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3" r:id="rId3"/>
    <p:sldId id="404" r:id="rId4"/>
    <p:sldId id="405" r:id="rId5"/>
    <p:sldId id="380" r:id="rId6"/>
    <p:sldId id="257" r:id="rId7"/>
    <p:sldId id="369" r:id="rId8"/>
    <p:sldId id="364" r:id="rId9"/>
    <p:sldId id="377" r:id="rId10"/>
    <p:sldId id="378" r:id="rId11"/>
    <p:sldId id="407" r:id="rId12"/>
    <p:sldId id="371" r:id="rId13"/>
    <p:sldId id="370" r:id="rId14"/>
    <p:sldId id="397" r:id="rId15"/>
    <p:sldId id="398" r:id="rId16"/>
    <p:sldId id="399" r:id="rId17"/>
    <p:sldId id="400" r:id="rId18"/>
    <p:sldId id="401" r:id="rId19"/>
    <p:sldId id="408" r:id="rId20"/>
    <p:sldId id="40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05B82E-454A-4552-AD8D-8BC83667AA5D}">
          <p14:sldIdLst>
            <p14:sldId id="256"/>
            <p14:sldId id="403"/>
            <p14:sldId id="404"/>
            <p14:sldId id="405"/>
            <p14:sldId id="380"/>
            <p14:sldId id="257"/>
            <p14:sldId id="369"/>
            <p14:sldId id="364"/>
            <p14:sldId id="377"/>
            <p14:sldId id="378"/>
            <p14:sldId id="407"/>
          </p14:sldIdLst>
        </p14:section>
        <p14:section name="Untitled Section" id="{C7289C52-2ED6-4780-87E5-63AE7F7FF0A6}">
          <p14:sldIdLst>
            <p14:sldId id="371"/>
            <p14:sldId id="370"/>
            <p14:sldId id="397"/>
            <p14:sldId id="398"/>
            <p14:sldId id="399"/>
            <p14:sldId id="400"/>
            <p14:sldId id="401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31st Academic Council Meeting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D4ED1-E97A-4649-AFF5-C6DD4955AEF1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Agenda item 3101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A154E-3BAB-4D17-8754-E9ED344A2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8792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31st Academic Council Meeting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39650-A9FB-4643-9236-B013DEFA6CA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Agenda item 3101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3EFB-BEBB-4958-A1FA-6F78F4490F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1599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Agenda item 3101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31st Academic Council Meeting</a:t>
            </a:r>
          </a:p>
        </p:txBody>
      </p:sp>
    </p:spTree>
    <p:extLst>
      <p:ext uri="{BB962C8B-B14F-4D97-AF65-F5344CB8AC3E}">
        <p14:creationId xmlns:p14="http://schemas.microsoft.com/office/powerpoint/2010/main" val="33874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31st Academic Council Meeting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Agenda item 3101</a:t>
            </a:r>
          </a:p>
        </p:txBody>
      </p:sp>
    </p:spTree>
    <p:extLst>
      <p:ext uri="{BB962C8B-B14F-4D97-AF65-F5344CB8AC3E}">
        <p14:creationId xmlns:p14="http://schemas.microsoft.com/office/powerpoint/2010/main" val="423469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31st Academic Council Meeting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Agenda item 3101</a:t>
            </a:r>
          </a:p>
        </p:txBody>
      </p:sp>
    </p:spTree>
    <p:extLst>
      <p:ext uri="{BB962C8B-B14F-4D97-AF65-F5344CB8AC3E}">
        <p14:creationId xmlns:p14="http://schemas.microsoft.com/office/powerpoint/2010/main" val="322327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31st Academic Council Meeting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Agenda item 3101</a:t>
            </a:r>
          </a:p>
        </p:txBody>
      </p:sp>
    </p:spTree>
    <p:extLst>
      <p:ext uri="{BB962C8B-B14F-4D97-AF65-F5344CB8AC3E}">
        <p14:creationId xmlns:p14="http://schemas.microsoft.com/office/powerpoint/2010/main" val="381930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Agenda item 3101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31st Academic Council Meeting</a:t>
            </a:r>
          </a:p>
        </p:txBody>
      </p:sp>
    </p:spTree>
    <p:extLst>
      <p:ext uri="{BB962C8B-B14F-4D97-AF65-F5344CB8AC3E}">
        <p14:creationId xmlns:p14="http://schemas.microsoft.com/office/powerpoint/2010/main" val="5159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31st Academic Council Meeting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Agenda item 3101</a:t>
            </a:r>
          </a:p>
        </p:txBody>
      </p:sp>
    </p:spTree>
    <p:extLst>
      <p:ext uri="{BB962C8B-B14F-4D97-AF65-F5344CB8AC3E}">
        <p14:creationId xmlns:p14="http://schemas.microsoft.com/office/powerpoint/2010/main" val="289160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9525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31st ACM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53250" y="952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356350"/>
            <a:ext cx="2133600" cy="365125"/>
          </a:xfrm>
        </p:spPr>
        <p:txBody>
          <a:bodyPr/>
          <a:lstStyle/>
          <a:p>
            <a:fld id="{58C62F1B-ABBE-4FD2-8987-9CEDE1C9D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" y="-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31st ACM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0" y="-32543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75400"/>
            <a:ext cx="2133600" cy="365125"/>
          </a:xfrm>
        </p:spPr>
        <p:txBody>
          <a:bodyPr/>
          <a:lstStyle/>
          <a:p>
            <a:fld id="{903FFB06-94E0-41AA-9EA5-2FC111FA6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5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31st ACM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5C5-F866-446A-9529-9DCAF93E0D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3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31st ACM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51C0-3EF2-4C71-A934-E99432D82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31st ACM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15C7-4F9F-40A6-A2E1-3AA25207F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5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C908-9111-4CEE-AB8E-A5D7719990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31st ACM</a:t>
            </a:r>
          </a:p>
        </p:txBody>
      </p:sp>
    </p:spTree>
    <p:extLst>
      <p:ext uri="{BB962C8B-B14F-4D97-AF65-F5344CB8AC3E}">
        <p14:creationId xmlns:p14="http://schemas.microsoft.com/office/powerpoint/2010/main" val="179030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8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8458200" cy="1371600"/>
          </a:xfrm>
        </p:spPr>
        <p:txBody>
          <a:bodyPr/>
          <a:lstStyle/>
          <a:p>
            <a:r>
              <a:rPr lang="en-US" b="1" dirty="0"/>
              <a:t>Welcome to Spring 2023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00400"/>
            <a:ext cx="8763000" cy="2819400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Department of Software Engineering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9" y="357083"/>
            <a:ext cx="8952601" cy="61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3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" y="304800"/>
            <a:ext cx="8875201" cy="3679866"/>
            <a:chOff x="152400" y="228600"/>
            <a:chExt cx="8875201" cy="36798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28600"/>
              <a:ext cx="8875201" cy="15311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759733"/>
              <a:ext cx="8875201" cy="2148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70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Structure of OBE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76399"/>
            <a:ext cx="8001000" cy="4593941"/>
          </a:xfrm>
        </p:spPr>
        <p:txBody>
          <a:bodyPr/>
          <a:lstStyle/>
          <a:p>
            <a:pPr lvl="1" algn="just">
              <a:lnSpc>
                <a:spcPct val="150000"/>
              </a:lnSpc>
              <a:buNone/>
            </a:pPr>
            <a:endParaRPr lang="en-US" sz="2000" dirty="0">
              <a:sym typeface="Wingdings" pitchFamily="2" charset="2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ym typeface="Wingdings" pitchFamily="2" charset="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2" y="1571339"/>
            <a:ext cx="7108552" cy="390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5729069"/>
            <a:ext cx="5514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Inclusion of Complex Engineering Problems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Open Ended Labs</a:t>
            </a:r>
          </a:p>
        </p:txBody>
      </p:sp>
    </p:spTree>
    <p:extLst>
      <p:ext uri="{BB962C8B-B14F-4D97-AF65-F5344CB8AC3E}">
        <p14:creationId xmlns:p14="http://schemas.microsoft.com/office/powerpoint/2010/main" val="185337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27" y="-76200"/>
            <a:ext cx="8785073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OBE Learning Domains – Bloom’s Taxonomy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76399"/>
            <a:ext cx="8001000" cy="4593941"/>
          </a:xfrm>
        </p:spPr>
        <p:txBody>
          <a:bodyPr/>
          <a:lstStyle/>
          <a:p>
            <a:pPr lvl="1" algn="just">
              <a:lnSpc>
                <a:spcPct val="150000"/>
              </a:lnSpc>
              <a:buNone/>
            </a:pPr>
            <a:endParaRPr lang="en-US" sz="2000" dirty="0">
              <a:sym typeface="Wingdings" pitchFamily="2" charset="2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ym typeface="Wingdings" pitchFamily="2" charset="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>
            <a:off x="4597651" y="2852713"/>
            <a:ext cx="256107" cy="218838"/>
          </a:xfrm>
          <a:prstGeom prst="upArrow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43651" y="3071551"/>
            <a:ext cx="1802208" cy="1262324"/>
          </a:xfrm>
          <a:prstGeom prst="ellipse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LEARNING DOMAINS</a:t>
            </a:r>
          </a:p>
        </p:txBody>
      </p:sp>
      <p:sp>
        <p:nvSpPr>
          <p:cNvPr id="22" name="Oval 21"/>
          <p:cNvSpPr/>
          <p:nvPr/>
        </p:nvSpPr>
        <p:spPr>
          <a:xfrm>
            <a:off x="3733800" y="1895474"/>
            <a:ext cx="2021910" cy="943071"/>
          </a:xfrm>
          <a:prstGeom prst="ellipse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ognitive</a:t>
            </a:r>
          </a:p>
        </p:txBody>
      </p:sp>
      <p:sp>
        <p:nvSpPr>
          <p:cNvPr id="23" name="Left Arrow 22"/>
          <p:cNvSpPr/>
          <p:nvPr/>
        </p:nvSpPr>
        <p:spPr>
          <a:xfrm rot="18000646">
            <a:off x="4212673" y="4328998"/>
            <a:ext cx="321301" cy="240095"/>
          </a:xfrm>
          <a:prstGeom prst="leftArrow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0335" y="4463760"/>
            <a:ext cx="2209800" cy="91440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sychomotor </a:t>
            </a:r>
          </a:p>
        </p:txBody>
      </p:sp>
      <p:sp>
        <p:nvSpPr>
          <p:cNvPr id="25" name="Oval 24"/>
          <p:cNvSpPr/>
          <p:nvPr/>
        </p:nvSpPr>
        <p:spPr>
          <a:xfrm>
            <a:off x="2537030" y="4483706"/>
            <a:ext cx="2209800" cy="914400"/>
          </a:xfrm>
          <a:prstGeom prst="ellipse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50" normalizeH="0" baseline="0" noProof="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ffective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5710" y="1457222"/>
            <a:ext cx="3167498" cy="923330"/>
          </a:xfrm>
          <a:prstGeom prst="rect">
            <a:avLst/>
          </a:prstGeom>
          <a:noFill/>
          <a:ln>
            <a:solidFill>
              <a:srgbClr val="FFC000">
                <a:lumMod val="60000"/>
                <a:lumOff val="40000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Involving intellectual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activities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What the learner knows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38800" y="3200400"/>
            <a:ext cx="3600650" cy="92333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Response involving motor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psychological components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What learner able to perform</a:t>
            </a:r>
          </a:p>
        </p:txBody>
      </p:sp>
      <p:sp>
        <p:nvSpPr>
          <p:cNvPr id="28" name="Left Arrow 27"/>
          <p:cNvSpPr/>
          <p:nvPr/>
        </p:nvSpPr>
        <p:spPr>
          <a:xfrm rot="13864800">
            <a:off x="5005540" y="4345073"/>
            <a:ext cx="358109" cy="237374"/>
          </a:xfrm>
          <a:prstGeom prst="leftArrow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49F4D-1053-467E-8E29-A9FE916E82DF}"/>
              </a:ext>
            </a:extLst>
          </p:cNvPr>
          <p:cNvSpPr txBox="1"/>
          <p:nvPr/>
        </p:nvSpPr>
        <p:spPr>
          <a:xfrm>
            <a:off x="150287" y="914400"/>
            <a:ext cx="21357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070C0"/>
                </a:solidFill>
                <a:latin typeface="Calibri"/>
              </a:rPr>
              <a:t>Cognitive Level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Knowledge – C1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Comprehension –C2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Application  –C3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Analysis –C4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/>
              </a:rPr>
              <a:t>Synthesis–C5</a:t>
            </a:r>
            <a:endParaRPr lang="en-US" dirty="0">
              <a:latin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/>
              </a:rPr>
              <a:t>Evaluation– </a:t>
            </a:r>
            <a:r>
              <a:rPr lang="en-US" dirty="0">
                <a:latin typeface="Calibri"/>
              </a:rPr>
              <a:t>C6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49F4D-1053-467E-8E29-A9FE916E82DF}"/>
              </a:ext>
            </a:extLst>
          </p:cNvPr>
          <p:cNvSpPr txBox="1"/>
          <p:nvPr/>
        </p:nvSpPr>
        <p:spPr>
          <a:xfrm>
            <a:off x="38112" y="2873276"/>
            <a:ext cx="29336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070C0"/>
                </a:solidFill>
                <a:latin typeface="Calibri"/>
              </a:rPr>
              <a:t>Psychomotor Level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Perception – P1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Set –P2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Guided Response  –P3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Mechanism –P4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Complex Overt Response –P5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Adaptation – P6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Origination – P7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49F4D-1053-467E-8E29-A9FE916E82DF}"/>
              </a:ext>
            </a:extLst>
          </p:cNvPr>
          <p:cNvSpPr txBox="1"/>
          <p:nvPr/>
        </p:nvSpPr>
        <p:spPr>
          <a:xfrm>
            <a:off x="12543" y="5181600"/>
            <a:ext cx="21351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070C0"/>
                </a:solidFill>
                <a:latin typeface="Calibri"/>
              </a:rPr>
              <a:t>Affective  Level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Receiving  – A1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Responding –A2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</a:rPr>
              <a:t>Valuing  –A3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/>
              </a:rPr>
              <a:t>Organization–A4</a:t>
            </a:r>
            <a:endParaRPr lang="en-US" dirty="0">
              <a:latin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/>
              </a:rPr>
              <a:t>Characterization </a:t>
            </a:r>
            <a:r>
              <a:rPr lang="en-US" dirty="0">
                <a:latin typeface="Calibri"/>
              </a:rPr>
              <a:t>–A5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ED7D31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3350" y="5410200"/>
            <a:ext cx="360065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GB" dirty="0">
                <a:latin typeface="+mn-lt"/>
              </a:rPr>
              <a:t>the manner in which we deal with things emotionally, such as feelings, values, appreciation, enthusiasms, motivations, and attitudes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736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Cognitive Domain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9842"/>
            <a:ext cx="7286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9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Cognitive Domain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4811" y="1449842"/>
            <a:ext cx="7447189" cy="4781550"/>
            <a:chOff x="934811" y="1449842"/>
            <a:chExt cx="7447189" cy="47815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1449842"/>
              <a:ext cx="7286625" cy="478155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811" y="1743892"/>
              <a:ext cx="7353300" cy="37909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34811" y="5565322"/>
              <a:ext cx="7447189" cy="6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2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Psychomotor Domain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77661" y="1371600"/>
            <a:ext cx="7221310" cy="5445580"/>
            <a:chOff x="877661" y="1371600"/>
            <a:chExt cx="7221310" cy="54455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021" y="1371600"/>
              <a:ext cx="7219950" cy="26955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661" y="4007305"/>
              <a:ext cx="7210425" cy="280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038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Psychomotor Domain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00200"/>
            <a:ext cx="7219950" cy="269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64" y="1901146"/>
            <a:ext cx="72485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3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Affective Domain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727200"/>
            <a:ext cx="71342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4A82DD-BC84-A0B7-D9C7-F2E0D6FA6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632780"/>
              </p:ext>
            </p:extLst>
          </p:nvPr>
        </p:nvGraphicFramePr>
        <p:xfrm>
          <a:off x="304800" y="1219200"/>
          <a:ext cx="8382000" cy="5565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0009">
                  <a:extLst>
                    <a:ext uri="{9D8B030D-6E8A-4147-A177-3AD203B41FA5}">
                      <a16:colId xmlns:a16="http://schemas.microsoft.com/office/drawing/2014/main" val="2783813906"/>
                    </a:ext>
                  </a:extLst>
                </a:gridCol>
                <a:gridCol w="5520073">
                  <a:extLst>
                    <a:ext uri="{9D8B030D-6E8A-4147-A177-3AD203B41FA5}">
                      <a16:colId xmlns:a16="http://schemas.microsoft.com/office/drawing/2014/main" val="1479141468"/>
                    </a:ext>
                  </a:extLst>
                </a:gridCol>
                <a:gridCol w="1126180">
                  <a:extLst>
                    <a:ext uri="{9D8B030D-6E8A-4147-A177-3AD203B41FA5}">
                      <a16:colId xmlns:a16="http://schemas.microsoft.com/office/drawing/2014/main" val="807376994"/>
                    </a:ext>
                  </a:extLst>
                </a:gridCol>
                <a:gridCol w="1045738">
                  <a:extLst>
                    <a:ext uri="{9D8B030D-6E8A-4147-A177-3AD203B41FA5}">
                      <a16:colId xmlns:a16="http://schemas.microsoft.com/office/drawing/2014/main" val="481835308"/>
                    </a:ext>
                  </a:extLst>
                </a:gridCol>
              </a:tblGrid>
              <a:tr h="7048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#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Taxonomy Level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 #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3061616"/>
                  </a:ext>
                </a:extLst>
              </a:tr>
              <a:tr h="169159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 the fundamental concepts of Object-Oriented Programming for example Constructors, Destructors, Encapsulation, this pointer, Inheritance, Aggregation, Composition etc.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6947390"/>
                  </a:ext>
                </a:extLst>
              </a:tr>
              <a:tr h="169159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 and compare some of the advanced OOP concepts like subtyping, specialization, Multilevel and Hierarchical inheritance, native, final modifiers, static and dynamic binding etc.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485180"/>
                  </a:ext>
                </a:extLst>
              </a:tr>
              <a:tr h="632137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OOP programming concepts for problem solving.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3131890"/>
                  </a:ext>
                </a:extLst>
              </a:tr>
              <a:tr h="845794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an advanced programming topic confidently and professionally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0851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Washington Accord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570037"/>
            <a:ext cx="8001000" cy="1453865"/>
          </a:xfrm>
        </p:spPr>
        <p:txBody>
          <a:bodyPr/>
          <a:lstStyle/>
          <a:p>
            <a:pPr lvl="1" algn="just">
              <a:lnSpc>
                <a:spcPct val="150000"/>
              </a:lnSpc>
              <a:buNone/>
            </a:pPr>
            <a:endParaRPr lang="en-US" sz="2000" dirty="0">
              <a:sym typeface="Wingdings" pitchFamily="2" charset="2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ym typeface="Wingdings" pitchFamily="2" charset="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0394" y="6375400"/>
            <a:ext cx="2133600" cy="365125"/>
          </a:xfrm>
        </p:spPr>
        <p:txBody>
          <a:bodyPr/>
          <a:lstStyle/>
          <a:p>
            <a:fld id="{903FFB06-94E0-41AA-9EA5-2FC111FA60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74687" y="1651802"/>
            <a:ext cx="80089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kumimoji="1" lang="en-US" altLang="en-US" sz="2400" dirty="0">
                <a:solidFill>
                  <a:srgbClr val="FF0000"/>
                </a:solidFill>
              </a:rPr>
              <a:t>Washington Accord (WA)</a:t>
            </a:r>
            <a:r>
              <a:rPr kumimoji="1" lang="en-US" altLang="en-US" sz="2400" dirty="0">
                <a:solidFill>
                  <a:srgbClr val="FFCC00"/>
                </a:solidFill>
              </a:rPr>
              <a:t>:</a:t>
            </a:r>
            <a:r>
              <a:rPr kumimoji="1" lang="en-US" altLang="en-US" sz="2400" dirty="0"/>
              <a:t> Agreement that establishes equivalence of accredited professional engineering programs of member countries.</a:t>
            </a:r>
            <a:endParaRPr kumimoji="1" lang="en-US" altLang="en-US" sz="2000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95300" y="3493482"/>
            <a:ext cx="80089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Accredited Engineering Graduates are recognized by other signatory countries - </a:t>
            </a:r>
            <a:r>
              <a:rPr kumimoji="1" lang="en-US" altLang="en-US" sz="2400" dirty="0">
                <a:solidFill>
                  <a:srgbClr val="FF0000"/>
                </a:solidFill>
              </a:rPr>
              <a:t>Possible employment as engineers in those countries without further examinations.</a:t>
            </a:r>
          </a:p>
        </p:txBody>
      </p:sp>
    </p:spTree>
    <p:extLst>
      <p:ext uri="{BB962C8B-B14F-4D97-AF65-F5344CB8AC3E}">
        <p14:creationId xmlns:p14="http://schemas.microsoft.com/office/powerpoint/2010/main" val="90653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69069"/>
              </p:ext>
            </p:extLst>
          </p:nvPr>
        </p:nvGraphicFramePr>
        <p:xfrm>
          <a:off x="762000" y="148346"/>
          <a:ext cx="7924800" cy="6595491"/>
        </p:xfrm>
        <a:graphic>
          <a:graphicData uri="http://schemas.openxmlformats.org/drawingml/2006/table">
            <a:tbl>
              <a:tblPr/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459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small" dirty="0">
                          <a:latin typeface="Times New Roman"/>
                          <a:ea typeface="Times New Roman"/>
                          <a:cs typeface="Times New Roman"/>
                        </a:rPr>
                        <a:t>PLO’s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small">
                          <a:latin typeface="Times New Roman"/>
                          <a:ea typeface="Times New Roman"/>
                          <a:cs typeface="Times New Roman"/>
                        </a:rPr>
                        <a:t>CLO’s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small">
                          <a:latin typeface="Times New Roman"/>
                          <a:ea typeface="Times New Roman"/>
                          <a:cs typeface="Times New Roman"/>
                        </a:rPr>
                        <a:t>CLO 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small">
                          <a:latin typeface="Times New Roman"/>
                          <a:ea typeface="Times New Roman"/>
                          <a:cs typeface="Times New Roman"/>
                        </a:rPr>
                        <a:t>CLO 2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small">
                          <a:latin typeface="Times New Roman"/>
                          <a:ea typeface="Times New Roman"/>
                          <a:cs typeface="Times New Roman"/>
                        </a:rPr>
                        <a:t>CLO 3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small">
                          <a:latin typeface="Times New Roman"/>
                          <a:ea typeface="Times New Roman"/>
                          <a:cs typeface="Times New Roman"/>
                        </a:rPr>
                        <a:t>CLO 4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PLO:1 (Engineering Knowledge)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small" dirty="0">
                          <a:latin typeface="Times New Roman"/>
                          <a:ea typeface="Times New Roman"/>
                          <a:cs typeface="Times New Roman"/>
                          <a:sym typeface="Wingdings"/>
                        </a:rPr>
                        <a:t>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small">
                          <a:latin typeface="Times New Roman"/>
                          <a:ea typeface="Times New Roman"/>
                          <a:cs typeface="Times New Roman"/>
                          <a:sym typeface="Wingdings"/>
                        </a:rPr>
                        <a:t>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1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PLO:2 (Engineering Problem Analysis)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PLO:3 (Designing and Development)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small" dirty="0">
                          <a:latin typeface="Times New Roman"/>
                          <a:ea typeface="Times New Roman"/>
                          <a:cs typeface="Times New Roman"/>
                          <a:sym typeface="Wingdings"/>
                        </a:rPr>
                        <a:t>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PLO:4 (Investigation)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PLO:5 (Modern tool usage)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PLO:6 (Engineer and Society)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61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PLO:7 (Environment and Sustainability)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1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PLO:8 (Professionalism and Ethics)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2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PLO:9 (Individual and Team Work)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small" dirty="0">
                          <a:latin typeface="Times New Roman"/>
                          <a:ea typeface="Times New Roman"/>
                          <a:cs typeface="Times New Roman"/>
                          <a:sym typeface="Wingdings"/>
                        </a:rPr>
                        <a:t>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PLO:10 (Communication) 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PLO:11 (Project Management)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PLO:12 (Lifelong Learning)</a:t>
                      </a: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sm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262" marR="562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Washington Accord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570037"/>
            <a:ext cx="8001000" cy="1453865"/>
          </a:xfrm>
        </p:spPr>
        <p:txBody>
          <a:bodyPr/>
          <a:lstStyle/>
          <a:p>
            <a:pPr lvl="1" algn="just">
              <a:lnSpc>
                <a:spcPct val="150000"/>
              </a:lnSpc>
              <a:buNone/>
            </a:pPr>
            <a:endParaRPr lang="en-US" sz="2000" dirty="0">
              <a:sym typeface="Wingdings" pitchFamily="2" charset="2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ym typeface="Wingdings" pitchFamily="2" charset="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0394" y="6375400"/>
            <a:ext cx="2133600" cy="365125"/>
          </a:xfrm>
        </p:spPr>
        <p:txBody>
          <a:bodyPr/>
          <a:lstStyle/>
          <a:p>
            <a:fld id="{903FFB06-94E0-41AA-9EA5-2FC111FA60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3513" y="1468438"/>
            <a:ext cx="83343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7063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922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001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0817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6163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33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305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877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449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b="1" dirty="0"/>
              <a:t>Members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4825" y="2065338"/>
            <a:ext cx="80089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kumimoji="1" lang="en-US" altLang="en-US" sz="2400" dirty="0"/>
              <a:t>Established in 1989, as of 2017, the </a:t>
            </a:r>
            <a:r>
              <a:rPr kumimoji="1" lang="en-US" altLang="en-US" sz="2400" b="1" i="1" u="sng" dirty="0">
                <a:solidFill>
                  <a:srgbClr val="C00000"/>
                </a:solidFill>
              </a:rPr>
              <a:t>full members</a:t>
            </a:r>
            <a:r>
              <a:rPr kumimoji="1" lang="en-US" altLang="en-US" sz="2400" b="1" i="1" dirty="0">
                <a:solidFill>
                  <a:srgbClr val="C00000"/>
                </a:solidFill>
              </a:rPr>
              <a:t> </a:t>
            </a:r>
            <a:r>
              <a:rPr kumimoji="1" lang="en-US" altLang="en-US" sz="2400" dirty="0"/>
              <a:t>of WA: </a:t>
            </a:r>
            <a:r>
              <a:rPr lang="en-US" sz="2400" dirty="0"/>
              <a:t>Australia, Canada, China, Chinese Taipei, Hong Kong, India, Ireland, Japan, Korea, Malaysia, New Zealand, Russia, Singapore, South Africa, Sri Lanka, Turkey, United States, United Kingdom and </a:t>
            </a:r>
            <a:r>
              <a:rPr lang="en-US" sz="2400" b="1" dirty="0"/>
              <a:t>Pakistan 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50850" y="4004330"/>
            <a:ext cx="80089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kumimoji="1" lang="en-US" altLang="en-US" sz="2400" dirty="0"/>
              <a:t>The </a:t>
            </a:r>
            <a:r>
              <a:rPr kumimoji="1" lang="en-US" altLang="en-US" sz="2400" b="1" i="1" u="sng" dirty="0"/>
              <a:t>provisional members</a:t>
            </a:r>
            <a:r>
              <a:rPr kumimoji="1" lang="en-US" altLang="en-US" sz="2400" b="1" i="1" dirty="0"/>
              <a:t> </a:t>
            </a:r>
            <a:r>
              <a:rPr kumimoji="1" lang="en-US" altLang="en-US" sz="2400" dirty="0"/>
              <a:t>of the WA : </a:t>
            </a:r>
            <a:r>
              <a:rPr lang="en-US" sz="2400" dirty="0"/>
              <a:t>Bangladesh, Costa Rica, Mexico, Peru and Philippines</a:t>
            </a:r>
          </a:p>
        </p:txBody>
      </p:sp>
    </p:spTree>
    <p:extLst>
      <p:ext uri="{BB962C8B-B14F-4D97-AF65-F5344CB8AC3E}">
        <p14:creationId xmlns:p14="http://schemas.microsoft.com/office/powerpoint/2010/main" val="61445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Why Outcome Based Education (OBE) 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570037"/>
            <a:ext cx="8001000" cy="1453865"/>
          </a:xfrm>
        </p:spPr>
        <p:txBody>
          <a:bodyPr/>
          <a:lstStyle/>
          <a:p>
            <a:pPr lvl="1" algn="just">
              <a:lnSpc>
                <a:spcPct val="150000"/>
              </a:lnSpc>
              <a:buNone/>
            </a:pPr>
            <a:endParaRPr lang="en-US" sz="2000" dirty="0">
              <a:sym typeface="Wingdings" pitchFamily="2" charset="2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ym typeface="Wingdings" pitchFamily="2" charset="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0394" y="6375400"/>
            <a:ext cx="2133600" cy="365125"/>
          </a:xfrm>
        </p:spPr>
        <p:txBody>
          <a:bodyPr/>
          <a:lstStyle/>
          <a:p>
            <a:fld id="{903FFB06-94E0-41AA-9EA5-2FC111FA60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57200" y="1322487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To address mismatches between </a:t>
            </a:r>
            <a:r>
              <a:rPr kumimoji="1" lang="en-US" altLang="en-US" sz="2400" b="1" dirty="0"/>
              <a:t>employers</a:t>
            </a:r>
            <a:r>
              <a:rPr kumimoji="1" lang="en-US" altLang="en-US" sz="2400" dirty="0"/>
              <a:t> and graduates.</a:t>
            </a: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Students main concerns are GRADES, Employers are looking for KNOWLEDGE, ATTITUDE and SKILLS.</a:t>
            </a: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OBE is a process that involves assessment and evaluation practices in education to reflect the attainment of expected learning outcomes and showing mastery in the program area.</a:t>
            </a:r>
          </a:p>
        </p:txBody>
      </p:sp>
    </p:spTree>
    <p:extLst>
      <p:ext uri="{BB962C8B-B14F-4D97-AF65-F5344CB8AC3E}">
        <p14:creationId xmlns:p14="http://schemas.microsoft.com/office/powerpoint/2010/main" val="36391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8458200" cy="1371600"/>
          </a:xfrm>
        </p:spPr>
        <p:txBody>
          <a:bodyPr/>
          <a:lstStyle/>
          <a:p>
            <a:r>
              <a:rPr lang="en-US" b="1" dirty="0"/>
              <a:t>OBE Framework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00400"/>
            <a:ext cx="8763000" cy="2819400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BSE Programme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2098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7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570037"/>
            <a:ext cx="8001000" cy="1453865"/>
          </a:xfrm>
        </p:spPr>
        <p:txBody>
          <a:bodyPr/>
          <a:lstStyle/>
          <a:p>
            <a:pPr lvl="1" algn="just">
              <a:lnSpc>
                <a:spcPct val="150000"/>
              </a:lnSpc>
              <a:buNone/>
            </a:pPr>
            <a:endParaRPr lang="en-US" sz="2000" dirty="0">
              <a:sym typeface="Wingdings" pitchFamily="2" charset="2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8348662" cy="154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For OBE system implementation of BSE Program, the University Vision, University Mission, Program Educational Objectives (PEOs), Program Learning Outcomes (PLOs), Course Learning Outcomes (CLOs) should be mapped.</a:t>
            </a:r>
          </a:p>
          <a:p>
            <a:pPr marL="0" lvl="0" indent="0" algn="just">
              <a:buClr>
                <a:srgbClr val="0000FF"/>
              </a:buClr>
              <a:buNone/>
            </a:pPr>
            <a:endParaRPr lang="en-US" sz="2400" dirty="0"/>
          </a:p>
          <a:p>
            <a:pPr marL="0" lvl="0" indent="0" algn="just">
              <a:buClr>
                <a:srgbClr val="0000FF"/>
              </a:buClr>
              <a:buNone/>
            </a:pP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0394" y="6375400"/>
            <a:ext cx="2133600" cy="365125"/>
          </a:xfrm>
        </p:spPr>
        <p:txBody>
          <a:bodyPr/>
          <a:lstStyle/>
          <a:p>
            <a:fld id="{903FFB06-94E0-41AA-9EA5-2FC111FA60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66738" y="3048000"/>
            <a:ext cx="149066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Vision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81200" y="3733800"/>
            <a:ext cx="149066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Mission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71863" y="4382533"/>
            <a:ext cx="1490663" cy="848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Educational Objectives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43235" y="5270478"/>
            <a:ext cx="1490663" cy="848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Learning Outcome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24956" y="6013171"/>
            <a:ext cx="1490663" cy="848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Learning Outcome</a:t>
            </a:r>
          </a:p>
        </p:txBody>
      </p:sp>
      <p:cxnSp>
        <p:nvCxnSpPr>
          <p:cNvPr id="38" name="Elbow Connector 37"/>
          <p:cNvCxnSpPr>
            <a:endCxn id="12" idx="0"/>
          </p:cNvCxnSpPr>
          <p:nvPr/>
        </p:nvCxnSpPr>
        <p:spPr>
          <a:xfrm>
            <a:off x="2057401" y="3352800"/>
            <a:ext cx="669131" cy="38100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3"/>
            <a:endCxn id="13" idx="0"/>
          </p:cNvCxnSpPr>
          <p:nvPr/>
        </p:nvCxnSpPr>
        <p:spPr>
          <a:xfrm>
            <a:off x="3471863" y="4038600"/>
            <a:ext cx="745332" cy="343933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3" idx="3"/>
            <a:endCxn id="14" idx="0"/>
          </p:cNvCxnSpPr>
          <p:nvPr/>
        </p:nvCxnSpPr>
        <p:spPr>
          <a:xfrm>
            <a:off x="4962526" y="4806939"/>
            <a:ext cx="726041" cy="463539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4" idx="3"/>
            <a:endCxn id="15" idx="0"/>
          </p:cNvCxnSpPr>
          <p:nvPr/>
        </p:nvCxnSpPr>
        <p:spPr>
          <a:xfrm>
            <a:off x="6433898" y="5694884"/>
            <a:ext cx="836390" cy="318287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29250"/>
            <a:ext cx="9144000" cy="276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srgbClr val="0000FF"/>
              </a:buClr>
              <a:buNone/>
            </a:pPr>
            <a:r>
              <a:rPr lang="en-US" sz="2800" b="1" u="sng" dirty="0"/>
              <a:t>University Vision</a:t>
            </a:r>
            <a:endParaRPr lang="en-US" sz="2800" u="sng" dirty="0"/>
          </a:p>
          <a:p>
            <a:pPr marL="0" indent="0" algn="just">
              <a:buClr>
                <a:srgbClr val="0000FF"/>
              </a:buClr>
              <a:buNone/>
            </a:pPr>
            <a:r>
              <a:rPr lang="en-GB" sz="2800" dirty="0"/>
              <a:t>To become a knowledge and creativity driven international university that contributes towards development of society.</a:t>
            </a:r>
            <a:endParaRPr lang="en-US" sz="2800" dirty="0"/>
          </a:p>
          <a:p>
            <a:pPr marL="0" indent="0" algn="just">
              <a:buClr>
                <a:srgbClr val="0000FF"/>
              </a:buClr>
              <a:buNone/>
            </a:pPr>
            <a:r>
              <a:rPr lang="en-US" sz="2800" b="1" u="sng" dirty="0"/>
              <a:t>University Mission</a:t>
            </a:r>
            <a:endParaRPr lang="en-US" sz="2800" u="sng" dirty="0"/>
          </a:p>
          <a:p>
            <a:pPr marL="0" indent="0" algn="just">
              <a:buClr>
                <a:srgbClr val="0000FF"/>
              </a:buClr>
              <a:buNone/>
            </a:pPr>
            <a:r>
              <a:rPr lang="en-GB" sz="2800" dirty="0"/>
              <a:t>To ensure academic excellence through deliverance of quality education and applied research in a collegiate environment having strong linkages with industry and international community to meet the societal challenges.</a:t>
            </a:r>
            <a:endParaRPr lang="en-US" sz="2800" dirty="0"/>
          </a:p>
          <a:p>
            <a:pPr marL="0" indent="0" algn="just">
              <a:buClr>
                <a:srgbClr val="0000FF"/>
              </a:buClr>
              <a:buNone/>
            </a:pPr>
            <a:endParaRPr lang="en-US" sz="2800" dirty="0"/>
          </a:p>
          <a:p>
            <a:pPr marL="0" indent="0" algn="just">
              <a:buClr>
                <a:srgbClr val="0000FF"/>
              </a:buClr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3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BSE Program Educational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76399"/>
            <a:ext cx="8001000" cy="4593941"/>
          </a:xfrm>
        </p:spPr>
        <p:txBody>
          <a:bodyPr/>
          <a:lstStyle/>
          <a:p>
            <a:pPr lvl="1" algn="just">
              <a:lnSpc>
                <a:spcPct val="150000"/>
              </a:lnSpc>
              <a:buNone/>
            </a:pPr>
            <a:endParaRPr lang="en-US" sz="2000" dirty="0">
              <a:sym typeface="Wingdings" pitchFamily="2" charset="2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ym typeface="Wingdings" pitchFamily="2" charset="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9076" y="762000"/>
            <a:ext cx="834866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Graduates from Bachelor of Software Engineering program are expected to achieve the following Program Educational Objectives and would possess the ability to: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b="1" u="sng" dirty="0"/>
              <a:t>PEO 1:</a:t>
            </a:r>
          </a:p>
          <a:p>
            <a:pPr marL="0" indent="0" algn="just">
              <a:buNone/>
            </a:pPr>
            <a:r>
              <a:rPr lang="en-US" sz="2000" dirty="0"/>
              <a:t>Graduates should demonstrate competence in applying Software Engineering principles &amp; practices in various phases of software/system development lifecycle in their respective professional career.</a:t>
            </a:r>
            <a:endParaRPr lang="en-US" sz="1800" dirty="0"/>
          </a:p>
          <a:p>
            <a:pPr marL="0" indent="0" algn="just">
              <a:buNone/>
            </a:pPr>
            <a:r>
              <a:rPr lang="en-US" sz="2000" b="1" u="sng" dirty="0"/>
              <a:t>PEO 2: </a:t>
            </a:r>
          </a:p>
          <a:p>
            <a:pPr marL="0" indent="0" algn="just">
              <a:buNone/>
            </a:pPr>
            <a:r>
              <a:rPr lang="en-US" sz="2000" dirty="0"/>
              <a:t>Graduates should demonstrate effective team member or leadership skills with strong managerial skills and a sound sense of social responsibility for the sustainable development of society.</a:t>
            </a:r>
          </a:p>
          <a:p>
            <a:pPr marL="0" indent="0">
              <a:buNone/>
            </a:pPr>
            <a:r>
              <a:rPr lang="en-US" sz="2000" b="1" u="sng" dirty="0"/>
              <a:t>PEO 3: 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Graduates should demonstrate sustained career development and progression through ethical engineering practices, effective communication skills and continuous learning.</a:t>
            </a:r>
          </a:p>
        </p:txBody>
      </p:sp>
    </p:spTree>
    <p:extLst>
      <p:ext uri="{BB962C8B-B14F-4D97-AF65-F5344CB8AC3E}">
        <p14:creationId xmlns:p14="http://schemas.microsoft.com/office/powerpoint/2010/main" val="112477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/>
              <a:t>PLOs (Attributes)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B06-94E0-41AA-9EA5-2FC111FA609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9" y="990600"/>
            <a:ext cx="8849401" cy="2406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9" y="3549066"/>
            <a:ext cx="8901001" cy="28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31113</TotalTime>
  <Words>813</Words>
  <Application>Microsoft Office PowerPoint</Application>
  <PresentationFormat>On-screen Show (4:3)</PresentationFormat>
  <Paragraphs>165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Wingdings</vt:lpstr>
      <vt:lpstr>Office Theme</vt:lpstr>
      <vt:lpstr>Welcome to Spring 2023</vt:lpstr>
      <vt:lpstr>Washington Accord </vt:lpstr>
      <vt:lpstr>Washington Accord </vt:lpstr>
      <vt:lpstr>Why Outcome Based Education (OBE) ? </vt:lpstr>
      <vt:lpstr>OBE Framework </vt:lpstr>
      <vt:lpstr>Background</vt:lpstr>
      <vt:lpstr>PowerPoint Presentation</vt:lpstr>
      <vt:lpstr>BSE Program Educational Objectives</vt:lpstr>
      <vt:lpstr>PLOs (Attributes)</vt:lpstr>
      <vt:lpstr>PowerPoint Presentation</vt:lpstr>
      <vt:lpstr>PowerPoint Presentation</vt:lpstr>
      <vt:lpstr>Design Structure of OBE</vt:lpstr>
      <vt:lpstr>OBE Learning Domains – Bloom’s Taxonomy</vt:lpstr>
      <vt:lpstr>Cognitive Domain</vt:lpstr>
      <vt:lpstr>Cognitive Domain</vt:lpstr>
      <vt:lpstr>Psychomotor Domain</vt:lpstr>
      <vt:lpstr>Psychomotor Domain</vt:lpstr>
      <vt:lpstr>Affective Domain</vt:lpstr>
      <vt:lpstr>Object Oriented Programming</vt:lpstr>
      <vt:lpstr>PowerPoint Presentation</vt:lpstr>
    </vt:vector>
  </TitlesOfParts>
  <Company>bimcs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Item : 16</dc:title>
  <dc:creator>Jehanzeb</dc:creator>
  <cp:lastModifiedBy>Mahwish Fatima BUKC</cp:lastModifiedBy>
  <cp:revision>249</cp:revision>
  <dcterms:created xsi:type="dcterms:W3CDTF">2011-07-19T05:06:05Z</dcterms:created>
  <dcterms:modified xsi:type="dcterms:W3CDTF">2023-02-19T14:56:02Z</dcterms:modified>
</cp:coreProperties>
</file>