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64" r:id="rId4"/>
    <p:sldId id="265" r:id="rId5"/>
    <p:sldId id="257" r:id="rId6"/>
    <p:sldId id="268" r:id="rId7"/>
    <p:sldId id="267" r:id="rId8"/>
    <p:sldId id="269" r:id="rId9"/>
    <p:sldId id="270" r:id="rId10"/>
    <p:sldId id="271" r:id="rId11"/>
    <p:sldId id="258" r:id="rId12"/>
    <p:sldId id="259" r:id="rId13"/>
    <p:sldId id="260" r:id="rId14"/>
    <p:sldId id="261" r:id="rId15"/>
    <p:sldId id="262"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42828-C496-494D-AAD0-507648A5554E}"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6E0D0-AC74-4B74-A9C7-8167EC10C178}" type="slidenum">
              <a:rPr lang="en-US" smtClean="0"/>
              <a:t>‹#›</a:t>
            </a:fld>
            <a:endParaRPr lang="en-US"/>
          </a:p>
        </p:txBody>
      </p:sp>
    </p:spTree>
    <p:extLst>
      <p:ext uri="{BB962C8B-B14F-4D97-AF65-F5344CB8AC3E}">
        <p14:creationId xmlns:p14="http://schemas.microsoft.com/office/powerpoint/2010/main" val="11243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6E0D0-AC74-4B74-A9C7-8167EC10C178}" type="slidenum">
              <a:rPr lang="en-US" smtClean="0"/>
              <a:t>10</a:t>
            </a:fld>
            <a:endParaRPr lang="en-US"/>
          </a:p>
        </p:txBody>
      </p:sp>
    </p:spTree>
    <p:extLst>
      <p:ext uri="{BB962C8B-B14F-4D97-AF65-F5344CB8AC3E}">
        <p14:creationId xmlns:p14="http://schemas.microsoft.com/office/powerpoint/2010/main" val="76727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8C78-D84C-E050-3FCC-40D60EE2B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FA75B-36B2-6AEB-B0AE-51AA24DDA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7B26E-2FFC-C7AD-F599-D4E5277CFCC0}"/>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5" name="Footer Placeholder 4">
            <a:extLst>
              <a:ext uri="{FF2B5EF4-FFF2-40B4-BE49-F238E27FC236}">
                <a16:creationId xmlns:a16="http://schemas.microsoft.com/office/drawing/2014/main" id="{B48E8BC2-5850-1594-0762-B9EA55476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B929B-346B-9630-3134-11D7910EE4AA}"/>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10620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9E5E-79BD-B1FB-C28C-D22C2156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B6ED1-F8B7-28C5-7DEF-9AAE1656A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F019-8362-7B8C-1107-7A0829D3E365}"/>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5" name="Footer Placeholder 4">
            <a:extLst>
              <a:ext uri="{FF2B5EF4-FFF2-40B4-BE49-F238E27FC236}">
                <a16:creationId xmlns:a16="http://schemas.microsoft.com/office/drawing/2014/main" id="{5A05BA56-8ED8-F483-7801-CF9ABC9E2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4723-9B32-BD97-0728-EB6745D293F4}"/>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135342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7CFF4-3288-4CDC-CD07-BEE20F94A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5801A-A487-4DAA-EE84-27ECC2DBC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EC99-CDB4-98B0-1366-F7E7996050EC}"/>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5" name="Footer Placeholder 4">
            <a:extLst>
              <a:ext uri="{FF2B5EF4-FFF2-40B4-BE49-F238E27FC236}">
                <a16:creationId xmlns:a16="http://schemas.microsoft.com/office/drawing/2014/main" id="{56B2BA14-6987-EF07-CA52-E5157D97A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21AB-0429-29A3-CA19-2BD60323A52A}"/>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24707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1DB5-8776-E657-CB5D-25FE9C648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B06E9-D741-7EB6-F285-7026E02A9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B7EA6-6828-904F-A3D4-AFB063715B7C}"/>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5" name="Footer Placeholder 4">
            <a:extLst>
              <a:ext uri="{FF2B5EF4-FFF2-40B4-BE49-F238E27FC236}">
                <a16:creationId xmlns:a16="http://schemas.microsoft.com/office/drawing/2014/main" id="{76E60F38-F389-C566-E910-16A0A9F8B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5E029-25AC-852C-CEDE-361D153771AB}"/>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84238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206-13FD-E0AD-48D5-F11F807B1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58E077-E732-F385-EFB4-1F282E3D4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8D5E2-C1E2-C9E5-8FD0-390F119FC634}"/>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5" name="Footer Placeholder 4">
            <a:extLst>
              <a:ext uri="{FF2B5EF4-FFF2-40B4-BE49-F238E27FC236}">
                <a16:creationId xmlns:a16="http://schemas.microsoft.com/office/drawing/2014/main" id="{28E58D6B-5ED1-FBD7-1F44-B68461FC1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BC2E4-5881-7CD2-84D1-851D88126196}"/>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33878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E9DF-2E4E-3662-46DE-6676FE1BA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7BF4-8C5F-C4A6-4F36-114A36570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45067-84A8-4857-EB42-AD3840063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F9C98-1D32-F41B-940A-6EE909A3743A}"/>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6" name="Footer Placeholder 5">
            <a:extLst>
              <a:ext uri="{FF2B5EF4-FFF2-40B4-BE49-F238E27FC236}">
                <a16:creationId xmlns:a16="http://schemas.microsoft.com/office/drawing/2014/main" id="{FFAA885D-0188-A4BF-FF60-633D14847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80542-5FD3-D8B8-CC68-87A628FD696C}"/>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291968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F82A-7B83-AACB-D611-2F263C718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9D40A5-EB47-7EB4-7E59-14F27EDF9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36E07-3C64-61CB-1BD5-95F26C678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F919BA-9504-230A-88CB-A51102A25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B9613-C100-5060-93B1-C888B6CEF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2BB376-741A-C456-D408-0C47183A750B}"/>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8" name="Footer Placeholder 7">
            <a:extLst>
              <a:ext uri="{FF2B5EF4-FFF2-40B4-BE49-F238E27FC236}">
                <a16:creationId xmlns:a16="http://schemas.microsoft.com/office/drawing/2014/main" id="{DF48CB53-18EB-E56E-13C2-F5BC33D119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B51A6-7D67-0D23-9DFB-62213098B1E2}"/>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72211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9DDF-B727-2E28-BC11-4E0E3FD46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CD82AA-467A-AB83-D42E-F9A38A2F3BE2}"/>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4" name="Footer Placeholder 3">
            <a:extLst>
              <a:ext uri="{FF2B5EF4-FFF2-40B4-BE49-F238E27FC236}">
                <a16:creationId xmlns:a16="http://schemas.microsoft.com/office/drawing/2014/main" id="{403D3CDB-01DD-4648-ED12-D133311AE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ECA-2372-67A6-8A85-9243FD73A274}"/>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310349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F9E6E-BF84-E0E5-6038-C8BE7CB216B7}"/>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3" name="Footer Placeholder 2">
            <a:extLst>
              <a:ext uri="{FF2B5EF4-FFF2-40B4-BE49-F238E27FC236}">
                <a16:creationId xmlns:a16="http://schemas.microsoft.com/office/drawing/2014/main" id="{B35E7362-8571-7533-2AEB-85BD0A03E5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2A0D1-27E3-039F-C40B-E3283C2574AE}"/>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51119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EFDD-0BE4-33CE-20ED-C971BFA99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ACB74F-9E06-0671-1C01-084092A1C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CC3D54-8F5E-6968-FE39-754A21BCF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E52FE-A84A-35D5-3830-582EFFD50747}"/>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6" name="Footer Placeholder 5">
            <a:extLst>
              <a:ext uri="{FF2B5EF4-FFF2-40B4-BE49-F238E27FC236}">
                <a16:creationId xmlns:a16="http://schemas.microsoft.com/office/drawing/2014/main" id="{0368948E-2E2F-BD37-A399-024145B2C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50806-E930-372A-6B9C-B6838803BDCB}"/>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391671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1AF4-6CC5-EA84-00D8-24582629E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F09F91-6867-DA58-BBCA-628FD30CA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69B43-A58E-0D4F-69A3-E62154F5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E2A44-779E-B51B-9E8A-9541E4997E5B}"/>
              </a:ext>
            </a:extLst>
          </p:cNvPr>
          <p:cNvSpPr>
            <a:spLocks noGrp="1"/>
          </p:cNvSpPr>
          <p:nvPr>
            <p:ph type="dt" sz="half" idx="10"/>
          </p:nvPr>
        </p:nvSpPr>
        <p:spPr/>
        <p:txBody>
          <a:bodyPr/>
          <a:lstStyle/>
          <a:p>
            <a:fld id="{48B2B5A4-5ADE-4140-B8BB-D40B3A815A8B}" type="datetimeFigureOut">
              <a:rPr lang="en-US" smtClean="0"/>
              <a:t>2/20/2023</a:t>
            </a:fld>
            <a:endParaRPr lang="en-US"/>
          </a:p>
        </p:txBody>
      </p:sp>
      <p:sp>
        <p:nvSpPr>
          <p:cNvPr id="6" name="Footer Placeholder 5">
            <a:extLst>
              <a:ext uri="{FF2B5EF4-FFF2-40B4-BE49-F238E27FC236}">
                <a16:creationId xmlns:a16="http://schemas.microsoft.com/office/drawing/2014/main" id="{2F5B10B3-6B36-3542-A69B-A764BEF33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12531-5B5D-C4D3-EEB2-A633C6C2E6D8}"/>
              </a:ext>
            </a:extLst>
          </p:cNvPr>
          <p:cNvSpPr>
            <a:spLocks noGrp="1"/>
          </p:cNvSpPr>
          <p:nvPr>
            <p:ph type="sldNum" sz="quarter" idx="12"/>
          </p:nvPr>
        </p:nvSpPr>
        <p:spPr/>
        <p:txBody>
          <a:bodyPr/>
          <a:lstStyle/>
          <a:p>
            <a:fld id="{0D1B94B4-3B2D-4B0D-9D1F-8951D45986D3}" type="slidenum">
              <a:rPr lang="en-US" smtClean="0"/>
              <a:t>‹#›</a:t>
            </a:fld>
            <a:endParaRPr lang="en-US"/>
          </a:p>
        </p:txBody>
      </p:sp>
    </p:spTree>
    <p:extLst>
      <p:ext uri="{BB962C8B-B14F-4D97-AF65-F5344CB8AC3E}">
        <p14:creationId xmlns:p14="http://schemas.microsoft.com/office/powerpoint/2010/main" val="9928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FB415-FE6E-A2E3-12B4-CB141869C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2C4B9F-2907-DCE5-FCE3-3FEE8313A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CE562-5F29-D830-4912-A43575E62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2B5A4-5ADE-4140-B8BB-D40B3A815A8B}" type="datetimeFigureOut">
              <a:rPr lang="en-US" smtClean="0"/>
              <a:t>2/20/2023</a:t>
            </a:fld>
            <a:endParaRPr lang="en-US"/>
          </a:p>
        </p:txBody>
      </p:sp>
      <p:sp>
        <p:nvSpPr>
          <p:cNvPr id="5" name="Footer Placeholder 4">
            <a:extLst>
              <a:ext uri="{FF2B5EF4-FFF2-40B4-BE49-F238E27FC236}">
                <a16:creationId xmlns:a16="http://schemas.microsoft.com/office/drawing/2014/main" id="{BC2F49F9-FCEA-64FB-8474-D96880D99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9D51F-2FEB-36B5-275F-AFDCAF601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B94B4-3B2D-4B0D-9D1F-8951D45986D3}" type="slidenum">
              <a:rPr lang="en-US" smtClean="0"/>
              <a:t>‹#›</a:t>
            </a:fld>
            <a:endParaRPr lang="en-US"/>
          </a:p>
        </p:txBody>
      </p:sp>
    </p:spTree>
    <p:extLst>
      <p:ext uri="{BB962C8B-B14F-4D97-AF65-F5344CB8AC3E}">
        <p14:creationId xmlns:p14="http://schemas.microsoft.com/office/powerpoint/2010/main" val="120853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67F1-D759-8266-C3A6-1304D292C7EA}"/>
              </a:ext>
            </a:extLst>
          </p:cNvPr>
          <p:cNvSpPr>
            <a:spLocks noGrp="1"/>
          </p:cNvSpPr>
          <p:nvPr>
            <p:ph type="ctrTitle"/>
          </p:nvPr>
        </p:nvSpPr>
        <p:spPr>
          <a:xfrm>
            <a:off x="1524000" y="1122363"/>
            <a:ext cx="10243930" cy="2387600"/>
          </a:xfrm>
        </p:spPr>
        <p:txBody>
          <a:bodyPr/>
          <a:lstStyle/>
          <a:p>
            <a:r>
              <a:rPr lang="en-US" dirty="0">
                <a:latin typeface="Algerian" panose="04020705040A02060702" pitchFamily="82" charset="0"/>
              </a:rPr>
              <a:t>Object Oriented Programming </a:t>
            </a:r>
          </a:p>
        </p:txBody>
      </p:sp>
      <p:sp>
        <p:nvSpPr>
          <p:cNvPr id="3" name="Subtitle 2">
            <a:extLst>
              <a:ext uri="{FF2B5EF4-FFF2-40B4-BE49-F238E27FC236}">
                <a16:creationId xmlns:a16="http://schemas.microsoft.com/office/drawing/2014/main" id="{FC0C3051-0491-FB94-4495-FB8B2EB945DB}"/>
              </a:ext>
            </a:extLst>
          </p:cNvPr>
          <p:cNvSpPr>
            <a:spLocks noGrp="1"/>
          </p:cNvSpPr>
          <p:nvPr>
            <p:ph type="subTitle" idx="1"/>
          </p:nvPr>
        </p:nvSpPr>
        <p:spPr/>
        <p:txBody>
          <a:bodyPr/>
          <a:lstStyle/>
          <a:p>
            <a:pPr algn="r"/>
            <a:r>
              <a:rPr lang="en-US" dirty="0" err="1">
                <a:latin typeface="Algerian" panose="04020705040A02060702" pitchFamily="82" charset="0"/>
              </a:rPr>
              <a:t>Lec</a:t>
            </a:r>
            <a:r>
              <a:rPr lang="en-US" dirty="0">
                <a:latin typeface="Algerian" panose="04020705040A02060702" pitchFamily="82" charset="0"/>
              </a:rPr>
              <a:t>: 01</a:t>
            </a:r>
          </a:p>
          <a:p>
            <a:endParaRPr lang="en-US" dirty="0"/>
          </a:p>
        </p:txBody>
      </p:sp>
    </p:spTree>
    <p:extLst>
      <p:ext uri="{BB962C8B-B14F-4D97-AF65-F5344CB8AC3E}">
        <p14:creationId xmlns:p14="http://schemas.microsoft.com/office/powerpoint/2010/main" val="257133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926-5454-3BFC-33D3-68D96829DFDD}"/>
              </a:ext>
            </a:extLst>
          </p:cNvPr>
          <p:cNvSpPr>
            <a:spLocks noGrp="1"/>
          </p:cNvSpPr>
          <p:nvPr>
            <p:ph type="title"/>
          </p:nvPr>
        </p:nvSpPr>
        <p:spPr/>
        <p:txBody>
          <a:bodyPr/>
          <a:lstStyle/>
          <a:p>
            <a:r>
              <a:rPr lang="en-US" dirty="0">
                <a:latin typeface="Algerian" panose="04020705040A02060702" pitchFamily="82" charset="0"/>
              </a:rPr>
              <a:t>Cont. </a:t>
            </a:r>
          </a:p>
        </p:txBody>
      </p:sp>
      <p:sp>
        <p:nvSpPr>
          <p:cNvPr id="3" name="Content Placeholder 2">
            <a:extLst>
              <a:ext uri="{FF2B5EF4-FFF2-40B4-BE49-F238E27FC236}">
                <a16:creationId xmlns:a16="http://schemas.microsoft.com/office/drawing/2014/main" id="{CF026FAF-F350-4CAA-79A9-328A1F772D88}"/>
              </a:ext>
            </a:extLst>
          </p:cNvPr>
          <p:cNvSpPr>
            <a:spLocks noGrp="1"/>
          </p:cNvSpPr>
          <p:nvPr>
            <p:ph idx="1"/>
          </p:nvPr>
        </p:nvSpPr>
        <p:spPr/>
        <p:txBody>
          <a:bodyPr/>
          <a:lstStyle/>
          <a:p>
            <a:r>
              <a:rPr lang="en-US" dirty="0"/>
              <a:t>The orange class could then have a weight attribute. All instances of the orange class have a weight attribute, but each orange has a different value for this attribute. </a:t>
            </a:r>
          </a:p>
          <a:p>
            <a:endParaRPr lang="en-US" dirty="0"/>
          </a:p>
          <a:p>
            <a:r>
              <a:rPr lang="en-US" dirty="0"/>
              <a:t>Attributes don't have to be unique, though; any two oranges may weigh the same amount. </a:t>
            </a:r>
          </a:p>
        </p:txBody>
      </p:sp>
      <p:pic>
        <p:nvPicPr>
          <p:cNvPr id="4" name="Picture 3">
            <a:extLst>
              <a:ext uri="{FF2B5EF4-FFF2-40B4-BE49-F238E27FC236}">
                <a16:creationId xmlns:a16="http://schemas.microsoft.com/office/drawing/2014/main" id="{307428BD-FAE6-5550-163F-9E58D9C47929}"/>
              </a:ext>
            </a:extLst>
          </p:cNvPr>
          <p:cNvPicPr>
            <a:picLocks noChangeAspect="1"/>
          </p:cNvPicPr>
          <p:nvPr/>
        </p:nvPicPr>
        <p:blipFill>
          <a:blip r:embed="rId3"/>
          <a:stretch>
            <a:fillRect/>
          </a:stretch>
        </p:blipFill>
        <p:spPr>
          <a:xfrm>
            <a:off x="5151415" y="4001294"/>
            <a:ext cx="5846571" cy="2566638"/>
          </a:xfrm>
          <a:prstGeom prst="rect">
            <a:avLst/>
          </a:prstGeom>
        </p:spPr>
      </p:pic>
      <p:sp>
        <p:nvSpPr>
          <p:cNvPr id="6" name="TextBox 5">
            <a:extLst>
              <a:ext uri="{FF2B5EF4-FFF2-40B4-BE49-F238E27FC236}">
                <a16:creationId xmlns:a16="http://schemas.microsoft.com/office/drawing/2014/main" id="{58D5DCB4-87FC-9033-8273-EC78ABCFCE39}"/>
              </a:ext>
            </a:extLst>
          </p:cNvPr>
          <p:cNvSpPr txBox="1"/>
          <p:nvPr/>
        </p:nvSpPr>
        <p:spPr>
          <a:xfrm>
            <a:off x="5558023" y="6337099"/>
            <a:ext cx="1892089" cy="461665"/>
          </a:xfrm>
          <a:prstGeom prst="rect">
            <a:avLst/>
          </a:prstGeom>
          <a:noFill/>
        </p:spPr>
        <p:txBody>
          <a:bodyPr wrap="square">
            <a:spAutoFit/>
          </a:bodyPr>
          <a:lstStyle/>
          <a:p>
            <a:r>
              <a:rPr lang="en-US" sz="2400" b="1" dirty="0"/>
              <a:t>140 grams</a:t>
            </a:r>
          </a:p>
        </p:txBody>
      </p:sp>
      <p:sp>
        <p:nvSpPr>
          <p:cNvPr id="7" name="TextBox 6">
            <a:extLst>
              <a:ext uri="{FF2B5EF4-FFF2-40B4-BE49-F238E27FC236}">
                <a16:creationId xmlns:a16="http://schemas.microsoft.com/office/drawing/2014/main" id="{3BB7691F-2257-D772-37B0-8E780FFB4638}"/>
              </a:ext>
            </a:extLst>
          </p:cNvPr>
          <p:cNvSpPr txBox="1"/>
          <p:nvPr/>
        </p:nvSpPr>
        <p:spPr>
          <a:xfrm>
            <a:off x="7435122" y="6339233"/>
            <a:ext cx="1892089" cy="461665"/>
          </a:xfrm>
          <a:prstGeom prst="rect">
            <a:avLst/>
          </a:prstGeom>
          <a:noFill/>
        </p:spPr>
        <p:txBody>
          <a:bodyPr wrap="square">
            <a:spAutoFit/>
          </a:bodyPr>
          <a:lstStyle/>
          <a:p>
            <a:r>
              <a:rPr lang="en-US" sz="2400" b="1" dirty="0"/>
              <a:t>120 grams</a:t>
            </a:r>
          </a:p>
        </p:txBody>
      </p:sp>
      <p:sp>
        <p:nvSpPr>
          <p:cNvPr id="8" name="TextBox 7">
            <a:extLst>
              <a:ext uri="{FF2B5EF4-FFF2-40B4-BE49-F238E27FC236}">
                <a16:creationId xmlns:a16="http://schemas.microsoft.com/office/drawing/2014/main" id="{E0242EC3-EBB9-F918-5E41-FD77B6676D79}"/>
              </a:ext>
            </a:extLst>
          </p:cNvPr>
          <p:cNvSpPr txBox="1"/>
          <p:nvPr/>
        </p:nvSpPr>
        <p:spPr>
          <a:xfrm>
            <a:off x="9179708" y="6337099"/>
            <a:ext cx="1892089" cy="461665"/>
          </a:xfrm>
          <a:prstGeom prst="rect">
            <a:avLst/>
          </a:prstGeom>
          <a:noFill/>
        </p:spPr>
        <p:txBody>
          <a:bodyPr wrap="square">
            <a:spAutoFit/>
          </a:bodyPr>
          <a:lstStyle/>
          <a:p>
            <a:r>
              <a:rPr lang="en-US" sz="2400" b="1" dirty="0"/>
              <a:t>90 grams</a:t>
            </a:r>
          </a:p>
        </p:txBody>
      </p:sp>
    </p:spTree>
    <p:extLst>
      <p:ext uri="{BB962C8B-B14F-4D97-AF65-F5344CB8AC3E}">
        <p14:creationId xmlns:p14="http://schemas.microsoft.com/office/powerpoint/2010/main" val="44579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43DA-AD56-FE98-BA95-092284434BE7}"/>
              </a:ext>
            </a:extLst>
          </p:cNvPr>
          <p:cNvSpPr>
            <a:spLocks noGrp="1"/>
          </p:cNvSpPr>
          <p:nvPr>
            <p:ph type="title"/>
          </p:nvPr>
        </p:nvSpPr>
        <p:spPr/>
        <p:txBody>
          <a:bodyPr/>
          <a:lstStyle/>
          <a:p>
            <a:r>
              <a:rPr lang="en-US" dirty="0">
                <a:latin typeface="Algerian" panose="04020705040A02060702" pitchFamily="82" charset="0"/>
              </a:rPr>
              <a:t>Define Python Class</a:t>
            </a:r>
          </a:p>
        </p:txBody>
      </p:sp>
      <p:sp>
        <p:nvSpPr>
          <p:cNvPr id="3" name="Content Placeholder 2">
            <a:extLst>
              <a:ext uri="{FF2B5EF4-FFF2-40B4-BE49-F238E27FC236}">
                <a16:creationId xmlns:a16="http://schemas.microsoft.com/office/drawing/2014/main" id="{7BACD663-D6BA-AC4D-FDD9-BFF12BF75827}"/>
              </a:ext>
            </a:extLst>
          </p:cNvPr>
          <p:cNvSpPr>
            <a:spLocks noGrp="1"/>
          </p:cNvSpPr>
          <p:nvPr>
            <p:ph idx="1"/>
          </p:nvPr>
        </p:nvSpPr>
        <p:spPr/>
        <p:txBody>
          <a:bodyPr/>
          <a:lstStyle/>
          <a:p>
            <a:r>
              <a:rPr lang="en-US" dirty="0"/>
              <a:t>We use the class keyword to create a class in Python. For example,</a:t>
            </a:r>
          </a:p>
        </p:txBody>
      </p:sp>
      <p:sp>
        <p:nvSpPr>
          <p:cNvPr id="5" name="TextBox 4">
            <a:extLst>
              <a:ext uri="{FF2B5EF4-FFF2-40B4-BE49-F238E27FC236}">
                <a16:creationId xmlns:a16="http://schemas.microsoft.com/office/drawing/2014/main" id="{F1894D91-1DF2-4219-25E4-1F996275104A}"/>
              </a:ext>
            </a:extLst>
          </p:cNvPr>
          <p:cNvSpPr txBox="1"/>
          <p:nvPr/>
        </p:nvSpPr>
        <p:spPr>
          <a:xfrm>
            <a:off x="2411895" y="2618818"/>
            <a:ext cx="3167270" cy="646331"/>
          </a:xfrm>
          <a:prstGeom prst="rect">
            <a:avLst/>
          </a:prstGeom>
          <a:solidFill>
            <a:schemeClr val="accent1">
              <a:lumMod val="60000"/>
              <a:lumOff val="40000"/>
            </a:schemeClr>
          </a:solidFill>
        </p:spPr>
        <p:txBody>
          <a:bodyPr wrap="square">
            <a:spAutoFit/>
          </a:bodyPr>
          <a:lstStyle/>
          <a:p>
            <a:r>
              <a:rPr lang="en-US" b="1" dirty="0">
                <a:latin typeface="Amasis MT Pro" panose="02040504050005020304" pitchFamily="18" charset="0"/>
              </a:rPr>
              <a:t>class </a:t>
            </a:r>
            <a:r>
              <a:rPr lang="en-US" b="1" dirty="0" err="1">
                <a:latin typeface="Amasis MT Pro" panose="02040504050005020304" pitchFamily="18" charset="0"/>
              </a:rPr>
              <a:t>ClassName</a:t>
            </a:r>
            <a:r>
              <a:rPr lang="en-US" b="1" dirty="0">
                <a:latin typeface="Amasis MT Pro" panose="02040504050005020304" pitchFamily="18" charset="0"/>
              </a:rPr>
              <a:t>:</a:t>
            </a:r>
          </a:p>
          <a:p>
            <a:r>
              <a:rPr lang="en-US" b="1" dirty="0">
                <a:latin typeface="Amasis MT Pro" panose="02040504050005020304" pitchFamily="18" charset="0"/>
              </a:rPr>
              <a:t>    # class definition </a:t>
            </a:r>
          </a:p>
        </p:txBody>
      </p:sp>
      <p:sp>
        <p:nvSpPr>
          <p:cNvPr id="7" name="TextBox 6">
            <a:extLst>
              <a:ext uri="{FF2B5EF4-FFF2-40B4-BE49-F238E27FC236}">
                <a16:creationId xmlns:a16="http://schemas.microsoft.com/office/drawing/2014/main" id="{884D8FEB-CCFF-0693-5064-9CD711B8E6AC}"/>
              </a:ext>
            </a:extLst>
          </p:cNvPr>
          <p:cNvSpPr txBox="1"/>
          <p:nvPr/>
        </p:nvSpPr>
        <p:spPr>
          <a:xfrm>
            <a:off x="947530" y="3689010"/>
            <a:ext cx="6096000" cy="523220"/>
          </a:xfrm>
          <a:prstGeom prst="rect">
            <a:avLst/>
          </a:prstGeom>
          <a:noFill/>
        </p:spPr>
        <p:txBody>
          <a:bodyPr wrap="square">
            <a:spAutoFit/>
          </a:bodyPr>
          <a:lstStyle/>
          <a:p>
            <a:r>
              <a:rPr lang="en-US" sz="2800" dirty="0"/>
              <a:t>Let's see an example,</a:t>
            </a:r>
          </a:p>
        </p:txBody>
      </p:sp>
      <p:sp>
        <p:nvSpPr>
          <p:cNvPr id="9" name="TextBox 8">
            <a:extLst>
              <a:ext uri="{FF2B5EF4-FFF2-40B4-BE49-F238E27FC236}">
                <a16:creationId xmlns:a16="http://schemas.microsoft.com/office/drawing/2014/main" id="{B5362802-3511-87A8-ED36-B9DAFA6C48CA}"/>
              </a:ext>
            </a:extLst>
          </p:cNvPr>
          <p:cNvSpPr txBox="1"/>
          <p:nvPr/>
        </p:nvSpPr>
        <p:spPr>
          <a:xfrm>
            <a:off x="2411895" y="4271266"/>
            <a:ext cx="3167270" cy="923330"/>
          </a:xfrm>
          <a:prstGeom prst="rect">
            <a:avLst/>
          </a:prstGeom>
          <a:solidFill>
            <a:schemeClr val="accent1">
              <a:lumMod val="60000"/>
              <a:lumOff val="40000"/>
            </a:schemeClr>
          </a:solidFill>
        </p:spPr>
        <p:txBody>
          <a:bodyPr wrap="square">
            <a:spAutoFit/>
          </a:bodyPr>
          <a:lstStyle/>
          <a:p>
            <a:r>
              <a:rPr lang="en-US" b="1" dirty="0">
                <a:latin typeface="Amasis MT Pro" panose="02040504050005020304" pitchFamily="18" charset="0"/>
              </a:rPr>
              <a:t>class Bike:</a:t>
            </a:r>
          </a:p>
          <a:p>
            <a:r>
              <a:rPr lang="en-US" b="1" dirty="0">
                <a:latin typeface="Amasis MT Pro" panose="02040504050005020304" pitchFamily="18" charset="0"/>
              </a:rPr>
              <a:t>    name = ""</a:t>
            </a:r>
          </a:p>
          <a:p>
            <a:r>
              <a:rPr lang="en-US" b="1" dirty="0">
                <a:latin typeface="Amasis MT Pro" panose="02040504050005020304" pitchFamily="18" charset="0"/>
              </a:rPr>
              <a:t>    gear = 0</a:t>
            </a:r>
          </a:p>
        </p:txBody>
      </p:sp>
    </p:spTree>
    <p:extLst>
      <p:ext uri="{BB962C8B-B14F-4D97-AF65-F5344CB8AC3E}">
        <p14:creationId xmlns:p14="http://schemas.microsoft.com/office/powerpoint/2010/main" val="52830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9749-B0E9-58FD-2C9C-223217577075}"/>
              </a:ext>
            </a:extLst>
          </p:cNvPr>
          <p:cNvSpPr>
            <a:spLocks noGrp="1"/>
          </p:cNvSpPr>
          <p:nvPr>
            <p:ph type="title"/>
          </p:nvPr>
        </p:nvSpPr>
        <p:spPr/>
        <p:txBody>
          <a:bodyPr/>
          <a:lstStyle/>
          <a:p>
            <a:r>
              <a:rPr lang="en-US" dirty="0">
                <a:latin typeface="Algerian" panose="04020705040A02060702" pitchFamily="82" charset="0"/>
              </a:rPr>
              <a:t>Python Objects</a:t>
            </a:r>
          </a:p>
        </p:txBody>
      </p:sp>
      <p:sp>
        <p:nvSpPr>
          <p:cNvPr id="3" name="Content Placeholder 2">
            <a:extLst>
              <a:ext uri="{FF2B5EF4-FFF2-40B4-BE49-F238E27FC236}">
                <a16:creationId xmlns:a16="http://schemas.microsoft.com/office/drawing/2014/main" id="{1E0D626A-D6FD-25C9-EBAD-11497FBCAE42}"/>
              </a:ext>
            </a:extLst>
          </p:cNvPr>
          <p:cNvSpPr>
            <a:spLocks noGrp="1"/>
          </p:cNvSpPr>
          <p:nvPr>
            <p:ph idx="1"/>
          </p:nvPr>
        </p:nvSpPr>
        <p:spPr/>
        <p:txBody>
          <a:bodyPr/>
          <a:lstStyle/>
          <a:p>
            <a:r>
              <a:rPr lang="en-US" dirty="0"/>
              <a:t>An object is called an instance of a class. For example, suppose Bike is a class then we can create objects like bike1, bike2, </a:t>
            </a:r>
            <a:r>
              <a:rPr lang="en-US" dirty="0" err="1"/>
              <a:t>etc</a:t>
            </a:r>
            <a:r>
              <a:rPr lang="en-US" dirty="0"/>
              <a:t> from the class.</a:t>
            </a:r>
          </a:p>
        </p:txBody>
      </p:sp>
      <p:sp>
        <p:nvSpPr>
          <p:cNvPr id="5" name="TextBox 4">
            <a:extLst>
              <a:ext uri="{FF2B5EF4-FFF2-40B4-BE49-F238E27FC236}">
                <a16:creationId xmlns:a16="http://schemas.microsoft.com/office/drawing/2014/main" id="{B22D4F8C-51C9-2F4B-FAE4-EC13D4629E3C}"/>
              </a:ext>
            </a:extLst>
          </p:cNvPr>
          <p:cNvSpPr txBox="1"/>
          <p:nvPr/>
        </p:nvSpPr>
        <p:spPr>
          <a:xfrm>
            <a:off x="1510748" y="3059668"/>
            <a:ext cx="6096000" cy="523220"/>
          </a:xfrm>
          <a:prstGeom prst="rect">
            <a:avLst/>
          </a:prstGeom>
          <a:noFill/>
        </p:spPr>
        <p:txBody>
          <a:bodyPr wrap="square">
            <a:spAutoFit/>
          </a:bodyPr>
          <a:lstStyle/>
          <a:p>
            <a:r>
              <a:rPr lang="en-US" sz="2800" dirty="0"/>
              <a:t>Here's the syntax to create an object.</a:t>
            </a:r>
          </a:p>
        </p:txBody>
      </p:sp>
      <p:sp>
        <p:nvSpPr>
          <p:cNvPr id="7" name="TextBox 6">
            <a:extLst>
              <a:ext uri="{FF2B5EF4-FFF2-40B4-BE49-F238E27FC236}">
                <a16:creationId xmlns:a16="http://schemas.microsoft.com/office/drawing/2014/main" id="{4849E654-3923-A6C9-18D7-08B3B335DB88}"/>
              </a:ext>
            </a:extLst>
          </p:cNvPr>
          <p:cNvSpPr txBox="1"/>
          <p:nvPr/>
        </p:nvSpPr>
        <p:spPr>
          <a:xfrm>
            <a:off x="3591339" y="3717825"/>
            <a:ext cx="3326296" cy="369332"/>
          </a:xfrm>
          <a:prstGeom prst="rect">
            <a:avLst/>
          </a:prstGeom>
          <a:solidFill>
            <a:schemeClr val="accent1">
              <a:lumMod val="60000"/>
              <a:lumOff val="40000"/>
            </a:schemeClr>
          </a:solidFill>
        </p:spPr>
        <p:txBody>
          <a:bodyPr wrap="square">
            <a:spAutoFit/>
          </a:bodyPr>
          <a:lstStyle/>
          <a:p>
            <a:r>
              <a:rPr lang="en-US" b="1" dirty="0" err="1">
                <a:latin typeface="Amasis MT Pro" panose="02040504050005020304" pitchFamily="18" charset="0"/>
              </a:rPr>
              <a:t>objectName</a:t>
            </a:r>
            <a:r>
              <a:rPr lang="en-US" b="1" dirty="0">
                <a:latin typeface="Amasis MT Pro" panose="02040504050005020304" pitchFamily="18" charset="0"/>
              </a:rPr>
              <a:t> = </a:t>
            </a:r>
            <a:r>
              <a:rPr lang="en-US" b="1" dirty="0" err="1">
                <a:latin typeface="Amasis MT Pro" panose="02040504050005020304" pitchFamily="18" charset="0"/>
              </a:rPr>
              <a:t>ClassName</a:t>
            </a:r>
            <a:r>
              <a:rPr lang="en-US" b="1" dirty="0">
                <a:latin typeface="Amasis MT Pro" panose="02040504050005020304" pitchFamily="18" charset="0"/>
              </a:rPr>
              <a:t>()</a:t>
            </a:r>
          </a:p>
        </p:txBody>
      </p:sp>
      <p:sp>
        <p:nvSpPr>
          <p:cNvPr id="9" name="TextBox 8">
            <a:extLst>
              <a:ext uri="{FF2B5EF4-FFF2-40B4-BE49-F238E27FC236}">
                <a16:creationId xmlns:a16="http://schemas.microsoft.com/office/drawing/2014/main" id="{854EE2F8-63E4-180B-986A-C42288473DC5}"/>
              </a:ext>
            </a:extLst>
          </p:cNvPr>
          <p:cNvSpPr txBox="1"/>
          <p:nvPr/>
        </p:nvSpPr>
        <p:spPr>
          <a:xfrm>
            <a:off x="1166191" y="4095095"/>
            <a:ext cx="6096000" cy="523220"/>
          </a:xfrm>
          <a:prstGeom prst="rect">
            <a:avLst/>
          </a:prstGeom>
          <a:noFill/>
        </p:spPr>
        <p:txBody>
          <a:bodyPr wrap="square">
            <a:spAutoFit/>
          </a:bodyPr>
          <a:lstStyle/>
          <a:p>
            <a:r>
              <a:rPr lang="en-US" sz="2800" dirty="0"/>
              <a:t>Let's see an example,</a:t>
            </a:r>
          </a:p>
        </p:txBody>
      </p:sp>
      <p:sp>
        <p:nvSpPr>
          <p:cNvPr id="11" name="TextBox 10">
            <a:extLst>
              <a:ext uri="{FF2B5EF4-FFF2-40B4-BE49-F238E27FC236}">
                <a16:creationId xmlns:a16="http://schemas.microsoft.com/office/drawing/2014/main" id="{3AE9CF41-024C-F268-68A8-0919880A070E}"/>
              </a:ext>
            </a:extLst>
          </p:cNvPr>
          <p:cNvSpPr txBox="1"/>
          <p:nvPr/>
        </p:nvSpPr>
        <p:spPr>
          <a:xfrm>
            <a:off x="3551583" y="4676142"/>
            <a:ext cx="3352800" cy="2031325"/>
          </a:xfrm>
          <a:prstGeom prst="rect">
            <a:avLst/>
          </a:prstGeom>
          <a:solidFill>
            <a:schemeClr val="accent1">
              <a:lumMod val="60000"/>
              <a:lumOff val="40000"/>
            </a:schemeClr>
          </a:solidFill>
        </p:spPr>
        <p:txBody>
          <a:bodyPr wrap="square">
            <a:spAutoFit/>
          </a:bodyPr>
          <a:lstStyle/>
          <a:p>
            <a:r>
              <a:rPr lang="en-US" b="1" dirty="0">
                <a:latin typeface="Amasis MT Pro" panose="02040504050005020304" pitchFamily="18" charset="0"/>
              </a:rPr>
              <a:t># create class</a:t>
            </a:r>
          </a:p>
          <a:p>
            <a:r>
              <a:rPr lang="en-US" b="1" dirty="0">
                <a:latin typeface="Amasis MT Pro" panose="02040504050005020304" pitchFamily="18" charset="0"/>
              </a:rPr>
              <a:t>class Bike:</a:t>
            </a:r>
          </a:p>
          <a:p>
            <a:r>
              <a:rPr lang="en-US" b="1" dirty="0">
                <a:latin typeface="Amasis MT Pro" panose="02040504050005020304" pitchFamily="18" charset="0"/>
              </a:rPr>
              <a:t>    name = ""</a:t>
            </a:r>
          </a:p>
          <a:p>
            <a:r>
              <a:rPr lang="en-US" b="1" dirty="0">
                <a:latin typeface="Amasis MT Pro" panose="02040504050005020304" pitchFamily="18" charset="0"/>
              </a:rPr>
              <a:t>    gear = 0</a:t>
            </a:r>
          </a:p>
          <a:p>
            <a:endParaRPr lang="en-US" b="1" dirty="0">
              <a:latin typeface="Amasis MT Pro" panose="02040504050005020304" pitchFamily="18" charset="0"/>
            </a:endParaRPr>
          </a:p>
          <a:p>
            <a:r>
              <a:rPr lang="en-US" b="1" dirty="0">
                <a:latin typeface="Amasis MT Pro" panose="02040504050005020304" pitchFamily="18" charset="0"/>
              </a:rPr>
              <a:t># create objects of class</a:t>
            </a:r>
          </a:p>
          <a:p>
            <a:r>
              <a:rPr lang="en-US" b="1" dirty="0">
                <a:latin typeface="Amasis MT Pro" panose="02040504050005020304" pitchFamily="18" charset="0"/>
              </a:rPr>
              <a:t>bike1 = Bike()</a:t>
            </a:r>
          </a:p>
        </p:txBody>
      </p:sp>
    </p:spTree>
    <p:extLst>
      <p:ext uri="{BB962C8B-B14F-4D97-AF65-F5344CB8AC3E}">
        <p14:creationId xmlns:p14="http://schemas.microsoft.com/office/powerpoint/2010/main" val="383551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1AE7-8503-5C52-530E-728DA9DBF086}"/>
              </a:ext>
            </a:extLst>
          </p:cNvPr>
          <p:cNvSpPr>
            <a:spLocks noGrp="1"/>
          </p:cNvSpPr>
          <p:nvPr>
            <p:ph type="title"/>
          </p:nvPr>
        </p:nvSpPr>
        <p:spPr/>
        <p:txBody>
          <a:bodyPr>
            <a:normAutofit/>
          </a:bodyPr>
          <a:lstStyle/>
          <a:p>
            <a:r>
              <a:rPr lang="en-US" dirty="0">
                <a:latin typeface="Algerian" panose="04020705040A02060702" pitchFamily="82" charset="0"/>
              </a:rPr>
              <a:t>Access Class Attributes Using Objects</a:t>
            </a:r>
          </a:p>
        </p:txBody>
      </p:sp>
      <p:sp>
        <p:nvSpPr>
          <p:cNvPr id="3" name="Content Placeholder 2">
            <a:extLst>
              <a:ext uri="{FF2B5EF4-FFF2-40B4-BE49-F238E27FC236}">
                <a16:creationId xmlns:a16="http://schemas.microsoft.com/office/drawing/2014/main" id="{F16513DB-CC23-3527-0792-AA91C5537940}"/>
              </a:ext>
            </a:extLst>
          </p:cNvPr>
          <p:cNvSpPr>
            <a:spLocks noGrp="1"/>
          </p:cNvSpPr>
          <p:nvPr>
            <p:ph idx="1"/>
          </p:nvPr>
        </p:nvSpPr>
        <p:spPr/>
        <p:txBody>
          <a:bodyPr/>
          <a:lstStyle/>
          <a:p>
            <a:r>
              <a:rPr lang="en-US" dirty="0"/>
              <a:t>We use the </a:t>
            </a:r>
            <a:r>
              <a:rPr lang="en-US" b="1" dirty="0">
                <a:highlight>
                  <a:srgbClr val="FFFF00"/>
                </a:highlight>
              </a:rPr>
              <a:t>[.]</a:t>
            </a:r>
            <a:r>
              <a:rPr lang="en-US" dirty="0"/>
              <a:t> notation to access the attributes of a class. For example,</a:t>
            </a:r>
          </a:p>
          <a:p>
            <a:endParaRPr lang="en-US" dirty="0"/>
          </a:p>
          <a:p>
            <a:endParaRPr lang="en-US" dirty="0"/>
          </a:p>
        </p:txBody>
      </p:sp>
      <p:sp>
        <p:nvSpPr>
          <p:cNvPr id="5" name="TextBox 4">
            <a:extLst>
              <a:ext uri="{FF2B5EF4-FFF2-40B4-BE49-F238E27FC236}">
                <a16:creationId xmlns:a16="http://schemas.microsoft.com/office/drawing/2014/main" id="{3F342C07-B79E-2011-ED1D-2F784B682065}"/>
              </a:ext>
            </a:extLst>
          </p:cNvPr>
          <p:cNvSpPr txBox="1"/>
          <p:nvPr/>
        </p:nvSpPr>
        <p:spPr>
          <a:xfrm>
            <a:off x="3048000" y="2693649"/>
            <a:ext cx="3922643" cy="1477328"/>
          </a:xfrm>
          <a:prstGeom prst="rect">
            <a:avLst/>
          </a:prstGeom>
          <a:solidFill>
            <a:schemeClr val="accent1">
              <a:lumMod val="60000"/>
              <a:lumOff val="40000"/>
            </a:schemeClr>
          </a:solidFill>
        </p:spPr>
        <p:txBody>
          <a:bodyPr wrap="square">
            <a:spAutoFit/>
          </a:bodyPr>
          <a:lstStyle/>
          <a:p>
            <a:r>
              <a:rPr lang="en-US" b="1" dirty="0">
                <a:latin typeface="Amasis MT Pro" panose="02040504050005020304" pitchFamily="18" charset="0"/>
              </a:rPr>
              <a:t># modify the name attribute</a:t>
            </a:r>
          </a:p>
          <a:p>
            <a:r>
              <a:rPr lang="en-US" b="1" dirty="0">
                <a:latin typeface="Amasis MT Pro" panose="02040504050005020304" pitchFamily="18" charset="0"/>
              </a:rPr>
              <a:t>bike1.name = "Mountain Bike"</a:t>
            </a:r>
          </a:p>
          <a:p>
            <a:endParaRPr lang="en-US" b="1" dirty="0">
              <a:latin typeface="Amasis MT Pro" panose="02040504050005020304" pitchFamily="18" charset="0"/>
            </a:endParaRPr>
          </a:p>
          <a:p>
            <a:r>
              <a:rPr lang="en-US" b="1" dirty="0">
                <a:latin typeface="Amasis MT Pro" panose="02040504050005020304" pitchFamily="18" charset="0"/>
              </a:rPr>
              <a:t># access the gear attribute</a:t>
            </a:r>
          </a:p>
          <a:p>
            <a:r>
              <a:rPr lang="en-US" b="1" dirty="0">
                <a:latin typeface="Amasis MT Pro" panose="02040504050005020304" pitchFamily="18" charset="0"/>
              </a:rPr>
              <a:t>bike1.gear</a:t>
            </a:r>
          </a:p>
        </p:txBody>
      </p:sp>
      <p:sp>
        <p:nvSpPr>
          <p:cNvPr id="7" name="TextBox 6">
            <a:extLst>
              <a:ext uri="{FF2B5EF4-FFF2-40B4-BE49-F238E27FC236}">
                <a16:creationId xmlns:a16="http://schemas.microsoft.com/office/drawing/2014/main" id="{8074C79D-8D78-5D82-CA8C-F71F4ADF7C7F}"/>
              </a:ext>
            </a:extLst>
          </p:cNvPr>
          <p:cNvSpPr txBox="1"/>
          <p:nvPr/>
        </p:nvSpPr>
        <p:spPr>
          <a:xfrm>
            <a:off x="1152940" y="4561947"/>
            <a:ext cx="9303026" cy="954107"/>
          </a:xfrm>
          <a:prstGeom prst="rect">
            <a:avLst/>
          </a:prstGeom>
          <a:noFill/>
        </p:spPr>
        <p:txBody>
          <a:bodyPr wrap="square">
            <a:spAutoFit/>
          </a:bodyPr>
          <a:lstStyle/>
          <a:p>
            <a:r>
              <a:rPr lang="en-US" sz="2800" dirty="0"/>
              <a:t>Here, we have used bike1.name and bike1.gear to change and access the value of name and gear attribute, respectively.</a:t>
            </a:r>
          </a:p>
        </p:txBody>
      </p:sp>
    </p:spTree>
    <p:extLst>
      <p:ext uri="{BB962C8B-B14F-4D97-AF65-F5344CB8AC3E}">
        <p14:creationId xmlns:p14="http://schemas.microsoft.com/office/powerpoint/2010/main" val="51064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F075-BEB6-8AD5-F9FD-96CFA9B96A66}"/>
              </a:ext>
            </a:extLst>
          </p:cNvPr>
          <p:cNvSpPr>
            <a:spLocks noGrp="1"/>
          </p:cNvSpPr>
          <p:nvPr>
            <p:ph type="title"/>
          </p:nvPr>
        </p:nvSpPr>
        <p:spPr/>
        <p:txBody>
          <a:bodyPr>
            <a:normAutofit/>
          </a:bodyPr>
          <a:lstStyle/>
          <a:p>
            <a:r>
              <a:rPr lang="en-US" dirty="0">
                <a:latin typeface="Algerian" panose="04020705040A02060702" pitchFamily="82" charset="0"/>
              </a:rPr>
              <a:t>Example 1: Python Class and Objects</a:t>
            </a:r>
          </a:p>
        </p:txBody>
      </p:sp>
      <p:sp>
        <p:nvSpPr>
          <p:cNvPr id="3" name="Content Placeholder 2">
            <a:extLst>
              <a:ext uri="{FF2B5EF4-FFF2-40B4-BE49-F238E27FC236}">
                <a16:creationId xmlns:a16="http://schemas.microsoft.com/office/drawing/2014/main" id="{2294F798-4DB8-B7B0-3221-E932B7F192B1}"/>
              </a:ext>
            </a:extLst>
          </p:cNvPr>
          <p:cNvSpPr>
            <a:spLocks noGrp="1"/>
          </p:cNvSpPr>
          <p:nvPr>
            <p:ph idx="1"/>
          </p:nvPr>
        </p:nvSpPr>
        <p:spPr>
          <a:xfrm>
            <a:off x="838200" y="1825625"/>
            <a:ext cx="6225209" cy="4351338"/>
          </a:xfrm>
          <a:solidFill>
            <a:schemeClr val="accent1">
              <a:lumMod val="60000"/>
              <a:lumOff val="40000"/>
            </a:schemeClr>
          </a:solidFill>
        </p:spPr>
        <p:txBody>
          <a:bodyPr>
            <a:normAutofit fontScale="62500" lnSpcReduction="20000"/>
          </a:bodyPr>
          <a:lstStyle/>
          <a:p>
            <a:r>
              <a:rPr lang="en-US" b="1" dirty="0">
                <a:latin typeface="Amasis MT Pro" panose="02040504050005020304" pitchFamily="18" charset="0"/>
              </a:rPr>
              <a:t># define a class</a:t>
            </a:r>
          </a:p>
          <a:p>
            <a:r>
              <a:rPr lang="en-US" b="1" dirty="0">
                <a:latin typeface="Amasis MT Pro" panose="02040504050005020304" pitchFamily="18" charset="0"/>
              </a:rPr>
              <a:t>class Bike:</a:t>
            </a:r>
          </a:p>
          <a:p>
            <a:r>
              <a:rPr lang="en-US" b="1" dirty="0">
                <a:latin typeface="Amasis MT Pro" panose="02040504050005020304" pitchFamily="18" charset="0"/>
              </a:rPr>
              <a:t>    name = ""</a:t>
            </a:r>
          </a:p>
          <a:p>
            <a:r>
              <a:rPr lang="en-US" b="1" dirty="0">
                <a:latin typeface="Amasis MT Pro" panose="02040504050005020304" pitchFamily="18" charset="0"/>
              </a:rPr>
              <a:t>    gear = 0</a:t>
            </a:r>
          </a:p>
          <a:p>
            <a:endParaRPr lang="en-US" b="1" dirty="0">
              <a:latin typeface="Amasis MT Pro" panose="02040504050005020304" pitchFamily="18" charset="0"/>
            </a:endParaRPr>
          </a:p>
          <a:p>
            <a:r>
              <a:rPr lang="en-US" b="1" dirty="0">
                <a:latin typeface="Amasis MT Pro" panose="02040504050005020304" pitchFamily="18" charset="0"/>
              </a:rPr>
              <a:t># create object of class</a:t>
            </a:r>
          </a:p>
          <a:p>
            <a:r>
              <a:rPr lang="en-US" b="1" dirty="0">
                <a:latin typeface="Amasis MT Pro" panose="02040504050005020304" pitchFamily="18" charset="0"/>
              </a:rPr>
              <a:t>bike1 = Bike()</a:t>
            </a:r>
          </a:p>
          <a:p>
            <a:endParaRPr lang="en-US" b="1" dirty="0">
              <a:latin typeface="Amasis MT Pro" panose="02040504050005020304" pitchFamily="18" charset="0"/>
            </a:endParaRPr>
          </a:p>
          <a:p>
            <a:r>
              <a:rPr lang="en-US" b="1" dirty="0">
                <a:latin typeface="Amasis MT Pro" panose="02040504050005020304" pitchFamily="18" charset="0"/>
              </a:rPr>
              <a:t># access attributes and assign new values</a:t>
            </a:r>
          </a:p>
          <a:p>
            <a:r>
              <a:rPr lang="en-US" b="1" dirty="0">
                <a:latin typeface="Amasis MT Pro" panose="02040504050005020304" pitchFamily="18" charset="0"/>
              </a:rPr>
              <a:t>bike1.gear = 11</a:t>
            </a:r>
          </a:p>
          <a:p>
            <a:r>
              <a:rPr lang="en-US" b="1" dirty="0">
                <a:latin typeface="Amasis MT Pro" panose="02040504050005020304" pitchFamily="18" charset="0"/>
              </a:rPr>
              <a:t>bike1.name = "Mountain Bike"</a:t>
            </a:r>
          </a:p>
          <a:p>
            <a:endParaRPr lang="en-US" b="1" dirty="0">
              <a:latin typeface="Amasis MT Pro" panose="02040504050005020304" pitchFamily="18" charset="0"/>
            </a:endParaRPr>
          </a:p>
          <a:p>
            <a:r>
              <a:rPr lang="en-US" b="1" dirty="0">
                <a:latin typeface="Amasis MT Pro" panose="02040504050005020304" pitchFamily="18" charset="0"/>
              </a:rPr>
              <a:t>print(</a:t>
            </a:r>
            <a:r>
              <a:rPr lang="en-US" b="1" dirty="0" err="1">
                <a:latin typeface="Amasis MT Pro" panose="02040504050005020304" pitchFamily="18" charset="0"/>
              </a:rPr>
              <a:t>f"Name</a:t>
            </a:r>
            <a:r>
              <a:rPr lang="en-US" b="1" dirty="0">
                <a:latin typeface="Amasis MT Pro" panose="02040504050005020304" pitchFamily="18" charset="0"/>
              </a:rPr>
              <a:t>: {bike1.name}, Gears: {bike1.gear} ")</a:t>
            </a:r>
          </a:p>
        </p:txBody>
      </p:sp>
      <p:sp>
        <p:nvSpPr>
          <p:cNvPr id="5" name="TextBox 4">
            <a:extLst>
              <a:ext uri="{FF2B5EF4-FFF2-40B4-BE49-F238E27FC236}">
                <a16:creationId xmlns:a16="http://schemas.microsoft.com/office/drawing/2014/main" id="{9423C61A-AEB0-D5C3-A1EA-94F89F0116E0}"/>
              </a:ext>
            </a:extLst>
          </p:cNvPr>
          <p:cNvSpPr txBox="1"/>
          <p:nvPr/>
        </p:nvSpPr>
        <p:spPr>
          <a:xfrm>
            <a:off x="7222434" y="3790986"/>
            <a:ext cx="3445565" cy="369332"/>
          </a:xfrm>
          <a:prstGeom prst="rect">
            <a:avLst/>
          </a:prstGeom>
          <a:solidFill>
            <a:schemeClr val="accent1">
              <a:lumMod val="60000"/>
              <a:lumOff val="40000"/>
            </a:schemeClr>
          </a:solidFill>
        </p:spPr>
        <p:txBody>
          <a:bodyPr wrap="square">
            <a:spAutoFit/>
          </a:bodyPr>
          <a:lstStyle/>
          <a:p>
            <a:r>
              <a:rPr lang="en-US" dirty="0">
                <a:highlight>
                  <a:srgbClr val="FFFF00"/>
                </a:highlight>
              </a:rPr>
              <a:t>Name: Mountain Bike, Gears: 11</a:t>
            </a:r>
          </a:p>
        </p:txBody>
      </p:sp>
      <p:sp>
        <p:nvSpPr>
          <p:cNvPr id="7" name="TextBox 6">
            <a:extLst>
              <a:ext uri="{FF2B5EF4-FFF2-40B4-BE49-F238E27FC236}">
                <a16:creationId xmlns:a16="http://schemas.microsoft.com/office/drawing/2014/main" id="{D24F7CD1-822E-89B8-23DF-FB4746511FFD}"/>
              </a:ext>
            </a:extLst>
          </p:cNvPr>
          <p:cNvSpPr txBox="1"/>
          <p:nvPr/>
        </p:nvSpPr>
        <p:spPr>
          <a:xfrm>
            <a:off x="7222434" y="3354186"/>
            <a:ext cx="993914" cy="369332"/>
          </a:xfrm>
          <a:prstGeom prst="rect">
            <a:avLst/>
          </a:prstGeom>
          <a:solidFill>
            <a:schemeClr val="accent1">
              <a:lumMod val="60000"/>
              <a:lumOff val="40000"/>
            </a:schemeClr>
          </a:solidFill>
        </p:spPr>
        <p:txBody>
          <a:bodyPr wrap="square">
            <a:spAutoFit/>
          </a:bodyPr>
          <a:lstStyle/>
          <a:p>
            <a:r>
              <a:rPr lang="en-US" b="1" i="0" dirty="0">
                <a:effectLst/>
                <a:latin typeface="euclid_circular_a"/>
              </a:rPr>
              <a:t>Output</a:t>
            </a:r>
            <a:endParaRPr lang="en-US" dirty="0"/>
          </a:p>
        </p:txBody>
      </p:sp>
    </p:spTree>
    <p:extLst>
      <p:ext uri="{BB962C8B-B14F-4D97-AF65-F5344CB8AC3E}">
        <p14:creationId xmlns:p14="http://schemas.microsoft.com/office/powerpoint/2010/main" val="15324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E752-6803-41F7-AE17-D2717C9ED175}"/>
              </a:ext>
            </a:extLst>
          </p:cNvPr>
          <p:cNvSpPr>
            <a:spLocks noGrp="1"/>
          </p:cNvSpPr>
          <p:nvPr>
            <p:ph type="title"/>
          </p:nvPr>
        </p:nvSpPr>
        <p:spPr/>
        <p:txBody>
          <a:bodyPr>
            <a:normAutofit/>
          </a:bodyPr>
          <a:lstStyle/>
          <a:p>
            <a:r>
              <a:rPr lang="en-US" dirty="0">
                <a:latin typeface="Algerian" panose="04020705040A02060702" pitchFamily="82" charset="0"/>
              </a:rPr>
              <a:t>Create Multiple Objects of Python Class</a:t>
            </a:r>
          </a:p>
        </p:txBody>
      </p:sp>
      <p:sp>
        <p:nvSpPr>
          <p:cNvPr id="3" name="Content Placeholder 2">
            <a:extLst>
              <a:ext uri="{FF2B5EF4-FFF2-40B4-BE49-F238E27FC236}">
                <a16:creationId xmlns:a16="http://schemas.microsoft.com/office/drawing/2014/main" id="{91904D63-B4B8-3DDD-4F38-60CBDCB64CCB}"/>
              </a:ext>
            </a:extLst>
          </p:cNvPr>
          <p:cNvSpPr>
            <a:spLocks noGrp="1"/>
          </p:cNvSpPr>
          <p:nvPr>
            <p:ph idx="1"/>
          </p:nvPr>
        </p:nvSpPr>
        <p:spPr>
          <a:xfrm>
            <a:off x="838200" y="1825625"/>
            <a:ext cx="5257800" cy="4351338"/>
          </a:xfrm>
          <a:solidFill>
            <a:schemeClr val="accent1">
              <a:lumMod val="60000"/>
              <a:lumOff val="40000"/>
            </a:schemeClr>
          </a:solidFill>
        </p:spPr>
        <p:txBody>
          <a:bodyPr>
            <a:normAutofit fontScale="47500" lnSpcReduction="20000"/>
          </a:bodyPr>
          <a:lstStyle/>
          <a:p>
            <a:r>
              <a:rPr lang="en-US" b="1" dirty="0">
                <a:latin typeface="Amasis MT Pro" panose="02040504050005020304" pitchFamily="18" charset="0"/>
              </a:rPr>
              <a:t># define a class</a:t>
            </a:r>
          </a:p>
          <a:p>
            <a:r>
              <a:rPr lang="en-US" b="1" dirty="0">
                <a:latin typeface="Amasis MT Pro" panose="02040504050005020304" pitchFamily="18" charset="0"/>
              </a:rPr>
              <a:t>class Employee:</a:t>
            </a:r>
          </a:p>
          <a:p>
            <a:r>
              <a:rPr lang="en-US" b="1" dirty="0">
                <a:latin typeface="Amasis MT Pro" panose="02040504050005020304" pitchFamily="18" charset="0"/>
              </a:rPr>
              <a:t>    # define an attribute</a:t>
            </a:r>
          </a:p>
          <a:p>
            <a:r>
              <a:rPr lang="en-US" b="1" dirty="0">
                <a:latin typeface="Amasis MT Pro" panose="02040504050005020304" pitchFamily="18" charset="0"/>
              </a:rPr>
              <a:t>    </a:t>
            </a:r>
            <a:r>
              <a:rPr lang="en-US" b="1" dirty="0" err="1">
                <a:latin typeface="Amasis MT Pro" panose="02040504050005020304" pitchFamily="18" charset="0"/>
              </a:rPr>
              <a:t>employee_id</a:t>
            </a:r>
            <a:r>
              <a:rPr lang="en-US" b="1" dirty="0">
                <a:latin typeface="Amasis MT Pro" panose="02040504050005020304" pitchFamily="18" charset="0"/>
              </a:rPr>
              <a:t> = 0</a:t>
            </a:r>
          </a:p>
          <a:p>
            <a:endParaRPr lang="en-US" b="1" dirty="0">
              <a:latin typeface="Amasis MT Pro" panose="02040504050005020304" pitchFamily="18" charset="0"/>
            </a:endParaRPr>
          </a:p>
          <a:p>
            <a:r>
              <a:rPr lang="en-US" b="1" dirty="0">
                <a:latin typeface="Amasis MT Pro" panose="02040504050005020304" pitchFamily="18" charset="0"/>
              </a:rPr>
              <a:t># create two objects of the Employee class</a:t>
            </a:r>
          </a:p>
          <a:p>
            <a:r>
              <a:rPr lang="en-US" b="1" dirty="0">
                <a:latin typeface="Amasis MT Pro" panose="02040504050005020304" pitchFamily="18" charset="0"/>
              </a:rPr>
              <a:t>employee1 = Employee()</a:t>
            </a:r>
          </a:p>
          <a:p>
            <a:r>
              <a:rPr lang="en-US" b="1" dirty="0">
                <a:latin typeface="Amasis MT Pro" panose="02040504050005020304" pitchFamily="18" charset="0"/>
              </a:rPr>
              <a:t>employee2 = Employee()</a:t>
            </a:r>
          </a:p>
          <a:p>
            <a:endParaRPr lang="en-US" b="1" dirty="0">
              <a:latin typeface="Amasis MT Pro" panose="02040504050005020304" pitchFamily="18" charset="0"/>
            </a:endParaRPr>
          </a:p>
          <a:p>
            <a:r>
              <a:rPr lang="en-US" b="1" dirty="0">
                <a:latin typeface="Amasis MT Pro" panose="02040504050005020304" pitchFamily="18" charset="0"/>
              </a:rPr>
              <a:t># access attributes using employee1</a:t>
            </a:r>
          </a:p>
          <a:p>
            <a:r>
              <a:rPr lang="en-US" b="1" dirty="0">
                <a:latin typeface="Amasis MT Pro" panose="02040504050005020304" pitchFamily="18" charset="0"/>
              </a:rPr>
              <a:t>employee1.employeeID = 1001</a:t>
            </a:r>
          </a:p>
          <a:p>
            <a:r>
              <a:rPr lang="en-US" b="1" dirty="0">
                <a:latin typeface="Amasis MT Pro" panose="02040504050005020304" pitchFamily="18" charset="0"/>
              </a:rPr>
              <a:t>print(</a:t>
            </a:r>
            <a:r>
              <a:rPr lang="en-US" b="1" dirty="0" err="1">
                <a:latin typeface="Amasis MT Pro" panose="02040504050005020304" pitchFamily="18" charset="0"/>
              </a:rPr>
              <a:t>f"Employee</a:t>
            </a:r>
            <a:r>
              <a:rPr lang="en-US" b="1" dirty="0">
                <a:latin typeface="Amasis MT Pro" panose="02040504050005020304" pitchFamily="18" charset="0"/>
              </a:rPr>
              <a:t> ID: {employee1.employeeID}")</a:t>
            </a:r>
          </a:p>
          <a:p>
            <a:endParaRPr lang="en-US" b="1" dirty="0">
              <a:latin typeface="Amasis MT Pro" panose="02040504050005020304" pitchFamily="18" charset="0"/>
            </a:endParaRPr>
          </a:p>
          <a:p>
            <a:r>
              <a:rPr lang="en-US" b="1" dirty="0">
                <a:latin typeface="Amasis MT Pro" panose="02040504050005020304" pitchFamily="18" charset="0"/>
              </a:rPr>
              <a:t># access attributes using employee2</a:t>
            </a:r>
          </a:p>
          <a:p>
            <a:r>
              <a:rPr lang="en-US" b="1" dirty="0">
                <a:latin typeface="Amasis MT Pro" panose="02040504050005020304" pitchFamily="18" charset="0"/>
              </a:rPr>
              <a:t>employee2.employeeID = 1002</a:t>
            </a:r>
          </a:p>
          <a:p>
            <a:r>
              <a:rPr lang="en-US" b="1" dirty="0">
                <a:latin typeface="Amasis MT Pro" panose="02040504050005020304" pitchFamily="18" charset="0"/>
              </a:rPr>
              <a:t>print(</a:t>
            </a:r>
            <a:r>
              <a:rPr lang="en-US" b="1" dirty="0" err="1">
                <a:latin typeface="Amasis MT Pro" panose="02040504050005020304" pitchFamily="18" charset="0"/>
              </a:rPr>
              <a:t>f"Employee</a:t>
            </a:r>
            <a:r>
              <a:rPr lang="en-US" b="1" dirty="0">
                <a:latin typeface="Amasis MT Pro" panose="02040504050005020304" pitchFamily="18" charset="0"/>
              </a:rPr>
              <a:t> ID: {employee2.employeeID}")</a:t>
            </a:r>
          </a:p>
        </p:txBody>
      </p:sp>
      <p:sp>
        <p:nvSpPr>
          <p:cNvPr id="5" name="TextBox 4">
            <a:extLst>
              <a:ext uri="{FF2B5EF4-FFF2-40B4-BE49-F238E27FC236}">
                <a16:creationId xmlns:a16="http://schemas.microsoft.com/office/drawing/2014/main" id="{43989A5D-6836-5E47-D5E4-562A4C222187}"/>
              </a:ext>
            </a:extLst>
          </p:cNvPr>
          <p:cNvSpPr txBox="1"/>
          <p:nvPr/>
        </p:nvSpPr>
        <p:spPr>
          <a:xfrm>
            <a:off x="6241774" y="3429000"/>
            <a:ext cx="2398643" cy="646331"/>
          </a:xfrm>
          <a:prstGeom prst="rect">
            <a:avLst/>
          </a:prstGeom>
          <a:solidFill>
            <a:schemeClr val="accent1">
              <a:lumMod val="60000"/>
              <a:lumOff val="40000"/>
            </a:schemeClr>
          </a:solidFill>
        </p:spPr>
        <p:txBody>
          <a:bodyPr wrap="square">
            <a:spAutoFit/>
          </a:bodyPr>
          <a:lstStyle/>
          <a:p>
            <a:r>
              <a:rPr lang="en-US" dirty="0">
                <a:highlight>
                  <a:srgbClr val="FFFF00"/>
                </a:highlight>
              </a:rPr>
              <a:t>Employee ID: 1001</a:t>
            </a:r>
          </a:p>
          <a:p>
            <a:r>
              <a:rPr lang="en-US" dirty="0">
                <a:highlight>
                  <a:srgbClr val="FFFF00"/>
                </a:highlight>
              </a:rPr>
              <a:t>Employee ID: 1002</a:t>
            </a:r>
          </a:p>
        </p:txBody>
      </p:sp>
    </p:spTree>
    <p:extLst>
      <p:ext uri="{BB962C8B-B14F-4D97-AF65-F5344CB8AC3E}">
        <p14:creationId xmlns:p14="http://schemas.microsoft.com/office/powerpoint/2010/main" val="89960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4072-EBC2-0FF0-D705-9BD51986A608}"/>
              </a:ext>
            </a:extLst>
          </p:cNvPr>
          <p:cNvSpPr>
            <a:spLocks noGrp="1"/>
          </p:cNvSpPr>
          <p:nvPr>
            <p:ph type="title"/>
          </p:nvPr>
        </p:nvSpPr>
        <p:spPr/>
        <p:txBody>
          <a:bodyPr/>
          <a:lstStyle/>
          <a:p>
            <a:r>
              <a:rPr lang="en-US" dirty="0">
                <a:latin typeface="Algerian" panose="04020705040A02060702" pitchFamily="82" charset="0"/>
              </a:rPr>
              <a:t>For practical purpose </a:t>
            </a:r>
          </a:p>
        </p:txBody>
      </p:sp>
      <p:sp>
        <p:nvSpPr>
          <p:cNvPr id="3" name="Content Placeholder 2">
            <a:extLst>
              <a:ext uri="{FF2B5EF4-FFF2-40B4-BE49-F238E27FC236}">
                <a16:creationId xmlns:a16="http://schemas.microsoft.com/office/drawing/2014/main" id="{A71E058E-BD68-B39D-1D88-7E478BDDD7DD}"/>
              </a:ext>
            </a:extLst>
          </p:cNvPr>
          <p:cNvSpPr>
            <a:spLocks noGrp="1"/>
          </p:cNvSpPr>
          <p:nvPr>
            <p:ph idx="1"/>
          </p:nvPr>
        </p:nvSpPr>
        <p:spPr/>
        <p:txBody>
          <a:bodyPr/>
          <a:lstStyle/>
          <a:p>
            <a:r>
              <a:rPr lang="en-US" dirty="0"/>
              <a:t>Anaconda: https://anaconda.org/ </a:t>
            </a:r>
          </a:p>
          <a:p>
            <a:r>
              <a:rPr lang="en-US" dirty="0" err="1"/>
              <a:t>Jupyter</a:t>
            </a:r>
            <a:r>
              <a:rPr lang="en-US" dirty="0"/>
              <a:t> notebook</a:t>
            </a:r>
          </a:p>
        </p:txBody>
      </p:sp>
    </p:spTree>
    <p:extLst>
      <p:ext uri="{BB962C8B-B14F-4D97-AF65-F5344CB8AC3E}">
        <p14:creationId xmlns:p14="http://schemas.microsoft.com/office/powerpoint/2010/main" val="286680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04B33-BC62-5C6E-22AC-ACDF4DB0AB75}"/>
              </a:ext>
            </a:extLst>
          </p:cNvPr>
          <p:cNvSpPr>
            <a:spLocks noGrp="1"/>
          </p:cNvSpPr>
          <p:nvPr>
            <p:ph type="title"/>
          </p:nvPr>
        </p:nvSpPr>
        <p:spPr>
          <a:xfrm>
            <a:off x="971368" y="371719"/>
            <a:ext cx="6125964" cy="1052347"/>
          </a:xfrm>
        </p:spPr>
        <p:txBody>
          <a:bodyPr anchor="b">
            <a:normAutofit/>
          </a:bodyPr>
          <a:lstStyle/>
          <a:p>
            <a:r>
              <a:rPr lang="en-US" dirty="0">
                <a:latin typeface="Algerian" panose="04020705040A02060702" pitchFamily="82" charset="0"/>
              </a:rPr>
              <a:t>Object </a:t>
            </a:r>
          </a:p>
        </p:txBody>
      </p:sp>
      <p:sp>
        <p:nvSpPr>
          <p:cNvPr id="3" name="Content Placeholder 2">
            <a:extLst>
              <a:ext uri="{FF2B5EF4-FFF2-40B4-BE49-F238E27FC236}">
                <a16:creationId xmlns:a16="http://schemas.microsoft.com/office/drawing/2014/main" id="{7E8144BE-CEB9-F3D5-947B-AA73B7B28801}"/>
              </a:ext>
            </a:extLst>
          </p:cNvPr>
          <p:cNvSpPr>
            <a:spLocks noGrp="1"/>
          </p:cNvSpPr>
          <p:nvPr>
            <p:ph idx="1"/>
          </p:nvPr>
        </p:nvSpPr>
        <p:spPr>
          <a:xfrm>
            <a:off x="419725" y="1663908"/>
            <a:ext cx="7585023" cy="5306517"/>
          </a:xfrm>
        </p:spPr>
        <p:txBody>
          <a:bodyPr>
            <a:normAutofit/>
          </a:bodyPr>
          <a:lstStyle/>
          <a:p>
            <a:pPr algn="just"/>
            <a:r>
              <a:rPr lang="en-US" dirty="0"/>
              <a:t>A </a:t>
            </a:r>
            <a:r>
              <a:rPr lang="en-US" b="1" dirty="0"/>
              <a:t>tangible</a:t>
            </a:r>
            <a:r>
              <a:rPr lang="en-US" dirty="0"/>
              <a:t> thing that we can </a:t>
            </a:r>
            <a:r>
              <a:rPr lang="en-US" b="1" dirty="0"/>
              <a:t>sense</a:t>
            </a:r>
            <a:r>
              <a:rPr lang="en-US" dirty="0"/>
              <a:t>, </a:t>
            </a:r>
            <a:r>
              <a:rPr lang="en-US" b="1" dirty="0"/>
              <a:t>feel</a:t>
            </a:r>
            <a:r>
              <a:rPr lang="en-US" dirty="0"/>
              <a:t>, and </a:t>
            </a:r>
            <a:r>
              <a:rPr lang="en-US" b="1" dirty="0"/>
              <a:t>manipulate</a:t>
            </a:r>
            <a:r>
              <a:rPr lang="en-US" dirty="0"/>
              <a:t>. </a:t>
            </a:r>
          </a:p>
          <a:p>
            <a:pPr algn="just"/>
            <a:endParaRPr lang="en-US" dirty="0"/>
          </a:p>
          <a:p>
            <a:pPr algn="just"/>
            <a:r>
              <a:rPr lang="en-US" dirty="0"/>
              <a:t>The earliest </a:t>
            </a:r>
            <a:r>
              <a:rPr lang="en-US" b="1" dirty="0"/>
              <a:t>objects</a:t>
            </a:r>
            <a:r>
              <a:rPr lang="en-US" dirty="0"/>
              <a:t> we interact with are typically baby toys including Wooden blocks, plastic shapes, and over-sized puzzle pieces are common first objects.</a:t>
            </a:r>
          </a:p>
          <a:p>
            <a:pPr algn="just"/>
            <a:endParaRPr lang="en-US" sz="2000" dirty="0"/>
          </a:p>
          <a:p>
            <a:pPr algn="just"/>
            <a:r>
              <a:rPr lang="en-US" b="1" dirty="0"/>
              <a:t>Software</a:t>
            </a:r>
            <a:r>
              <a:rPr lang="en-US" dirty="0"/>
              <a:t> </a:t>
            </a:r>
            <a:r>
              <a:rPr lang="en-US" b="1" dirty="0"/>
              <a:t>objects</a:t>
            </a:r>
            <a:r>
              <a:rPr lang="en-US" dirty="0"/>
              <a:t> are not typically tangible things that you can pick up, sense, or feel. Formally, an object is a collection of </a:t>
            </a:r>
            <a:r>
              <a:rPr lang="en-US" b="1" dirty="0"/>
              <a:t>data</a:t>
            </a:r>
            <a:r>
              <a:rPr lang="en-US" dirty="0"/>
              <a:t> and </a:t>
            </a:r>
            <a:r>
              <a:rPr lang="en-US" b="1" dirty="0"/>
              <a:t>associated behaviors.</a:t>
            </a:r>
          </a:p>
          <a:p>
            <a:endParaRPr lang="en-US" sz="2000" dirty="0"/>
          </a:p>
          <a:p>
            <a:endParaRPr lang="en-US" sz="2000" dirty="0"/>
          </a:p>
        </p:txBody>
      </p:sp>
      <p:pic>
        <p:nvPicPr>
          <p:cNvPr id="4" name="Picture 3">
            <a:extLst>
              <a:ext uri="{FF2B5EF4-FFF2-40B4-BE49-F238E27FC236}">
                <a16:creationId xmlns:a16="http://schemas.microsoft.com/office/drawing/2014/main" id="{7180FB54-C70C-6B47-3EAB-05BE33552F0F}"/>
              </a:ext>
            </a:extLst>
          </p:cNvPr>
          <p:cNvPicPr>
            <a:picLocks noChangeAspect="1"/>
          </p:cNvPicPr>
          <p:nvPr/>
        </p:nvPicPr>
        <p:blipFill rotWithShape="1">
          <a:blip r:embed="rId2"/>
          <a:srcRect t="5596" r="-3" b="9647"/>
          <a:stretch/>
        </p:blipFill>
        <p:spPr>
          <a:xfrm>
            <a:off x="9866148" y="4564637"/>
            <a:ext cx="1906127" cy="1615528"/>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6" name="Picture 5">
            <a:extLst>
              <a:ext uri="{FF2B5EF4-FFF2-40B4-BE49-F238E27FC236}">
                <a16:creationId xmlns:a16="http://schemas.microsoft.com/office/drawing/2014/main" id="{A38135BC-F4E2-A4C8-3D86-975710903C4C}"/>
              </a:ext>
            </a:extLst>
          </p:cNvPr>
          <p:cNvPicPr>
            <a:picLocks noChangeAspect="1"/>
          </p:cNvPicPr>
          <p:nvPr/>
        </p:nvPicPr>
        <p:blipFill rotWithShape="1">
          <a:blip r:embed="rId3"/>
          <a:srcRect l="515" r="4" b="4"/>
          <a:stretch/>
        </p:blipFill>
        <p:spPr>
          <a:xfrm>
            <a:off x="8126275" y="2970282"/>
            <a:ext cx="1823601" cy="1833039"/>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5" name="Picture 4">
            <a:extLst>
              <a:ext uri="{FF2B5EF4-FFF2-40B4-BE49-F238E27FC236}">
                <a16:creationId xmlns:a16="http://schemas.microsoft.com/office/drawing/2014/main" id="{A542B610-B3A7-27D7-863A-0E1C8ECDBB36}"/>
              </a:ext>
            </a:extLst>
          </p:cNvPr>
          <p:cNvPicPr>
            <a:picLocks noChangeAspect="1"/>
          </p:cNvPicPr>
          <p:nvPr/>
        </p:nvPicPr>
        <p:blipFill rotWithShape="1">
          <a:blip r:embed="rId4"/>
          <a:srcRect t="2255" r="3" b="3"/>
          <a:stretch/>
        </p:blipFill>
        <p:spPr>
          <a:xfrm>
            <a:off x="9318128" y="1215195"/>
            <a:ext cx="2590772" cy="2000550"/>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219733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010-7F84-BF5C-912D-1445C0E4175F}"/>
              </a:ext>
            </a:extLst>
          </p:cNvPr>
          <p:cNvSpPr>
            <a:spLocks noGrp="1"/>
          </p:cNvSpPr>
          <p:nvPr>
            <p:ph type="title"/>
          </p:nvPr>
        </p:nvSpPr>
        <p:spPr/>
        <p:txBody>
          <a:bodyPr/>
          <a:lstStyle/>
          <a:p>
            <a:r>
              <a:rPr lang="en-US" dirty="0">
                <a:latin typeface="Algerian" panose="04020705040A02060702" pitchFamily="82" charset="0"/>
              </a:rPr>
              <a:t>object-oriented?</a:t>
            </a:r>
            <a:endParaRPr lang="en-US" dirty="0"/>
          </a:p>
        </p:txBody>
      </p:sp>
      <p:sp>
        <p:nvSpPr>
          <p:cNvPr id="3" name="Content Placeholder 2">
            <a:extLst>
              <a:ext uri="{FF2B5EF4-FFF2-40B4-BE49-F238E27FC236}">
                <a16:creationId xmlns:a16="http://schemas.microsoft.com/office/drawing/2014/main" id="{05F0339D-C548-D625-DAC2-B04910DDA508}"/>
              </a:ext>
            </a:extLst>
          </p:cNvPr>
          <p:cNvSpPr>
            <a:spLocks noGrp="1"/>
          </p:cNvSpPr>
          <p:nvPr>
            <p:ph idx="1"/>
          </p:nvPr>
        </p:nvSpPr>
        <p:spPr/>
        <p:txBody>
          <a:bodyPr/>
          <a:lstStyle/>
          <a:p>
            <a:pPr algn="just"/>
            <a:r>
              <a:rPr lang="en-US" dirty="0"/>
              <a:t> </a:t>
            </a:r>
            <a:r>
              <a:rPr lang="en-US" b="1" dirty="0"/>
              <a:t>Oriented</a:t>
            </a:r>
            <a:r>
              <a:rPr lang="en-US" dirty="0"/>
              <a:t> simply means directed toward. </a:t>
            </a:r>
          </a:p>
          <a:p>
            <a:pPr algn="just"/>
            <a:endParaRPr lang="en-US" dirty="0"/>
          </a:p>
          <a:p>
            <a:pPr algn="just"/>
            <a:r>
              <a:rPr lang="en-US" b="1" dirty="0"/>
              <a:t>Object-oriented</a:t>
            </a:r>
            <a:r>
              <a:rPr lang="en-US" dirty="0"/>
              <a:t> means functionally directed towards modeling </a:t>
            </a:r>
            <a:r>
              <a:rPr lang="en-US" b="1" dirty="0"/>
              <a:t>objects</a:t>
            </a:r>
            <a:r>
              <a:rPr lang="en-US" dirty="0"/>
              <a:t>. This is one of the many techniques used for modeling complex systems by describing a collection of interacting objects via their </a:t>
            </a:r>
            <a:r>
              <a:rPr lang="en-US" b="1" dirty="0"/>
              <a:t>data</a:t>
            </a:r>
            <a:r>
              <a:rPr lang="en-US" dirty="0"/>
              <a:t> and </a:t>
            </a:r>
            <a:r>
              <a:rPr lang="en-US" b="1" dirty="0"/>
              <a:t>behavior</a:t>
            </a:r>
            <a:r>
              <a:rPr lang="en-US" dirty="0"/>
              <a:t>.</a:t>
            </a:r>
          </a:p>
          <a:p>
            <a:pPr algn="just"/>
            <a:endParaRPr lang="en-US" dirty="0"/>
          </a:p>
        </p:txBody>
      </p:sp>
    </p:spTree>
    <p:extLst>
      <p:ext uri="{BB962C8B-B14F-4D97-AF65-F5344CB8AC3E}">
        <p14:creationId xmlns:p14="http://schemas.microsoft.com/office/powerpoint/2010/main" val="66707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741-546B-ED5D-CA4C-60C4AF6E9B4F}"/>
              </a:ext>
            </a:extLst>
          </p:cNvPr>
          <p:cNvSpPr>
            <a:spLocks noGrp="1"/>
          </p:cNvSpPr>
          <p:nvPr>
            <p:ph type="title"/>
          </p:nvPr>
        </p:nvSpPr>
        <p:spPr/>
        <p:txBody>
          <a:bodyPr/>
          <a:lstStyle/>
          <a:p>
            <a:r>
              <a:rPr lang="en-US" dirty="0">
                <a:latin typeface="Algerian" panose="04020705040A02060702" pitchFamily="82" charset="0"/>
              </a:rPr>
              <a:t>object-oriented Umbrella</a:t>
            </a:r>
          </a:p>
        </p:txBody>
      </p:sp>
      <p:sp>
        <p:nvSpPr>
          <p:cNvPr id="3" name="Content Placeholder 2">
            <a:extLst>
              <a:ext uri="{FF2B5EF4-FFF2-40B4-BE49-F238E27FC236}">
                <a16:creationId xmlns:a16="http://schemas.microsoft.com/office/drawing/2014/main" id="{02722715-68D9-ADA1-6DFC-1E095D2B9411}"/>
              </a:ext>
            </a:extLst>
          </p:cNvPr>
          <p:cNvSpPr>
            <a:spLocks noGrp="1"/>
          </p:cNvSpPr>
          <p:nvPr>
            <p:ph idx="1"/>
          </p:nvPr>
        </p:nvSpPr>
        <p:spPr>
          <a:xfrm>
            <a:off x="838200" y="1825624"/>
            <a:ext cx="10515600" cy="4800027"/>
          </a:xfrm>
        </p:spPr>
        <p:txBody>
          <a:bodyPr>
            <a:normAutofit lnSpcReduction="10000"/>
          </a:bodyPr>
          <a:lstStyle/>
          <a:p>
            <a:pPr algn="just"/>
            <a:r>
              <a:rPr lang="en-US" b="1" dirty="0">
                <a:solidFill>
                  <a:schemeClr val="accent1">
                    <a:lumMod val="75000"/>
                  </a:schemeClr>
                </a:solidFill>
                <a:latin typeface="Amasis MT Pro" panose="02040504050005020304" pitchFamily="18" charset="0"/>
              </a:rPr>
              <a:t>object-oriented</a:t>
            </a:r>
            <a:r>
              <a:rPr lang="en-US" dirty="0">
                <a:latin typeface="Amasis MT Pro" panose="02040504050005020304" pitchFamily="18" charset="0"/>
              </a:rPr>
              <a:t> </a:t>
            </a:r>
            <a:r>
              <a:rPr lang="en-US" b="1" dirty="0">
                <a:solidFill>
                  <a:schemeClr val="accent1">
                    <a:lumMod val="75000"/>
                  </a:schemeClr>
                </a:solidFill>
                <a:latin typeface="Amasis MT Pro" panose="02040504050005020304" pitchFamily="18" charset="0"/>
              </a:rPr>
              <a:t>analysis</a:t>
            </a:r>
            <a:r>
              <a:rPr lang="en-US" dirty="0">
                <a:latin typeface="Amasis MT Pro" panose="02040504050005020304" pitchFamily="18" charset="0"/>
              </a:rPr>
              <a:t> and </a:t>
            </a:r>
            <a:r>
              <a:rPr lang="en-US" dirty="0">
                <a:solidFill>
                  <a:schemeClr val="accent1">
                    <a:lumMod val="75000"/>
                  </a:schemeClr>
                </a:solidFill>
                <a:latin typeface="Amasis MT Pro" panose="02040504050005020304" pitchFamily="18" charset="0"/>
              </a:rPr>
              <a:t>design</a:t>
            </a:r>
            <a:r>
              <a:rPr lang="en-US" dirty="0">
                <a:latin typeface="Amasis MT Pro" panose="02040504050005020304" pitchFamily="18" charset="0"/>
              </a:rPr>
              <a:t>, and </a:t>
            </a:r>
            <a:r>
              <a:rPr lang="en-US" b="1" dirty="0">
                <a:solidFill>
                  <a:schemeClr val="accent1">
                    <a:lumMod val="75000"/>
                  </a:schemeClr>
                </a:solidFill>
                <a:latin typeface="Amasis MT Pro" panose="02040504050005020304" pitchFamily="18" charset="0"/>
              </a:rPr>
              <a:t>object-oriented programming</a:t>
            </a:r>
            <a:r>
              <a:rPr lang="en-US" dirty="0">
                <a:latin typeface="Amasis MT Pro" panose="02040504050005020304" pitchFamily="18" charset="0"/>
              </a:rPr>
              <a:t>. These are all highly related concepts under the general object-oriented umbrella.</a:t>
            </a:r>
            <a:endParaRPr lang="en-US" dirty="0">
              <a:solidFill>
                <a:srgbClr val="FF0000"/>
              </a:solidFill>
              <a:latin typeface="Amasis MT Pro" panose="02040504050005020304" pitchFamily="18" charset="0"/>
            </a:endParaRPr>
          </a:p>
          <a:p>
            <a:pPr marL="514350" indent="-514350" algn="just">
              <a:buFont typeface="+mj-lt"/>
              <a:buAutoNum type="arabicPeriod"/>
            </a:pPr>
            <a:r>
              <a:rPr lang="en-US" dirty="0">
                <a:solidFill>
                  <a:srgbClr val="FF0000"/>
                </a:solidFill>
                <a:latin typeface="Amasis MT Pro" panose="02040504050005020304" pitchFamily="18" charset="0"/>
              </a:rPr>
              <a:t>Object-oriented analysis (OOA) </a:t>
            </a:r>
            <a:r>
              <a:rPr lang="en-US" dirty="0">
                <a:latin typeface="Amasis MT Pro" panose="02040504050005020304" pitchFamily="18" charset="0"/>
              </a:rPr>
              <a:t>is the process of looking at a problem, system, or task (that somebody wants to turn into an application) and identifying the objects and interactions between those objects.</a:t>
            </a:r>
          </a:p>
          <a:p>
            <a:pPr marL="514350" indent="-514350" algn="just">
              <a:buFont typeface="+mj-lt"/>
              <a:buAutoNum type="arabicPeriod"/>
            </a:pPr>
            <a:r>
              <a:rPr lang="en-US" dirty="0">
                <a:solidFill>
                  <a:srgbClr val="FF0000"/>
                </a:solidFill>
                <a:latin typeface="Amasis MT Pro" panose="02040504050005020304" pitchFamily="18" charset="0"/>
              </a:rPr>
              <a:t>Object-oriented design (OOD) </a:t>
            </a:r>
            <a:r>
              <a:rPr lang="en-US" dirty="0">
                <a:latin typeface="Amasis MT Pro" panose="02040504050005020304" pitchFamily="18" charset="0"/>
              </a:rPr>
              <a:t>is the process of converting such requirements into an implementation specification. The designer must name the objects, define the behaviors.</a:t>
            </a:r>
          </a:p>
          <a:p>
            <a:pPr marL="514350" indent="-514350" algn="just">
              <a:buFont typeface="+mj-lt"/>
              <a:buAutoNum type="arabicPeriod"/>
            </a:pPr>
            <a:r>
              <a:rPr lang="en-US" dirty="0">
                <a:solidFill>
                  <a:srgbClr val="FF0000"/>
                </a:solidFill>
                <a:latin typeface="Amasis MT Pro" panose="02040504050005020304" pitchFamily="18" charset="0"/>
              </a:rPr>
              <a:t>Object-oriented programming (OOP) </a:t>
            </a:r>
            <a:r>
              <a:rPr lang="en-US" dirty="0">
                <a:latin typeface="Amasis MT Pro" panose="02040504050005020304" pitchFamily="18" charset="0"/>
              </a:rPr>
              <a:t>is the process of converting this perfectly defined design into a working program</a:t>
            </a:r>
          </a:p>
          <a:p>
            <a:pPr algn="just"/>
            <a:endParaRPr lang="en-US" dirty="0"/>
          </a:p>
        </p:txBody>
      </p:sp>
    </p:spTree>
    <p:extLst>
      <p:ext uri="{BB962C8B-B14F-4D97-AF65-F5344CB8AC3E}">
        <p14:creationId xmlns:p14="http://schemas.microsoft.com/office/powerpoint/2010/main" val="303604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FEAE-3D4C-EC99-4B3A-631BA7C36534}"/>
              </a:ext>
            </a:extLst>
          </p:cNvPr>
          <p:cNvSpPr>
            <a:spLocks noGrp="1"/>
          </p:cNvSpPr>
          <p:nvPr>
            <p:ph type="title"/>
          </p:nvPr>
        </p:nvSpPr>
        <p:spPr/>
        <p:txBody>
          <a:bodyPr/>
          <a:lstStyle/>
          <a:p>
            <a:r>
              <a:rPr lang="en-US" dirty="0">
                <a:latin typeface="Algerian" panose="04020705040A02060702" pitchFamily="82" charset="0"/>
              </a:rPr>
              <a:t>Class and Object</a:t>
            </a:r>
          </a:p>
        </p:txBody>
      </p:sp>
      <p:sp>
        <p:nvSpPr>
          <p:cNvPr id="3" name="Content Placeholder 2">
            <a:extLst>
              <a:ext uri="{FF2B5EF4-FFF2-40B4-BE49-F238E27FC236}">
                <a16:creationId xmlns:a16="http://schemas.microsoft.com/office/drawing/2014/main" id="{C27E2713-1872-CC33-7815-F6DA0FB9E8B0}"/>
              </a:ext>
            </a:extLst>
          </p:cNvPr>
          <p:cNvSpPr>
            <a:spLocks noGrp="1" noRot="1" noMove="1" noResize="1" noEditPoints="1" noAdjustHandles="1" noChangeArrowheads="1" noChangeShapeType="1"/>
          </p:cNvSpPr>
          <p:nvPr>
            <p:ph idx="1"/>
          </p:nvPr>
        </p:nvSpPr>
        <p:spPr/>
        <p:txBody>
          <a:bodyPr>
            <a:normAutofit lnSpcReduction="10000"/>
          </a:bodyPr>
          <a:lstStyle/>
          <a:p>
            <a:pPr algn="just"/>
            <a:r>
              <a:rPr lang="en-US" dirty="0"/>
              <a:t>A class is considered as a </a:t>
            </a:r>
            <a:r>
              <a:rPr lang="en-US" b="1" dirty="0"/>
              <a:t>blueprint</a:t>
            </a:r>
            <a:r>
              <a:rPr lang="en-US" dirty="0"/>
              <a:t> of objects. For example, you can think a class as a sketch (prototype) of a house. It contains all the details about the floors, doors, windows, etc. Based on these descriptions we build the house. House is the object.</a:t>
            </a:r>
          </a:p>
          <a:p>
            <a:pPr algn="just"/>
            <a:endParaRPr lang="en-US" b="0" i="0" dirty="0">
              <a:effectLst/>
              <a:latin typeface="euclid_circular_a"/>
            </a:endParaRPr>
          </a:p>
          <a:p>
            <a:pPr algn="just"/>
            <a:r>
              <a:rPr lang="en-US" b="0" i="0" dirty="0">
                <a:effectLst/>
                <a:latin typeface="euclid_circular_a"/>
              </a:rPr>
              <a:t>Since many houses can be made from the same description, we can create many objects from a class.</a:t>
            </a:r>
          </a:p>
          <a:p>
            <a:pPr algn="just"/>
            <a:endParaRPr lang="en-US" dirty="0">
              <a:latin typeface="euclid_circular_a"/>
            </a:endParaRPr>
          </a:p>
          <a:p>
            <a:pPr algn="just"/>
            <a:r>
              <a:rPr lang="en-US" b="0" i="0" dirty="0">
                <a:effectLst/>
                <a:latin typeface="euclid_circular_a"/>
              </a:rPr>
              <a:t>An object is called an instance of a class.  </a:t>
            </a:r>
            <a:r>
              <a:rPr lang="en-US" dirty="0"/>
              <a:t>An object is a collection of data with associated behaviors.</a:t>
            </a:r>
          </a:p>
          <a:p>
            <a:pPr algn="just"/>
            <a:endParaRPr lang="en-US" dirty="0"/>
          </a:p>
        </p:txBody>
      </p:sp>
    </p:spTree>
    <p:extLst>
      <p:ext uri="{BB962C8B-B14F-4D97-AF65-F5344CB8AC3E}">
        <p14:creationId xmlns:p14="http://schemas.microsoft.com/office/powerpoint/2010/main" val="106013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460F-0A43-A696-48D1-6DFEF8EBA475}"/>
              </a:ext>
            </a:extLst>
          </p:cNvPr>
          <p:cNvSpPr>
            <a:spLocks noGrp="1"/>
          </p:cNvSpPr>
          <p:nvPr>
            <p:ph type="title"/>
          </p:nvPr>
        </p:nvSpPr>
        <p:spPr/>
        <p:txBody>
          <a:bodyPr>
            <a:normAutofit/>
          </a:bodyPr>
          <a:lstStyle/>
          <a:p>
            <a:r>
              <a:rPr lang="en-US" dirty="0">
                <a:latin typeface="Algerian" panose="04020705040A02060702" pitchFamily="82" charset="0"/>
              </a:rPr>
              <a:t>Cont.</a:t>
            </a:r>
          </a:p>
        </p:txBody>
      </p:sp>
      <p:sp>
        <p:nvSpPr>
          <p:cNvPr id="3" name="Content Placeholder 2">
            <a:extLst>
              <a:ext uri="{FF2B5EF4-FFF2-40B4-BE49-F238E27FC236}">
                <a16:creationId xmlns:a16="http://schemas.microsoft.com/office/drawing/2014/main" id="{6E5395EB-8CC5-2FF6-AF70-425F1F945758}"/>
              </a:ext>
            </a:extLst>
          </p:cNvPr>
          <p:cNvSpPr>
            <a:spLocks noGrp="1"/>
          </p:cNvSpPr>
          <p:nvPr>
            <p:ph idx="1"/>
          </p:nvPr>
        </p:nvSpPr>
        <p:spPr/>
        <p:txBody>
          <a:bodyPr>
            <a:normAutofit/>
          </a:bodyPr>
          <a:lstStyle/>
          <a:p>
            <a:r>
              <a:rPr lang="en-US" dirty="0"/>
              <a:t>Apples and oranges are both objects. To differentiate both the objects Assume that apples go in barrels and oranges go in baskets.</a:t>
            </a:r>
          </a:p>
        </p:txBody>
      </p:sp>
      <p:pic>
        <p:nvPicPr>
          <p:cNvPr id="4" name="Picture 3">
            <a:extLst>
              <a:ext uri="{FF2B5EF4-FFF2-40B4-BE49-F238E27FC236}">
                <a16:creationId xmlns:a16="http://schemas.microsoft.com/office/drawing/2014/main" id="{FD5BD8CD-8230-2763-BD81-F668086A6BE5}"/>
              </a:ext>
            </a:extLst>
          </p:cNvPr>
          <p:cNvPicPr>
            <a:picLocks noChangeAspect="1"/>
          </p:cNvPicPr>
          <p:nvPr/>
        </p:nvPicPr>
        <p:blipFill rotWithShape="1">
          <a:blip r:embed="rId2"/>
          <a:srcRect b="7831"/>
          <a:stretch/>
        </p:blipFill>
        <p:spPr>
          <a:xfrm>
            <a:off x="7367088" y="3319167"/>
            <a:ext cx="4315247" cy="2994508"/>
          </a:xfrm>
          <a:prstGeom prst="rect">
            <a:avLst/>
          </a:prstGeom>
        </p:spPr>
      </p:pic>
      <p:pic>
        <p:nvPicPr>
          <p:cNvPr id="6" name="Picture 5">
            <a:extLst>
              <a:ext uri="{FF2B5EF4-FFF2-40B4-BE49-F238E27FC236}">
                <a16:creationId xmlns:a16="http://schemas.microsoft.com/office/drawing/2014/main" id="{A8BE07EB-E515-B112-5EEF-BD25487C882E}"/>
              </a:ext>
            </a:extLst>
          </p:cNvPr>
          <p:cNvPicPr>
            <a:picLocks noChangeAspect="1"/>
          </p:cNvPicPr>
          <p:nvPr/>
        </p:nvPicPr>
        <p:blipFill rotWithShape="1">
          <a:blip r:embed="rId3"/>
          <a:srcRect b="11078"/>
          <a:stretch/>
        </p:blipFill>
        <p:spPr>
          <a:xfrm>
            <a:off x="1025628" y="2915791"/>
            <a:ext cx="3546371" cy="3396109"/>
          </a:xfrm>
          <a:prstGeom prst="rect">
            <a:avLst/>
          </a:prstGeom>
        </p:spPr>
      </p:pic>
      <p:cxnSp>
        <p:nvCxnSpPr>
          <p:cNvPr id="8" name="Straight Arrow Connector 7">
            <a:extLst>
              <a:ext uri="{FF2B5EF4-FFF2-40B4-BE49-F238E27FC236}">
                <a16:creationId xmlns:a16="http://schemas.microsoft.com/office/drawing/2014/main" id="{82BE4FE4-86C1-B99C-4B89-0D12E1633BF7}"/>
              </a:ext>
            </a:extLst>
          </p:cNvPr>
          <p:cNvCxnSpPr/>
          <p:nvPr/>
        </p:nvCxnSpPr>
        <p:spPr>
          <a:xfrm flipH="1">
            <a:off x="4317167" y="3319167"/>
            <a:ext cx="1034322" cy="6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6EF736-F6FC-F4FF-1FCC-BF42A0E0EDFB}"/>
              </a:ext>
            </a:extLst>
          </p:cNvPr>
          <p:cNvCxnSpPr/>
          <p:nvPr/>
        </p:nvCxnSpPr>
        <p:spPr>
          <a:xfrm flipH="1" flipV="1">
            <a:off x="4002374" y="5501390"/>
            <a:ext cx="974360" cy="675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BDF9B0-3925-ECC2-3C1D-94DAF651C6A0}"/>
              </a:ext>
            </a:extLst>
          </p:cNvPr>
          <p:cNvCxnSpPr/>
          <p:nvPr/>
        </p:nvCxnSpPr>
        <p:spPr>
          <a:xfrm>
            <a:off x="7150308" y="3184230"/>
            <a:ext cx="854440" cy="105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190C4-E870-9F2B-2B32-779287FF1C3A}"/>
              </a:ext>
            </a:extLst>
          </p:cNvPr>
          <p:cNvCxnSpPr>
            <a:cxnSpLocks/>
          </p:cNvCxnSpPr>
          <p:nvPr/>
        </p:nvCxnSpPr>
        <p:spPr>
          <a:xfrm flipV="1">
            <a:off x="7096620" y="5839176"/>
            <a:ext cx="766918" cy="46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43D993C-147E-2753-B77A-17C748826AE9}"/>
              </a:ext>
            </a:extLst>
          </p:cNvPr>
          <p:cNvSpPr txBox="1"/>
          <p:nvPr/>
        </p:nvSpPr>
        <p:spPr>
          <a:xfrm>
            <a:off x="5017669" y="3051644"/>
            <a:ext cx="1154242" cy="400110"/>
          </a:xfrm>
          <a:prstGeom prst="rect">
            <a:avLst/>
          </a:prstGeom>
          <a:noFill/>
        </p:spPr>
        <p:txBody>
          <a:bodyPr wrap="square" rtlCol="0">
            <a:spAutoFit/>
          </a:bodyPr>
          <a:lstStyle/>
          <a:p>
            <a:r>
              <a:rPr lang="en-US" sz="2000" b="1" i="1" dirty="0">
                <a:highlight>
                  <a:srgbClr val="FFFF00"/>
                </a:highlight>
                <a:latin typeface="Times New Roman" panose="02020603050405020304" pitchFamily="18" charset="0"/>
                <a:cs typeface="Times New Roman" panose="02020603050405020304" pitchFamily="18" charset="0"/>
              </a:rPr>
              <a:t>Object_1</a:t>
            </a:r>
          </a:p>
        </p:txBody>
      </p:sp>
      <p:sp>
        <p:nvSpPr>
          <p:cNvPr id="23" name="TextBox 22">
            <a:extLst>
              <a:ext uri="{FF2B5EF4-FFF2-40B4-BE49-F238E27FC236}">
                <a16:creationId xmlns:a16="http://schemas.microsoft.com/office/drawing/2014/main" id="{7E646E37-38EA-A8E1-A313-A795DF115530}"/>
              </a:ext>
            </a:extLst>
          </p:cNvPr>
          <p:cNvSpPr txBox="1"/>
          <p:nvPr/>
        </p:nvSpPr>
        <p:spPr>
          <a:xfrm>
            <a:off x="6385232" y="3054365"/>
            <a:ext cx="1154242" cy="400110"/>
          </a:xfrm>
          <a:prstGeom prst="rect">
            <a:avLst/>
          </a:prstGeom>
          <a:noFill/>
        </p:spPr>
        <p:txBody>
          <a:bodyPr wrap="square" rtlCol="0">
            <a:spAutoFit/>
          </a:bodyPr>
          <a:lstStyle/>
          <a:p>
            <a:r>
              <a:rPr lang="en-US" sz="2000" b="1" i="1" dirty="0">
                <a:highlight>
                  <a:srgbClr val="FFFF00"/>
                </a:highlight>
                <a:latin typeface="Times New Roman" panose="02020603050405020304" pitchFamily="18" charset="0"/>
                <a:cs typeface="Times New Roman" panose="02020603050405020304" pitchFamily="18" charset="0"/>
              </a:rPr>
              <a:t>Object_2</a:t>
            </a:r>
          </a:p>
        </p:txBody>
      </p:sp>
      <p:sp>
        <p:nvSpPr>
          <p:cNvPr id="24" name="TextBox 23">
            <a:extLst>
              <a:ext uri="{FF2B5EF4-FFF2-40B4-BE49-F238E27FC236}">
                <a16:creationId xmlns:a16="http://schemas.microsoft.com/office/drawing/2014/main" id="{EC79A6FC-7B78-B407-4AA0-E5AC2AFF753C}"/>
              </a:ext>
            </a:extLst>
          </p:cNvPr>
          <p:cNvSpPr txBox="1"/>
          <p:nvPr/>
        </p:nvSpPr>
        <p:spPr>
          <a:xfrm>
            <a:off x="4878652" y="6104072"/>
            <a:ext cx="1154242" cy="400110"/>
          </a:xfrm>
          <a:prstGeom prst="rect">
            <a:avLst/>
          </a:prstGeom>
          <a:noFill/>
        </p:spPr>
        <p:txBody>
          <a:bodyPr wrap="square" rtlCol="0">
            <a:spAutoFit/>
          </a:bodyPr>
          <a:lstStyle/>
          <a:p>
            <a:r>
              <a:rPr lang="en-US" sz="2000" b="1" i="1" dirty="0">
                <a:highlight>
                  <a:srgbClr val="FFFF00"/>
                </a:highlight>
                <a:latin typeface="Times New Roman" panose="02020603050405020304" pitchFamily="18" charset="0"/>
                <a:cs typeface="Times New Roman" panose="02020603050405020304" pitchFamily="18" charset="0"/>
              </a:rPr>
              <a:t>Object_3</a:t>
            </a:r>
          </a:p>
        </p:txBody>
      </p:sp>
      <p:sp>
        <p:nvSpPr>
          <p:cNvPr id="25" name="TextBox 24">
            <a:extLst>
              <a:ext uri="{FF2B5EF4-FFF2-40B4-BE49-F238E27FC236}">
                <a16:creationId xmlns:a16="http://schemas.microsoft.com/office/drawing/2014/main" id="{CD3A3DBF-4B8A-3A35-F186-1C891BF9B189}"/>
              </a:ext>
            </a:extLst>
          </p:cNvPr>
          <p:cNvSpPr txBox="1"/>
          <p:nvPr/>
        </p:nvSpPr>
        <p:spPr>
          <a:xfrm>
            <a:off x="6212846" y="6092765"/>
            <a:ext cx="1154242" cy="400110"/>
          </a:xfrm>
          <a:prstGeom prst="rect">
            <a:avLst/>
          </a:prstGeom>
          <a:noFill/>
        </p:spPr>
        <p:txBody>
          <a:bodyPr wrap="square" rtlCol="0">
            <a:spAutoFit/>
          </a:bodyPr>
          <a:lstStyle/>
          <a:p>
            <a:r>
              <a:rPr lang="en-US" sz="2000" b="1" i="1" dirty="0">
                <a:highlight>
                  <a:srgbClr val="FFFF00"/>
                </a:highlight>
                <a:latin typeface="Times New Roman" panose="02020603050405020304" pitchFamily="18" charset="0"/>
                <a:cs typeface="Times New Roman" panose="02020603050405020304" pitchFamily="18" charset="0"/>
              </a:rPr>
              <a:t>Object_4</a:t>
            </a:r>
          </a:p>
        </p:txBody>
      </p:sp>
    </p:spTree>
    <p:extLst>
      <p:ext uri="{BB962C8B-B14F-4D97-AF65-F5344CB8AC3E}">
        <p14:creationId xmlns:p14="http://schemas.microsoft.com/office/powerpoint/2010/main" val="5483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99CC-F1EA-855F-9946-919680D85084}"/>
              </a:ext>
            </a:extLst>
          </p:cNvPr>
          <p:cNvSpPr>
            <a:spLocks noGrp="1"/>
          </p:cNvSpPr>
          <p:nvPr>
            <p:ph type="title"/>
          </p:nvPr>
        </p:nvSpPr>
        <p:spPr/>
        <p:txBody>
          <a:bodyPr/>
          <a:lstStyle/>
          <a:p>
            <a:r>
              <a:rPr lang="en-US" dirty="0">
                <a:latin typeface="Algerian" panose="04020705040A02060702" pitchFamily="82" charset="0"/>
              </a:rPr>
              <a:t>Unified Modeling Language</a:t>
            </a:r>
          </a:p>
        </p:txBody>
      </p:sp>
      <p:pic>
        <p:nvPicPr>
          <p:cNvPr id="5" name="Content Placeholder 4">
            <a:extLst>
              <a:ext uri="{FF2B5EF4-FFF2-40B4-BE49-F238E27FC236}">
                <a16:creationId xmlns:a16="http://schemas.microsoft.com/office/drawing/2014/main" id="{C15D9C00-FDD3-D570-1D0C-804A490662F0}"/>
              </a:ext>
            </a:extLst>
          </p:cNvPr>
          <p:cNvPicPr>
            <a:picLocks noGrp="1" noChangeAspect="1"/>
          </p:cNvPicPr>
          <p:nvPr>
            <p:ph idx="1"/>
          </p:nvPr>
        </p:nvPicPr>
        <p:blipFill rotWithShape="1">
          <a:blip r:embed="rId2"/>
          <a:srcRect l="39993" t="42791" r="40832" b="36885"/>
          <a:stretch/>
        </p:blipFill>
        <p:spPr>
          <a:xfrm>
            <a:off x="5494534" y="1994390"/>
            <a:ext cx="6212785" cy="3702571"/>
          </a:xfrm>
        </p:spPr>
      </p:pic>
      <p:sp>
        <p:nvSpPr>
          <p:cNvPr id="7" name="TextBox 6">
            <a:extLst>
              <a:ext uri="{FF2B5EF4-FFF2-40B4-BE49-F238E27FC236}">
                <a16:creationId xmlns:a16="http://schemas.microsoft.com/office/drawing/2014/main" id="{49B0B538-8550-E9FE-B69E-9DA82033D9C0}"/>
              </a:ext>
            </a:extLst>
          </p:cNvPr>
          <p:cNvSpPr txBox="1"/>
          <p:nvPr/>
        </p:nvSpPr>
        <p:spPr>
          <a:xfrm>
            <a:off x="838201" y="1484026"/>
            <a:ext cx="10359452" cy="1169551"/>
          </a:xfrm>
          <a:prstGeom prst="rect">
            <a:avLst/>
          </a:prstGeom>
          <a:noFill/>
        </p:spPr>
        <p:txBody>
          <a:bodyPr wrap="square">
            <a:spAutoFit/>
          </a:bodyPr>
          <a:lstStyle/>
          <a:p>
            <a:r>
              <a:rPr lang="en-US" sz="2600" dirty="0"/>
              <a:t>The relationship between the four classes of objects can be described using a Unified Modeling Language or UML</a:t>
            </a:r>
          </a:p>
          <a:p>
            <a:endParaRPr lang="en-US" dirty="0"/>
          </a:p>
        </p:txBody>
      </p:sp>
      <p:sp>
        <p:nvSpPr>
          <p:cNvPr id="9" name="TextBox 8">
            <a:extLst>
              <a:ext uri="{FF2B5EF4-FFF2-40B4-BE49-F238E27FC236}">
                <a16:creationId xmlns:a16="http://schemas.microsoft.com/office/drawing/2014/main" id="{B50B7D82-632D-A7BB-FC9D-97CBD4191089}"/>
              </a:ext>
            </a:extLst>
          </p:cNvPr>
          <p:cNvSpPr txBox="1"/>
          <p:nvPr/>
        </p:nvSpPr>
        <p:spPr>
          <a:xfrm>
            <a:off x="838200" y="2653577"/>
            <a:ext cx="4498298" cy="2092881"/>
          </a:xfrm>
          <a:prstGeom prst="rect">
            <a:avLst/>
          </a:prstGeom>
          <a:noFill/>
        </p:spPr>
        <p:txBody>
          <a:bodyPr wrap="square">
            <a:spAutoFit/>
          </a:bodyPr>
          <a:lstStyle/>
          <a:p>
            <a:pPr algn="just"/>
            <a:r>
              <a:rPr lang="en-US" sz="2600" dirty="0"/>
              <a:t>This diagram shows that an Orange is somehow associated with a Basket and that an Apple is also somehow associated with a Barrel</a:t>
            </a:r>
          </a:p>
        </p:txBody>
      </p:sp>
    </p:spTree>
    <p:extLst>
      <p:ext uri="{BB962C8B-B14F-4D97-AF65-F5344CB8AC3E}">
        <p14:creationId xmlns:p14="http://schemas.microsoft.com/office/powerpoint/2010/main" val="176496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91B4-FFB0-3589-E4AD-48A804C9D3E9}"/>
              </a:ext>
            </a:extLst>
          </p:cNvPr>
          <p:cNvSpPr>
            <a:spLocks noGrp="1"/>
          </p:cNvSpPr>
          <p:nvPr>
            <p:ph type="title"/>
          </p:nvPr>
        </p:nvSpPr>
        <p:spPr>
          <a:xfrm>
            <a:off x="838199" y="365125"/>
            <a:ext cx="11183911" cy="1325563"/>
          </a:xfrm>
        </p:spPr>
        <p:txBody>
          <a:bodyPr/>
          <a:lstStyle/>
          <a:p>
            <a:r>
              <a:rPr lang="en-US" dirty="0">
                <a:latin typeface="Algerian" panose="04020705040A02060702" pitchFamily="82" charset="0"/>
              </a:rPr>
              <a:t>Specifying attributes and behaviors</a:t>
            </a:r>
          </a:p>
        </p:txBody>
      </p:sp>
      <p:sp>
        <p:nvSpPr>
          <p:cNvPr id="3" name="Content Placeholder 2">
            <a:extLst>
              <a:ext uri="{FF2B5EF4-FFF2-40B4-BE49-F238E27FC236}">
                <a16:creationId xmlns:a16="http://schemas.microsoft.com/office/drawing/2014/main" id="{D9EE426A-7BDE-B283-7BF2-661376CD6B04}"/>
              </a:ext>
            </a:extLst>
          </p:cNvPr>
          <p:cNvSpPr>
            <a:spLocks noGrp="1"/>
          </p:cNvSpPr>
          <p:nvPr>
            <p:ph idx="1"/>
          </p:nvPr>
        </p:nvSpPr>
        <p:spPr/>
        <p:txBody>
          <a:bodyPr/>
          <a:lstStyle/>
          <a:p>
            <a:pPr algn="just"/>
            <a:r>
              <a:rPr lang="en-US" dirty="0"/>
              <a:t>An object instance is a specific object with its own set of data and behaviors; a specific orange on the table in front of us is said to be an instance of the general class of oranges. That's simple enough, but what are these data and behaviors that are associated with each object?</a:t>
            </a:r>
          </a:p>
        </p:txBody>
      </p:sp>
    </p:spTree>
    <p:extLst>
      <p:ext uri="{BB962C8B-B14F-4D97-AF65-F5344CB8AC3E}">
        <p14:creationId xmlns:p14="http://schemas.microsoft.com/office/powerpoint/2010/main" val="235983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B4F3-E0D5-0AE3-FBA0-09D59B61C357}"/>
              </a:ext>
            </a:extLst>
          </p:cNvPr>
          <p:cNvSpPr>
            <a:spLocks noGrp="1"/>
          </p:cNvSpPr>
          <p:nvPr>
            <p:ph type="title"/>
          </p:nvPr>
        </p:nvSpPr>
        <p:spPr/>
        <p:txBody>
          <a:bodyPr/>
          <a:lstStyle/>
          <a:p>
            <a:r>
              <a:rPr lang="en-US" dirty="0">
                <a:latin typeface="Algerian" panose="04020705040A02060702" pitchFamily="82" charset="0"/>
              </a:rPr>
              <a:t>Data describes objects</a:t>
            </a:r>
          </a:p>
        </p:txBody>
      </p:sp>
      <p:sp>
        <p:nvSpPr>
          <p:cNvPr id="3" name="Content Placeholder 2">
            <a:extLst>
              <a:ext uri="{FF2B5EF4-FFF2-40B4-BE49-F238E27FC236}">
                <a16:creationId xmlns:a16="http://schemas.microsoft.com/office/drawing/2014/main" id="{8D2DBA62-DCF4-3026-5933-963992FC7970}"/>
              </a:ext>
            </a:extLst>
          </p:cNvPr>
          <p:cNvSpPr>
            <a:spLocks noGrp="1"/>
          </p:cNvSpPr>
          <p:nvPr>
            <p:ph idx="1"/>
          </p:nvPr>
        </p:nvSpPr>
        <p:spPr>
          <a:xfrm>
            <a:off x="838200" y="1825625"/>
            <a:ext cx="10959059" cy="4351338"/>
          </a:xfrm>
        </p:spPr>
        <p:txBody>
          <a:bodyPr>
            <a:normAutofit/>
          </a:bodyPr>
          <a:lstStyle/>
          <a:p>
            <a:pPr algn="just"/>
            <a:r>
              <a:rPr lang="en-US" dirty="0"/>
              <a:t> A class can define specific sets of characteristics that are shared by all objects of that class. </a:t>
            </a:r>
          </a:p>
          <a:p>
            <a:pPr algn="just"/>
            <a:r>
              <a:rPr lang="en-US" dirty="0"/>
              <a:t>Any specific object can have different data values for the given characteristics. </a:t>
            </a:r>
          </a:p>
          <a:p>
            <a:pPr algn="just"/>
            <a:r>
              <a:rPr lang="en-US" dirty="0"/>
              <a:t>For example, three oranges on the table could each weigh a different amount. </a:t>
            </a:r>
          </a:p>
        </p:txBody>
      </p:sp>
      <p:pic>
        <p:nvPicPr>
          <p:cNvPr id="4" name="Picture 3">
            <a:extLst>
              <a:ext uri="{FF2B5EF4-FFF2-40B4-BE49-F238E27FC236}">
                <a16:creationId xmlns:a16="http://schemas.microsoft.com/office/drawing/2014/main" id="{B0AC72CC-58C2-9781-B844-09C1605A1F38}"/>
              </a:ext>
            </a:extLst>
          </p:cNvPr>
          <p:cNvPicPr>
            <a:picLocks noChangeAspect="1"/>
          </p:cNvPicPr>
          <p:nvPr/>
        </p:nvPicPr>
        <p:blipFill rotWithShape="1">
          <a:blip r:embed="rId2"/>
          <a:srcRect b="21756"/>
          <a:stretch/>
        </p:blipFill>
        <p:spPr>
          <a:xfrm>
            <a:off x="5666282" y="4120213"/>
            <a:ext cx="5846164" cy="2566712"/>
          </a:xfrm>
          <a:prstGeom prst="rect">
            <a:avLst/>
          </a:prstGeom>
        </p:spPr>
      </p:pic>
    </p:spTree>
    <p:extLst>
      <p:ext uri="{BB962C8B-B14F-4D97-AF65-F5344CB8AC3E}">
        <p14:creationId xmlns:p14="http://schemas.microsoft.com/office/powerpoint/2010/main" val="3599923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947</Words>
  <Application>Microsoft Office PowerPoint</Application>
  <PresentationFormat>Widescreen</PresentationFormat>
  <Paragraphs>112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Amasis MT Pro</vt:lpstr>
      <vt:lpstr>Arial</vt:lpstr>
      <vt:lpstr>Calibri</vt:lpstr>
      <vt:lpstr>Calibri Light</vt:lpstr>
      <vt:lpstr>euclid_circular_a</vt:lpstr>
      <vt:lpstr>Times New Roman</vt:lpstr>
      <vt:lpstr>Office Theme</vt:lpstr>
      <vt:lpstr>Object Oriented Programming </vt:lpstr>
      <vt:lpstr>Object </vt:lpstr>
      <vt:lpstr>object-oriented?</vt:lpstr>
      <vt:lpstr>object-oriented Umbrella</vt:lpstr>
      <vt:lpstr>Class and Object</vt:lpstr>
      <vt:lpstr>Cont.</vt:lpstr>
      <vt:lpstr>Unified Modeling Language</vt:lpstr>
      <vt:lpstr>Specifying attributes and behaviors</vt:lpstr>
      <vt:lpstr>Data describes objects</vt:lpstr>
      <vt:lpstr>Cont. </vt:lpstr>
      <vt:lpstr>Define Python Class</vt:lpstr>
      <vt:lpstr>Python Objects</vt:lpstr>
      <vt:lpstr>Access Class Attributes Using Objects</vt:lpstr>
      <vt:lpstr>Example 1: Python Class and Objects</vt:lpstr>
      <vt:lpstr>Create Multiple Objects of Python Class</vt:lpstr>
      <vt:lpstr>For practical purpose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Mahwish Fatima BUKC</dc:creator>
  <cp:lastModifiedBy>Mahwish Fatima BUKC</cp:lastModifiedBy>
  <cp:revision>7</cp:revision>
  <dcterms:created xsi:type="dcterms:W3CDTF">2023-02-19T15:08:53Z</dcterms:created>
  <dcterms:modified xsi:type="dcterms:W3CDTF">2023-02-20T04:06:36Z</dcterms:modified>
</cp:coreProperties>
</file>