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2" r:id="rId3"/>
    <p:sldId id="295" r:id="rId4"/>
    <p:sldId id="298" r:id="rId5"/>
    <p:sldId id="297" r:id="rId6"/>
    <p:sldId id="299" r:id="rId7"/>
    <p:sldId id="302" r:id="rId8"/>
    <p:sldId id="303" r:id="rId9"/>
    <p:sldId id="300"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6507CF-25C7-4242-BBAD-043419F5115C}">
          <p14:sldIdLst>
            <p14:sldId id="256"/>
            <p14:sldId id="292"/>
            <p14:sldId id="295"/>
            <p14:sldId id="298"/>
            <p14:sldId id="297"/>
            <p14:sldId id="299"/>
            <p14:sldId id="302"/>
            <p14:sldId id="303"/>
            <p14:sldId id="300"/>
            <p14:sldId id="30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2828-C496-494D-AAD0-507648A5554E}" type="datetimeFigureOut">
              <a:rPr lang="en-US" smtClean="0"/>
              <a:pPr/>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6E0D0-AC74-4B74-A9C7-8167EC10C178}" type="slidenum">
              <a:rPr lang="en-US" smtClean="0"/>
              <a:pPr/>
              <a:t>‹#›</a:t>
            </a:fld>
            <a:endParaRPr lang="en-US"/>
          </a:p>
        </p:txBody>
      </p:sp>
    </p:spTree>
    <p:extLst>
      <p:ext uri="{BB962C8B-B14F-4D97-AF65-F5344CB8AC3E}">
        <p14:creationId xmlns:p14="http://schemas.microsoft.com/office/powerpoint/2010/main" val="11243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8C78-D84C-E050-3FCC-40D60EE2B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FA75B-36B2-6AEB-B0AE-51AA24DDA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7B26E-2FFC-C7AD-F599-D4E5277CFCC0}"/>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B48E8BC2-5850-1594-0762-B9EA5547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B929B-346B-9630-3134-11D7910EE4AA}"/>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10620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9E5E-79BD-B1FB-C28C-D22C2156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B6ED1-F8B7-28C5-7DEF-9AAE1656A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F019-8362-7B8C-1107-7A0829D3E365}"/>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5A05BA56-8ED8-F483-7801-CF9ABC9E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4723-9B32-BD97-0728-EB6745D293F4}"/>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135342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7CFF4-3288-4CDC-CD07-BEE20F94A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5801A-A487-4DAA-EE84-27ECC2DBC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EC99-CDB4-98B0-1366-F7E7996050EC}"/>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56B2BA14-6987-EF07-CA52-E5157D97A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21AB-0429-29A3-CA19-2BD60323A52A}"/>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24707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1DB5-8776-E657-CB5D-25FE9C648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B06E9-D741-7EB6-F285-7026E02A9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B7EA6-6828-904F-A3D4-AFB063715B7C}"/>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76E60F38-F389-C566-E910-16A0A9F8B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5E029-25AC-852C-CEDE-361D153771AB}"/>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84238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206-13FD-E0AD-48D5-F11F807B1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58E077-E732-F385-EFB4-1F282E3D4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8D5E2-C1E2-C9E5-8FD0-390F119FC634}"/>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28E58D6B-5ED1-FBD7-1F44-B68461FC1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BC2E4-5881-7CD2-84D1-851D88126196}"/>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3878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9DF-2E4E-3662-46DE-6676FE1BA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7BF4-8C5F-C4A6-4F36-114A36570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45067-84A8-4857-EB42-AD3840063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F9C98-1D32-F41B-940A-6EE909A3743A}"/>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6" name="Footer Placeholder 5">
            <a:extLst>
              <a:ext uri="{FF2B5EF4-FFF2-40B4-BE49-F238E27FC236}">
                <a16:creationId xmlns:a16="http://schemas.microsoft.com/office/drawing/2014/main" id="{FFAA885D-0188-A4BF-FF60-633D14847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80542-5FD3-D8B8-CC68-87A628FD696C}"/>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291968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F82A-7B83-AACB-D611-2F263C718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D40A5-EB47-7EB4-7E59-14F27EDF9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36E07-3C64-61CB-1BD5-95F26C678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F919BA-9504-230A-88CB-A51102A25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B9613-C100-5060-93B1-C888B6CEF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2BB376-741A-C456-D408-0C47183A750B}"/>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8" name="Footer Placeholder 7">
            <a:extLst>
              <a:ext uri="{FF2B5EF4-FFF2-40B4-BE49-F238E27FC236}">
                <a16:creationId xmlns:a16="http://schemas.microsoft.com/office/drawing/2014/main" id="{DF48CB53-18EB-E56E-13C2-F5BC33D119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B51A6-7D67-0D23-9DFB-62213098B1E2}"/>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72211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9DDF-B727-2E28-BC11-4E0E3FD46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D82AA-467A-AB83-D42E-F9A38A2F3BE2}"/>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4" name="Footer Placeholder 3">
            <a:extLst>
              <a:ext uri="{FF2B5EF4-FFF2-40B4-BE49-F238E27FC236}">
                <a16:creationId xmlns:a16="http://schemas.microsoft.com/office/drawing/2014/main" id="{403D3CDB-01DD-4648-ED12-D133311AE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ECA-2372-67A6-8A85-9243FD73A274}"/>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10349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F9E6E-BF84-E0E5-6038-C8BE7CB216B7}"/>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3" name="Footer Placeholder 2">
            <a:extLst>
              <a:ext uri="{FF2B5EF4-FFF2-40B4-BE49-F238E27FC236}">
                <a16:creationId xmlns:a16="http://schemas.microsoft.com/office/drawing/2014/main" id="{B35E7362-8571-7533-2AEB-85BD0A03E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2A0D1-27E3-039F-C40B-E3283C2574AE}"/>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51119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EFDD-0BE4-33CE-20ED-C971BFA99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ACB74F-9E06-0671-1C01-084092A1C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CC3D54-8F5E-6968-FE39-754A21BCF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E52FE-A84A-35D5-3830-582EFFD50747}"/>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6" name="Footer Placeholder 5">
            <a:extLst>
              <a:ext uri="{FF2B5EF4-FFF2-40B4-BE49-F238E27FC236}">
                <a16:creationId xmlns:a16="http://schemas.microsoft.com/office/drawing/2014/main" id="{0368948E-2E2F-BD37-A399-024145B2C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50806-E930-372A-6B9C-B6838803BDCB}"/>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9167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1AF4-6CC5-EA84-00D8-24582629E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F09F91-6867-DA58-BBCA-628FD30CA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69B43-A58E-0D4F-69A3-E62154F5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E2A44-779E-B51B-9E8A-9541E4997E5B}"/>
              </a:ext>
            </a:extLst>
          </p:cNvPr>
          <p:cNvSpPr>
            <a:spLocks noGrp="1"/>
          </p:cNvSpPr>
          <p:nvPr>
            <p:ph type="dt" sz="half" idx="10"/>
          </p:nvPr>
        </p:nvSpPr>
        <p:spPr/>
        <p:txBody>
          <a:bodyPr/>
          <a:lstStyle/>
          <a:p>
            <a:fld id="{48B2B5A4-5ADE-4140-B8BB-D40B3A815A8B}" type="datetimeFigureOut">
              <a:rPr lang="en-US" smtClean="0"/>
              <a:pPr/>
              <a:t>3/8/2023</a:t>
            </a:fld>
            <a:endParaRPr lang="en-US"/>
          </a:p>
        </p:txBody>
      </p:sp>
      <p:sp>
        <p:nvSpPr>
          <p:cNvPr id="6" name="Footer Placeholder 5">
            <a:extLst>
              <a:ext uri="{FF2B5EF4-FFF2-40B4-BE49-F238E27FC236}">
                <a16:creationId xmlns:a16="http://schemas.microsoft.com/office/drawing/2014/main" id="{2F5B10B3-6B36-3542-A69B-A764BEF33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12531-5B5D-C4D3-EEB2-A633C6C2E6D8}"/>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9928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FB415-FE6E-A2E3-12B4-CB141869C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2C4B9F-2907-DCE5-FCE3-3FEE8313A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CE562-5F29-D830-4912-A43575E62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2B5A4-5ADE-4140-B8BB-D40B3A815A8B}" type="datetimeFigureOut">
              <a:rPr lang="en-US" smtClean="0"/>
              <a:pPr/>
              <a:t>3/8/2023</a:t>
            </a:fld>
            <a:endParaRPr lang="en-US"/>
          </a:p>
        </p:txBody>
      </p:sp>
      <p:sp>
        <p:nvSpPr>
          <p:cNvPr id="5" name="Footer Placeholder 4">
            <a:extLst>
              <a:ext uri="{FF2B5EF4-FFF2-40B4-BE49-F238E27FC236}">
                <a16:creationId xmlns:a16="http://schemas.microsoft.com/office/drawing/2014/main" id="{BC2F49F9-FCEA-64FB-8474-D96880D99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9D51F-2FEB-36B5-275F-AFDCAF601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B94B4-3B2D-4B0D-9D1F-8951D45986D3}" type="slidenum">
              <a:rPr lang="en-US" smtClean="0"/>
              <a:pPr/>
              <a:t>‹#›</a:t>
            </a:fld>
            <a:endParaRPr lang="en-US"/>
          </a:p>
        </p:txBody>
      </p:sp>
    </p:spTree>
    <p:extLst>
      <p:ext uri="{BB962C8B-B14F-4D97-AF65-F5344CB8AC3E}">
        <p14:creationId xmlns:p14="http://schemas.microsoft.com/office/powerpoint/2010/main" val="120853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7F1-D759-8266-C3A6-1304D292C7EA}"/>
              </a:ext>
            </a:extLst>
          </p:cNvPr>
          <p:cNvSpPr>
            <a:spLocks noGrp="1"/>
          </p:cNvSpPr>
          <p:nvPr>
            <p:ph type="ctrTitle"/>
          </p:nvPr>
        </p:nvSpPr>
        <p:spPr>
          <a:xfrm>
            <a:off x="1524000" y="1122363"/>
            <a:ext cx="10243930" cy="2387600"/>
          </a:xfrm>
        </p:spPr>
        <p:txBody>
          <a:bodyPr/>
          <a:lstStyle/>
          <a:p>
            <a:r>
              <a:rPr lang="en-US" dirty="0">
                <a:latin typeface="Algerian" panose="04020705040A02060702" pitchFamily="82" charset="0"/>
              </a:rPr>
              <a:t>Object Oriented Programming </a:t>
            </a:r>
          </a:p>
        </p:txBody>
      </p:sp>
      <p:sp>
        <p:nvSpPr>
          <p:cNvPr id="3" name="Subtitle 2">
            <a:extLst>
              <a:ext uri="{FF2B5EF4-FFF2-40B4-BE49-F238E27FC236}">
                <a16:creationId xmlns:a16="http://schemas.microsoft.com/office/drawing/2014/main" id="{FC0C3051-0491-FB94-4495-FB8B2EB945DB}"/>
              </a:ext>
            </a:extLst>
          </p:cNvPr>
          <p:cNvSpPr>
            <a:spLocks noGrp="1"/>
          </p:cNvSpPr>
          <p:nvPr>
            <p:ph type="subTitle" idx="1"/>
          </p:nvPr>
        </p:nvSpPr>
        <p:spPr/>
        <p:txBody>
          <a:bodyPr/>
          <a:lstStyle/>
          <a:p>
            <a:pPr algn="r"/>
            <a:r>
              <a:rPr lang="en-US" dirty="0" err="1">
                <a:latin typeface="Algerian" panose="04020705040A02060702" pitchFamily="82" charset="0"/>
              </a:rPr>
              <a:t>Lec</a:t>
            </a:r>
            <a:r>
              <a:rPr lang="en-US" dirty="0">
                <a:latin typeface="Algerian" panose="04020705040A02060702" pitchFamily="82" charset="0"/>
              </a:rPr>
              <a:t>: 03</a:t>
            </a:r>
          </a:p>
          <a:p>
            <a:endParaRPr lang="en-US" dirty="0"/>
          </a:p>
        </p:txBody>
      </p:sp>
    </p:spTree>
    <p:extLst>
      <p:ext uri="{BB962C8B-B14F-4D97-AF65-F5344CB8AC3E}">
        <p14:creationId xmlns:p14="http://schemas.microsoft.com/office/powerpoint/2010/main" val="257133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9528-DA78-9901-6209-7263A2D4655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3C0E66-6854-FB36-0C02-C1F1EDFD2456}"/>
              </a:ext>
            </a:extLst>
          </p:cNvPr>
          <p:cNvSpPr>
            <a:spLocks noGrp="1"/>
          </p:cNvSpPr>
          <p:nvPr>
            <p:ph idx="1"/>
          </p:nvPr>
        </p:nvSpPr>
        <p:spPr>
          <a:xfrm>
            <a:off x="838200" y="1825625"/>
            <a:ext cx="6139375" cy="4351338"/>
          </a:xfrm>
          <a:solidFill>
            <a:schemeClr val="accent1">
              <a:lumMod val="20000"/>
              <a:lumOff val="80000"/>
            </a:schemeClr>
          </a:solidFill>
        </p:spPr>
        <p:txBody>
          <a:bodyPr>
            <a:normAutofit fontScale="85000" lnSpcReduction="20000"/>
          </a:bodyPr>
          <a:lstStyle/>
          <a:p>
            <a:r>
              <a:rPr lang="en-US" dirty="0"/>
              <a:t>class Person:</a:t>
            </a:r>
          </a:p>
          <a:p>
            <a:r>
              <a:rPr lang="en-US" dirty="0"/>
              <a:t>    def </a:t>
            </a:r>
            <a:r>
              <a:rPr lang="en-US" dirty="0" err="1"/>
              <a:t>person_info</a:t>
            </a:r>
            <a:r>
              <a:rPr lang="en-US" dirty="0"/>
              <a:t>(self, name, age):</a:t>
            </a:r>
          </a:p>
          <a:p>
            <a:r>
              <a:rPr lang="en-US" dirty="0"/>
              <a:t>        print('Inside Person </a:t>
            </a:r>
            <a:r>
              <a:rPr lang="en-US" dirty="0" err="1"/>
              <a:t>class'</a:t>
            </a:r>
            <a:r>
              <a:rPr lang="en-US" dirty="0"/>
              <a:t>)</a:t>
            </a:r>
          </a:p>
          <a:p>
            <a:r>
              <a:rPr lang="en-US" dirty="0"/>
              <a:t>        print('Name:', name, 'Age:', age)</a:t>
            </a:r>
          </a:p>
          <a:p>
            <a:endParaRPr lang="en-US" dirty="0"/>
          </a:p>
          <a:p>
            <a:r>
              <a:rPr lang="en-US" dirty="0"/>
              <a:t># Parent class 2</a:t>
            </a:r>
          </a:p>
          <a:p>
            <a:r>
              <a:rPr lang="en-US" dirty="0"/>
              <a:t>class Company:</a:t>
            </a:r>
          </a:p>
          <a:p>
            <a:r>
              <a:rPr lang="en-US" dirty="0"/>
              <a:t>    def </a:t>
            </a:r>
            <a:r>
              <a:rPr lang="en-US" dirty="0" err="1"/>
              <a:t>company_info</a:t>
            </a:r>
            <a:r>
              <a:rPr lang="en-US" dirty="0"/>
              <a:t>(self, </a:t>
            </a:r>
            <a:r>
              <a:rPr lang="en-US" dirty="0" err="1"/>
              <a:t>company_name</a:t>
            </a:r>
            <a:r>
              <a:rPr lang="en-US" dirty="0"/>
              <a:t>, location):</a:t>
            </a:r>
          </a:p>
          <a:p>
            <a:r>
              <a:rPr lang="en-US" dirty="0"/>
              <a:t>        print('Inside Company </a:t>
            </a:r>
            <a:r>
              <a:rPr lang="en-US" dirty="0" err="1"/>
              <a:t>class'</a:t>
            </a:r>
            <a:r>
              <a:rPr lang="en-US" dirty="0"/>
              <a:t>)</a:t>
            </a:r>
          </a:p>
          <a:p>
            <a:r>
              <a:rPr lang="en-US" dirty="0"/>
              <a:t>        print('Name:', </a:t>
            </a:r>
            <a:r>
              <a:rPr lang="en-US" dirty="0" err="1"/>
              <a:t>company_name</a:t>
            </a:r>
            <a:r>
              <a:rPr lang="en-US" dirty="0"/>
              <a:t>, 'location:', location)</a:t>
            </a:r>
          </a:p>
          <a:p>
            <a:endParaRPr lang="en-US" dirty="0"/>
          </a:p>
        </p:txBody>
      </p:sp>
      <p:sp>
        <p:nvSpPr>
          <p:cNvPr id="5" name="TextBox 4">
            <a:extLst>
              <a:ext uri="{FF2B5EF4-FFF2-40B4-BE49-F238E27FC236}">
                <a16:creationId xmlns:a16="http://schemas.microsoft.com/office/drawing/2014/main" id="{74E4A2B2-BD9B-0367-3C55-457BFF4E8EDA}"/>
              </a:ext>
            </a:extLst>
          </p:cNvPr>
          <p:cNvSpPr txBox="1"/>
          <p:nvPr/>
        </p:nvSpPr>
        <p:spPr>
          <a:xfrm>
            <a:off x="6805247" y="1825625"/>
            <a:ext cx="5386753" cy="4401205"/>
          </a:xfrm>
          <a:prstGeom prst="rect">
            <a:avLst/>
          </a:prstGeom>
          <a:solidFill>
            <a:schemeClr val="accent1">
              <a:lumMod val="20000"/>
              <a:lumOff val="80000"/>
            </a:schemeClr>
          </a:solidFill>
        </p:spPr>
        <p:txBody>
          <a:bodyPr wrap="square">
            <a:spAutoFit/>
          </a:bodyPr>
          <a:lstStyle/>
          <a:p>
            <a:r>
              <a:rPr lang="en-US" sz="2000" dirty="0"/>
              <a:t># Child class</a:t>
            </a:r>
          </a:p>
          <a:p>
            <a:r>
              <a:rPr lang="en-US" sz="2000" dirty="0"/>
              <a:t>class Employee(Person, Company):</a:t>
            </a:r>
          </a:p>
          <a:p>
            <a:r>
              <a:rPr lang="en-US" sz="2000" dirty="0"/>
              <a:t>    def </a:t>
            </a:r>
            <a:r>
              <a:rPr lang="en-US" sz="2000" dirty="0" err="1"/>
              <a:t>Employee_info</a:t>
            </a:r>
            <a:r>
              <a:rPr lang="en-US" sz="2000" dirty="0"/>
              <a:t>(self, salary, skill):</a:t>
            </a:r>
          </a:p>
          <a:p>
            <a:r>
              <a:rPr lang="en-US" sz="2000" dirty="0"/>
              <a:t>        print('Inside Employee </a:t>
            </a:r>
            <a:r>
              <a:rPr lang="en-US" sz="2000" dirty="0" err="1"/>
              <a:t>class'</a:t>
            </a:r>
            <a:r>
              <a:rPr lang="en-US" sz="2000" dirty="0"/>
              <a:t>)</a:t>
            </a:r>
          </a:p>
          <a:p>
            <a:r>
              <a:rPr lang="en-US" sz="2000" dirty="0"/>
              <a:t>        print('Salary:', salary, 'Skill:', skill)</a:t>
            </a:r>
          </a:p>
          <a:p>
            <a:endParaRPr lang="en-US" sz="2000" dirty="0"/>
          </a:p>
          <a:p>
            <a:r>
              <a:rPr lang="en-US" sz="2000" dirty="0"/>
              <a:t># Create object of Employee</a:t>
            </a:r>
          </a:p>
          <a:p>
            <a:r>
              <a:rPr lang="en-US" sz="2000" dirty="0"/>
              <a:t>emp = Employee()</a:t>
            </a:r>
          </a:p>
          <a:p>
            <a:endParaRPr lang="en-US" sz="2000" dirty="0"/>
          </a:p>
          <a:p>
            <a:r>
              <a:rPr lang="en-US" sz="2000" dirty="0"/>
              <a:t># access data</a:t>
            </a:r>
          </a:p>
          <a:p>
            <a:r>
              <a:rPr lang="en-US" sz="2000" dirty="0" err="1"/>
              <a:t>emp.person_info</a:t>
            </a:r>
            <a:r>
              <a:rPr lang="en-US" sz="2000" dirty="0"/>
              <a:t>('Jessa', 28)</a:t>
            </a:r>
          </a:p>
          <a:p>
            <a:r>
              <a:rPr lang="en-US" sz="2000" dirty="0" err="1"/>
              <a:t>emp.company_info</a:t>
            </a:r>
            <a:r>
              <a:rPr lang="en-US" sz="2000" dirty="0"/>
              <a:t>('Google', 'Atlanta')</a:t>
            </a:r>
          </a:p>
          <a:p>
            <a:r>
              <a:rPr lang="en-US" sz="2000" dirty="0" err="1"/>
              <a:t>emp.Employee_info</a:t>
            </a:r>
            <a:r>
              <a:rPr lang="en-US" sz="2000" dirty="0"/>
              <a:t>(12000, 'Machine Learning’)</a:t>
            </a:r>
          </a:p>
          <a:p>
            <a:endParaRPr lang="en-US" sz="2000" dirty="0"/>
          </a:p>
        </p:txBody>
      </p:sp>
    </p:spTree>
    <p:extLst>
      <p:ext uri="{BB962C8B-B14F-4D97-AF65-F5344CB8AC3E}">
        <p14:creationId xmlns:p14="http://schemas.microsoft.com/office/powerpoint/2010/main" val="60233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C020-18ED-6E29-3B7C-A1D29E305718}"/>
              </a:ext>
            </a:extLst>
          </p:cNvPr>
          <p:cNvSpPr>
            <a:spLocks noGrp="1"/>
          </p:cNvSpPr>
          <p:nvPr>
            <p:ph type="title"/>
          </p:nvPr>
        </p:nvSpPr>
        <p:spPr/>
        <p:txBody>
          <a:bodyPr>
            <a:normAutofit/>
          </a:bodyPr>
          <a:lstStyle/>
          <a:p>
            <a:r>
              <a:rPr lang="en-US" sz="3600" dirty="0"/>
              <a:t>In Python, private attributes are declared with underscore as the prefix </a:t>
            </a:r>
            <a:r>
              <a:rPr lang="en-US" sz="3600" dirty="0" err="1"/>
              <a:t>i.e</a:t>
            </a:r>
            <a:r>
              <a:rPr lang="en-US" sz="3600" dirty="0"/>
              <a:t> single _ or double __</a:t>
            </a:r>
          </a:p>
        </p:txBody>
      </p:sp>
      <p:sp>
        <p:nvSpPr>
          <p:cNvPr id="3" name="Content Placeholder 2">
            <a:extLst>
              <a:ext uri="{FF2B5EF4-FFF2-40B4-BE49-F238E27FC236}">
                <a16:creationId xmlns:a16="http://schemas.microsoft.com/office/drawing/2014/main" id="{756DF3C9-A453-DBAD-60D2-BF67EE5D88AA}"/>
              </a:ext>
            </a:extLst>
          </p:cNvPr>
          <p:cNvSpPr>
            <a:spLocks noGrp="1"/>
          </p:cNvSpPr>
          <p:nvPr>
            <p:ph sz="half" idx="1"/>
          </p:nvPr>
        </p:nvSpPr>
        <p:spPr>
          <a:solidFill>
            <a:schemeClr val="accent1">
              <a:lumMod val="40000"/>
              <a:lumOff val="60000"/>
            </a:schemeClr>
          </a:solidFill>
        </p:spPr>
        <p:txBody>
          <a:bodyPr>
            <a:normAutofit fontScale="85000" lnSpcReduction="20000"/>
          </a:bodyPr>
          <a:lstStyle/>
          <a:p>
            <a:r>
              <a:rPr lang="en-US" dirty="0"/>
              <a:t>class Computer:</a:t>
            </a:r>
          </a:p>
          <a:p>
            <a:endParaRPr lang="en-US" dirty="0"/>
          </a:p>
          <a:p>
            <a:r>
              <a:rPr lang="en-US" dirty="0"/>
              <a:t>    def __</a:t>
            </a:r>
            <a:r>
              <a:rPr lang="en-US" dirty="0" err="1"/>
              <a:t>init</a:t>
            </a:r>
            <a:r>
              <a:rPr lang="en-US" dirty="0"/>
              <a:t>__(self):</a:t>
            </a:r>
          </a:p>
          <a:p>
            <a:r>
              <a:rPr lang="en-US" dirty="0"/>
              <a:t>        self.__</a:t>
            </a:r>
            <a:r>
              <a:rPr lang="en-US" dirty="0" err="1"/>
              <a:t>maxprice</a:t>
            </a:r>
            <a:r>
              <a:rPr lang="en-US" dirty="0"/>
              <a:t> = 900</a:t>
            </a:r>
          </a:p>
          <a:p>
            <a:endParaRPr lang="en-US" dirty="0"/>
          </a:p>
          <a:p>
            <a:r>
              <a:rPr lang="en-US" dirty="0"/>
              <a:t>    def sell(self):</a:t>
            </a:r>
          </a:p>
          <a:p>
            <a:r>
              <a:rPr lang="en-US" dirty="0"/>
              <a:t>        print("Selling Price: {}".format(self.__</a:t>
            </a:r>
            <a:r>
              <a:rPr lang="en-US" dirty="0" err="1"/>
              <a:t>maxprice</a:t>
            </a:r>
            <a:r>
              <a:rPr lang="en-US" dirty="0"/>
              <a:t>))</a:t>
            </a:r>
          </a:p>
          <a:p>
            <a:endParaRPr lang="en-US" dirty="0"/>
          </a:p>
          <a:p>
            <a:r>
              <a:rPr lang="en-US" dirty="0"/>
              <a:t>    def </a:t>
            </a:r>
            <a:r>
              <a:rPr lang="en-US" dirty="0" err="1"/>
              <a:t>setMaxPrice</a:t>
            </a:r>
            <a:r>
              <a:rPr lang="en-US" dirty="0"/>
              <a:t>(self, price):</a:t>
            </a:r>
          </a:p>
          <a:p>
            <a:r>
              <a:rPr lang="en-US" dirty="0"/>
              <a:t>        self.__</a:t>
            </a:r>
            <a:r>
              <a:rPr lang="en-US" dirty="0" err="1"/>
              <a:t>maxprice</a:t>
            </a:r>
            <a:r>
              <a:rPr lang="en-US" dirty="0"/>
              <a:t> = price</a:t>
            </a:r>
          </a:p>
          <a:p>
            <a:endParaRPr lang="en-US" dirty="0"/>
          </a:p>
        </p:txBody>
      </p:sp>
      <p:sp>
        <p:nvSpPr>
          <p:cNvPr id="6" name="Content Placeholder 5">
            <a:extLst>
              <a:ext uri="{FF2B5EF4-FFF2-40B4-BE49-F238E27FC236}">
                <a16:creationId xmlns:a16="http://schemas.microsoft.com/office/drawing/2014/main" id="{6F4C1364-1D24-26D0-F878-466C28DD8D02}"/>
              </a:ext>
            </a:extLst>
          </p:cNvPr>
          <p:cNvSpPr>
            <a:spLocks noGrp="1"/>
          </p:cNvSpPr>
          <p:nvPr>
            <p:ph sz="half" idx="2"/>
          </p:nvPr>
        </p:nvSpPr>
        <p:spPr>
          <a:solidFill>
            <a:schemeClr val="accent1">
              <a:lumMod val="40000"/>
              <a:lumOff val="60000"/>
            </a:schemeClr>
          </a:solidFill>
        </p:spPr>
        <p:txBody>
          <a:bodyPr>
            <a:normAutofit fontScale="85000" lnSpcReduction="20000"/>
          </a:bodyPr>
          <a:lstStyle/>
          <a:p>
            <a:r>
              <a:rPr lang="en-US" dirty="0"/>
              <a:t>c = Computer()</a:t>
            </a:r>
          </a:p>
          <a:p>
            <a:r>
              <a:rPr lang="en-US" dirty="0" err="1"/>
              <a:t>c.sell</a:t>
            </a:r>
            <a:r>
              <a:rPr lang="en-US" dirty="0"/>
              <a:t>()</a:t>
            </a:r>
          </a:p>
          <a:p>
            <a:endParaRPr lang="en-US" dirty="0"/>
          </a:p>
          <a:p>
            <a:r>
              <a:rPr lang="en-US" dirty="0"/>
              <a:t># change the price</a:t>
            </a:r>
          </a:p>
          <a:p>
            <a:r>
              <a:rPr lang="en-US" dirty="0"/>
              <a:t>c.__</a:t>
            </a:r>
            <a:r>
              <a:rPr lang="en-US" dirty="0" err="1"/>
              <a:t>maxprice</a:t>
            </a:r>
            <a:r>
              <a:rPr lang="en-US" dirty="0"/>
              <a:t> = 1000</a:t>
            </a:r>
          </a:p>
          <a:p>
            <a:r>
              <a:rPr lang="en-US" dirty="0" err="1"/>
              <a:t>c.sell</a:t>
            </a:r>
            <a:r>
              <a:rPr lang="en-US" dirty="0"/>
              <a:t>()</a:t>
            </a:r>
          </a:p>
          <a:p>
            <a:endParaRPr lang="en-US" dirty="0"/>
          </a:p>
          <a:p>
            <a:r>
              <a:rPr lang="en-US" dirty="0"/>
              <a:t># using setter function</a:t>
            </a:r>
          </a:p>
          <a:p>
            <a:r>
              <a:rPr lang="en-US" dirty="0" err="1"/>
              <a:t>c.setMaxPrice</a:t>
            </a:r>
            <a:r>
              <a:rPr lang="en-US" dirty="0"/>
              <a:t>(1000)</a:t>
            </a:r>
          </a:p>
          <a:p>
            <a:r>
              <a:rPr lang="en-US" dirty="0" err="1"/>
              <a:t>c.sell</a:t>
            </a:r>
            <a:r>
              <a:rPr lang="en-US" dirty="0"/>
              <a:t>()</a:t>
            </a:r>
          </a:p>
          <a:p>
            <a:endParaRPr lang="en-US" dirty="0"/>
          </a:p>
        </p:txBody>
      </p:sp>
    </p:spTree>
    <p:extLst>
      <p:ext uri="{BB962C8B-B14F-4D97-AF65-F5344CB8AC3E}">
        <p14:creationId xmlns:p14="http://schemas.microsoft.com/office/powerpoint/2010/main" val="220980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3B36-5717-0504-1417-DE0C82A14A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24101B1-633E-C51A-2800-66E37FC67E25}"/>
              </a:ext>
            </a:extLst>
          </p:cNvPr>
          <p:cNvSpPr>
            <a:spLocks noGrp="1"/>
          </p:cNvSpPr>
          <p:nvPr>
            <p:ph idx="1"/>
          </p:nvPr>
        </p:nvSpPr>
        <p:spPr>
          <a:xfrm>
            <a:off x="2554458" y="1375459"/>
            <a:ext cx="7700889" cy="4351338"/>
          </a:xfrm>
          <a:solidFill>
            <a:schemeClr val="accent1">
              <a:lumMod val="20000"/>
              <a:lumOff val="80000"/>
            </a:schemeClr>
          </a:solidFill>
        </p:spPr>
        <p:txBody>
          <a:bodyPr>
            <a:normAutofit fontScale="85000" lnSpcReduction="20000"/>
          </a:bodyPr>
          <a:lstStyle/>
          <a:p>
            <a:pPr marL="0" indent="0">
              <a:buNone/>
            </a:pPr>
            <a:r>
              <a:rPr lang="en-US" dirty="0"/>
              <a:t>class </a:t>
            </a:r>
            <a:r>
              <a:rPr lang="en-US" dirty="0" err="1"/>
              <a:t>SecretString</a:t>
            </a:r>
            <a:r>
              <a:rPr lang="en-US" dirty="0"/>
              <a:t>:</a:t>
            </a:r>
          </a:p>
          <a:p>
            <a:pPr marL="0" indent="0">
              <a:buNone/>
            </a:pPr>
            <a:r>
              <a:rPr lang="en-US" dirty="0"/>
              <a:t>    def __</a:t>
            </a:r>
            <a:r>
              <a:rPr lang="en-US" dirty="0" err="1"/>
              <a:t>init</a:t>
            </a:r>
            <a:r>
              <a:rPr lang="en-US" dirty="0"/>
              <a:t>__(self, </a:t>
            </a:r>
            <a:r>
              <a:rPr lang="en-US" dirty="0" err="1"/>
              <a:t>plain_string</a:t>
            </a:r>
            <a:r>
              <a:rPr lang="en-US" dirty="0"/>
              <a:t>, </a:t>
            </a:r>
            <a:r>
              <a:rPr lang="en-US" dirty="0" err="1"/>
              <a:t>pass_phrase</a:t>
            </a:r>
            <a:r>
              <a:rPr lang="en-US" dirty="0"/>
              <a:t>):</a:t>
            </a:r>
          </a:p>
          <a:p>
            <a:pPr marL="0" indent="0">
              <a:buNone/>
            </a:pPr>
            <a:r>
              <a:rPr lang="en-US" dirty="0"/>
              <a:t>        self.__</a:t>
            </a:r>
            <a:r>
              <a:rPr lang="en-US" dirty="0" err="1"/>
              <a:t>plain_string</a:t>
            </a:r>
            <a:r>
              <a:rPr lang="en-US" dirty="0"/>
              <a:t> = </a:t>
            </a:r>
            <a:r>
              <a:rPr lang="en-US" dirty="0" err="1"/>
              <a:t>plain_string</a:t>
            </a:r>
            <a:endParaRPr lang="en-US" dirty="0"/>
          </a:p>
          <a:p>
            <a:pPr marL="0" indent="0">
              <a:buNone/>
            </a:pPr>
            <a:r>
              <a:rPr lang="en-US" dirty="0"/>
              <a:t>        self.__</a:t>
            </a:r>
            <a:r>
              <a:rPr lang="en-US" dirty="0" err="1"/>
              <a:t>pass_phrase</a:t>
            </a:r>
            <a:r>
              <a:rPr lang="en-US" dirty="0"/>
              <a:t> = "b"</a:t>
            </a:r>
          </a:p>
          <a:p>
            <a:pPr marL="0" indent="0">
              <a:buNone/>
            </a:pPr>
            <a:r>
              <a:rPr lang="en-US" dirty="0"/>
              <a:t>    def decrypt(self, </a:t>
            </a:r>
            <a:r>
              <a:rPr lang="en-US" dirty="0" err="1"/>
              <a:t>pass_phrase</a:t>
            </a:r>
            <a:r>
              <a:rPr lang="en-US" dirty="0"/>
              <a:t>):</a:t>
            </a:r>
          </a:p>
          <a:p>
            <a:pPr marL="0" indent="0">
              <a:buNone/>
            </a:pPr>
            <a:r>
              <a:rPr lang="en-US" dirty="0"/>
              <a:t>        if </a:t>
            </a:r>
            <a:r>
              <a:rPr lang="en-US" dirty="0" err="1"/>
              <a:t>pass_phrase</a:t>
            </a:r>
            <a:r>
              <a:rPr lang="en-US" dirty="0"/>
              <a:t> == self.__</a:t>
            </a:r>
            <a:r>
              <a:rPr lang="en-US" dirty="0" err="1"/>
              <a:t>pass_phrase</a:t>
            </a:r>
            <a:r>
              <a:rPr lang="en-US" dirty="0"/>
              <a:t>:</a:t>
            </a:r>
          </a:p>
          <a:p>
            <a:pPr marL="0" indent="0">
              <a:buNone/>
            </a:pPr>
            <a:r>
              <a:rPr lang="en-US" dirty="0"/>
              <a:t>            return self.__</a:t>
            </a:r>
            <a:r>
              <a:rPr lang="en-US" dirty="0" err="1"/>
              <a:t>plain_string</a:t>
            </a:r>
            <a:endParaRPr lang="en-US" dirty="0"/>
          </a:p>
          <a:p>
            <a:pPr marL="0" indent="0">
              <a:buNone/>
            </a:pPr>
            <a:r>
              <a:rPr lang="en-US" dirty="0"/>
              <a:t>        else:</a:t>
            </a:r>
          </a:p>
          <a:p>
            <a:pPr marL="0" indent="0">
              <a:buNone/>
            </a:pPr>
            <a:r>
              <a:rPr lang="en-US" dirty="0"/>
              <a:t>            return’ ‘</a:t>
            </a:r>
          </a:p>
          <a:p>
            <a:pPr marL="0" indent="0">
              <a:buNone/>
            </a:pPr>
            <a:r>
              <a:rPr lang="en-US" dirty="0"/>
              <a:t>s1=</a:t>
            </a:r>
            <a:r>
              <a:rPr lang="en-US" dirty="0" err="1"/>
              <a:t>SecretString</a:t>
            </a:r>
            <a:r>
              <a:rPr lang="en-US" dirty="0"/>
              <a:t>("</a:t>
            </a:r>
            <a:r>
              <a:rPr lang="en-US" dirty="0" err="1"/>
              <a:t>hi","bye</a:t>
            </a:r>
            <a:r>
              <a:rPr lang="en-US" dirty="0"/>
              <a:t>")</a:t>
            </a:r>
          </a:p>
          <a:p>
            <a:pPr marL="0" indent="0">
              <a:buNone/>
            </a:pPr>
            <a:r>
              <a:rPr lang="en-US" dirty="0"/>
              <a:t>s1.decrypt("b")</a:t>
            </a:r>
          </a:p>
        </p:txBody>
      </p:sp>
    </p:spTree>
    <p:extLst>
      <p:ext uri="{BB962C8B-B14F-4D97-AF65-F5344CB8AC3E}">
        <p14:creationId xmlns:p14="http://schemas.microsoft.com/office/powerpoint/2010/main" val="8949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2CD0-DA7D-B571-8B80-68A2E5385637}"/>
              </a:ext>
            </a:extLst>
          </p:cNvPr>
          <p:cNvSpPr>
            <a:spLocks noGrp="1"/>
          </p:cNvSpPr>
          <p:nvPr>
            <p:ph type="title"/>
          </p:nvPr>
        </p:nvSpPr>
        <p:spPr/>
        <p:txBody>
          <a:bodyPr/>
          <a:lstStyle/>
          <a:p>
            <a:r>
              <a:rPr lang="en-US" sz="4400" dirty="0">
                <a:latin typeface="Algerian" panose="04020705040A02060702" pitchFamily="82" charset="0"/>
              </a:rPr>
              <a:t>Inheritance</a:t>
            </a:r>
            <a:endParaRPr lang="en-US" dirty="0"/>
          </a:p>
        </p:txBody>
      </p:sp>
      <p:sp>
        <p:nvSpPr>
          <p:cNvPr id="3" name="Content Placeholder 2">
            <a:extLst>
              <a:ext uri="{FF2B5EF4-FFF2-40B4-BE49-F238E27FC236}">
                <a16:creationId xmlns:a16="http://schemas.microsoft.com/office/drawing/2014/main" id="{78705409-4426-478C-43FC-85E59E917DA5}"/>
              </a:ext>
            </a:extLst>
          </p:cNvPr>
          <p:cNvSpPr>
            <a:spLocks noGrp="1"/>
          </p:cNvSpPr>
          <p:nvPr>
            <p:ph idx="1"/>
          </p:nvPr>
        </p:nvSpPr>
        <p:spPr/>
        <p:txBody>
          <a:bodyPr>
            <a:normAutofit fontScale="92500" lnSpcReduction="10000"/>
          </a:bodyPr>
          <a:lstStyle/>
          <a:p>
            <a:pPr algn="just"/>
            <a:r>
              <a:rPr lang="en-US" dirty="0"/>
              <a:t>Inheritance is the most famous, well-known, and over-used relationship in object-oriented programming.</a:t>
            </a:r>
          </a:p>
          <a:p>
            <a:pPr algn="just"/>
            <a:endParaRPr lang="en-US" dirty="0"/>
          </a:p>
          <a:p>
            <a:pPr algn="just"/>
            <a:r>
              <a:rPr lang="en-US" dirty="0"/>
              <a:t>The </a:t>
            </a:r>
            <a:r>
              <a:rPr lang="en-US" b="1" i="1" dirty="0">
                <a:solidFill>
                  <a:srgbClr val="FF0000"/>
                </a:solidFill>
              </a:rPr>
              <a:t>is-a</a:t>
            </a:r>
            <a:r>
              <a:rPr lang="en-US" b="1" dirty="0">
                <a:solidFill>
                  <a:srgbClr val="FF0000"/>
                </a:solidFill>
              </a:rPr>
              <a:t> </a:t>
            </a:r>
            <a:r>
              <a:rPr lang="en-US" dirty="0"/>
              <a:t>relationship is formed by inheritance.</a:t>
            </a:r>
          </a:p>
          <a:p>
            <a:pPr algn="just"/>
            <a:endParaRPr lang="en-US" dirty="0"/>
          </a:p>
          <a:p>
            <a:pPr algn="just"/>
            <a:r>
              <a:rPr lang="en-US" dirty="0"/>
              <a:t>Inheritance is sort of like a family tree. For example, Ali’s grandfather last name was Haider, and his father inherited that name. Ali inherited it from him (along with blue eyes and a penchant for writing).</a:t>
            </a:r>
          </a:p>
          <a:p>
            <a:pPr algn="just"/>
            <a:endParaRPr lang="en-US" dirty="0"/>
          </a:p>
          <a:p>
            <a:pPr algn="just"/>
            <a:r>
              <a:rPr lang="en-US" dirty="0"/>
              <a:t>In object-oriented programming, inheriting features and behaviors from a person, one class can inherit attributes and methods from another class.</a:t>
            </a:r>
          </a:p>
        </p:txBody>
      </p:sp>
    </p:spTree>
    <p:extLst>
      <p:ext uri="{BB962C8B-B14F-4D97-AF65-F5344CB8AC3E}">
        <p14:creationId xmlns:p14="http://schemas.microsoft.com/office/powerpoint/2010/main" val="209274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243-16DB-EDBA-3C18-979BFA142A88}"/>
              </a:ext>
            </a:extLst>
          </p:cNvPr>
          <p:cNvSpPr>
            <a:spLocks noGrp="1"/>
          </p:cNvSpPr>
          <p:nvPr>
            <p:ph type="title"/>
          </p:nvPr>
        </p:nvSpPr>
        <p:spPr/>
        <p:txBody>
          <a:bodyPr/>
          <a:lstStyle/>
          <a:p>
            <a:r>
              <a:rPr lang="en-US" dirty="0">
                <a:latin typeface="Algerian" panose="04020705040A02060702" pitchFamily="82" charset="0"/>
              </a:rPr>
              <a:t>Cont</a:t>
            </a:r>
            <a:r>
              <a:rPr lang="en-US" dirty="0"/>
              <a:t>.</a:t>
            </a:r>
          </a:p>
        </p:txBody>
      </p:sp>
      <p:sp>
        <p:nvSpPr>
          <p:cNvPr id="3" name="Content Placeholder 2">
            <a:extLst>
              <a:ext uri="{FF2B5EF4-FFF2-40B4-BE49-F238E27FC236}">
                <a16:creationId xmlns:a16="http://schemas.microsoft.com/office/drawing/2014/main" id="{217DB17A-737C-120A-141A-0BC4674F0AC4}"/>
              </a:ext>
            </a:extLst>
          </p:cNvPr>
          <p:cNvSpPr>
            <a:spLocks noGrp="1"/>
          </p:cNvSpPr>
          <p:nvPr>
            <p:ph idx="1"/>
          </p:nvPr>
        </p:nvSpPr>
        <p:spPr/>
        <p:txBody>
          <a:bodyPr/>
          <a:lstStyle/>
          <a:p>
            <a:pPr algn="just"/>
            <a:r>
              <a:rPr lang="en-US" dirty="0"/>
              <a:t>In object-oriented programming, instead of inheriting features and behaviors from a person, one class can inherit attributes and methods from another class.</a:t>
            </a:r>
          </a:p>
          <a:p>
            <a:pPr algn="just"/>
            <a:endParaRPr lang="en-US" dirty="0"/>
          </a:p>
          <a:p>
            <a:pPr algn="just"/>
            <a:endParaRPr lang="en-US" dirty="0"/>
          </a:p>
        </p:txBody>
      </p:sp>
      <p:pic>
        <p:nvPicPr>
          <p:cNvPr id="5" name="Picture 4">
            <a:extLst>
              <a:ext uri="{FF2B5EF4-FFF2-40B4-BE49-F238E27FC236}">
                <a16:creationId xmlns:a16="http://schemas.microsoft.com/office/drawing/2014/main" id="{ED6237D2-CA61-78B6-1673-417A335B151E}"/>
              </a:ext>
            </a:extLst>
          </p:cNvPr>
          <p:cNvPicPr>
            <a:picLocks noChangeAspect="1"/>
          </p:cNvPicPr>
          <p:nvPr/>
        </p:nvPicPr>
        <p:blipFill>
          <a:blip r:embed="rId2"/>
          <a:stretch>
            <a:fillRect/>
          </a:stretch>
        </p:blipFill>
        <p:spPr>
          <a:xfrm>
            <a:off x="2303877" y="2967468"/>
            <a:ext cx="8064012" cy="3890532"/>
          </a:xfrm>
          <a:prstGeom prst="rect">
            <a:avLst/>
          </a:prstGeom>
        </p:spPr>
      </p:pic>
    </p:spTree>
    <p:extLst>
      <p:ext uri="{BB962C8B-B14F-4D97-AF65-F5344CB8AC3E}">
        <p14:creationId xmlns:p14="http://schemas.microsoft.com/office/powerpoint/2010/main" val="13846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C3C1-E97B-D871-489D-BDAD9BFB94CE}"/>
              </a:ext>
            </a:extLst>
          </p:cNvPr>
          <p:cNvSpPr>
            <a:spLocks noGrp="1"/>
          </p:cNvSpPr>
          <p:nvPr>
            <p:ph type="title"/>
          </p:nvPr>
        </p:nvSpPr>
        <p:spPr/>
        <p:txBody>
          <a:bodyPr/>
          <a:lstStyle/>
          <a:p>
            <a:r>
              <a:rPr lang="en-US" dirty="0">
                <a:latin typeface="Algerian" panose="04020705040A02060702" pitchFamily="82" charset="0"/>
              </a:rPr>
              <a:t>Cont</a:t>
            </a:r>
            <a:r>
              <a:rPr lang="en-US" dirty="0"/>
              <a:t>.</a:t>
            </a:r>
          </a:p>
        </p:txBody>
      </p:sp>
      <p:sp>
        <p:nvSpPr>
          <p:cNvPr id="3" name="Content Placeholder 2">
            <a:extLst>
              <a:ext uri="{FF2B5EF4-FFF2-40B4-BE49-F238E27FC236}">
                <a16:creationId xmlns:a16="http://schemas.microsoft.com/office/drawing/2014/main" id="{E0F11480-D58B-DA7E-726E-62DBCD0183C9}"/>
              </a:ext>
            </a:extLst>
          </p:cNvPr>
          <p:cNvSpPr>
            <a:spLocks noGrp="1"/>
          </p:cNvSpPr>
          <p:nvPr>
            <p:ph idx="1"/>
          </p:nvPr>
        </p:nvSpPr>
        <p:spPr/>
        <p:txBody>
          <a:bodyPr>
            <a:normAutofit/>
          </a:bodyPr>
          <a:lstStyle/>
          <a:p>
            <a:pPr algn="just"/>
            <a:r>
              <a:rPr lang="en-US" dirty="0"/>
              <a:t>For example, there are 32 chess pieces in our chess set, but there are only six different types of pieces (</a:t>
            </a:r>
            <a:r>
              <a:rPr lang="en-US" dirty="0">
                <a:solidFill>
                  <a:srgbClr val="FF0000"/>
                </a:solidFill>
              </a:rPr>
              <a:t>pawns</a:t>
            </a:r>
            <a:r>
              <a:rPr lang="en-US" dirty="0"/>
              <a:t>, </a:t>
            </a:r>
            <a:r>
              <a:rPr lang="en-US" dirty="0">
                <a:solidFill>
                  <a:srgbClr val="FF0000"/>
                </a:solidFill>
              </a:rPr>
              <a:t>rooks</a:t>
            </a:r>
            <a:r>
              <a:rPr lang="en-US" dirty="0"/>
              <a:t>, </a:t>
            </a:r>
            <a:r>
              <a:rPr lang="en-US" dirty="0">
                <a:solidFill>
                  <a:srgbClr val="FF0000"/>
                </a:solidFill>
              </a:rPr>
              <a:t>bishops</a:t>
            </a:r>
            <a:r>
              <a:rPr lang="en-US" dirty="0"/>
              <a:t>, </a:t>
            </a:r>
            <a:r>
              <a:rPr lang="en-US" dirty="0">
                <a:solidFill>
                  <a:srgbClr val="FF0000"/>
                </a:solidFill>
              </a:rPr>
              <a:t>knights</a:t>
            </a:r>
            <a:r>
              <a:rPr lang="en-US" dirty="0"/>
              <a:t>, </a:t>
            </a:r>
            <a:r>
              <a:rPr lang="en-US" dirty="0">
                <a:solidFill>
                  <a:srgbClr val="FF0000"/>
                </a:solidFill>
              </a:rPr>
              <a:t>king</a:t>
            </a:r>
            <a:r>
              <a:rPr lang="en-US" dirty="0"/>
              <a:t>, and </a:t>
            </a:r>
            <a:r>
              <a:rPr lang="en-US" dirty="0">
                <a:solidFill>
                  <a:srgbClr val="FF0000"/>
                </a:solidFill>
              </a:rPr>
              <a:t>queen</a:t>
            </a:r>
            <a:r>
              <a:rPr lang="en-US" dirty="0"/>
              <a:t>), each of which behaves differently when it is moved. All of these classes of piece have properties, such as color and the chess set they are part of, but they also have unique shapes when drawn on the chess board, and make different moves.</a:t>
            </a:r>
          </a:p>
          <a:p>
            <a:pPr algn="just"/>
            <a:endParaRPr lang="en-US" dirty="0"/>
          </a:p>
          <a:p>
            <a:pPr algn="just"/>
            <a:r>
              <a:rPr lang="en-US" dirty="0"/>
              <a:t>We can implement this by creating a dummy move method on the Piece class. The subclasses can then override this method with a more specific implementation. </a:t>
            </a:r>
          </a:p>
        </p:txBody>
      </p:sp>
    </p:spTree>
    <p:extLst>
      <p:ext uri="{BB962C8B-B14F-4D97-AF65-F5344CB8AC3E}">
        <p14:creationId xmlns:p14="http://schemas.microsoft.com/office/powerpoint/2010/main" val="188699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9BF3-D96A-9C4F-09A4-40F457C74A80}"/>
              </a:ext>
            </a:extLst>
          </p:cNvPr>
          <p:cNvSpPr>
            <a:spLocks noGrp="1"/>
          </p:cNvSpPr>
          <p:nvPr>
            <p:ph type="title"/>
          </p:nvPr>
        </p:nvSpPr>
        <p:spPr/>
        <p:txBody>
          <a:bodyPr/>
          <a:lstStyle/>
          <a:p>
            <a:r>
              <a:rPr lang="en-US" dirty="0">
                <a:latin typeface="Algerian" panose="04020705040A02060702" pitchFamily="82" charset="0"/>
              </a:rPr>
              <a:t>Cont</a:t>
            </a:r>
            <a:r>
              <a:rPr lang="en-US" dirty="0"/>
              <a:t>.</a:t>
            </a:r>
          </a:p>
        </p:txBody>
      </p:sp>
      <p:sp>
        <p:nvSpPr>
          <p:cNvPr id="3" name="Content Placeholder 2">
            <a:extLst>
              <a:ext uri="{FF2B5EF4-FFF2-40B4-BE49-F238E27FC236}">
                <a16:creationId xmlns:a16="http://schemas.microsoft.com/office/drawing/2014/main" id="{4FDB31FF-BF58-C094-503B-9784E34808B3}"/>
              </a:ext>
            </a:extLst>
          </p:cNvPr>
          <p:cNvSpPr>
            <a:spLocks noGrp="1"/>
          </p:cNvSpPr>
          <p:nvPr>
            <p:ph idx="1"/>
          </p:nvPr>
        </p:nvSpPr>
        <p:spPr/>
        <p:txBody>
          <a:bodyPr>
            <a:normAutofit fontScale="62500" lnSpcReduction="20000"/>
          </a:bodyPr>
          <a:lstStyle/>
          <a:p>
            <a:pPr algn="just"/>
            <a:r>
              <a:rPr lang="en-US" sz="3800" dirty="0"/>
              <a:t>Inheritance is a very powerful tool for extending behavior. It is also one of the most marketable advancements of object-oriented programming. </a:t>
            </a:r>
          </a:p>
          <a:p>
            <a:pPr algn="just"/>
            <a:endParaRPr lang="en-US" sz="3800" dirty="0"/>
          </a:p>
          <a:p>
            <a:pPr algn="just"/>
            <a:r>
              <a:rPr lang="en-US" sz="3800" dirty="0"/>
              <a:t>Inheritance allows us to define a class that inherits all the methods and properties from another class.</a:t>
            </a:r>
            <a:r>
              <a:rPr lang="en-US" sz="3800" b="0" i="0" dirty="0">
                <a:solidFill>
                  <a:srgbClr val="4D5156"/>
                </a:solidFill>
                <a:effectLst/>
                <a:latin typeface="arial" panose="020B0604020202020204" pitchFamily="34" charset="0"/>
              </a:rPr>
              <a:t> </a:t>
            </a:r>
            <a:r>
              <a:rPr lang="en-US" sz="3800" dirty="0"/>
              <a:t>The most important use of inheritance in is </a:t>
            </a:r>
            <a:r>
              <a:rPr lang="en-US" sz="3800" dirty="0">
                <a:solidFill>
                  <a:srgbClr val="FF0000"/>
                </a:solidFill>
              </a:rPr>
              <a:t>code reusability</a:t>
            </a:r>
          </a:p>
          <a:p>
            <a:pPr algn="just"/>
            <a:endParaRPr lang="en-US" sz="3800" b="1" i="0" dirty="0">
              <a:solidFill>
                <a:srgbClr val="000000"/>
              </a:solidFill>
              <a:effectLst/>
              <a:latin typeface="Verdana" panose="020B0604030504040204" pitchFamily="34" charset="0"/>
            </a:endParaRPr>
          </a:p>
          <a:p>
            <a:pPr algn="just"/>
            <a:r>
              <a:rPr lang="en-US" sz="4500" b="1" dirty="0">
                <a:solidFill>
                  <a:srgbClr val="FF0000"/>
                </a:solidFill>
              </a:rPr>
              <a:t>Parent class </a:t>
            </a:r>
            <a:r>
              <a:rPr lang="en-US" sz="3800" dirty="0"/>
              <a:t>is the class being inherited from, also called base class.</a:t>
            </a:r>
          </a:p>
          <a:p>
            <a:pPr algn="just"/>
            <a:endParaRPr lang="en-US" sz="3800" dirty="0"/>
          </a:p>
          <a:p>
            <a:pPr algn="just"/>
            <a:r>
              <a:rPr lang="en-US" sz="4500" b="1" dirty="0">
                <a:solidFill>
                  <a:srgbClr val="FF0000"/>
                </a:solidFill>
              </a:rPr>
              <a:t>Child class </a:t>
            </a:r>
            <a:r>
              <a:rPr lang="en-US" sz="3800" dirty="0"/>
              <a:t>is the class that inherits from another class, also called derived class.</a:t>
            </a:r>
          </a:p>
          <a:p>
            <a:pPr algn="just"/>
            <a:endParaRPr lang="en-US" sz="3800" i="1" dirty="0"/>
          </a:p>
          <a:p>
            <a:pPr marL="0" indent="0" algn="just">
              <a:buNone/>
            </a:pPr>
            <a:r>
              <a:rPr lang="en-US" sz="3800" i="1" dirty="0"/>
              <a:t>* In java </a:t>
            </a:r>
            <a:r>
              <a:rPr lang="en-US" sz="3800" b="1" i="1" dirty="0">
                <a:solidFill>
                  <a:srgbClr val="FF0000"/>
                </a:solidFill>
              </a:rPr>
              <a:t>extend</a:t>
            </a:r>
            <a:r>
              <a:rPr lang="en-US" sz="3800" i="1" dirty="0"/>
              <a:t> keyword is used to implement inheritance.</a:t>
            </a:r>
          </a:p>
          <a:p>
            <a:endParaRPr lang="en-US" dirty="0"/>
          </a:p>
        </p:txBody>
      </p:sp>
    </p:spTree>
    <p:extLst>
      <p:ext uri="{BB962C8B-B14F-4D97-AF65-F5344CB8AC3E}">
        <p14:creationId xmlns:p14="http://schemas.microsoft.com/office/powerpoint/2010/main" val="311829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BDFD-B702-E8E8-218C-3CFE0EC88B7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C49531-2F04-5297-56AA-EC7B42EE7AFE}"/>
              </a:ext>
            </a:extLst>
          </p:cNvPr>
          <p:cNvSpPr>
            <a:spLocks noGrp="1"/>
          </p:cNvSpPr>
          <p:nvPr>
            <p:ph idx="1"/>
          </p:nvPr>
        </p:nvSpPr>
        <p:spPr>
          <a:xfrm>
            <a:off x="838200" y="1825625"/>
            <a:ext cx="5257800" cy="4351338"/>
          </a:xfrm>
          <a:solidFill>
            <a:schemeClr val="accent1">
              <a:lumMod val="20000"/>
              <a:lumOff val="80000"/>
            </a:schemeClr>
          </a:solidFill>
        </p:spPr>
        <p:txBody>
          <a:bodyPr>
            <a:normAutofit fontScale="92500" lnSpcReduction="10000"/>
          </a:bodyPr>
          <a:lstStyle/>
          <a:p>
            <a:r>
              <a:rPr lang="en-US" sz="2900" dirty="0"/>
              <a:t># Base class</a:t>
            </a:r>
          </a:p>
          <a:p>
            <a:r>
              <a:rPr lang="en-US" sz="2900" dirty="0"/>
              <a:t>class Vehicle:</a:t>
            </a:r>
          </a:p>
          <a:p>
            <a:r>
              <a:rPr lang="en-US" sz="2900" dirty="0"/>
              <a:t>    def </a:t>
            </a:r>
            <a:r>
              <a:rPr lang="en-US" sz="2900" dirty="0" err="1"/>
              <a:t>Vehicle_info</a:t>
            </a:r>
            <a:r>
              <a:rPr lang="en-US" sz="2900" dirty="0"/>
              <a:t>(self):</a:t>
            </a:r>
          </a:p>
          <a:p>
            <a:r>
              <a:rPr lang="en-US" sz="2900" dirty="0"/>
              <a:t>        print('Inside Vehicle </a:t>
            </a:r>
            <a:r>
              <a:rPr lang="en-US" sz="2900" dirty="0" err="1"/>
              <a:t>class'</a:t>
            </a:r>
            <a:r>
              <a:rPr lang="en-US" sz="2900" dirty="0"/>
              <a:t>)</a:t>
            </a:r>
          </a:p>
          <a:p>
            <a:endParaRPr lang="en-US" sz="2900" dirty="0"/>
          </a:p>
          <a:p>
            <a:r>
              <a:rPr lang="en-US" sz="2900" dirty="0"/>
              <a:t># Child class</a:t>
            </a:r>
          </a:p>
          <a:p>
            <a:r>
              <a:rPr lang="en-US" sz="2900" dirty="0"/>
              <a:t>class Car(Vehicle):</a:t>
            </a:r>
          </a:p>
          <a:p>
            <a:r>
              <a:rPr lang="en-US" sz="2900" dirty="0"/>
              <a:t>    def </a:t>
            </a:r>
            <a:r>
              <a:rPr lang="en-US" sz="2900" dirty="0" err="1"/>
              <a:t>car_info</a:t>
            </a:r>
            <a:r>
              <a:rPr lang="en-US" sz="2900" dirty="0"/>
              <a:t>(self):</a:t>
            </a:r>
          </a:p>
          <a:p>
            <a:r>
              <a:rPr lang="en-US" sz="2900" dirty="0"/>
              <a:t>        print('Inside Car </a:t>
            </a:r>
            <a:r>
              <a:rPr lang="en-US" sz="2900" dirty="0" err="1"/>
              <a:t>class'</a:t>
            </a:r>
            <a:r>
              <a:rPr lang="en-US" sz="2900" dirty="0"/>
              <a:t>)</a:t>
            </a:r>
          </a:p>
          <a:p>
            <a:endParaRPr lang="en-US" dirty="0"/>
          </a:p>
        </p:txBody>
      </p:sp>
      <p:sp>
        <p:nvSpPr>
          <p:cNvPr id="5" name="TextBox 4">
            <a:extLst>
              <a:ext uri="{FF2B5EF4-FFF2-40B4-BE49-F238E27FC236}">
                <a16:creationId xmlns:a16="http://schemas.microsoft.com/office/drawing/2014/main" id="{259CB58D-455C-73AB-2D69-274BD4E46A86}"/>
              </a:ext>
            </a:extLst>
          </p:cNvPr>
          <p:cNvSpPr txBox="1"/>
          <p:nvPr/>
        </p:nvSpPr>
        <p:spPr>
          <a:xfrm>
            <a:off x="6096000" y="1825625"/>
            <a:ext cx="5518053" cy="3000821"/>
          </a:xfrm>
          <a:prstGeom prst="rect">
            <a:avLst/>
          </a:prstGeom>
          <a:solidFill>
            <a:schemeClr val="accent1">
              <a:lumMod val="20000"/>
              <a:lumOff val="80000"/>
            </a:schemeClr>
          </a:solidFill>
        </p:spPr>
        <p:txBody>
          <a:bodyPr wrap="square">
            <a:spAutoFit/>
          </a:bodyPr>
          <a:lstStyle/>
          <a:p>
            <a:endParaRPr lang="en-US" sz="2700" dirty="0"/>
          </a:p>
          <a:p>
            <a:r>
              <a:rPr lang="en-US" sz="2700" dirty="0"/>
              <a:t># Create object of Car</a:t>
            </a:r>
          </a:p>
          <a:p>
            <a:r>
              <a:rPr lang="en-US" sz="2700" dirty="0"/>
              <a:t>car = Car()</a:t>
            </a:r>
          </a:p>
          <a:p>
            <a:endParaRPr lang="en-US" sz="2700" dirty="0"/>
          </a:p>
          <a:p>
            <a:r>
              <a:rPr lang="en-US" sz="2700" dirty="0"/>
              <a:t># access Vehicle's info using car object</a:t>
            </a:r>
          </a:p>
          <a:p>
            <a:r>
              <a:rPr lang="en-US" sz="2700" dirty="0" err="1"/>
              <a:t>car.Vehicle_info</a:t>
            </a:r>
            <a:r>
              <a:rPr lang="en-US" sz="2700" dirty="0"/>
              <a:t>()</a:t>
            </a:r>
          </a:p>
          <a:p>
            <a:r>
              <a:rPr lang="en-US" sz="2700" dirty="0" err="1"/>
              <a:t>car.car_info</a:t>
            </a:r>
            <a:r>
              <a:rPr lang="en-US" sz="2700" dirty="0"/>
              <a:t>()</a:t>
            </a:r>
          </a:p>
        </p:txBody>
      </p:sp>
    </p:spTree>
    <p:extLst>
      <p:ext uri="{BB962C8B-B14F-4D97-AF65-F5344CB8AC3E}">
        <p14:creationId xmlns:p14="http://schemas.microsoft.com/office/powerpoint/2010/main" val="384211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BD7-4B36-5737-9D18-11B09CFA9E84}"/>
              </a:ext>
            </a:extLst>
          </p:cNvPr>
          <p:cNvSpPr>
            <a:spLocks noGrp="1"/>
          </p:cNvSpPr>
          <p:nvPr>
            <p:ph type="title"/>
          </p:nvPr>
        </p:nvSpPr>
        <p:spPr/>
        <p:txBody>
          <a:bodyPr/>
          <a:lstStyle/>
          <a:p>
            <a:r>
              <a:rPr lang="en-US" dirty="0">
                <a:latin typeface="Algerian" panose="04020705040A02060702" pitchFamily="82" charset="0"/>
              </a:rPr>
              <a:t>Multiple inheritance</a:t>
            </a:r>
          </a:p>
        </p:txBody>
      </p:sp>
      <p:sp>
        <p:nvSpPr>
          <p:cNvPr id="3" name="Content Placeholder 2">
            <a:extLst>
              <a:ext uri="{FF2B5EF4-FFF2-40B4-BE49-F238E27FC236}">
                <a16:creationId xmlns:a16="http://schemas.microsoft.com/office/drawing/2014/main" id="{1FE9967F-D585-CC44-4E8C-FEC0097EB07E}"/>
              </a:ext>
            </a:extLst>
          </p:cNvPr>
          <p:cNvSpPr>
            <a:spLocks noGrp="1"/>
          </p:cNvSpPr>
          <p:nvPr>
            <p:ph idx="1"/>
          </p:nvPr>
        </p:nvSpPr>
        <p:spPr/>
        <p:txBody>
          <a:bodyPr>
            <a:normAutofit lnSpcReduction="10000"/>
          </a:bodyPr>
          <a:lstStyle/>
          <a:p>
            <a:pPr algn="just"/>
            <a:r>
              <a:rPr lang="en-US" dirty="0"/>
              <a:t>Object-oriented design can also feature such </a:t>
            </a:r>
            <a:r>
              <a:rPr lang="en-US" b="1" dirty="0">
                <a:solidFill>
                  <a:srgbClr val="FF0000"/>
                </a:solidFill>
              </a:rPr>
              <a:t>multiple inheritance, </a:t>
            </a:r>
            <a:r>
              <a:rPr lang="en-US" dirty="0"/>
              <a:t>which allows a subclass to inherit functionality from multiple parent classes.</a:t>
            </a:r>
          </a:p>
          <a:p>
            <a:pPr algn="just"/>
            <a:endParaRPr lang="en-US" dirty="0"/>
          </a:p>
          <a:p>
            <a:pPr algn="just"/>
            <a:r>
              <a:rPr lang="en-US" dirty="0"/>
              <a:t>It can be used to create objects that have two distinct sets of behaviors. For example, an object designed to connect to a scanner and send a fax of the scanned document might be created by inheriting from two separate scanner and </a:t>
            </a:r>
            <a:r>
              <a:rPr lang="en-US" dirty="0" err="1"/>
              <a:t>faxer</a:t>
            </a:r>
            <a:r>
              <a:rPr lang="en-US" dirty="0"/>
              <a:t> objects.</a:t>
            </a:r>
          </a:p>
          <a:p>
            <a:pPr algn="just"/>
            <a:endParaRPr lang="en-US" dirty="0"/>
          </a:p>
          <a:p>
            <a:pPr algn="just"/>
            <a:r>
              <a:rPr lang="en-US" dirty="0"/>
              <a:t>Programming languages (most notably, Java) strictly prohibit it.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41929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837</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vt:lpstr>
      <vt:lpstr>Calibri</vt:lpstr>
      <vt:lpstr>Calibri Light</vt:lpstr>
      <vt:lpstr>Verdana</vt:lpstr>
      <vt:lpstr>Office Theme</vt:lpstr>
      <vt:lpstr>Object Oriented Programming </vt:lpstr>
      <vt:lpstr>In Python, private attributes are declared with underscore as the prefix i.e single _ or double __</vt:lpstr>
      <vt:lpstr>Example</vt:lpstr>
      <vt:lpstr>Inheritance</vt:lpstr>
      <vt:lpstr>Cont.</vt:lpstr>
      <vt:lpstr>Cont.</vt:lpstr>
      <vt:lpstr>Cont.</vt:lpstr>
      <vt:lpstr>Example</vt:lpstr>
      <vt:lpstr>Multiple inheritance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Mahwish Fatima BUKC</dc:creator>
  <cp:lastModifiedBy>Mahwish Fatima BUKC</cp:lastModifiedBy>
  <cp:revision>44</cp:revision>
  <dcterms:created xsi:type="dcterms:W3CDTF">2023-02-19T15:08:53Z</dcterms:created>
  <dcterms:modified xsi:type="dcterms:W3CDTF">2023-03-08T03:39:37Z</dcterms:modified>
</cp:coreProperties>
</file>