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9" r:id="rId4"/>
    <p:sldId id="260" r:id="rId5"/>
    <p:sldId id="261" r:id="rId6"/>
    <p:sldId id="262" r:id="rId7"/>
    <p:sldId id="263" r:id="rId8"/>
    <p:sldId id="264" r:id="rId9"/>
    <p:sldId id="265" r:id="rId10"/>
    <p:sldId id="266" r:id="rId11"/>
    <p:sldId id="257"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6507CF-25C7-4242-BBAD-043419F5115C}">
          <p14:sldIdLst>
            <p14:sldId id="256"/>
            <p14:sldId id="258"/>
            <p14:sldId id="259"/>
            <p14:sldId id="260"/>
            <p14:sldId id="261"/>
            <p14:sldId id="262"/>
            <p14:sldId id="263"/>
            <p14:sldId id="264"/>
            <p14:sldId id="265"/>
            <p14:sldId id="266"/>
            <p14:sldId id="257"/>
            <p14:sldId id="267"/>
            <p14:sldId id="268"/>
            <p14:sldId id="269"/>
            <p14:sldId id="27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42828-C496-494D-AAD0-507648A5554E}" type="datetimeFigureOut">
              <a:rPr lang="en-US" smtClean="0"/>
              <a:pPr/>
              <a:t>3/14/2023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86E0D0-AC74-4B74-A9C7-8167EC10C178}" type="slidenum">
              <a:rPr lang="en-US" smtClean="0"/>
              <a:pPr/>
              <a:t>‹#›</a:t>
            </a:fld>
            <a:endParaRPr lang="en-US"/>
          </a:p>
        </p:txBody>
      </p:sp>
    </p:spTree>
    <p:extLst>
      <p:ext uri="{BB962C8B-B14F-4D97-AF65-F5344CB8AC3E}">
        <p14:creationId xmlns:p14="http://schemas.microsoft.com/office/powerpoint/2010/main" val="1124310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28C78-D84C-E050-3FCC-40D60EE2B1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6FA75B-36B2-6AEB-B0AE-51AA24DDAE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07B26E-2FFC-C7AD-F599-D4E5277CFCC0}"/>
              </a:ext>
            </a:extLst>
          </p:cNvPr>
          <p:cNvSpPr>
            <a:spLocks noGrp="1"/>
          </p:cNvSpPr>
          <p:nvPr>
            <p:ph type="dt" sz="half" idx="10"/>
          </p:nvPr>
        </p:nvSpPr>
        <p:spPr/>
        <p:txBody>
          <a:bodyPr/>
          <a:lstStyle/>
          <a:p>
            <a:fld id="{48B2B5A4-5ADE-4140-B8BB-D40B3A815A8B}" type="datetimeFigureOut">
              <a:rPr lang="en-US" smtClean="0"/>
              <a:pPr/>
              <a:t>3/14/2023</a:t>
            </a:fld>
            <a:endParaRPr lang="en-US"/>
          </a:p>
        </p:txBody>
      </p:sp>
      <p:sp>
        <p:nvSpPr>
          <p:cNvPr id="5" name="Footer Placeholder 4">
            <a:extLst>
              <a:ext uri="{FF2B5EF4-FFF2-40B4-BE49-F238E27FC236}">
                <a16:creationId xmlns:a16="http://schemas.microsoft.com/office/drawing/2014/main" id="{B48E8BC2-5850-1594-0762-B9EA554768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FB929B-346B-9630-3134-11D7910EE4AA}"/>
              </a:ext>
            </a:extLst>
          </p:cNvPr>
          <p:cNvSpPr>
            <a:spLocks noGrp="1"/>
          </p:cNvSpPr>
          <p:nvPr>
            <p:ph type="sldNum" sz="quarter" idx="12"/>
          </p:nvPr>
        </p:nvSpPr>
        <p:spPr/>
        <p:txBody>
          <a:bodyPr/>
          <a:lstStyle/>
          <a:p>
            <a:fld id="{0D1B94B4-3B2D-4B0D-9D1F-8951D45986D3}" type="slidenum">
              <a:rPr lang="en-US" smtClean="0"/>
              <a:pPr/>
              <a:t>‹#›</a:t>
            </a:fld>
            <a:endParaRPr lang="en-US"/>
          </a:p>
        </p:txBody>
      </p:sp>
    </p:spTree>
    <p:extLst>
      <p:ext uri="{BB962C8B-B14F-4D97-AF65-F5344CB8AC3E}">
        <p14:creationId xmlns:p14="http://schemas.microsoft.com/office/powerpoint/2010/main" val="1062049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49E5E-79BD-B1FB-C28C-D22C215652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1B6ED1-F8B7-28C5-7DEF-9AAE1656A3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BBF019-8362-7B8C-1107-7A0829D3E365}"/>
              </a:ext>
            </a:extLst>
          </p:cNvPr>
          <p:cNvSpPr>
            <a:spLocks noGrp="1"/>
          </p:cNvSpPr>
          <p:nvPr>
            <p:ph type="dt" sz="half" idx="10"/>
          </p:nvPr>
        </p:nvSpPr>
        <p:spPr/>
        <p:txBody>
          <a:bodyPr/>
          <a:lstStyle/>
          <a:p>
            <a:fld id="{48B2B5A4-5ADE-4140-B8BB-D40B3A815A8B}" type="datetimeFigureOut">
              <a:rPr lang="en-US" smtClean="0"/>
              <a:pPr/>
              <a:t>3/14/2023</a:t>
            </a:fld>
            <a:endParaRPr lang="en-US"/>
          </a:p>
        </p:txBody>
      </p:sp>
      <p:sp>
        <p:nvSpPr>
          <p:cNvPr id="5" name="Footer Placeholder 4">
            <a:extLst>
              <a:ext uri="{FF2B5EF4-FFF2-40B4-BE49-F238E27FC236}">
                <a16:creationId xmlns:a16="http://schemas.microsoft.com/office/drawing/2014/main" id="{5A05BA56-8ED8-F483-7801-CF9ABC9E2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8F4723-9B32-BD97-0728-EB6745D293F4}"/>
              </a:ext>
            </a:extLst>
          </p:cNvPr>
          <p:cNvSpPr>
            <a:spLocks noGrp="1"/>
          </p:cNvSpPr>
          <p:nvPr>
            <p:ph type="sldNum" sz="quarter" idx="12"/>
          </p:nvPr>
        </p:nvSpPr>
        <p:spPr/>
        <p:txBody>
          <a:bodyPr/>
          <a:lstStyle/>
          <a:p>
            <a:fld id="{0D1B94B4-3B2D-4B0D-9D1F-8951D45986D3}" type="slidenum">
              <a:rPr lang="en-US" smtClean="0"/>
              <a:pPr/>
              <a:t>‹#›</a:t>
            </a:fld>
            <a:endParaRPr lang="en-US"/>
          </a:p>
        </p:txBody>
      </p:sp>
    </p:spTree>
    <p:extLst>
      <p:ext uri="{BB962C8B-B14F-4D97-AF65-F5344CB8AC3E}">
        <p14:creationId xmlns:p14="http://schemas.microsoft.com/office/powerpoint/2010/main" val="1353421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97CFF4-3288-4CDC-CD07-BEE20F94A3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75801A-A487-4DAA-EE84-27ECC2DBC7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EC99-CDB4-98B0-1366-F7E7996050EC}"/>
              </a:ext>
            </a:extLst>
          </p:cNvPr>
          <p:cNvSpPr>
            <a:spLocks noGrp="1"/>
          </p:cNvSpPr>
          <p:nvPr>
            <p:ph type="dt" sz="half" idx="10"/>
          </p:nvPr>
        </p:nvSpPr>
        <p:spPr/>
        <p:txBody>
          <a:bodyPr/>
          <a:lstStyle/>
          <a:p>
            <a:fld id="{48B2B5A4-5ADE-4140-B8BB-D40B3A815A8B}" type="datetimeFigureOut">
              <a:rPr lang="en-US" smtClean="0"/>
              <a:pPr/>
              <a:t>3/14/2023</a:t>
            </a:fld>
            <a:endParaRPr lang="en-US"/>
          </a:p>
        </p:txBody>
      </p:sp>
      <p:sp>
        <p:nvSpPr>
          <p:cNvPr id="5" name="Footer Placeholder 4">
            <a:extLst>
              <a:ext uri="{FF2B5EF4-FFF2-40B4-BE49-F238E27FC236}">
                <a16:creationId xmlns:a16="http://schemas.microsoft.com/office/drawing/2014/main" id="{56B2BA14-6987-EF07-CA52-E5157D97A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CB21AB-0429-29A3-CA19-2BD60323A52A}"/>
              </a:ext>
            </a:extLst>
          </p:cNvPr>
          <p:cNvSpPr>
            <a:spLocks noGrp="1"/>
          </p:cNvSpPr>
          <p:nvPr>
            <p:ph type="sldNum" sz="quarter" idx="12"/>
          </p:nvPr>
        </p:nvSpPr>
        <p:spPr/>
        <p:txBody>
          <a:bodyPr/>
          <a:lstStyle/>
          <a:p>
            <a:fld id="{0D1B94B4-3B2D-4B0D-9D1F-8951D45986D3}" type="slidenum">
              <a:rPr lang="en-US" smtClean="0"/>
              <a:pPr/>
              <a:t>‹#›</a:t>
            </a:fld>
            <a:endParaRPr lang="en-US"/>
          </a:p>
        </p:txBody>
      </p:sp>
    </p:spTree>
    <p:extLst>
      <p:ext uri="{BB962C8B-B14F-4D97-AF65-F5344CB8AC3E}">
        <p14:creationId xmlns:p14="http://schemas.microsoft.com/office/powerpoint/2010/main" val="2470794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1DB5-8776-E657-CB5D-25FE9C6483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0B06E9-D741-7EB6-F285-7026E02A94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4B7EA6-6828-904F-A3D4-AFB063715B7C}"/>
              </a:ext>
            </a:extLst>
          </p:cNvPr>
          <p:cNvSpPr>
            <a:spLocks noGrp="1"/>
          </p:cNvSpPr>
          <p:nvPr>
            <p:ph type="dt" sz="half" idx="10"/>
          </p:nvPr>
        </p:nvSpPr>
        <p:spPr/>
        <p:txBody>
          <a:bodyPr/>
          <a:lstStyle/>
          <a:p>
            <a:fld id="{48B2B5A4-5ADE-4140-B8BB-D40B3A815A8B}" type="datetimeFigureOut">
              <a:rPr lang="en-US" smtClean="0"/>
              <a:pPr/>
              <a:t>3/14/2023</a:t>
            </a:fld>
            <a:endParaRPr lang="en-US"/>
          </a:p>
        </p:txBody>
      </p:sp>
      <p:sp>
        <p:nvSpPr>
          <p:cNvPr id="5" name="Footer Placeholder 4">
            <a:extLst>
              <a:ext uri="{FF2B5EF4-FFF2-40B4-BE49-F238E27FC236}">
                <a16:creationId xmlns:a16="http://schemas.microsoft.com/office/drawing/2014/main" id="{76E60F38-F389-C566-E910-16A0A9F8BA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75E029-25AC-852C-CEDE-361D153771AB}"/>
              </a:ext>
            </a:extLst>
          </p:cNvPr>
          <p:cNvSpPr>
            <a:spLocks noGrp="1"/>
          </p:cNvSpPr>
          <p:nvPr>
            <p:ph type="sldNum" sz="quarter" idx="12"/>
          </p:nvPr>
        </p:nvSpPr>
        <p:spPr/>
        <p:txBody>
          <a:bodyPr/>
          <a:lstStyle/>
          <a:p>
            <a:fld id="{0D1B94B4-3B2D-4B0D-9D1F-8951D45986D3}" type="slidenum">
              <a:rPr lang="en-US" smtClean="0"/>
              <a:pPr/>
              <a:t>‹#›</a:t>
            </a:fld>
            <a:endParaRPr lang="en-US"/>
          </a:p>
        </p:txBody>
      </p:sp>
    </p:spTree>
    <p:extLst>
      <p:ext uri="{BB962C8B-B14F-4D97-AF65-F5344CB8AC3E}">
        <p14:creationId xmlns:p14="http://schemas.microsoft.com/office/powerpoint/2010/main" val="84238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E206-13FD-E0AD-48D5-F11F807B1A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58E077-E732-F385-EFB4-1F282E3D42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A8D5E2-C1E2-C9E5-8FD0-390F119FC634}"/>
              </a:ext>
            </a:extLst>
          </p:cNvPr>
          <p:cNvSpPr>
            <a:spLocks noGrp="1"/>
          </p:cNvSpPr>
          <p:nvPr>
            <p:ph type="dt" sz="half" idx="10"/>
          </p:nvPr>
        </p:nvSpPr>
        <p:spPr/>
        <p:txBody>
          <a:bodyPr/>
          <a:lstStyle/>
          <a:p>
            <a:fld id="{48B2B5A4-5ADE-4140-B8BB-D40B3A815A8B}" type="datetimeFigureOut">
              <a:rPr lang="en-US" smtClean="0"/>
              <a:pPr/>
              <a:t>3/14/2023</a:t>
            </a:fld>
            <a:endParaRPr lang="en-US"/>
          </a:p>
        </p:txBody>
      </p:sp>
      <p:sp>
        <p:nvSpPr>
          <p:cNvPr id="5" name="Footer Placeholder 4">
            <a:extLst>
              <a:ext uri="{FF2B5EF4-FFF2-40B4-BE49-F238E27FC236}">
                <a16:creationId xmlns:a16="http://schemas.microsoft.com/office/drawing/2014/main" id="{28E58D6B-5ED1-FBD7-1F44-B68461FC13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FBC2E4-5881-7CD2-84D1-851D88126196}"/>
              </a:ext>
            </a:extLst>
          </p:cNvPr>
          <p:cNvSpPr>
            <a:spLocks noGrp="1"/>
          </p:cNvSpPr>
          <p:nvPr>
            <p:ph type="sldNum" sz="quarter" idx="12"/>
          </p:nvPr>
        </p:nvSpPr>
        <p:spPr/>
        <p:txBody>
          <a:bodyPr/>
          <a:lstStyle/>
          <a:p>
            <a:fld id="{0D1B94B4-3B2D-4B0D-9D1F-8951D45986D3}" type="slidenum">
              <a:rPr lang="en-US" smtClean="0"/>
              <a:pPr/>
              <a:t>‹#›</a:t>
            </a:fld>
            <a:endParaRPr lang="en-US"/>
          </a:p>
        </p:txBody>
      </p:sp>
    </p:spTree>
    <p:extLst>
      <p:ext uri="{BB962C8B-B14F-4D97-AF65-F5344CB8AC3E}">
        <p14:creationId xmlns:p14="http://schemas.microsoft.com/office/powerpoint/2010/main" val="338786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2E9DF-2E4E-3662-46DE-6676FE1BA8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817BF4-8C5F-C4A6-4F36-114A36570A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445067-84A8-4857-EB42-AD38400636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9F9C98-1D32-F41B-940A-6EE909A3743A}"/>
              </a:ext>
            </a:extLst>
          </p:cNvPr>
          <p:cNvSpPr>
            <a:spLocks noGrp="1"/>
          </p:cNvSpPr>
          <p:nvPr>
            <p:ph type="dt" sz="half" idx="10"/>
          </p:nvPr>
        </p:nvSpPr>
        <p:spPr/>
        <p:txBody>
          <a:bodyPr/>
          <a:lstStyle/>
          <a:p>
            <a:fld id="{48B2B5A4-5ADE-4140-B8BB-D40B3A815A8B}" type="datetimeFigureOut">
              <a:rPr lang="en-US" smtClean="0"/>
              <a:pPr/>
              <a:t>3/14/2023</a:t>
            </a:fld>
            <a:endParaRPr lang="en-US"/>
          </a:p>
        </p:txBody>
      </p:sp>
      <p:sp>
        <p:nvSpPr>
          <p:cNvPr id="6" name="Footer Placeholder 5">
            <a:extLst>
              <a:ext uri="{FF2B5EF4-FFF2-40B4-BE49-F238E27FC236}">
                <a16:creationId xmlns:a16="http://schemas.microsoft.com/office/drawing/2014/main" id="{FFAA885D-0188-A4BF-FF60-633D148470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180542-5FD3-D8B8-CC68-87A628FD696C}"/>
              </a:ext>
            </a:extLst>
          </p:cNvPr>
          <p:cNvSpPr>
            <a:spLocks noGrp="1"/>
          </p:cNvSpPr>
          <p:nvPr>
            <p:ph type="sldNum" sz="quarter" idx="12"/>
          </p:nvPr>
        </p:nvSpPr>
        <p:spPr/>
        <p:txBody>
          <a:bodyPr/>
          <a:lstStyle/>
          <a:p>
            <a:fld id="{0D1B94B4-3B2D-4B0D-9D1F-8951D45986D3}" type="slidenum">
              <a:rPr lang="en-US" smtClean="0"/>
              <a:pPr/>
              <a:t>‹#›</a:t>
            </a:fld>
            <a:endParaRPr lang="en-US"/>
          </a:p>
        </p:txBody>
      </p:sp>
    </p:spTree>
    <p:extLst>
      <p:ext uri="{BB962C8B-B14F-4D97-AF65-F5344CB8AC3E}">
        <p14:creationId xmlns:p14="http://schemas.microsoft.com/office/powerpoint/2010/main" val="2919681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CF82A-7B83-AACB-D611-2F263C7181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9D40A5-EB47-7EB4-7E59-14F27EDF92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E36E07-3C64-61CB-1BD5-95F26C6789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F919BA-9504-230A-88CB-A51102A25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DB9613-C100-5060-93B1-C888B6CEFF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2BB376-741A-C456-D408-0C47183A750B}"/>
              </a:ext>
            </a:extLst>
          </p:cNvPr>
          <p:cNvSpPr>
            <a:spLocks noGrp="1"/>
          </p:cNvSpPr>
          <p:nvPr>
            <p:ph type="dt" sz="half" idx="10"/>
          </p:nvPr>
        </p:nvSpPr>
        <p:spPr/>
        <p:txBody>
          <a:bodyPr/>
          <a:lstStyle/>
          <a:p>
            <a:fld id="{48B2B5A4-5ADE-4140-B8BB-D40B3A815A8B}" type="datetimeFigureOut">
              <a:rPr lang="en-US" smtClean="0"/>
              <a:pPr/>
              <a:t>3/14/2023</a:t>
            </a:fld>
            <a:endParaRPr lang="en-US"/>
          </a:p>
        </p:txBody>
      </p:sp>
      <p:sp>
        <p:nvSpPr>
          <p:cNvPr id="8" name="Footer Placeholder 7">
            <a:extLst>
              <a:ext uri="{FF2B5EF4-FFF2-40B4-BE49-F238E27FC236}">
                <a16:creationId xmlns:a16="http://schemas.microsoft.com/office/drawing/2014/main" id="{DF48CB53-18EB-E56E-13C2-F5BC33D119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0B51A6-7D67-0D23-9DFB-62213098B1E2}"/>
              </a:ext>
            </a:extLst>
          </p:cNvPr>
          <p:cNvSpPr>
            <a:spLocks noGrp="1"/>
          </p:cNvSpPr>
          <p:nvPr>
            <p:ph type="sldNum" sz="quarter" idx="12"/>
          </p:nvPr>
        </p:nvSpPr>
        <p:spPr/>
        <p:txBody>
          <a:bodyPr/>
          <a:lstStyle/>
          <a:p>
            <a:fld id="{0D1B94B4-3B2D-4B0D-9D1F-8951D45986D3}" type="slidenum">
              <a:rPr lang="en-US" smtClean="0"/>
              <a:pPr/>
              <a:t>‹#›</a:t>
            </a:fld>
            <a:endParaRPr lang="en-US"/>
          </a:p>
        </p:txBody>
      </p:sp>
    </p:spTree>
    <p:extLst>
      <p:ext uri="{BB962C8B-B14F-4D97-AF65-F5344CB8AC3E}">
        <p14:creationId xmlns:p14="http://schemas.microsoft.com/office/powerpoint/2010/main" val="722112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59DDF-B727-2E28-BC11-4E0E3FD46D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CD82AA-467A-AB83-D42E-F9A38A2F3BE2}"/>
              </a:ext>
            </a:extLst>
          </p:cNvPr>
          <p:cNvSpPr>
            <a:spLocks noGrp="1"/>
          </p:cNvSpPr>
          <p:nvPr>
            <p:ph type="dt" sz="half" idx="10"/>
          </p:nvPr>
        </p:nvSpPr>
        <p:spPr/>
        <p:txBody>
          <a:bodyPr/>
          <a:lstStyle/>
          <a:p>
            <a:fld id="{48B2B5A4-5ADE-4140-B8BB-D40B3A815A8B}" type="datetimeFigureOut">
              <a:rPr lang="en-US" smtClean="0"/>
              <a:pPr/>
              <a:t>3/14/2023</a:t>
            </a:fld>
            <a:endParaRPr lang="en-US"/>
          </a:p>
        </p:txBody>
      </p:sp>
      <p:sp>
        <p:nvSpPr>
          <p:cNvPr id="4" name="Footer Placeholder 3">
            <a:extLst>
              <a:ext uri="{FF2B5EF4-FFF2-40B4-BE49-F238E27FC236}">
                <a16:creationId xmlns:a16="http://schemas.microsoft.com/office/drawing/2014/main" id="{403D3CDB-01DD-4648-ED12-D133311AE6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4E6ECA-2372-67A6-8A85-9243FD73A274}"/>
              </a:ext>
            </a:extLst>
          </p:cNvPr>
          <p:cNvSpPr>
            <a:spLocks noGrp="1"/>
          </p:cNvSpPr>
          <p:nvPr>
            <p:ph type="sldNum" sz="quarter" idx="12"/>
          </p:nvPr>
        </p:nvSpPr>
        <p:spPr/>
        <p:txBody>
          <a:bodyPr/>
          <a:lstStyle/>
          <a:p>
            <a:fld id="{0D1B94B4-3B2D-4B0D-9D1F-8951D45986D3}" type="slidenum">
              <a:rPr lang="en-US" smtClean="0"/>
              <a:pPr/>
              <a:t>‹#›</a:t>
            </a:fld>
            <a:endParaRPr lang="en-US"/>
          </a:p>
        </p:txBody>
      </p:sp>
    </p:spTree>
    <p:extLst>
      <p:ext uri="{BB962C8B-B14F-4D97-AF65-F5344CB8AC3E}">
        <p14:creationId xmlns:p14="http://schemas.microsoft.com/office/powerpoint/2010/main" val="3103495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EF9E6E-BF84-E0E5-6038-C8BE7CB216B7}"/>
              </a:ext>
            </a:extLst>
          </p:cNvPr>
          <p:cNvSpPr>
            <a:spLocks noGrp="1"/>
          </p:cNvSpPr>
          <p:nvPr>
            <p:ph type="dt" sz="half" idx="10"/>
          </p:nvPr>
        </p:nvSpPr>
        <p:spPr/>
        <p:txBody>
          <a:bodyPr/>
          <a:lstStyle/>
          <a:p>
            <a:fld id="{48B2B5A4-5ADE-4140-B8BB-D40B3A815A8B}" type="datetimeFigureOut">
              <a:rPr lang="en-US" smtClean="0"/>
              <a:pPr/>
              <a:t>3/14/2023</a:t>
            </a:fld>
            <a:endParaRPr lang="en-US"/>
          </a:p>
        </p:txBody>
      </p:sp>
      <p:sp>
        <p:nvSpPr>
          <p:cNvPr id="3" name="Footer Placeholder 2">
            <a:extLst>
              <a:ext uri="{FF2B5EF4-FFF2-40B4-BE49-F238E27FC236}">
                <a16:creationId xmlns:a16="http://schemas.microsoft.com/office/drawing/2014/main" id="{B35E7362-8571-7533-2AEB-85BD0A03E5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A2A0D1-27E3-039F-C40B-E3283C2574AE}"/>
              </a:ext>
            </a:extLst>
          </p:cNvPr>
          <p:cNvSpPr>
            <a:spLocks noGrp="1"/>
          </p:cNvSpPr>
          <p:nvPr>
            <p:ph type="sldNum" sz="quarter" idx="12"/>
          </p:nvPr>
        </p:nvSpPr>
        <p:spPr/>
        <p:txBody>
          <a:bodyPr/>
          <a:lstStyle/>
          <a:p>
            <a:fld id="{0D1B94B4-3B2D-4B0D-9D1F-8951D45986D3}" type="slidenum">
              <a:rPr lang="en-US" smtClean="0"/>
              <a:pPr/>
              <a:t>‹#›</a:t>
            </a:fld>
            <a:endParaRPr lang="en-US"/>
          </a:p>
        </p:txBody>
      </p:sp>
    </p:spTree>
    <p:extLst>
      <p:ext uri="{BB962C8B-B14F-4D97-AF65-F5344CB8AC3E}">
        <p14:creationId xmlns:p14="http://schemas.microsoft.com/office/powerpoint/2010/main" val="511192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FEFDD-0BE4-33CE-20ED-C971BFA99B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ACB74F-9E06-0671-1C01-084092A1CC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CC3D54-8F5E-6968-FE39-754A21BCF3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8E52FE-A84A-35D5-3830-582EFFD50747}"/>
              </a:ext>
            </a:extLst>
          </p:cNvPr>
          <p:cNvSpPr>
            <a:spLocks noGrp="1"/>
          </p:cNvSpPr>
          <p:nvPr>
            <p:ph type="dt" sz="half" idx="10"/>
          </p:nvPr>
        </p:nvSpPr>
        <p:spPr/>
        <p:txBody>
          <a:bodyPr/>
          <a:lstStyle/>
          <a:p>
            <a:fld id="{48B2B5A4-5ADE-4140-B8BB-D40B3A815A8B}" type="datetimeFigureOut">
              <a:rPr lang="en-US" smtClean="0"/>
              <a:pPr/>
              <a:t>3/14/2023</a:t>
            </a:fld>
            <a:endParaRPr lang="en-US"/>
          </a:p>
        </p:txBody>
      </p:sp>
      <p:sp>
        <p:nvSpPr>
          <p:cNvPr id="6" name="Footer Placeholder 5">
            <a:extLst>
              <a:ext uri="{FF2B5EF4-FFF2-40B4-BE49-F238E27FC236}">
                <a16:creationId xmlns:a16="http://schemas.microsoft.com/office/drawing/2014/main" id="{0368948E-2E2F-BD37-A399-024145B2C4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550806-E930-372A-6B9C-B6838803BDCB}"/>
              </a:ext>
            </a:extLst>
          </p:cNvPr>
          <p:cNvSpPr>
            <a:spLocks noGrp="1"/>
          </p:cNvSpPr>
          <p:nvPr>
            <p:ph type="sldNum" sz="quarter" idx="12"/>
          </p:nvPr>
        </p:nvSpPr>
        <p:spPr/>
        <p:txBody>
          <a:bodyPr/>
          <a:lstStyle/>
          <a:p>
            <a:fld id="{0D1B94B4-3B2D-4B0D-9D1F-8951D45986D3}" type="slidenum">
              <a:rPr lang="en-US" smtClean="0"/>
              <a:pPr/>
              <a:t>‹#›</a:t>
            </a:fld>
            <a:endParaRPr lang="en-US"/>
          </a:p>
        </p:txBody>
      </p:sp>
    </p:spTree>
    <p:extLst>
      <p:ext uri="{BB962C8B-B14F-4D97-AF65-F5344CB8AC3E}">
        <p14:creationId xmlns:p14="http://schemas.microsoft.com/office/powerpoint/2010/main" val="3916719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A1AF4-6CC5-EA84-00D8-24582629E2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F09F91-6867-DA58-BBCA-628FD30CA1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269B43-A58E-0D4F-69A3-E62154F54D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0E2A44-779E-B51B-9E8A-9541E4997E5B}"/>
              </a:ext>
            </a:extLst>
          </p:cNvPr>
          <p:cNvSpPr>
            <a:spLocks noGrp="1"/>
          </p:cNvSpPr>
          <p:nvPr>
            <p:ph type="dt" sz="half" idx="10"/>
          </p:nvPr>
        </p:nvSpPr>
        <p:spPr/>
        <p:txBody>
          <a:bodyPr/>
          <a:lstStyle/>
          <a:p>
            <a:fld id="{48B2B5A4-5ADE-4140-B8BB-D40B3A815A8B}" type="datetimeFigureOut">
              <a:rPr lang="en-US" smtClean="0"/>
              <a:pPr/>
              <a:t>3/14/2023</a:t>
            </a:fld>
            <a:endParaRPr lang="en-US"/>
          </a:p>
        </p:txBody>
      </p:sp>
      <p:sp>
        <p:nvSpPr>
          <p:cNvPr id="6" name="Footer Placeholder 5">
            <a:extLst>
              <a:ext uri="{FF2B5EF4-FFF2-40B4-BE49-F238E27FC236}">
                <a16:creationId xmlns:a16="http://schemas.microsoft.com/office/drawing/2014/main" id="{2F5B10B3-6B36-3542-A69B-A764BEF33D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112531-5B5D-C4D3-EEB2-A633C6C2E6D8}"/>
              </a:ext>
            </a:extLst>
          </p:cNvPr>
          <p:cNvSpPr>
            <a:spLocks noGrp="1"/>
          </p:cNvSpPr>
          <p:nvPr>
            <p:ph type="sldNum" sz="quarter" idx="12"/>
          </p:nvPr>
        </p:nvSpPr>
        <p:spPr/>
        <p:txBody>
          <a:bodyPr/>
          <a:lstStyle/>
          <a:p>
            <a:fld id="{0D1B94B4-3B2D-4B0D-9D1F-8951D45986D3}" type="slidenum">
              <a:rPr lang="en-US" smtClean="0"/>
              <a:pPr/>
              <a:t>‹#›</a:t>
            </a:fld>
            <a:endParaRPr lang="en-US"/>
          </a:p>
        </p:txBody>
      </p:sp>
    </p:spTree>
    <p:extLst>
      <p:ext uri="{BB962C8B-B14F-4D97-AF65-F5344CB8AC3E}">
        <p14:creationId xmlns:p14="http://schemas.microsoft.com/office/powerpoint/2010/main" val="992824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2FB415-FE6E-A2E3-12B4-CB141869CD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2C4B9F-2907-DCE5-FCE3-3FEE8313A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FCE562-5F29-D830-4912-A43575E622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B2B5A4-5ADE-4140-B8BB-D40B3A815A8B}" type="datetimeFigureOut">
              <a:rPr lang="en-US" smtClean="0"/>
              <a:pPr/>
              <a:t>3/14/2023</a:t>
            </a:fld>
            <a:endParaRPr lang="en-US"/>
          </a:p>
        </p:txBody>
      </p:sp>
      <p:sp>
        <p:nvSpPr>
          <p:cNvPr id="5" name="Footer Placeholder 4">
            <a:extLst>
              <a:ext uri="{FF2B5EF4-FFF2-40B4-BE49-F238E27FC236}">
                <a16:creationId xmlns:a16="http://schemas.microsoft.com/office/drawing/2014/main" id="{BC2F49F9-FCEA-64FB-8474-D96880D997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49D51F-2FEB-36B5-275F-AFDCAF6016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1B94B4-3B2D-4B0D-9D1F-8951D45986D3}" type="slidenum">
              <a:rPr lang="en-US" smtClean="0"/>
              <a:pPr/>
              <a:t>‹#›</a:t>
            </a:fld>
            <a:endParaRPr lang="en-US"/>
          </a:p>
        </p:txBody>
      </p:sp>
    </p:spTree>
    <p:extLst>
      <p:ext uri="{BB962C8B-B14F-4D97-AF65-F5344CB8AC3E}">
        <p14:creationId xmlns:p14="http://schemas.microsoft.com/office/powerpoint/2010/main" val="1208535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A67F1-D759-8266-C3A6-1304D292C7EA}"/>
              </a:ext>
            </a:extLst>
          </p:cNvPr>
          <p:cNvSpPr>
            <a:spLocks noGrp="1"/>
          </p:cNvSpPr>
          <p:nvPr>
            <p:ph type="ctrTitle"/>
          </p:nvPr>
        </p:nvSpPr>
        <p:spPr>
          <a:xfrm>
            <a:off x="1524000" y="1122363"/>
            <a:ext cx="10243930" cy="2387600"/>
          </a:xfrm>
        </p:spPr>
        <p:txBody>
          <a:bodyPr/>
          <a:lstStyle/>
          <a:p>
            <a:r>
              <a:rPr lang="en-US" dirty="0">
                <a:latin typeface="Algerian" panose="04020705040A02060702" pitchFamily="82" charset="0"/>
              </a:rPr>
              <a:t>Object Oriented Programming </a:t>
            </a:r>
          </a:p>
        </p:txBody>
      </p:sp>
      <p:sp>
        <p:nvSpPr>
          <p:cNvPr id="3" name="Subtitle 2">
            <a:extLst>
              <a:ext uri="{FF2B5EF4-FFF2-40B4-BE49-F238E27FC236}">
                <a16:creationId xmlns:a16="http://schemas.microsoft.com/office/drawing/2014/main" id="{FC0C3051-0491-FB94-4495-FB8B2EB945DB}"/>
              </a:ext>
            </a:extLst>
          </p:cNvPr>
          <p:cNvSpPr>
            <a:spLocks noGrp="1"/>
          </p:cNvSpPr>
          <p:nvPr>
            <p:ph type="subTitle" idx="1"/>
          </p:nvPr>
        </p:nvSpPr>
        <p:spPr/>
        <p:txBody>
          <a:bodyPr/>
          <a:lstStyle/>
          <a:p>
            <a:pPr algn="r"/>
            <a:r>
              <a:rPr lang="en-US">
                <a:latin typeface="Algerian" panose="04020705040A02060702" pitchFamily="82" charset="0"/>
              </a:rPr>
              <a:t>Java Special </a:t>
            </a:r>
          </a:p>
          <a:p>
            <a:pPr algn="r"/>
            <a:r>
              <a:rPr lang="en-US">
                <a:latin typeface="Algerian" panose="04020705040A02060702" pitchFamily="82" charset="0"/>
              </a:rPr>
              <a:t>Lec</a:t>
            </a:r>
            <a:r>
              <a:rPr lang="en-US" dirty="0">
                <a:latin typeface="Algerian" panose="04020705040A02060702" pitchFamily="82" charset="0"/>
              </a:rPr>
              <a:t>: 05</a:t>
            </a:r>
          </a:p>
          <a:p>
            <a:endParaRPr lang="en-US" dirty="0"/>
          </a:p>
        </p:txBody>
      </p:sp>
    </p:spTree>
    <p:extLst>
      <p:ext uri="{BB962C8B-B14F-4D97-AF65-F5344CB8AC3E}">
        <p14:creationId xmlns:p14="http://schemas.microsoft.com/office/powerpoint/2010/main" val="2571330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0A3D1-782E-CF14-C99C-293308C8601B}"/>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6749C7F-2BB7-CAE5-DF21-1C26B29DD4B7}"/>
              </a:ext>
            </a:extLst>
          </p:cNvPr>
          <p:cNvPicPr>
            <a:picLocks noGrp="1" noChangeAspect="1"/>
          </p:cNvPicPr>
          <p:nvPr>
            <p:ph idx="1"/>
          </p:nvPr>
        </p:nvPicPr>
        <p:blipFill rotWithShape="1">
          <a:blip r:embed="rId2"/>
          <a:srcRect l="1427" t="4488" r="2059" b="20336"/>
          <a:stretch/>
        </p:blipFill>
        <p:spPr>
          <a:xfrm>
            <a:off x="950742" y="1463039"/>
            <a:ext cx="9911007" cy="4403189"/>
          </a:xfrm>
          <a:prstGeom prst="rect">
            <a:avLst/>
          </a:prstGeom>
          <a:ln w="38100">
            <a:solidFill>
              <a:schemeClr val="bg2">
                <a:lumMod val="50000"/>
              </a:schemeClr>
            </a:solidFill>
            <a:prstDash val="lgDashDotDot"/>
          </a:ln>
        </p:spPr>
      </p:pic>
    </p:spTree>
    <p:extLst>
      <p:ext uri="{BB962C8B-B14F-4D97-AF65-F5344CB8AC3E}">
        <p14:creationId xmlns:p14="http://schemas.microsoft.com/office/powerpoint/2010/main" val="1733594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A92F3-F164-81F2-A241-2F0073BFC1BA}"/>
              </a:ext>
            </a:extLst>
          </p:cNvPr>
          <p:cNvSpPr>
            <a:spLocks noGrp="1"/>
          </p:cNvSpPr>
          <p:nvPr>
            <p:ph type="title"/>
          </p:nvPr>
        </p:nvSpPr>
        <p:spPr/>
        <p:txBody>
          <a:bodyPr/>
          <a:lstStyle/>
          <a:p>
            <a:r>
              <a:rPr lang="en-US" sz="6000" dirty="0">
                <a:latin typeface="Algerian" panose="04020705040A02060702" pitchFamily="82" charset="0"/>
              </a:rPr>
              <a:t>Abstract class</a:t>
            </a:r>
          </a:p>
        </p:txBody>
      </p:sp>
      <p:sp>
        <p:nvSpPr>
          <p:cNvPr id="3" name="Content Placeholder 2">
            <a:extLst>
              <a:ext uri="{FF2B5EF4-FFF2-40B4-BE49-F238E27FC236}">
                <a16:creationId xmlns:a16="http://schemas.microsoft.com/office/drawing/2014/main" id="{D3BC0812-DA2E-3B6C-FF3D-6C5815447115}"/>
              </a:ext>
            </a:extLst>
          </p:cNvPr>
          <p:cNvSpPr>
            <a:spLocks noGrp="1"/>
          </p:cNvSpPr>
          <p:nvPr>
            <p:ph idx="1"/>
          </p:nvPr>
        </p:nvSpPr>
        <p:spPr/>
        <p:txBody>
          <a:bodyPr>
            <a:normAutofit fontScale="92500" lnSpcReduction="20000"/>
          </a:bodyPr>
          <a:lstStyle/>
          <a:p>
            <a:pPr algn="just"/>
            <a:r>
              <a:rPr lang="en-US" dirty="0"/>
              <a:t>A class which is declared with the abstract keyword is known as an abstract class in Java. It can have abstract and non-abstract methods (method with the body).</a:t>
            </a:r>
          </a:p>
          <a:p>
            <a:pPr algn="just"/>
            <a:endParaRPr lang="en-US" dirty="0"/>
          </a:p>
          <a:p>
            <a:pPr algn="just"/>
            <a:r>
              <a:rPr lang="en-US" dirty="0"/>
              <a:t>Abstraction is a process of hiding the implementation details and showing only functionality to the user.</a:t>
            </a:r>
          </a:p>
          <a:p>
            <a:pPr marL="0" indent="0" algn="just">
              <a:buNone/>
            </a:pPr>
            <a:endParaRPr lang="en-US" dirty="0"/>
          </a:p>
          <a:p>
            <a:pPr marL="0" indent="0" algn="just">
              <a:buNone/>
            </a:pPr>
            <a:r>
              <a:rPr lang="en-US" dirty="0"/>
              <a:t>There are two ways to achieve abstraction in java</a:t>
            </a:r>
          </a:p>
          <a:p>
            <a:pPr algn="just"/>
            <a:endParaRPr lang="en-US" dirty="0"/>
          </a:p>
          <a:p>
            <a:pPr algn="just"/>
            <a:r>
              <a:rPr lang="en-US" dirty="0"/>
              <a:t>Abstract class </a:t>
            </a:r>
          </a:p>
          <a:p>
            <a:pPr algn="just"/>
            <a:r>
              <a:rPr lang="en-US" dirty="0"/>
              <a:t>Interface</a:t>
            </a:r>
          </a:p>
        </p:txBody>
      </p:sp>
    </p:spTree>
    <p:extLst>
      <p:ext uri="{BB962C8B-B14F-4D97-AF65-F5344CB8AC3E}">
        <p14:creationId xmlns:p14="http://schemas.microsoft.com/office/powerpoint/2010/main" val="2093241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5BF11-5EAE-2F3D-70CF-708625000324}"/>
              </a:ext>
            </a:extLst>
          </p:cNvPr>
          <p:cNvSpPr>
            <a:spLocks noGrp="1"/>
          </p:cNvSpPr>
          <p:nvPr>
            <p:ph type="title"/>
          </p:nvPr>
        </p:nvSpPr>
        <p:spPr/>
        <p:txBody>
          <a:bodyPr/>
          <a:lstStyle/>
          <a:p>
            <a:r>
              <a:rPr lang="en-US" sz="6000" dirty="0">
                <a:latin typeface="Algerian" panose="04020705040A02060702" pitchFamily="82" charset="0"/>
              </a:rPr>
              <a:t>Abstract</a:t>
            </a:r>
            <a:r>
              <a:rPr lang="en-US" dirty="0"/>
              <a:t> </a:t>
            </a:r>
            <a:r>
              <a:rPr lang="en-US" sz="6000" dirty="0">
                <a:latin typeface="Algerian" panose="04020705040A02060702" pitchFamily="82" charset="0"/>
              </a:rPr>
              <a:t>class</a:t>
            </a:r>
          </a:p>
        </p:txBody>
      </p:sp>
      <p:sp>
        <p:nvSpPr>
          <p:cNvPr id="3" name="Content Placeholder 2">
            <a:extLst>
              <a:ext uri="{FF2B5EF4-FFF2-40B4-BE49-F238E27FC236}">
                <a16:creationId xmlns:a16="http://schemas.microsoft.com/office/drawing/2014/main" id="{BDA5CF99-399A-30B0-88EA-9D369E1D6E6C}"/>
              </a:ext>
            </a:extLst>
          </p:cNvPr>
          <p:cNvSpPr>
            <a:spLocks noGrp="1"/>
          </p:cNvSpPr>
          <p:nvPr>
            <p:ph idx="1"/>
          </p:nvPr>
        </p:nvSpPr>
        <p:spPr/>
        <p:txBody>
          <a:bodyPr/>
          <a:lstStyle/>
          <a:p>
            <a:pPr algn="just"/>
            <a:r>
              <a:rPr lang="en-US" dirty="0"/>
              <a:t>An abstract class must be declared with an abstract keyword.</a:t>
            </a:r>
          </a:p>
          <a:p>
            <a:pPr algn="just"/>
            <a:r>
              <a:rPr lang="en-US" dirty="0"/>
              <a:t>It can have abstract and non-abstract methods.</a:t>
            </a:r>
          </a:p>
          <a:p>
            <a:pPr algn="just"/>
            <a:r>
              <a:rPr lang="en-US" dirty="0"/>
              <a:t>It cannot be instantiated.</a:t>
            </a:r>
          </a:p>
          <a:p>
            <a:pPr algn="just"/>
            <a:r>
              <a:rPr lang="en-US" dirty="0"/>
              <a:t>It can have constructors and static methods also.</a:t>
            </a:r>
          </a:p>
          <a:p>
            <a:pPr algn="just"/>
            <a:r>
              <a:rPr lang="en-US" dirty="0"/>
              <a:t>It can have final methods which will force the subclass not to change the body of the method.</a:t>
            </a:r>
          </a:p>
          <a:p>
            <a:endParaRPr lang="en-US" dirty="0"/>
          </a:p>
        </p:txBody>
      </p:sp>
      <p:sp>
        <p:nvSpPr>
          <p:cNvPr id="5" name="TextBox 4">
            <a:extLst>
              <a:ext uri="{FF2B5EF4-FFF2-40B4-BE49-F238E27FC236}">
                <a16:creationId xmlns:a16="http://schemas.microsoft.com/office/drawing/2014/main" id="{E5E00F55-703B-1132-AB74-802CE10992B3}"/>
              </a:ext>
            </a:extLst>
          </p:cNvPr>
          <p:cNvSpPr txBox="1"/>
          <p:nvPr/>
        </p:nvSpPr>
        <p:spPr>
          <a:xfrm>
            <a:off x="2110154" y="5120640"/>
            <a:ext cx="6587196" cy="1138773"/>
          </a:xfrm>
          <a:prstGeom prst="rect">
            <a:avLst/>
          </a:prstGeom>
          <a:noFill/>
        </p:spPr>
        <p:txBody>
          <a:bodyPr wrap="square">
            <a:spAutoFit/>
          </a:bodyPr>
          <a:lstStyle/>
          <a:p>
            <a:pPr algn="just"/>
            <a:r>
              <a:rPr lang="en-US" sz="3200" b="1" i="0" dirty="0">
                <a:solidFill>
                  <a:srgbClr val="006699"/>
                </a:solidFill>
                <a:effectLst/>
                <a:latin typeface="inter-regular"/>
              </a:rPr>
              <a:t>abstract</a:t>
            </a:r>
            <a:r>
              <a:rPr lang="en-US" sz="3200" b="0" i="0" dirty="0">
                <a:solidFill>
                  <a:srgbClr val="000000"/>
                </a:solidFill>
                <a:effectLst/>
                <a:latin typeface="inter-regular"/>
              </a:rPr>
              <a:t> </a:t>
            </a:r>
            <a:r>
              <a:rPr lang="en-US" sz="3200" b="1" i="0" dirty="0">
                <a:solidFill>
                  <a:srgbClr val="006699"/>
                </a:solidFill>
                <a:effectLst/>
                <a:latin typeface="inter-regular"/>
              </a:rPr>
              <a:t>class</a:t>
            </a:r>
            <a:r>
              <a:rPr lang="en-US" sz="3200" b="0" i="0" dirty="0">
                <a:solidFill>
                  <a:srgbClr val="000000"/>
                </a:solidFill>
                <a:effectLst/>
                <a:latin typeface="inter-regular"/>
              </a:rPr>
              <a:t> A{}  </a:t>
            </a:r>
          </a:p>
          <a:p>
            <a:br>
              <a:rPr lang="en-US" dirty="0"/>
            </a:br>
            <a:endParaRPr lang="en-US" dirty="0"/>
          </a:p>
        </p:txBody>
      </p:sp>
    </p:spTree>
    <p:extLst>
      <p:ext uri="{BB962C8B-B14F-4D97-AF65-F5344CB8AC3E}">
        <p14:creationId xmlns:p14="http://schemas.microsoft.com/office/powerpoint/2010/main" val="3847246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3661C-AB3B-13BE-8D98-9E84E93DCFC3}"/>
              </a:ext>
            </a:extLst>
          </p:cNvPr>
          <p:cNvSpPr>
            <a:spLocks noGrp="1"/>
          </p:cNvSpPr>
          <p:nvPr>
            <p:ph type="title"/>
          </p:nvPr>
        </p:nvSpPr>
        <p:spPr/>
        <p:txBody>
          <a:bodyPr>
            <a:normAutofit fontScale="90000"/>
          </a:bodyPr>
          <a:lstStyle/>
          <a:p>
            <a:r>
              <a:rPr lang="en-US" sz="6000" dirty="0">
                <a:latin typeface="Algerian" panose="04020705040A02060702" pitchFamily="82" charset="0"/>
              </a:rPr>
              <a:t>Abstract Method in Java</a:t>
            </a:r>
            <a:br>
              <a:rPr lang="en-US" sz="6000" dirty="0">
                <a:latin typeface="Algerian" panose="04020705040A02060702" pitchFamily="82" charset="0"/>
              </a:rPr>
            </a:br>
            <a:endParaRPr lang="en-US" sz="6000" dirty="0">
              <a:latin typeface="Algerian" panose="04020705040A02060702" pitchFamily="82" charset="0"/>
            </a:endParaRPr>
          </a:p>
        </p:txBody>
      </p:sp>
      <p:sp>
        <p:nvSpPr>
          <p:cNvPr id="3" name="Content Placeholder 2">
            <a:extLst>
              <a:ext uri="{FF2B5EF4-FFF2-40B4-BE49-F238E27FC236}">
                <a16:creationId xmlns:a16="http://schemas.microsoft.com/office/drawing/2014/main" id="{0DC6541A-AC9E-CC0C-7376-FF470FDAF979}"/>
              </a:ext>
            </a:extLst>
          </p:cNvPr>
          <p:cNvSpPr>
            <a:spLocks noGrp="1"/>
          </p:cNvSpPr>
          <p:nvPr>
            <p:ph idx="1"/>
          </p:nvPr>
        </p:nvSpPr>
        <p:spPr/>
        <p:txBody>
          <a:bodyPr/>
          <a:lstStyle/>
          <a:p>
            <a:pPr algn="just"/>
            <a:r>
              <a:rPr lang="en-US" b="0" i="0" dirty="0">
                <a:solidFill>
                  <a:srgbClr val="333333"/>
                </a:solidFill>
                <a:effectLst/>
                <a:latin typeface="inter-regular"/>
              </a:rPr>
              <a:t>A method which is declared as abstract and does not have implementation is known as an abstract method.</a:t>
            </a:r>
          </a:p>
          <a:p>
            <a:endParaRPr lang="en-US" dirty="0"/>
          </a:p>
        </p:txBody>
      </p:sp>
      <p:sp>
        <p:nvSpPr>
          <p:cNvPr id="5" name="TextBox 4">
            <a:extLst>
              <a:ext uri="{FF2B5EF4-FFF2-40B4-BE49-F238E27FC236}">
                <a16:creationId xmlns:a16="http://schemas.microsoft.com/office/drawing/2014/main" id="{87EFCFE9-90BB-A436-E24F-6E8FC50FBD6D}"/>
              </a:ext>
            </a:extLst>
          </p:cNvPr>
          <p:cNvSpPr txBox="1"/>
          <p:nvPr/>
        </p:nvSpPr>
        <p:spPr>
          <a:xfrm>
            <a:off x="1215684" y="3136612"/>
            <a:ext cx="10976316" cy="584775"/>
          </a:xfrm>
          <a:prstGeom prst="rect">
            <a:avLst/>
          </a:prstGeom>
          <a:noFill/>
        </p:spPr>
        <p:txBody>
          <a:bodyPr wrap="square">
            <a:spAutoFit/>
          </a:bodyPr>
          <a:lstStyle/>
          <a:p>
            <a:pPr algn="just"/>
            <a:r>
              <a:rPr lang="en-US" sz="3200" b="1" i="0" dirty="0">
                <a:solidFill>
                  <a:srgbClr val="006699"/>
                </a:solidFill>
                <a:effectLst/>
                <a:latin typeface="inter-regular"/>
              </a:rPr>
              <a:t>abstract</a:t>
            </a:r>
            <a:r>
              <a:rPr lang="en-US" sz="3200" b="0" i="0" dirty="0">
                <a:solidFill>
                  <a:srgbClr val="000000"/>
                </a:solidFill>
                <a:effectLst/>
                <a:latin typeface="inter-regular"/>
              </a:rPr>
              <a:t> </a:t>
            </a:r>
            <a:r>
              <a:rPr lang="en-US" sz="3200" b="1" i="0" dirty="0">
                <a:solidFill>
                  <a:srgbClr val="006699"/>
                </a:solidFill>
                <a:effectLst/>
                <a:latin typeface="inter-regular"/>
              </a:rPr>
              <a:t>void</a:t>
            </a:r>
            <a:r>
              <a:rPr lang="en-US" sz="3200" b="0" i="0" dirty="0">
                <a:solidFill>
                  <a:srgbClr val="000000"/>
                </a:solidFill>
                <a:effectLst/>
                <a:latin typeface="inter-regular"/>
              </a:rPr>
              <a:t> </a:t>
            </a:r>
            <a:r>
              <a:rPr lang="en-US" sz="3200" b="0" i="0" dirty="0" err="1">
                <a:solidFill>
                  <a:srgbClr val="000000"/>
                </a:solidFill>
                <a:effectLst/>
                <a:latin typeface="inter-regular"/>
              </a:rPr>
              <a:t>printStatus</a:t>
            </a:r>
            <a:r>
              <a:rPr lang="en-US" sz="3200" b="0" i="0" dirty="0">
                <a:solidFill>
                  <a:srgbClr val="000000"/>
                </a:solidFill>
                <a:effectLst/>
                <a:latin typeface="inter-regular"/>
              </a:rPr>
              <a:t>();</a:t>
            </a:r>
            <a:r>
              <a:rPr lang="en-US" sz="3200" b="0" i="0" dirty="0">
                <a:solidFill>
                  <a:srgbClr val="008200"/>
                </a:solidFill>
                <a:effectLst/>
                <a:latin typeface="inter-regular"/>
              </a:rPr>
              <a:t>//no method body and abstract</a:t>
            </a:r>
            <a:r>
              <a:rPr lang="en-US" sz="3200" b="0" i="0" dirty="0">
                <a:solidFill>
                  <a:srgbClr val="000000"/>
                </a:solidFill>
                <a:effectLst/>
                <a:latin typeface="inter-regular"/>
              </a:rPr>
              <a:t> </a:t>
            </a:r>
            <a:r>
              <a:rPr lang="en-US" b="0" i="0" dirty="0">
                <a:solidFill>
                  <a:srgbClr val="000000"/>
                </a:solidFill>
                <a:effectLst/>
                <a:latin typeface="inter-regular"/>
              </a:rPr>
              <a:t> </a:t>
            </a:r>
          </a:p>
        </p:txBody>
      </p:sp>
    </p:spTree>
    <p:extLst>
      <p:ext uri="{BB962C8B-B14F-4D97-AF65-F5344CB8AC3E}">
        <p14:creationId xmlns:p14="http://schemas.microsoft.com/office/powerpoint/2010/main" val="2823305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01276-F084-42E7-8DBC-2D662BE8A458}"/>
              </a:ext>
            </a:extLst>
          </p:cNvPr>
          <p:cNvSpPr>
            <a:spLocks noGrp="1"/>
          </p:cNvSpPr>
          <p:nvPr>
            <p:ph type="title"/>
          </p:nvPr>
        </p:nvSpPr>
        <p:spPr/>
        <p:txBody>
          <a:bodyPr>
            <a:noAutofit/>
          </a:bodyPr>
          <a:lstStyle/>
          <a:p>
            <a:r>
              <a:rPr lang="en-US" sz="4800" dirty="0">
                <a:latin typeface="Algerian" panose="04020705040A02060702" pitchFamily="82" charset="0"/>
              </a:rPr>
              <a:t>Example of Abstract class that has an abstract method</a:t>
            </a:r>
          </a:p>
        </p:txBody>
      </p:sp>
      <p:sp>
        <p:nvSpPr>
          <p:cNvPr id="3" name="Content Placeholder 2">
            <a:extLst>
              <a:ext uri="{FF2B5EF4-FFF2-40B4-BE49-F238E27FC236}">
                <a16:creationId xmlns:a16="http://schemas.microsoft.com/office/drawing/2014/main" id="{E5BBBA40-7FCC-0296-EF97-F40B49F768FE}"/>
              </a:ext>
            </a:extLst>
          </p:cNvPr>
          <p:cNvSpPr>
            <a:spLocks noGrp="1"/>
          </p:cNvSpPr>
          <p:nvPr>
            <p:ph idx="1"/>
          </p:nvPr>
        </p:nvSpPr>
        <p:spPr/>
        <p:txBody>
          <a:bodyPr>
            <a:normAutofit fontScale="92500" lnSpcReduction="20000"/>
          </a:bodyPr>
          <a:lstStyle/>
          <a:p>
            <a:pPr marL="0" indent="0">
              <a:buNone/>
            </a:pPr>
            <a:r>
              <a:rPr lang="en-US" dirty="0"/>
              <a:t>abstract class Bike{  </a:t>
            </a:r>
          </a:p>
          <a:p>
            <a:pPr marL="0" indent="0">
              <a:buNone/>
            </a:pPr>
            <a:r>
              <a:rPr lang="en-US" dirty="0"/>
              <a:t>  abstract void run();  </a:t>
            </a:r>
          </a:p>
          <a:p>
            <a:pPr marL="0" indent="0">
              <a:buNone/>
            </a:pPr>
            <a:r>
              <a:rPr lang="en-US" dirty="0"/>
              <a:t>}  </a:t>
            </a:r>
          </a:p>
          <a:p>
            <a:pPr marL="0" indent="0">
              <a:buNone/>
            </a:pPr>
            <a:r>
              <a:rPr lang="en-US" dirty="0"/>
              <a:t>class Honda4 extends Bike{  </a:t>
            </a:r>
          </a:p>
          <a:p>
            <a:pPr marL="0" indent="0">
              <a:buNone/>
            </a:pPr>
            <a:r>
              <a:rPr lang="en-US" dirty="0"/>
              <a:t>void run(){</a:t>
            </a:r>
            <a:r>
              <a:rPr lang="en-US" dirty="0" err="1"/>
              <a:t>System.out.println</a:t>
            </a:r>
            <a:r>
              <a:rPr lang="en-US" dirty="0"/>
              <a:t>("running safely");}  </a:t>
            </a:r>
          </a:p>
          <a:p>
            <a:pPr marL="0" indent="0">
              <a:buNone/>
            </a:pPr>
            <a:r>
              <a:rPr lang="en-US" dirty="0"/>
              <a:t>public static void main(String </a:t>
            </a:r>
            <a:r>
              <a:rPr lang="en-US" dirty="0" err="1"/>
              <a:t>args</a:t>
            </a:r>
            <a:r>
              <a:rPr lang="en-US" dirty="0"/>
              <a:t>[]){  </a:t>
            </a:r>
          </a:p>
          <a:p>
            <a:pPr marL="0" indent="0">
              <a:buNone/>
            </a:pPr>
            <a:r>
              <a:rPr lang="en-US" dirty="0"/>
              <a:t> Bike obj = new Honda4();  </a:t>
            </a:r>
          </a:p>
          <a:p>
            <a:pPr marL="0" indent="0">
              <a:buNone/>
            </a:pPr>
            <a:r>
              <a:rPr lang="en-US" dirty="0"/>
              <a:t> </a:t>
            </a:r>
            <a:r>
              <a:rPr lang="en-US" dirty="0" err="1"/>
              <a:t>obj.run</a:t>
            </a:r>
            <a:r>
              <a:rPr lang="en-US" dirty="0"/>
              <a:t>();  </a:t>
            </a:r>
          </a:p>
          <a:p>
            <a:pPr marL="0" indent="0">
              <a:buNone/>
            </a:pPr>
            <a:r>
              <a:rPr lang="en-US" dirty="0"/>
              <a:t>}  </a:t>
            </a:r>
          </a:p>
          <a:p>
            <a:pPr marL="0" indent="0">
              <a:buNone/>
            </a:pPr>
            <a:r>
              <a:rPr lang="en-US" dirty="0"/>
              <a:t>} </a:t>
            </a:r>
          </a:p>
        </p:txBody>
      </p:sp>
      <p:sp>
        <p:nvSpPr>
          <p:cNvPr id="4" name="Rectangle 1">
            <a:extLst>
              <a:ext uri="{FF2B5EF4-FFF2-40B4-BE49-F238E27FC236}">
                <a16:creationId xmlns:a16="http://schemas.microsoft.com/office/drawing/2014/main" id="{39B156AD-2A12-7598-82F9-81AC561FC05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9F9F9"/>
                </a:solidFill>
                <a:effectLst/>
                <a:latin typeface="Arial Unicode MS"/>
              </a:rPr>
              <a:t>running safely</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250F71B-B70D-1CAF-805E-F909FBF611EC}"/>
              </a:ext>
            </a:extLst>
          </p:cNvPr>
          <p:cNvSpPr txBox="1"/>
          <p:nvPr/>
        </p:nvSpPr>
        <p:spPr>
          <a:xfrm>
            <a:off x="4610686" y="5350971"/>
            <a:ext cx="3632982" cy="646331"/>
          </a:xfrm>
          <a:prstGeom prst="rect">
            <a:avLst/>
          </a:prstGeom>
          <a:solidFill>
            <a:schemeClr val="accent2"/>
          </a:solidFill>
        </p:spPr>
        <p:txBody>
          <a:bodyPr wrap="square">
            <a:spAutoFit/>
          </a:bodyPr>
          <a:lstStyle/>
          <a:p>
            <a:r>
              <a:rPr lang="en-US" sz="3600" dirty="0"/>
              <a:t>running safely</a:t>
            </a:r>
          </a:p>
        </p:txBody>
      </p:sp>
    </p:spTree>
    <p:extLst>
      <p:ext uri="{BB962C8B-B14F-4D97-AF65-F5344CB8AC3E}">
        <p14:creationId xmlns:p14="http://schemas.microsoft.com/office/powerpoint/2010/main" val="419044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039F-523C-0A10-C5C9-B9EC52E0AD19}"/>
              </a:ext>
            </a:extLst>
          </p:cNvPr>
          <p:cNvSpPr>
            <a:spLocks noGrp="1"/>
          </p:cNvSpPr>
          <p:nvPr>
            <p:ph type="title"/>
          </p:nvPr>
        </p:nvSpPr>
        <p:spPr/>
        <p:txBody>
          <a:bodyPr/>
          <a:lstStyle/>
          <a:p>
            <a:r>
              <a:rPr lang="en-US" dirty="0"/>
              <a:t> </a:t>
            </a:r>
            <a:r>
              <a:rPr lang="en-US" sz="4800" dirty="0">
                <a:latin typeface="Algerian" panose="04020705040A02060702" pitchFamily="82" charset="0"/>
              </a:rPr>
              <a:t>Abstract class</a:t>
            </a:r>
          </a:p>
        </p:txBody>
      </p:sp>
      <p:sp>
        <p:nvSpPr>
          <p:cNvPr id="3" name="Content Placeholder 2">
            <a:extLst>
              <a:ext uri="{FF2B5EF4-FFF2-40B4-BE49-F238E27FC236}">
                <a16:creationId xmlns:a16="http://schemas.microsoft.com/office/drawing/2014/main" id="{4014A4AD-04FA-5A81-936F-5112AF5E46C2}"/>
              </a:ext>
            </a:extLst>
          </p:cNvPr>
          <p:cNvSpPr>
            <a:spLocks noGrp="1"/>
          </p:cNvSpPr>
          <p:nvPr>
            <p:ph idx="1"/>
          </p:nvPr>
        </p:nvSpPr>
        <p:spPr>
          <a:xfrm>
            <a:off x="838200" y="1825625"/>
            <a:ext cx="6054969" cy="4351338"/>
          </a:xfrm>
        </p:spPr>
        <p:txBody>
          <a:bodyPr>
            <a:normAutofit fontScale="92500" lnSpcReduction="20000"/>
          </a:bodyPr>
          <a:lstStyle/>
          <a:p>
            <a:pPr marL="0" indent="0">
              <a:buNone/>
            </a:pPr>
            <a:r>
              <a:rPr lang="en-US" dirty="0"/>
              <a:t>abstract class Shape{  </a:t>
            </a:r>
          </a:p>
          <a:p>
            <a:pPr marL="0" indent="0">
              <a:buNone/>
            </a:pPr>
            <a:r>
              <a:rPr lang="en-US" dirty="0"/>
              <a:t>abstract void draw();  </a:t>
            </a:r>
          </a:p>
          <a:p>
            <a:pPr marL="0" indent="0">
              <a:buNone/>
            </a:pPr>
            <a:r>
              <a:rPr lang="en-US" dirty="0"/>
              <a:t>}    </a:t>
            </a:r>
          </a:p>
          <a:p>
            <a:pPr marL="0" indent="0">
              <a:buNone/>
            </a:pPr>
            <a:r>
              <a:rPr lang="en-US" dirty="0"/>
              <a:t>class Rectangle extends Shape{  </a:t>
            </a:r>
          </a:p>
          <a:p>
            <a:pPr marL="0" indent="0">
              <a:buNone/>
            </a:pPr>
            <a:r>
              <a:rPr lang="en-US" dirty="0"/>
              <a:t>void draw(){</a:t>
            </a:r>
            <a:r>
              <a:rPr lang="en-US" dirty="0" err="1"/>
              <a:t>System.out.println</a:t>
            </a:r>
            <a:r>
              <a:rPr lang="en-US" dirty="0"/>
              <a:t>("drawing rectangle");}  </a:t>
            </a:r>
          </a:p>
          <a:p>
            <a:pPr marL="0" indent="0">
              <a:buNone/>
            </a:pPr>
            <a:r>
              <a:rPr lang="en-US" dirty="0"/>
              <a:t>}  </a:t>
            </a:r>
          </a:p>
          <a:p>
            <a:pPr marL="0" indent="0">
              <a:buNone/>
            </a:pPr>
            <a:r>
              <a:rPr lang="en-US" dirty="0"/>
              <a:t>class Circle1 extends Shape{  </a:t>
            </a:r>
          </a:p>
          <a:p>
            <a:pPr marL="0" indent="0">
              <a:buNone/>
            </a:pPr>
            <a:r>
              <a:rPr lang="en-US" dirty="0"/>
              <a:t>void draw(){</a:t>
            </a:r>
            <a:r>
              <a:rPr lang="en-US" dirty="0" err="1"/>
              <a:t>System.out.println</a:t>
            </a:r>
            <a:r>
              <a:rPr lang="en-US" dirty="0"/>
              <a:t>("drawing circle");}  </a:t>
            </a:r>
          </a:p>
          <a:p>
            <a:pPr marL="0" indent="0">
              <a:buNone/>
            </a:pPr>
            <a:r>
              <a:rPr lang="en-US" dirty="0"/>
              <a:t>}  </a:t>
            </a:r>
          </a:p>
        </p:txBody>
      </p:sp>
      <p:sp>
        <p:nvSpPr>
          <p:cNvPr id="5" name="TextBox 4">
            <a:extLst>
              <a:ext uri="{FF2B5EF4-FFF2-40B4-BE49-F238E27FC236}">
                <a16:creationId xmlns:a16="http://schemas.microsoft.com/office/drawing/2014/main" id="{C2466E1F-BC49-85BD-D58A-BE0C4ABE33AE}"/>
              </a:ext>
            </a:extLst>
          </p:cNvPr>
          <p:cNvSpPr txBox="1"/>
          <p:nvPr/>
        </p:nvSpPr>
        <p:spPr>
          <a:xfrm>
            <a:off x="6453554" y="2142535"/>
            <a:ext cx="5738446" cy="2677656"/>
          </a:xfrm>
          <a:prstGeom prst="rect">
            <a:avLst/>
          </a:prstGeom>
          <a:noFill/>
        </p:spPr>
        <p:txBody>
          <a:bodyPr wrap="square">
            <a:spAutoFit/>
          </a:bodyPr>
          <a:lstStyle/>
          <a:p>
            <a:r>
              <a:rPr lang="en-US" sz="2400" dirty="0"/>
              <a:t>class TestAbstraction1{  </a:t>
            </a:r>
          </a:p>
          <a:p>
            <a:r>
              <a:rPr lang="en-US" sz="2400" dirty="0"/>
              <a:t>public static void main(String </a:t>
            </a:r>
            <a:r>
              <a:rPr lang="en-US" sz="2400" dirty="0" err="1"/>
              <a:t>args</a:t>
            </a:r>
            <a:r>
              <a:rPr lang="en-US" sz="2400" dirty="0"/>
              <a:t>[])</a:t>
            </a:r>
          </a:p>
          <a:p>
            <a:r>
              <a:rPr lang="en-US" sz="2400" dirty="0"/>
              <a:t>{  </a:t>
            </a:r>
          </a:p>
          <a:p>
            <a:r>
              <a:rPr lang="en-US" sz="2400" dirty="0"/>
              <a:t>Shape s=new Circle1(); </a:t>
            </a:r>
          </a:p>
          <a:p>
            <a:r>
              <a:rPr lang="en-US" sz="2400" dirty="0" err="1"/>
              <a:t>s.draw</a:t>
            </a:r>
            <a:r>
              <a:rPr lang="en-US" sz="2400" dirty="0"/>
              <a:t>();  </a:t>
            </a:r>
          </a:p>
          <a:p>
            <a:r>
              <a:rPr lang="en-US" sz="2400" dirty="0"/>
              <a:t>}  </a:t>
            </a:r>
          </a:p>
          <a:p>
            <a:r>
              <a:rPr lang="en-US" sz="2400" dirty="0"/>
              <a:t>} </a:t>
            </a:r>
          </a:p>
        </p:txBody>
      </p:sp>
    </p:spTree>
    <p:extLst>
      <p:ext uri="{BB962C8B-B14F-4D97-AF65-F5344CB8AC3E}">
        <p14:creationId xmlns:p14="http://schemas.microsoft.com/office/powerpoint/2010/main" val="3862581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77C4F-8171-BF41-B92B-2045C016E440}"/>
              </a:ext>
            </a:extLst>
          </p:cNvPr>
          <p:cNvSpPr>
            <a:spLocks noGrp="1"/>
          </p:cNvSpPr>
          <p:nvPr>
            <p:ph type="title"/>
          </p:nvPr>
        </p:nvSpPr>
        <p:spPr/>
        <p:txBody>
          <a:bodyPr/>
          <a:lstStyle/>
          <a:p>
            <a:r>
              <a:rPr lang="en-US" sz="6000" dirty="0">
                <a:latin typeface="Algerian" panose="04020705040A02060702" pitchFamily="82" charset="0"/>
              </a:rPr>
              <a:t>this keyword in Java</a:t>
            </a:r>
          </a:p>
        </p:txBody>
      </p:sp>
      <p:sp>
        <p:nvSpPr>
          <p:cNvPr id="3" name="Content Placeholder 2">
            <a:extLst>
              <a:ext uri="{FF2B5EF4-FFF2-40B4-BE49-F238E27FC236}">
                <a16:creationId xmlns:a16="http://schemas.microsoft.com/office/drawing/2014/main" id="{0613F18C-B036-82DF-760A-0FAE6715003D}"/>
              </a:ext>
            </a:extLst>
          </p:cNvPr>
          <p:cNvSpPr>
            <a:spLocks noGrp="1"/>
          </p:cNvSpPr>
          <p:nvPr>
            <p:ph idx="1"/>
          </p:nvPr>
        </p:nvSpPr>
        <p:spPr/>
        <p:txBody>
          <a:bodyPr/>
          <a:lstStyle/>
          <a:p>
            <a:r>
              <a:rPr lang="en-US" dirty="0"/>
              <a:t>There can be a lot of usage of Java this keyword. In Java, this is a reference variable that refers to the current object.</a:t>
            </a:r>
          </a:p>
          <a:p>
            <a:endParaRPr lang="en-US" dirty="0"/>
          </a:p>
          <a:p>
            <a:endParaRPr lang="en-US" dirty="0"/>
          </a:p>
        </p:txBody>
      </p:sp>
      <p:pic>
        <p:nvPicPr>
          <p:cNvPr id="4" name="Picture 3">
            <a:extLst>
              <a:ext uri="{FF2B5EF4-FFF2-40B4-BE49-F238E27FC236}">
                <a16:creationId xmlns:a16="http://schemas.microsoft.com/office/drawing/2014/main" id="{01CEB036-AD06-0548-3B11-F4900910C859}"/>
              </a:ext>
            </a:extLst>
          </p:cNvPr>
          <p:cNvPicPr>
            <a:picLocks noChangeAspect="1"/>
          </p:cNvPicPr>
          <p:nvPr/>
        </p:nvPicPr>
        <p:blipFill>
          <a:blip r:embed="rId2"/>
          <a:stretch>
            <a:fillRect/>
          </a:stretch>
        </p:blipFill>
        <p:spPr>
          <a:xfrm>
            <a:off x="3387602" y="2852884"/>
            <a:ext cx="5152352" cy="2239621"/>
          </a:xfrm>
          <a:prstGeom prst="rect">
            <a:avLst/>
          </a:prstGeom>
        </p:spPr>
      </p:pic>
    </p:spTree>
    <p:extLst>
      <p:ext uri="{BB962C8B-B14F-4D97-AF65-F5344CB8AC3E}">
        <p14:creationId xmlns:p14="http://schemas.microsoft.com/office/powerpoint/2010/main" val="2206231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AEB280-ABB3-4BE7-2F9D-6AFAE63965C0}"/>
              </a:ext>
            </a:extLst>
          </p:cNvPr>
          <p:cNvSpPr>
            <a:spLocks noGrp="1"/>
          </p:cNvSpPr>
          <p:nvPr>
            <p:ph type="title"/>
          </p:nvPr>
        </p:nvSpPr>
        <p:spPr/>
        <p:txBody>
          <a:bodyPr/>
          <a:lstStyle/>
          <a:p>
            <a:r>
              <a:rPr lang="en-US" dirty="0"/>
              <a:t>Without this keyword</a:t>
            </a:r>
          </a:p>
        </p:txBody>
      </p:sp>
      <p:sp>
        <p:nvSpPr>
          <p:cNvPr id="3" name="Content Placeholder 2">
            <a:extLst>
              <a:ext uri="{FF2B5EF4-FFF2-40B4-BE49-F238E27FC236}">
                <a16:creationId xmlns:a16="http://schemas.microsoft.com/office/drawing/2014/main" id="{6A43E041-594E-F97A-E98C-1CDBCE1B901D}"/>
              </a:ext>
            </a:extLst>
          </p:cNvPr>
          <p:cNvSpPr>
            <a:spLocks noGrp="1"/>
          </p:cNvSpPr>
          <p:nvPr>
            <p:ph sz="half" idx="2"/>
          </p:nvPr>
        </p:nvSpPr>
        <p:spPr>
          <a:xfrm>
            <a:off x="661182" y="1800665"/>
            <a:ext cx="5336393" cy="4388998"/>
          </a:xfrm>
        </p:spPr>
        <p:txBody>
          <a:bodyPr>
            <a:normAutofit fontScale="77500" lnSpcReduction="20000"/>
          </a:bodyPr>
          <a:lstStyle/>
          <a:p>
            <a:pPr marL="0" indent="0">
              <a:buNone/>
            </a:pPr>
            <a:r>
              <a:rPr lang="en-US" dirty="0"/>
              <a:t>class Student{  </a:t>
            </a:r>
          </a:p>
          <a:p>
            <a:pPr marL="0" indent="0">
              <a:buNone/>
            </a:pPr>
            <a:r>
              <a:rPr lang="en-US" dirty="0"/>
              <a:t>int </a:t>
            </a:r>
            <a:r>
              <a:rPr lang="en-US" dirty="0" err="1"/>
              <a:t>rollno</a:t>
            </a:r>
            <a:r>
              <a:rPr lang="en-US" dirty="0"/>
              <a:t>;  </a:t>
            </a:r>
          </a:p>
          <a:p>
            <a:pPr marL="0" indent="0">
              <a:buNone/>
            </a:pPr>
            <a:r>
              <a:rPr lang="en-US" dirty="0"/>
              <a:t>String name;  </a:t>
            </a:r>
          </a:p>
          <a:p>
            <a:pPr marL="0" indent="0">
              <a:buNone/>
            </a:pPr>
            <a:r>
              <a:rPr lang="en-US" dirty="0"/>
              <a:t>float fee;  </a:t>
            </a:r>
          </a:p>
          <a:p>
            <a:pPr marL="0" indent="0">
              <a:buNone/>
            </a:pPr>
            <a:r>
              <a:rPr lang="en-US" dirty="0"/>
              <a:t>Student(int </a:t>
            </a:r>
            <a:r>
              <a:rPr lang="en-US" dirty="0" err="1"/>
              <a:t>rollno,String</a:t>
            </a:r>
            <a:r>
              <a:rPr lang="en-US" dirty="0"/>
              <a:t> </a:t>
            </a:r>
            <a:r>
              <a:rPr lang="en-US" dirty="0" err="1"/>
              <a:t>name,float</a:t>
            </a:r>
            <a:r>
              <a:rPr lang="en-US" dirty="0"/>
              <a:t> fee){  </a:t>
            </a:r>
          </a:p>
          <a:p>
            <a:pPr marL="0" indent="0">
              <a:buNone/>
            </a:pPr>
            <a:r>
              <a:rPr lang="en-US" dirty="0" err="1"/>
              <a:t>rollno</a:t>
            </a:r>
            <a:r>
              <a:rPr lang="en-US" dirty="0"/>
              <a:t>=</a:t>
            </a:r>
            <a:r>
              <a:rPr lang="en-US" dirty="0" err="1"/>
              <a:t>rollno</a:t>
            </a:r>
            <a:r>
              <a:rPr lang="en-US" dirty="0"/>
              <a:t>;  </a:t>
            </a:r>
          </a:p>
          <a:p>
            <a:pPr marL="0" indent="0">
              <a:buNone/>
            </a:pPr>
            <a:r>
              <a:rPr lang="en-US" dirty="0"/>
              <a:t>name=name;  </a:t>
            </a:r>
          </a:p>
          <a:p>
            <a:pPr marL="0" indent="0">
              <a:buNone/>
            </a:pPr>
            <a:r>
              <a:rPr lang="en-US" dirty="0"/>
              <a:t>fee=fee;  </a:t>
            </a:r>
          </a:p>
          <a:p>
            <a:pPr marL="0" indent="0">
              <a:buNone/>
            </a:pPr>
            <a:r>
              <a:rPr lang="en-US" dirty="0"/>
              <a:t>}  </a:t>
            </a:r>
          </a:p>
          <a:p>
            <a:pPr marL="0" indent="0">
              <a:buNone/>
            </a:pPr>
            <a:r>
              <a:rPr lang="en-US" dirty="0"/>
              <a:t>void display(){</a:t>
            </a:r>
            <a:r>
              <a:rPr lang="en-US" dirty="0" err="1"/>
              <a:t>System.out.println</a:t>
            </a:r>
            <a:r>
              <a:rPr lang="en-US" dirty="0"/>
              <a:t>(</a:t>
            </a:r>
            <a:r>
              <a:rPr lang="en-US" dirty="0" err="1"/>
              <a:t>rollno</a:t>
            </a:r>
            <a:r>
              <a:rPr lang="en-US" dirty="0"/>
              <a:t>+" "+name+" "+fee);}  </a:t>
            </a:r>
          </a:p>
          <a:p>
            <a:pPr marL="0" indent="0">
              <a:buNone/>
            </a:pPr>
            <a:r>
              <a:rPr lang="en-US" dirty="0"/>
              <a:t>}  </a:t>
            </a:r>
          </a:p>
        </p:txBody>
      </p:sp>
      <p:sp>
        <p:nvSpPr>
          <p:cNvPr id="7" name="Content Placeholder 6">
            <a:extLst>
              <a:ext uri="{FF2B5EF4-FFF2-40B4-BE49-F238E27FC236}">
                <a16:creationId xmlns:a16="http://schemas.microsoft.com/office/drawing/2014/main" id="{5FF7A233-FBB3-009C-6D73-7D6879D3E2C5}"/>
              </a:ext>
            </a:extLst>
          </p:cNvPr>
          <p:cNvSpPr>
            <a:spLocks noGrp="1"/>
          </p:cNvSpPr>
          <p:nvPr>
            <p:ph sz="quarter" idx="4"/>
          </p:nvPr>
        </p:nvSpPr>
        <p:spPr>
          <a:xfrm>
            <a:off x="6096000" y="1690688"/>
            <a:ext cx="5259388" cy="4498975"/>
          </a:xfrm>
        </p:spPr>
        <p:txBody>
          <a:bodyPr>
            <a:normAutofit fontScale="77500" lnSpcReduction="20000"/>
          </a:bodyPr>
          <a:lstStyle/>
          <a:p>
            <a:pPr marL="0" indent="0">
              <a:buNone/>
            </a:pPr>
            <a:r>
              <a:rPr lang="en-US" dirty="0"/>
              <a:t>class TestThis1{  </a:t>
            </a:r>
          </a:p>
          <a:p>
            <a:pPr marL="0" indent="0">
              <a:buNone/>
            </a:pPr>
            <a:r>
              <a:rPr lang="en-US" dirty="0"/>
              <a:t>public static void main(String </a:t>
            </a:r>
            <a:r>
              <a:rPr lang="en-US" dirty="0" err="1"/>
              <a:t>args</a:t>
            </a:r>
            <a:r>
              <a:rPr lang="en-US" dirty="0"/>
              <a:t>[]){  </a:t>
            </a:r>
          </a:p>
          <a:p>
            <a:pPr marL="0" indent="0">
              <a:buNone/>
            </a:pPr>
            <a:r>
              <a:rPr lang="en-US" dirty="0"/>
              <a:t>Student s1=new Student(111,"ali",5000f);  </a:t>
            </a:r>
          </a:p>
          <a:p>
            <a:pPr marL="0" indent="0">
              <a:buNone/>
            </a:pPr>
            <a:r>
              <a:rPr lang="en-US" dirty="0"/>
              <a:t>Student s2=new Student(112,"sana",6000f);  </a:t>
            </a:r>
          </a:p>
          <a:p>
            <a:pPr marL="0" indent="0">
              <a:buNone/>
            </a:pPr>
            <a:r>
              <a:rPr lang="en-US" dirty="0"/>
              <a:t>s1.display();  </a:t>
            </a:r>
          </a:p>
          <a:p>
            <a:pPr marL="0" indent="0">
              <a:buNone/>
            </a:pPr>
            <a:r>
              <a:rPr lang="en-US" dirty="0"/>
              <a:t>s2.display();  </a:t>
            </a:r>
          </a:p>
          <a:p>
            <a:pPr marL="0" indent="0">
              <a:buNone/>
            </a:pPr>
            <a:r>
              <a:rPr lang="en-US" dirty="0"/>
              <a:t>}} </a:t>
            </a:r>
          </a:p>
          <a:p>
            <a:endParaRPr lang="en-US" dirty="0"/>
          </a:p>
        </p:txBody>
      </p:sp>
      <p:sp>
        <p:nvSpPr>
          <p:cNvPr id="9" name="TextBox 8">
            <a:extLst>
              <a:ext uri="{FF2B5EF4-FFF2-40B4-BE49-F238E27FC236}">
                <a16:creationId xmlns:a16="http://schemas.microsoft.com/office/drawing/2014/main" id="{1EEDA4F2-14D4-B924-0C3C-884D8F510736}"/>
              </a:ext>
            </a:extLst>
          </p:cNvPr>
          <p:cNvSpPr txBox="1"/>
          <p:nvPr/>
        </p:nvSpPr>
        <p:spPr>
          <a:xfrm>
            <a:off x="6228471" y="4520981"/>
            <a:ext cx="3337560" cy="646331"/>
          </a:xfrm>
          <a:prstGeom prst="rect">
            <a:avLst/>
          </a:prstGeom>
          <a:solidFill>
            <a:schemeClr val="accent2"/>
          </a:solidFill>
        </p:spPr>
        <p:txBody>
          <a:bodyPr wrap="square">
            <a:spAutoFit/>
          </a:bodyPr>
          <a:lstStyle/>
          <a:p>
            <a:r>
              <a:rPr lang="it-IT" dirty="0"/>
              <a:t>0 null 0.0</a:t>
            </a:r>
          </a:p>
          <a:p>
            <a:r>
              <a:rPr lang="it-IT" dirty="0"/>
              <a:t>0 null 0.0</a:t>
            </a:r>
            <a:endParaRPr lang="en-US" dirty="0"/>
          </a:p>
        </p:txBody>
      </p:sp>
    </p:spTree>
    <p:extLst>
      <p:ext uri="{BB962C8B-B14F-4D97-AF65-F5344CB8AC3E}">
        <p14:creationId xmlns:p14="http://schemas.microsoft.com/office/powerpoint/2010/main" val="57404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EB09-80D8-83DA-1484-FC3AA74C2B55}"/>
              </a:ext>
            </a:extLst>
          </p:cNvPr>
          <p:cNvSpPr>
            <a:spLocks noGrp="1"/>
          </p:cNvSpPr>
          <p:nvPr>
            <p:ph type="title"/>
          </p:nvPr>
        </p:nvSpPr>
        <p:spPr/>
        <p:txBody>
          <a:bodyPr/>
          <a:lstStyle/>
          <a:p>
            <a:r>
              <a:rPr lang="en-US" dirty="0"/>
              <a:t>With this keyword</a:t>
            </a:r>
          </a:p>
        </p:txBody>
      </p:sp>
      <p:sp>
        <p:nvSpPr>
          <p:cNvPr id="4" name="Content Placeholder 3">
            <a:extLst>
              <a:ext uri="{FF2B5EF4-FFF2-40B4-BE49-F238E27FC236}">
                <a16:creationId xmlns:a16="http://schemas.microsoft.com/office/drawing/2014/main" id="{9B2713B9-989A-4E98-6168-CFE8F5DF14AB}"/>
              </a:ext>
            </a:extLst>
          </p:cNvPr>
          <p:cNvSpPr>
            <a:spLocks noGrp="1"/>
          </p:cNvSpPr>
          <p:nvPr>
            <p:ph sz="half" idx="2"/>
          </p:nvPr>
        </p:nvSpPr>
        <p:spPr>
          <a:xfrm>
            <a:off x="814388" y="1842868"/>
            <a:ext cx="5183188" cy="4346795"/>
          </a:xfrm>
        </p:spPr>
        <p:txBody>
          <a:bodyPr>
            <a:normAutofit fontScale="77500" lnSpcReduction="20000"/>
          </a:bodyPr>
          <a:lstStyle/>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Student{  </a:t>
            </a:r>
          </a:p>
          <a:p>
            <a:pPr marL="0" indent="0" algn="just">
              <a:buNone/>
            </a:pPr>
            <a:r>
              <a:rPr lang="en-US" b="1" i="0" dirty="0">
                <a:solidFill>
                  <a:srgbClr val="006699"/>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rollno</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String name;  </a:t>
            </a:r>
          </a:p>
          <a:p>
            <a:pPr marL="0" indent="0" algn="just">
              <a:buNone/>
            </a:pPr>
            <a:r>
              <a:rPr lang="en-US" b="1" i="0" dirty="0">
                <a:solidFill>
                  <a:srgbClr val="006699"/>
                </a:solidFill>
                <a:effectLst/>
                <a:latin typeface="inter-regular"/>
              </a:rPr>
              <a:t>float</a:t>
            </a:r>
            <a:r>
              <a:rPr lang="en-US" b="0" i="0" dirty="0">
                <a:solidFill>
                  <a:srgbClr val="000000"/>
                </a:solidFill>
                <a:effectLst/>
                <a:latin typeface="inter-regular"/>
              </a:rPr>
              <a:t> fee;  </a:t>
            </a:r>
          </a:p>
          <a:p>
            <a:pPr marL="0" indent="0" algn="just">
              <a:buNone/>
            </a:pPr>
            <a:r>
              <a:rPr lang="en-US" b="0" i="0" dirty="0">
                <a:solidFill>
                  <a:srgbClr val="000000"/>
                </a:solidFill>
                <a:effectLst/>
                <a:latin typeface="inter-regular"/>
              </a:rPr>
              <a:t>Student(</a:t>
            </a:r>
            <a:r>
              <a:rPr lang="en-US" b="1" i="0" dirty="0">
                <a:solidFill>
                  <a:srgbClr val="006699"/>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rollno,String</a:t>
            </a:r>
            <a:r>
              <a:rPr lang="en-US" b="0" i="0" dirty="0">
                <a:solidFill>
                  <a:srgbClr val="000000"/>
                </a:solidFill>
                <a:effectLst/>
                <a:latin typeface="inter-regular"/>
              </a:rPr>
              <a:t> </a:t>
            </a:r>
            <a:r>
              <a:rPr lang="en-US" b="0" i="0" dirty="0" err="1">
                <a:solidFill>
                  <a:srgbClr val="000000"/>
                </a:solidFill>
                <a:effectLst/>
                <a:latin typeface="inter-regular"/>
              </a:rPr>
              <a:t>name,</a:t>
            </a:r>
            <a:r>
              <a:rPr lang="en-US" b="1" i="0" dirty="0" err="1">
                <a:solidFill>
                  <a:srgbClr val="006699"/>
                </a:solidFill>
                <a:effectLst/>
                <a:latin typeface="inter-regular"/>
              </a:rPr>
              <a:t>float</a:t>
            </a:r>
            <a:r>
              <a:rPr lang="en-US" b="0" i="0" dirty="0">
                <a:solidFill>
                  <a:srgbClr val="000000"/>
                </a:solidFill>
                <a:effectLst/>
                <a:latin typeface="inter-regular"/>
              </a:rPr>
              <a:t> fee){  </a:t>
            </a:r>
          </a:p>
          <a:p>
            <a:pPr marL="0" indent="0" algn="just">
              <a:buNone/>
            </a:pPr>
            <a:r>
              <a:rPr lang="en-US" b="1" i="0" dirty="0" err="1">
                <a:solidFill>
                  <a:srgbClr val="006699"/>
                </a:solidFill>
                <a:effectLst/>
                <a:latin typeface="inter-regular"/>
              </a:rPr>
              <a:t>this</a:t>
            </a:r>
            <a:r>
              <a:rPr lang="en-US" b="0" i="0" dirty="0" err="1">
                <a:solidFill>
                  <a:srgbClr val="000000"/>
                </a:solidFill>
                <a:effectLst/>
                <a:latin typeface="inter-regular"/>
              </a:rPr>
              <a:t>.rollno</a:t>
            </a:r>
            <a:r>
              <a:rPr lang="en-US" b="0" i="0" dirty="0">
                <a:solidFill>
                  <a:srgbClr val="000000"/>
                </a:solidFill>
                <a:effectLst/>
                <a:latin typeface="inter-regular"/>
              </a:rPr>
              <a:t>=</a:t>
            </a:r>
            <a:r>
              <a:rPr lang="en-US" b="0" i="0" dirty="0" err="1">
                <a:solidFill>
                  <a:srgbClr val="000000"/>
                </a:solidFill>
                <a:effectLst/>
                <a:latin typeface="inter-regular"/>
              </a:rPr>
              <a:t>rollno</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this</a:t>
            </a:r>
            <a:r>
              <a:rPr lang="en-US" b="0" i="0" dirty="0">
                <a:solidFill>
                  <a:srgbClr val="000000"/>
                </a:solidFill>
                <a:effectLst/>
                <a:latin typeface="inter-regular"/>
              </a:rPr>
              <a:t>.name=name;  </a:t>
            </a:r>
          </a:p>
          <a:p>
            <a:pPr marL="0" indent="0" algn="just">
              <a:buNone/>
            </a:pPr>
            <a:r>
              <a:rPr lang="en-US" b="1" i="0" dirty="0" err="1">
                <a:solidFill>
                  <a:srgbClr val="006699"/>
                </a:solidFill>
                <a:effectLst/>
                <a:latin typeface="inter-regular"/>
              </a:rPr>
              <a:t>this</a:t>
            </a:r>
            <a:r>
              <a:rPr lang="en-US" b="0" i="0" dirty="0" err="1">
                <a:solidFill>
                  <a:srgbClr val="000000"/>
                </a:solidFill>
                <a:effectLst/>
                <a:latin typeface="inter-regular"/>
              </a:rPr>
              <a:t>.fee</a:t>
            </a:r>
            <a:r>
              <a:rPr lang="en-US" b="0" i="0" dirty="0">
                <a:solidFill>
                  <a:srgbClr val="000000"/>
                </a:solidFill>
                <a:effectLst/>
                <a:latin typeface="inter-regular"/>
              </a:rPr>
              <a:t>=fee;  </a:t>
            </a:r>
          </a:p>
          <a:p>
            <a:pPr marL="0" indent="0" algn="just">
              <a:buNone/>
            </a:pP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void</a:t>
            </a:r>
            <a:r>
              <a:rPr lang="en-US" b="0" i="0" dirty="0">
                <a:solidFill>
                  <a:srgbClr val="000000"/>
                </a:solidFill>
                <a:effectLst/>
                <a:latin typeface="inter-regular"/>
              </a:rPr>
              <a:t> display(){</a:t>
            </a:r>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err="1">
                <a:solidFill>
                  <a:srgbClr val="000000"/>
                </a:solidFill>
                <a:effectLst/>
                <a:latin typeface="inter-regular"/>
              </a:rPr>
              <a:t>rollno</a:t>
            </a:r>
            <a:r>
              <a:rPr lang="en-US" b="0" i="0" dirty="0">
                <a:solidFill>
                  <a:srgbClr val="000000"/>
                </a:solidFill>
                <a:effectLst/>
                <a:latin typeface="inter-regular"/>
              </a:rPr>
              <a:t>+</a:t>
            </a:r>
            <a:r>
              <a:rPr lang="en-US" b="0" i="0" dirty="0">
                <a:solidFill>
                  <a:srgbClr val="0000FF"/>
                </a:solidFill>
                <a:effectLst/>
                <a:latin typeface="inter-regular"/>
              </a:rPr>
              <a:t>" "</a:t>
            </a:r>
            <a:r>
              <a:rPr lang="en-US" b="0" i="0" dirty="0">
                <a:solidFill>
                  <a:srgbClr val="000000"/>
                </a:solidFill>
                <a:effectLst/>
                <a:latin typeface="inter-regular"/>
              </a:rPr>
              <a:t>+name+</a:t>
            </a:r>
            <a:r>
              <a:rPr lang="en-US" b="0" i="0" dirty="0">
                <a:solidFill>
                  <a:srgbClr val="0000FF"/>
                </a:solidFill>
                <a:effectLst/>
                <a:latin typeface="inter-regular"/>
              </a:rPr>
              <a:t>" "</a:t>
            </a:r>
            <a:r>
              <a:rPr lang="en-US" b="0" i="0" dirty="0">
                <a:solidFill>
                  <a:srgbClr val="000000"/>
                </a:solidFill>
                <a:effectLst/>
                <a:latin typeface="inter-regular"/>
              </a:rPr>
              <a:t>+fee);}  </a:t>
            </a:r>
          </a:p>
          <a:p>
            <a:pPr marL="0" indent="0" algn="just">
              <a:buNone/>
            </a:pPr>
            <a:r>
              <a:rPr lang="en-US" b="0" i="0" dirty="0">
                <a:solidFill>
                  <a:srgbClr val="000000"/>
                </a:solidFill>
                <a:effectLst/>
                <a:latin typeface="inter-regular"/>
              </a:rPr>
              <a:t>}  </a:t>
            </a:r>
          </a:p>
          <a:p>
            <a:endParaRPr lang="en-US" dirty="0"/>
          </a:p>
        </p:txBody>
      </p:sp>
      <p:sp>
        <p:nvSpPr>
          <p:cNvPr id="6" name="Content Placeholder 5">
            <a:extLst>
              <a:ext uri="{FF2B5EF4-FFF2-40B4-BE49-F238E27FC236}">
                <a16:creationId xmlns:a16="http://schemas.microsoft.com/office/drawing/2014/main" id="{779A9E96-15A8-DE40-7C87-4DF8CA350163}"/>
              </a:ext>
            </a:extLst>
          </p:cNvPr>
          <p:cNvSpPr>
            <a:spLocks noGrp="1"/>
          </p:cNvSpPr>
          <p:nvPr>
            <p:ph sz="quarter" idx="4"/>
          </p:nvPr>
        </p:nvSpPr>
        <p:spPr>
          <a:xfrm>
            <a:off x="6096000" y="1690688"/>
            <a:ext cx="5259388" cy="4498975"/>
          </a:xfrm>
        </p:spPr>
        <p:txBody>
          <a:bodyPr>
            <a:normAutofit fontScale="77500" lnSpcReduction="20000"/>
          </a:bodyPr>
          <a:lstStyle/>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TestThis2{  </a:t>
            </a:r>
          </a:p>
          <a:p>
            <a:pPr marL="0" indent="0" algn="just">
              <a:buNone/>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Student s1=</a:t>
            </a:r>
            <a:r>
              <a:rPr lang="en-US" b="1" i="0" dirty="0">
                <a:solidFill>
                  <a:srgbClr val="006699"/>
                </a:solidFill>
                <a:effectLst/>
                <a:latin typeface="inter-regular"/>
              </a:rPr>
              <a:t>new</a:t>
            </a:r>
            <a:r>
              <a:rPr lang="en-US" b="0" i="0" dirty="0">
                <a:solidFill>
                  <a:srgbClr val="000000"/>
                </a:solidFill>
                <a:effectLst/>
                <a:latin typeface="inter-regular"/>
              </a:rPr>
              <a:t> Student(</a:t>
            </a:r>
            <a:r>
              <a:rPr lang="en-US" b="0" i="0" dirty="0">
                <a:solidFill>
                  <a:srgbClr val="C00000"/>
                </a:solidFill>
                <a:effectLst/>
                <a:latin typeface="inter-regular"/>
              </a:rPr>
              <a:t>111</a:t>
            </a:r>
            <a:r>
              <a:rPr lang="en-US" b="0" i="0" dirty="0">
                <a:solidFill>
                  <a:srgbClr val="000000"/>
                </a:solidFill>
                <a:effectLst/>
                <a:latin typeface="inter-regular"/>
              </a:rPr>
              <a:t>,</a:t>
            </a:r>
            <a:r>
              <a:rPr lang="en-US" b="0" i="0" dirty="0">
                <a:solidFill>
                  <a:srgbClr val="0000FF"/>
                </a:solidFill>
                <a:effectLst/>
                <a:latin typeface="inter-regular"/>
              </a:rPr>
              <a:t>"ali"</a:t>
            </a:r>
            <a:r>
              <a:rPr lang="en-US" b="0" i="0" dirty="0">
                <a:solidFill>
                  <a:srgbClr val="000000"/>
                </a:solidFill>
                <a:effectLst/>
                <a:latin typeface="inter-regular"/>
              </a:rPr>
              <a:t>,5000f);  </a:t>
            </a:r>
          </a:p>
          <a:p>
            <a:pPr marL="0" indent="0" algn="just">
              <a:buNone/>
            </a:pPr>
            <a:r>
              <a:rPr lang="en-US" b="0" i="0" dirty="0">
                <a:solidFill>
                  <a:srgbClr val="000000"/>
                </a:solidFill>
                <a:effectLst/>
                <a:latin typeface="inter-regular"/>
              </a:rPr>
              <a:t>Student s2=</a:t>
            </a:r>
            <a:r>
              <a:rPr lang="en-US" b="1" i="0" dirty="0">
                <a:solidFill>
                  <a:srgbClr val="006699"/>
                </a:solidFill>
                <a:effectLst/>
                <a:latin typeface="inter-regular"/>
              </a:rPr>
              <a:t>new</a:t>
            </a:r>
            <a:r>
              <a:rPr lang="en-US" b="0" i="0" dirty="0">
                <a:solidFill>
                  <a:srgbClr val="000000"/>
                </a:solidFill>
                <a:effectLst/>
                <a:latin typeface="inter-regular"/>
              </a:rPr>
              <a:t> Student(</a:t>
            </a:r>
            <a:r>
              <a:rPr lang="en-US" b="0" i="0" dirty="0">
                <a:solidFill>
                  <a:srgbClr val="C00000"/>
                </a:solidFill>
                <a:effectLst/>
                <a:latin typeface="inter-regular"/>
              </a:rPr>
              <a:t>112</a:t>
            </a:r>
            <a:r>
              <a:rPr lang="en-US" b="0" i="0" dirty="0">
                <a:solidFill>
                  <a:srgbClr val="000000"/>
                </a:solidFill>
                <a:effectLst/>
                <a:latin typeface="inter-regular"/>
              </a:rPr>
              <a:t>,</a:t>
            </a:r>
            <a:r>
              <a:rPr lang="en-US" b="0" i="0" dirty="0">
                <a:solidFill>
                  <a:srgbClr val="0000FF"/>
                </a:solidFill>
                <a:effectLst/>
                <a:latin typeface="inter-regular"/>
              </a:rPr>
              <a:t>"saba"</a:t>
            </a:r>
            <a:r>
              <a:rPr lang="en-US" b="0" i="0" dirty="0">
                <a:solidFill>
                  <a:srgbClr val="000000"/>
                </a:solidFill>
                <a:effectLst/>
                <a:latin typeface="inter-regular"/>
              </a:rPr>
              <a:t>,6000f);  </a:t>
            </a:r>
          </a:p>
          <a:p>
            <a:pPr marL="0" indent="0" algn="just">
              <a:buNone/>
            </a:pPr>
            <a:r>
              <a:rPr lang="en-US" b="0" i="0" dirty="0">
                <a:solidFill>
                  <a:srgbClr val="000000"/>
                </a:solidFill>
                <a:effectLst/>
                <a:latin typeface="inter-regular"/>
              </a:rPr>
              <a:t>s1.display();  </a:t>
            </a:r>
          </a:p>
          <a:p>
            <a:pPr marL="0" indent="0" algn="just">
              <a:buNone/>
            </a:pPr>
            <a:r>
              <a:rPr lang="en-US" b="0" i="0" dirty="0">
                <a:solidFill>
                  <a:srgbClr val="000000"/>
                </a:solidFill>
                <a:effectLst/>
                <a:latin typeface="inter-regular"/>
              </a:rPr>
              <a:t>s2.display();  </a:t>
            </a:r>
          </a:p>
          <a:p>
            <a:pPr marL="0" indent="0" algn="just">
              <a:buNone/>
            </a:pPr>
            <a:r>
              <a:rPr lang="en-US" b="0" i="0" dirty="0">
                <a:solidFill>
                  <a:srgbClr val="000000"/>
                </a:solidFill>
                <a:effectLst/>
                <a:latin typeface="inter-regular"/>
              </a:rPr>
              <a:t>}}  </a:t>
            </a:r>
          </a:p>
          <a:p>
            <a:endParaRPr lang="en-US" dirty="0"/>
          </a:p>
        </p:txBody>
      </p:sp>
      <p:sp>
        <p:nvSpPr>
          <p:cNvPr id="8" name="TextBox 7">
            <a:extLst>
              <a:ext uri="{FF2B5EF4-FFF2-40B4-BE49-F238E27FC236}">
                <a16:creationId xmlns:a16="http://schemas.microsoft.com/office/drawing/2014/main" id="{BE1B2FF9-B8A2-06EF-251A-0978A4C25F00}"/>
              </a:ext>
            </a:extLst>
          </p:cNvPr>
          <p:cNvSpPr txBox="1"/>
          <p:nvPr/>
        </p:nvSpPr>
        <p:spPr>
          <a:xfrm>
            <a:off x="6453553" y="5071795"/>
            <a:ext cx="2802989" cy="646331"/>
          </a:xfrm>
          <a:prstGeom prst="rect">
            <a:avLst/>
          </a:prstGeom>
          <a:solidFill>
            <a:schemeClr val="accent2"/>
          </a:solidFill>
        </p:spPr>
        <p:txBody>
          <a:bodyPr wrap="square">
            <a:spAutoFit/>
          </a:bodyPr>
          <a:lstStyle/>
          <a:p>
            <a:r>
              <a:rPr lang="fi-FI" dirty="0"/>
              <a:t>111 ali 5000.0</a:t>
            </a:r>
          </a:p>
          <a:p>
            <a:r>
              <a:rPr lang="fi-FI" dirty="0"/>
              <a:t>112 saba 6000.0</a:t>
            </a:r>
            <a:endParaRPr lang="en-US" dirty="0"/>
          </a:p>
        </p:txBody>
      </p:sp>
    </p:spTree>
    <p:extLst>
      <p:ext uri="{BB962C8B-B14F-4D97-AF65-F5344CB8AC3E}">
        <p14:creationId xmlns:p14="http://schemas.microsoft.com/office/powerpoint/2010/main" val="3549610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2175E73-D90D-A318-D7F5-4F9AC4BFB16F}"/>
              </a:ext>
            </a:extLst>
          </p:cNvPr>
          <p:cNvSpPr>
            <a:spLocks noGrp="1"/>
          </p:cNvSpPr>
          <p:nvPr>
            <p:ph type="title"/>
          </p:nvPr>
        </p:nvSpPr>
        <p:spPr/>
        <p:txBody>
          <a:bodyPr/>
          <a:lstStyle/>
          <a:p>
            <a:r>
              <a:rPr lang="en-US" dirty="0"/>
              <a:t>Final Keyword In Java</a:t>
            </a:r>
          </a:p>
        </p:txBody>
      </p:sp>
      <p:sp>
        <p:nvSpPr>
          <p:cNvPr id="8" name="Content Placeholder 7">
            <a:extLst>
              <a:ext uri="{FF2B5EF4-FFF2-40B4-BE49-F238E27FC236}">
                <a16:creationId xmlns:a16="http://schemas.microsoft.com/office/drawing/2014/main" id="{32DAB086-2784-50E8-C88B-25E9B4B65EF8}"/>
              </a:ext>
            </a:extLst>
          </p:cNvPr>
          <p:cNvSpPr>
            <a:spLocks noGrp="1"/>
          </p:cNvSpPr>
          <p:nvPr>
            <p:ph idx="1"/>
          </p:nvPr>
        </p:nvSpPr>
        <p:spPr/>
        <p:txBody>
          <a:bodyPr>
            <a:normAutofit lnSpcReduction="10000"/>
          </a:bodyPr>
          <a:lstStyle/>
          <a:p>
            <a:pPr algn="just"/>
            <a:r>
              <a:rPr lang="en-US" b="0" i="0" dirty="0">
                <a:solidFill>
                  <a:srgbClr val="333333"/>
                </a:solidFill>
                <a:effectLst/>
                <a:latin typeface="inter-regular"/>
              </a:rPr>
              <a:t>The </a:t>
            </a:r>
            <a:r>
              <a:rPr lang="en-US" b="1" i="0" dirty="0">
                <a:solidFill>
                  <a:srgbClr val="FF0000"/>
                </a:solidFill>
                <a:effectLst/>
                <a:latin typeface="inter-bold"/>
              </a:rPr>
              <a:t>final keyword</a:t>
            </a:r>
            <a:r>
              <a:rPr lang="en-US" b="0" i="0" dirty="0">
                <a:solidFill>
                  <a:srgbClr val="FF0000"/>
                </a:solidFill>
                <a:effectLst/>
                <a:latin typeface="inter-regular"/>
              </a:rPr>
              <a:t> </a:t>
            </a:r>
            <a:r>
              <a:rPr lang="en-US" b="0" i="0" dirty="0">
                <a:solidFill>
                  <a:srgbClr val="333333"/>
                </a:solidFill>
                <a:effectLst/>
                <a:latin typeface="inter-regular"/>
              </a:rPr>
              <a:t>in java is used to restrict the user. The java final keyword can be used in many context. Final can be:</a:t>
            </a:r>
          </a:p>
          <a:p>
            <a:pPr lvl="1" algn="just"/>
            <a:r>
              <a:rPr lang="en-US" b="0" i="0" dirty="0">
                <a:solidFill>
                  <a:srgbClr val="000000"/>
                </a:solidFill>
                <a:effectLst/>
                <a:latin typeface="inter-regular"/>
              </a:rPr>
              <a:t>variable</a:t>
            </a:r>
          </a:p>
          <a:p>
            <a:pPr lvl="1" algn="just"/>
            <a:r>
              <a:rPr lang="en-US" b="0" i="0" dirty="0">
                <a:solidFill>
                  <a:srgbClr val="000000"/>
                </a:solidFill>
                <a:effectLst/>
                <a:latin typeface="inter-regular"/>
              </a:rPr>
              <a:t>method</a:t>
            </a:r>
          </a:p>
          <a:p>
            <a:pPr lvl="1" algn="just"/>
            <a:r>
              <a:rPr lang="en-US" b="0" i="0" dirty="0">
                <a:solidFill>
                  <a:srgbClr val="000000"/>
                </a:solidFill>
                <a:effectLst/>
                <a:latin typeface="inter-regular"/>
              </a:rPr>
              <a:t>class</a:t>
            </a:r>
          </a:p>
          <a:p>
            <a:pPr algn="just"/>
            <a:r>
              <a:rPr lang="en-US" b="0" i="0" dirty="0">
                <a:solidFill>
                  <a:srgbClr val="333333"/>
                </a:solidFill>
                <a:effectLst/>
                <a:latin typeface="inter-regular"/>
              </a:rPr>
              <a:t>The </a:t>
            </a:r>
            <a:r>
              <a:rPr lang="en-US" b="1" i="0" dirty="0">
                <a:solidFill>
                  <a:srgbClr val="FF0000"/>
                </a:solidFill>
                <a:effectLst/>
                <a:latin typeface="inter-regular"/>
              </a:rPr>
              <a:t>final keyword </a:t>
            </a:r>
            <a:r>
              <a:rPr lang="en-US" b="0" i="0" dirty="0">
                <a:solidFill>
                  <a:srgbClr val="333333"/>
                </a:solidFill>
                <a:effectLst/>
                <a:latin typeface="inter-regular"/>
              </a:rPr>
              <a:t>can be applied with the variables, a final variable that have no value it is called blank final variable or uninitialized final variable. It can be initialized in the constructor only. The blank final variable can be static also which will be initialized in the static block only. We will have detailed learning of these. Let's first learn the basics of final keyword.</a:t>
            </a:r>
          </a:p>
          <a:p>
            <a:endParaRPr lang="en-US" dirty="0"/>
          </a:p>
        </p:txBody>
      </p:sp>
    </p:spTree>
    <p:extLst>
      <p:ext uri="{BB962C8B-B14F-4D97-AF65-F5344CB8AC3E}">
        <p14:creationId xmlns:p14="http://schemas.microsoft.com/office/powerpoint/2010/main" val="2528918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3282-D06D-1323-8BDB-76453F5E9FD1}"/>
              </a:ext>
            </a:extLst>
          </p:cNvPr>
          <p:cNvSpPr>
            <a:spLocks noGrp="1"/>
          </p:cNvSpPr>
          <p:nvPr>
            <p:ph type="title"/>
          </p:nvPr>
        </p:nvSpPr>
        <p:spPr/>
        <p:txBody>
          <a:bodyPr/>
          <a:lstStyle/>
          <a:p>
            <a:r>
              <a:rPr lang="en-US" dirty="0"/>
              <a:t> Java final variable</a:t>
            </a:r>
            <a:br>
              <a:rPr lang="en-US" dirty="0"/>
            </a:br>
            <a:endParaRPr lang="en-US" dirty="0"/>
          </a:p>
        </p:txBody>
      </p:sp>
      <p:sp>
        <p:nvSpPr>
          <p:cNvPr id="3" name="Content Placeholder 2">
            <a:extLst>
              <a:ext uri="{FF2B5EF4-FFF2-40B4-BE49-F238E27FC236}">
                <a16:creationId xmlns:a16="http://schemas.microsoft.com/office/drawing/2014/main" id="{9949C1FF-AD20-C237-C868-EAD56CCC63A1}"/>
              </a:ext>
            </a:extLst>
          </p:cNvPr>
          <p:cNvSpPr>
            <a:spLocks noGrp="1"/>
          </p:cNvSpPr>
          <p:nvPr>
            <p:ph idx="1"/>
          </p:nvPr>
        </p:nvSpPr>
        <p:spPr/>
        <p:txBody>
          <a:bodyPr/>
          <a:lstStyle/>
          <a:p>
            <a:r>
              <a:rPr lang="en-US" dirty="0"/>
              <a:t>If you make any variable as final, you cannot change the value of final variable(It will be constant).</a:t>
            </a:r>
          </a:p>
        </p:txBody>
      </p:sp>
      <p:sp>
        <p:nvSpPr>
          <p:cNvPr id="5" name="TextBox 4">
            <a:extLst>
              <a:ext uri="{FF2B5EF4-FFF2-40B4-BE49-F238E27FC236}">
                <a16:creationId xmlns:a16="http://schemas.microsoft.com/office/drawing/2014/main" id="{23890222-BD7D-9AF1-1E75-C445F2D4EF05}"/>
              </a:ext>
            </a:extLst>
          </p:cNvPr>
          <p:cNvSpPr txBox="1"/>
          <p:nvPr/>
        </p:nvSpPr>
        <p:spPr>
          <a:xfrm>
            <a:off x="2359855" y="2908722"/>
            <a:ext cx="6098344" cy="3785652"/>
          </a:xfrm>
          <a:prstGeom prst="rect">
            <a:avLst/>
          </a:prstGeom>
          <a:noFill/>
        </p:spPr>
        <p:txBody>
          <a:bodyPr wrap="square">
            <a:spAutoFit/>
          </a:bodyPr>
          <a:lstStyle/>
          <a:p>
            <a:pPr algn="just"/>
            <a:r>
              <a:rPr lang="en-US" sz="2400" b="1" i="0" dirty="0">
                <a:solidFill>
                  <a:srgbClr val="006699"/>
                </a:solidFill>
                <a:effectLst/>
                <a:latin typeface="inter-regular"/>
              </a:rPr>
              <a:t>class</a:t>
            </a:r>
            <a:r>
              <a:rPr lang="en-US" sz="2400" b="0" i="0" dirty="0">
                <a:solidFill>
                  <a:srgbClr val="000000"/>
                </a:solidFill>
                <a:effectLst/>
                <a:latin typeface="inter-regular"/>
              </a:rPr>
              <a:t> Bike9{  </a:t>
            </a:r>
          </a:p>
          <a:p>
            <a:pPr algn="just"/>
            <a:r>
              <a:rPr lang="en-US" sz="2400" b="0" i="0" dirty="0">
                <a:solidFill>
                  <a:srgbClr val="000000"/>
                </a:solidFill>
                <a:effectLst/>
                <a:latin typeface="inter-regular"/>
              </a:rPr>
              <a:t> </a:t>
            </a:r>
            <a:r>
              <a:rPr lang="en-US" sz="2400" b="1" i="0" dirty="0">
                <a:solidFill>
                  <a:srgbClr val="006699"/>
                </a:solidFill>
                <a:effectLst/>
                <a:latin typeface="inter-regular"/>
              </a:rPr>
              <a:t>final</a:t>
            </a:r>
            <a:r>
              <a:rPr lang="en-US" sz="2400" b="0" i="0" dirty="0">
                <a:solidFill>
                  <a:srgbClr val="000000"/>
                </a:solidFill>
                <a:effectLst/>
                <a:latin typeface="inter-regular"/>
              </a:rPr>
              <a:t> </a:t>
            </a:r>
            <a:r>
              <a:rPr lang="en-US" sz="2400" b="1" i="0" dirty="0">
                <a:solidFill>
                  <a:srgbClr val="006699"/>
                </a:solidFill>
                <a:effectLst/>
                <a:latin typeface="inter-regular"/>
              </a:rPr>
              <a:t>int</a:t>
            </a:r>
            <a:r>
              <a:rPr lang="en-US" sz="2400" b="0" i="0" dirty="0">
                <a:solidFill>
                  <a:srgbClr val="000000"/>
                </a:solidFill>
                <a:effectLst/>
                <a:latin typeface="inter-regular"/>
              </a:rPr>
              <a:t> </a:t>
            </a:r>
            <a:r>
              <a:rPr lang="en-US" sz="2400" b="0" i="0" dirty="0" err="1">
                <a:solidFill>
                  <a:srgbClr val="000000"/>
                </a:solidFill>
                <a:effectLst/>
                <a:latin typeface="inter-regular"/>
              </a:rPr>
              <a:t>speedlimit</a:t>
            </a:r>
            <a:r>
              <a:rPr lang="en-US" sz="2400" b="0" i="0" dirty="0">
                <a:solidFill>
                  <a:srgbClr val="000000"/>
                </a:solidFill>
                <a:effectLst/>
                <a:latin typeface="inter-regular"/>
              </a:rPr>
              <a:t>=</a:t>
            </a:r>
            <a:r>
              <a:rPr lang="en-US" sz="2400" b="0" i="0" dirty="0">
                <a:solidFill>
                  <a:srgbClr val="C00000"/>
                </a:solidFill>
                <a:effectLst/>
                <a:latin typeface="inter-regular"/>
              </a:rPr>
              <a:t>90</a:t>
            </a:r>
            <a:r>
              <a:rPr lang="en-US" sz="2400" b="0" i="0" dirty="0">
                <a:solidFill>
                  <a:srgbClr val="000000"/>
                </a:solidFill>
                <a:effectLst/>
                <a:latin typeface="inter-regular"/>
              </a:rPr>
              <a:t>;</a:t>
            </a:r>
            <a:r>
              <a:rPr lang="en-US" sz="2400" b="0" i="0" dirty="0">
                <a:solidFill>
                  <a:srgbClr val="008200"/>
                </a:solidFill>
                <a:effectLst/>
                <a:latin typeface="inter-regular"/>
              </a:rPr>
              <a:t>//final variable</a:t>
            </a:r>
            <a:r>
              <a:rPr lang="en-US" sz="2400" b="0" i="0" dirty="0">
                <a:solidFill>
                  <a:srgbClr val="000000"/>
                </a:solidFill>
                <a:effectLst/>
                <a:latin typeface="inter-regular"/>
              </a:rPr>
              <a:t>  </a:t>
            </a:r>
          </a:p>
          <a:p>
            <a:pPr algn="just"/>
            <a:r>
              <a:rPr lang="en-US" sz="2400" b="0" i="0" dirty="0">
                <a:solidFill>
                  <a:srgbClr val="000000"/>
                </a:solidFill>
                <a:effectLst/>
                <a:latin typeface="inter-regular"/>
              </a:rPr>
              <a:t> </a:t>
            </a:r>
            <a:r>
              <a:rPr lang="en-US" sz="2400" b="1" i="0" dirty="0">
                <a:solidFill>
                  <a:srgbClr val="006699"/>
                </a:solidFill>
                <a:effectLst/>
                <a:latin typeface="inter-regular"/>
              </a:rPr>
              <a:t>void</a:t>
            </a:r>
            <a:r>
              <a:rPr lang="en-US" sz="2400" b="0" i="0" dirty="0">
                <a:solidFill>
                  <a:srgbClr val="000000"/>
                </a:solidFill>
                <a:effectLst/>
                <a:latin typeface="inter-regular"/>
              </a:rPr>
              <a:t> run(){  </a:t>
            </a:r>
          </a:p>
          <a:p>
            <a:pPr algn="just"/>
            <a:r>
              <a:rPr lang="en-US" sz="2400" b="0" i="0" dirty="0">
                <a:solidFill>
                  <a:srgbClr val="000000"/>
                </a:solidFill>
                <a:effectLst/>
                <a:latin typeface="inter-regular"/>
              </a:rPr>
              <a:t>  </a:t>
            </a:r>
            <a:r>
              <a:rPr lang="en-US" sz="2400" b="0" i="0" dirty="0" err="1">
                <a:solidFill>
                  <a:srgbClr val="000000"/>
                </a:solidFill>
                <a:effectLst/>
                <a:latin typeface="inter-regular"/>
              </a:rPr>
              <a:t>speedlimit</a:t>
            </a:r>
            <a:r>
              <a:rPr lang="en-US" sz="2400" b="0" i="0" dirty="0">
                <a:solidFill>
                  <a:srgbClr val="000000"/>
                </a:solidFill>
                <a:effectLst/>
                <a:latin typeface="inter-regular"/>
              </a:rPr>
              <a:t>=</a:t>
            </a:r>
            <a:r>
              <a:rPr lang="en-US" sz="2400" b="0" i="0" dirty="0">
                <a:solidFill>
                  <a:srgbClr val="C00000"/>
                </a:solidFill>
                <a:effectLst/>
                <a:latin typeface="inter-regular"/>
              </a:rPr>
              <a:t>400</a:t>
            </a:r>
            <a:r>
              <a:rPr lang="en-US" sz="2400" b="0" i="0" dirty="0">
                <a:solidFill>
                  <a:srgbClr val="000000"/>
                </a:solidFill>
                <a:effectLst/>
                <a:latin typeface="inter-regular"/>
              </a:rPr>
              <a:t>;  </a:t>
            </a:r>
          </a:p>
          <a:p>
            <a:pPr algn="just"/>
            <a:r>
              <a:rPr lang="en-US" sz="2400" b="0" i="0" dirty="0">
                <a:solidFill>
                  <a:srgbClr val="000000"/>
                </a:solidFill>
                <a:effectLst/>
                <a:latin typeface="inter-regular"/>
              </a:rPr>
              <a:t> }  </a:t>
            </a:r>
          </a:p>
          <a:p>
            <a:pPr algn="just"/>
            <a:r>
              <a:rPr lang="en-US" sz="2400" b="0" i="0" dirty="0">
                <a:solidFill>
                  <a:srgbClr val="000000"/>
                </a:solidFill>
                <a:effectLst/>
                <a:latin typeface="inter-regular"/>
              </a:rPr>
              <a:t> </a:t>
            </a:r>
            <a:r>
              <a:rPr lang="en-US" sz="2400" b="1" i="0" dirty="0">
                <a:solidFill>
                  <a:srgbClr val="006699"/>
                </a:solidFill>
                <a:effectLst/>
                <a:latin typeface="inter-regular"/>
              </a:rPr>
              <a:t>public</a:t>
            </a:r>
            <a:r>
              <a:rPr lang="en-US" sz="2400" b="0" i="0" dirty="0">
                <a:solidFill>
                  <a:srgbClr val="000000"/>
                </a:solidFill>
                <a:effectLst/>
                <a:latin typeface="inter-regular"/>
              </a:rPr>
              <a:t> </a:t>
            </a:r>
            <a:r>
              <a:rPr lang="en-US" sz="2400" b="1" i="0" dirty="0">
                <a:solidFill>
                  <a:srgbClr val="006699"/>
                </a:solidFill>
                <a:effectLst/>
                <a:latin typeface="inter-regular"/>
              </a:rPr>
              <a:t>static</a:t>
            </a:r>
            <a:r>
              <a:rPr lang="en-US" sz="2400" b="0" i="0" dirty="0">
                <a:solidFill>
                  <a:srgbClr val="000000"/>
                </a:solidFill>
                <a:effectLst/>
                <a:latin typeface="inter-regular"/>
              </a:rPr>
              <a:t> </a:t>
            </a:r>
            <a:r>
              <a:rPr lang="en-US" sz="2400" b="1" i="0" dirty="0">
                <a:solidFill>
                  <a:srgbClr val="006699"/>
                </a:solidFill>
                <a:effectLst/>
                <a:latin typeface="inter-regular"/>
              </a:rPr>
              <a:t>void</a:t>
            </a:r>
            <a:r>
              <a:rPr lang="en-US" sz="2400" b="0" i="0" dirty="0">
                <a:solidFill>
                  <a:srgbClr val="000000"/>
                </a:solidFill>
                <a:effectLst/>
                <a:latin typeface="inter-regular"/>
              </a:rPr>
              <a:t> main(String </a:t>
            </a:r>
            <a:r>
              <a:rPr lang="en-US" sz="2400" b="0" i="0" dirty="0" err="1">
                <a:solidFill>
                  <a:srgbClr val="000000"/>
                </a:solidFill>
                <a:effectLst/>
                <a:latin typeface="inter-regular"/>
              </a:rPr>
              <a:t>args</a:t>
            </a:r>
            <a:r>
              <a:rPr lang="en-US" sz="2400" b="0" i="0" dirty="0">
                <a:solidFill>
                  <a:srgbClr val="000000"/>
                </a:solidFill>
                <a:effectLst/>
                <a:latin typeface="inter-regular"/>
              </a:rPr>
              <a:t>[]){  </a:t>
            </a:r>
          </a:p>
          <a:p>
            <a:pPr algn="just"/>
            <a:r>
              <a:rPr lang="en-US" sz="2400" b="0" i="0" dirty="0">
                <a:solidFill>
                  <a:srgbClr val="000000"/>
                </a:solidFill>
                <a:effectLst/>
                <a:latin typeface="inter-regular"/>
              </a:rPr>
              <a:t> Bike9 obj=</a:t>
            </a:r>
            <a:r>
              <a:rPr lang="en-US" sz="2400" b="1" i="0" dirty="0">
                <a:solidFill>
                  <a:srgbClr val="006699"/>
                </a:solidFill>
                <a:effectLst/>
                <a:latin typeface="inter-regular"/>
              </a:rPr>
              <a:t>new</a:t>
            </a:r>
            <a:r>
              <a:rPr lang="en-US" sz="2400" b="0" i="0" dirty="0">
                <a:solidFill>
                  <a:srgbClr val="000000"/>
                </a:solidFill>
                <a:effectLst/>
                <a:latin typeface="inter-regular"/>
              </a:rPr>
              <a:t>  Bike9();  </a:t>
            </a:r>
          </a:p>
          <a:p>
            <a:pPr algn="just"/>
            <a:r>
              <a:rPr lang="en-US" sz="2400" b="0" i="0" dirty="0">
                <a:solidFill>
                  <a:srgbClr val="000000"/>
                </a:solidFill>
                <a:effectLst/>
                <a:latin typeface="inter-regular"/>
              </a:rPr>
              <a:t> </a:t>
            </a:r>
            <a:r>
              <a:rPr lang="en-US" sz="2400" b="0" i="0" dirty="0" err="1">
                <a:solidFill>
                  <a:srgbClr val="000000"/>
                </a:solidFill>
                <a:effectLst/>
                <a:latin typeface="inter-regular"/>
              </a:rPr>
              <a:t>obj.run</a:t>
            </a:r>
            <a:r>
              <a:rPr lang="en-US" sz="2400" b="0" i="0" dirty="0">
                <a:solidFill>
                  <a:srgbClr val="000000"/>
                </a:solidFill>
                <a:effectLst/>
                <a:latin typeface="inter-regular"/>
              </a:rPr>
              <a:t>();  </a:t>
            </a:r>
          </a:p>
          <a:p>
            <a:pPr algn="just"/>
            <a:r>
              <a:rPr lang="en-US" sz="2400" b="0" i="0" dirty="0">
                <a:solidFill>
                  <a:srgbClr val="000000"/>
                </a:solidFill>
                <a:effectLst/>
                <a:latin typeface="inter-regular"/>
              </a:rPr>
              <a:t> }  </a:t>
            </a:r>
          </a:p>
          <a:p>
            <a:pPr algn="just"/>
            <a:r>
              <a:rPr lang="en-US" sz="2400" b="0" i="0" dirty="0">
                <a:solidFill>
                  <a:srgbClr val="000000"/>
                </a:solidFill>
                <a:effectLst/>
                <a:latin typeface="inter-regular"/>
              </a:rPr>
              <a:t>}</a:t>
            </a:r>
          </a:p>
        </p:txBody>
      </p:sp>
      <p:sp>
        <p:nvSpPr>
          <p:cNvPr id="6" name="Rectangle 1">
            <a:extLst>
              <a:ext uri="{FF2B5EF4-FFF2-40B4-BE49-F238E27FC236}">
                <a16:creationId xmlns:a16="http://schemas.microsoft.com/office/drawing/2014/main" id="{944509D6-A009-C8CC-F02C-7BF3651F782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9F9F9"/>
                </a:solidFill>
                <a:effectLst/>
                <a:latin typeface="Arial Unicode MS"/>
              </a:rPr>
              <a:t>Output:Compile Time Error</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0B594B8E-043F-764E-DA1E-E046CAAAE702}"/>
              </a:ext>
            </a:extLst>
          </p:cNvPr>
          <p:cNvSpPr txBox="1"/>
          <p:nvPr/>
        </p:nvSpPr>
        <p:spPr>
          <a:xfrm>
            <a:off x="6481689" y="5942568"/>
            <a:ext cx="3675185" cy="461665"/>
          </a:xfrm>
          <a:prstGeom prst="rect">
            <a:avLst/>
          </a:prstGeom>
          <a:solidFill>
            <a:schemeClr val="accent2"/>
          </a:solidFill>
        </p:spPr>
        <p:txBody>
          <a:bodyPr wrap="square">
            <a:spAutoFit/>
          </a:bodyPr>
          <a:lstStyle/>
          <a:p>
            <a:r>
              <a:rPr lang="en-US" sz="2400" dirty="0" err="1"/>
              <a:t>Output:Compile</a:t>
            </a:r>
            <a:r>
              <a:rPr lang="en-US" sz="2400" dirty="0"/>
              <a:t> Time Error</a:t>
            </a:r>
          </a:p>
        </p:txBody>
      </p:sp>
    </p:spTree>
    <p:extLst>
      <p:ext uri="{BB962C8B-B14F-4D97-AF65-F5344CB8AC3E}">
        <p14:creationId xmlns:p14="http://schemas.microsoft.com/office/powerpoint/2010/main" val="2719330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BD9DB-3487-907B-B2E6-DFC7B472441F}"/>
              </a:ext>
            </a:extLst>
          </p:cNvPr>
          <p:cNvSpPr>
            <a:spLocks noGrp="1"/>
          </p:cNvSpPr>
          <p:nvPr>
            <p:ph type="title"/>
          </p:nvPr>
        </p:nvSpPr>
        <p:spPr/>
        <p:txBody>
          <a:bodyPr>
            <a:normAutofit/>
          </a:bodyPr>
          <a:lstStyle/>
          <a:p>
            <a:r>
              <a:rPr lang="en-US" dirty="0"/>
              <a:t>Java final method</a:t>
            </a:r>
            <a:br>
              <a:rPr lang="en-US" dirty="0"/>
            </a:br>
            <a:endParaRPr lang="en-US" dirty="0"/>
          </a:p>
        </p:txBody>
      </p:sp>
      <p:sp>
        <p:nvSpPr>
          <p:cNvPr id="3" name="Content Placeholder 2">
            <a:extLst>
              <a:ext uri="{FF2B5EF4-FFF2-40B4-BE49-F238E27FC236}">
                <a16:creationId xmlns:a16="http://schemas.microsoft.com/office/drawing/2014/main" id="{D6006805-82E9-2C06-C6D0-1B72FF50606C}"/>
              </a:ext>
            </a:extLst>
          </p:cNvPr>
          <p:cNvSpPr>
            <a:spLocks noGrp="1"/>
          </p:cNvSpPr>
          <p:nvPr>
            <p:ph idx="1"/>
          </p:nvPr>
        </p:nvSpPr>
        <p:spPr/>
        <p:txBody>
          <a:bodyPr>
            <a:normAutofit fontScale="25000" lnSpcReduction="20000"/>
          </a:bodyPr>
          <a:lstStyle/>
          <a:p>
            <a:pPr marL="0" indent="0">
              <a:buNone/>
            </a:pPr>
            <a:r>
              <a:rPr lang="en-US" sz="12800" dirty="0"/>
              <a:t>If you make any method as final, you cannot override it.</a:t>
            </a:r>
          </a:p>
          <a:p>
            <a:pPr marL="0" indent="0">
              <a:buNone/>
            </a:pPr>
            <a:endParaRPr lang="en-US" sz="11200" dirty="0"/>
          </a:p>
          <a:p>
            <a:pPr marL="0" indent="0" algn="just">
              <a:buNone/>
            </a:pPr>
            <a:r>
              <a:rPr lang="en-US" sz="9600" b="1" dirty="0">
                <a:latin typeface="inter-regular"/>
              </a:rPr>
              <a:t>class Bike{  </a:t>
            </a:r>
          </a:p>
          <a:p>
            <a:pPr marL="0" indent="0" algn="just">
              <a:buNone/>
            </a:pPr>
            <a:r>
              <a:rPr lang="en-US" sz="9600" b="1" dirty="0">
                <a:latin typeface="inter-regular"/>
              </a:rPr>
              <a:t>  final void run(){</a:t>
            </a:r>
            <a:r>
              <a:rPr lang="en-US" sz="9600" b="1" dirty="0" err="1">
                <a:latin typeface="inter-regular"/>
              </a:rPr>
              <a:t>System.out.println</a:t>
            </a:r>
            <a:r>
              <a:rPr lang="en-US" sz="9600" b="1" dirty="0">
                <a:latin typeface="inter-regular"/>
              </a:rPr>
              <a:t>("running");}  </a:t>
            </a:r>
          </a:p>
          <a:p>
            <a:pPr marL="0" indent="0" algn="just">
              <a:buNone/>
            </a:pPr>
            <a:r>
              <a:rPr lang="en-US" sz="9600" b="1" dirty="0">
                <a:latin typeface="inter-regular"/>
              </a:rPr>
              <a:t>}  </a:t>
            </a:r>
          </a:p>
          <a:p>
            <a:pPr marL="0" indent="0" algn="just">
              <a:buNone/>
            </a:pPr>
            <a:r>
              <a:rPr lang="en-US" sz="9600" b="1" dirty="0">
                <a:latin typeface="inter-regular"/>
              </a:rPr>
              <a:t>class Honda extends Bike{  </a:t>
            </a:r>
          </a:p>
          <a:p>
            <a:pPr marL="0" indent="0" algn="just">
              <a:buNone/>
            </a:pPr>
            <a:r>
              <a:rPr lang="en-US" sz="9600" b="1" dirty="0">
                <a:latin typeface="inter-regular"/>
              </a:rPr>
              <a:t>   void run(){</a:t>
            </a:r>
            <a:r>
              <a:rPr lang="en-US" sz="9600" b="1" dirty="0" err="1">
                <a:latin typeface="inter-regular"/>
              </a:rPr>
              <a:t>System.out.println</a:t>
            </a:r>
            <a:r>
              <a:rPr lang="en-US" sz="9600" b="1" dirty="0">
                <a:latin typeface="inter-regular"/>
              </a:rPr>
              <a:t>("running safely with 100kmph");}  </a:t>
            </a:r>
          </a:p>
          <a:p>
            <a:pPr marL="0" indent="0" algn="just">
              <a:buNone/>
            </a:pPr>
            <a:r>
              <a:rPr lang="en-US" sz="9600" b="1" dirty="0">
                <a:latin typeface="inter-regular"/>
              </a:rPr>
              <a:t>   public static void main(String </a:t>
            </a:r>
            <a:r>
              <a:rPr lang="en-US" sz="9600" b="1" dirty="0" err="1">
                <a:latin typeface="inter-regular"/>
              </a:rPr>
              <a:t>args</a:t>
            </a:r>
            <a:r>
              <a:rPr lang="en-US" sz="9600" b="1" dirty="0">
                <a:latin typeface="inter-regular"/>
              </a:rPr>
              <a:t>[]){  </a:t>
            </a:r>
          </a:p>
          <a:p>
            <a:pPr marL="0" indent="0" algn="just">
              <a:buNone/>
            </a:pPr>
            <a:r>
              <a:rPr lang="en-US" sz="9600" b="1" dirty="0">
                <a:latin typeface="inter-regular"/>
              </a:rPr>
              <a:t>   Honda </a:t>
            </a:r>
            <a:r>
              <a:rPr lang="en-US" sz="9600" b="1" dirty="0" err="1">
                <a:latin typeface="inter-regular"/>
              </a:rPr>
              <a:t>honda</a:t>
            </a:r>
            <a:r>
              <a:rPr lang="en-US" sz="9600" b="1" dirty="0">
                <a:latin typeface="inter-regular"/>
              </a:rPr>
              <a:t>= new Honda();  </a:t>
            </a:r>
          </a:p>
          <a:p>
            <a:pPr marL="0" indent="0" algn="just">
              <a:buNone/>
            </a:pPr>
            <a:r>
              <a:rPr lang="en-US" sz="9600" b="1" dirty="0">
                <a:latin typeface="inter-regular"/>
              </a:rPr>
              <a:t>   </a:t>
            </a:r>
            <a:r>
              <a:rPr lang="en-US" sz="9600" b="1" dirty="0" err="1">
                <a:latin typeface="inter-regular"/>
              </a:rPr>
              <a:t>honda.run</a:t>
            </a:r>
            <a:r>
              <a:rPr lang="en-US" sz="9600" b="1" dirty="0">
                <a:latin typeface="inter-regular"/>
              </a:rPr>
              <a:t>();  </a:t>
            </a:r>
          </a:p>
          <a:p>
            <a:pPr marL="0" indent="0" algn="just">
              <a:buNone/>
            </a:pPr>
            <a:r>
              <a:rPr lang="en-US" sz="9600" b="1" dirty="0">
                <a:latin typeface="inter-regular"/>
              </a:rPr>
              <a:t>   }  </a:t>
            </a:r>
          </a:p>
          <a:p>
            <a:pPr marL="0" indent="0" algn="just">
              <a:buNone/>
            </a:pPr>
            <a:r>
              <a:rPr lang="en-US" sz="9600" b="1" dirty="0">
                <a:latin typeface="inter-regular"/>
              </a:rPr>
              <a:t>}</a:t>
            </a:r>
          </a:p>
        </p:txBody>
      </p:sp>
    </p:spTree>
    <p:extLst>
      <p:ext uri="{BB962C8B-B14F-4D97-AF65-F5344CB8AC3E}">
        <p14:creationId xmlns:p14="http://schemas.microsoft.com/office/powerpoint/2010/main" val="1668187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2F0F-D18F-D4FA-0B11-E62A00A7B1B9}"/>
              </a:ext>
            </a:extLst>
          </p:cNvPr>
          <p:cNvSpPr>
            <a:spLocks noGrp="1"/>
          </p:cNvSpPr>
          <p:nvPr>
            <p:ph type="title"/>
          </p:nvPr>
        </p:nvSpPr>
        <p:spPr/>
        <p:txBody>
          <a:bodyPr/>
          <a:lstStyle/>
          <a:p>
            <a:r>
              <a:rPr lang="en-US" dirty="0"/>
              <a:t>Java final class</a:t>
            </a:r>
          </a:p>
        </p:txBody>
      </p:sp>
      <p:sp>
        <p:nvSpPr>
          <p:cNvPr id="3" name="Content Placeholder 2">
            <a:extLst>
              <a:ext uri="{FF2B5EF4-FFF2-40B4-BE49-F238E27FC236}">
                <a16:creationId xmlns:a16="http://schemas.microsoft.com/office/drawing/2014/main" id="{A3A9D9C1-8CAD-377F-334E-FF8E7BBAD180}"/>
              </a:ext>
            </a:extLst>
          </p:cNvPr>
          <p:cNvSpPr>
            <a:spLocks noGrp="1"/>
          </p:cNvSpPr>
          <p:nvPr>
            <p:ph idx="1"/>
          </p:nvPr>
        </p:nvSpPr>
        <p:spPr/>
        <p:txBody>
          <a:bodyPr/>
          <a:lstStyle/>
          <a:p>
            <a:r>
              <a:rPr lang="en-US" b="0" i="0" dirty="0">
                <a:solidFill>
                  <a:srgbClr val="333333"/>
                </a:solidFill>
                <a:effectLst/>
                <a:latin typeface="inter-regular"/>
              </a:rPr>
              <a:t>If you make any class as final, you cannot extend it.</a:t>
            </a:r>
            <a:endParaRPr lang="en-US" dirty="0"/>
          </a:p>
        </p:txBody>
      </p:sp>
      <p:sp>
        <p:nvSpPr>
          <p:cNvPr id="5" name="TextBox 4">
            <a:extLst>
              <a:ext uri="{FF2B5EF4-FFF2-40B4-BE49-F238E27FC236}">
                <a16:creationId xmlns:a16="http://schemas.microsoft.com/office/drawing/2014/main" id="{CFB476C5-BB41-45E0-9417-99FA39F378F6}"/>
              </a:ext>
            </a:extLst>
          </p:cNvPr>
          <p:cNvSpPr txBox="1"/>
          <p:nvPr/>
        </p:nvSpPr>
        <p:spPr>
          <a:xfrm>
            <a:off x="1937824" y="2431633"/>
            <a:ext cx="8781758" cy="3785652"/>
          </a:xfrm>
          <a:prstGeom prst="rect">
            <a:avLst/>
          </a:prstGeom>
          <a:noFill/>
        </p:spPr>
        <p:txBody>
          <a:bodyPr wrap="square">
            <a:spAutoFit/>
          </a:bodyPr>
          <a:lstStyle/>
          <a:p>
            <a:pPr algn="just"/>
            <a:r>
              <a:rPr lang="en-US" sz="2400" b="1" i="0" dirty="0">
                <a:solidFill>
                  <a:srgbClr val="006699"/>
                </a:solidFill>
                <a:effectLst/>
                <a:latin typeface="inter-regular"/>
              </a:rPr>
              <a:t>final</a:t>
            </a:r>
            <a:r>
              <a:rPr lang="en-US" sz="2400" b="0" i="0" dirty="0">
                <a:solidFill>
                  <a:srgbClr val="000000"/>
                </a:solidFill>
                <a:effectLst/>
                <a:latin typeface="inter-regular"/>
              </a:rPr>
              <a:t> </a:t>
            </a:r>
            <a:r>
              <a:rPr lang="en-US" sz="2400" b="1" i="0" dirty="0">
                <a:solidFill>
                  <a:srgbClr val="006699"/>
                </a:solidFill>
                <a:effectLst/>
                <a:latin typeface="inter-regular"/>
              </a:rPr>
              <a:t>class</a:t>
            </a:r>
            <a:r>
              <a:rPr lang="en-US" sz="2400" b="0" i="0" dirty="0">
                <a:solidFill>
                  <a:srgbClr val="000000"/>
                </a:solidFill>
                <a:effectLst/>
                <a:latin typeface="inter-regular"/>
              </a:rPr>
              <a:t> Bike{}  </a:t>
            </a:r>
          </a:p>
          <a:p>
            <a:pPr algn="just"/>
            <a:r>
              <a:rPr lang="en-US" sz="2400" b="0" i="0" dirty="0">
                <a:solidFill>
                  <a:srgbClr val="000000"/>
                </a:solidFill>
                <a:effectLst/>
                <a:latin typeface="inter-regular"/>
              </a:rPr>
              <a:t>  </a:t>
            </a:r>
          </a:p>
          <a:p>
            <a:pPr algn="just"/>
            <a:r>
              <a:rPr lang="en-US" sz="2400" b="1" i="0" dirty="0">
                <a:solidFill>
                  <a:srgbClr val="006699"/>
                </a:solidFill>
                <a:effectLst/>
                <a:latin typeface="inter-regular"/>
              </a:rPr>
              <a:t>class</a:t>
            </a:r>
            <a:r>
              <a:rPr lang="en-US" sz="2400" b="0" i="0" dirty="0">
                <a:solidFill>
                  <a:srgbClr val="000000"/>
                </a:solidFill>
                <a:effectLst/>
                <a:latin typeface="inter-regular"/>
              </a:rPr>
              <a:t> Honda1 </a:t>
            </a:r>
            <a:r>
              <a:rPr lang="en-US" sz="2400" b="1" i="0" dirty="0">
                <a:solidFill>
                  <a:srgbClr val="006699"/>
                </a:solidFill>
                <a:effectLst/>
                <a:latin typeface="inter-regular"/>
              </a:rPr>
              <a:t>extends</a:t>
            </a:r>
            <a:r>
              <a:rPr lang="en-US" sz="2400" b="0" i="0" dirty="0">
                <a:solidFill>
                  <a:srgbClr val="000000"/>
                </a:solidFill>
                <a:effectLst/>
                <a:latin typeface="inter-regular"/>
              </a:rPr>
              <a:t> Bike{  </a:t>
            </a:r>
          </a:p>
          <a:p>
            <a:pPr algn="just"/>
            <a:r>
              <a:rPr lang="en-US" sz="2400" b="0" i="0" dirty="0">
                <a:solidFill>
                  <a:srgbClr val="000000"/>
                </a:solidFill>
                <a:effectLst/>
                <a:latin typeface="inter-regular"/>
              </a:rPr>
              <a:t>  </a:t>
            </a:r>
            <a:r>
              <a:rPr lang="en-US" sz="2400" b="1" i="0" dirty="0">
                <a:solidFill>
                  <a:srgbClr val="006699"/>
                </a:solidFill>
                <a:effectLst/>
                <a:latin typeface="inter-regular"/>
              </a:rPr>
              <a:t>void</a:t>
            </a:r>
            <a:r>
              <a:rPr lang="en-US" sz="2400" b="0" i="0" dirty="0">
                <a:solidFill>
                  <a:srgbClr val="000000"/>
                </a:solidFill>
                <a:effectLst/>
                <a:latin typeface="inter-regular"/>
              </a:rPr>
              <a:t> run(){</a:t>
            </a:r>
            <a:r>
              <a:rPr lang="en-US" sz="2400" b="0" i="0" dirty="0" err="1">
                <a:solidFill>
                  <a:srgbClr val="000000"/>
                </a:solidFill>
                <a:effectLst/>
                <a:latin typeface="inter-regular"/>
              </a:rPr>
              <a:t>System.out.println</a:t>
            </a:r>
            <a:r>
              <a:rPr lang="en-US" sz="2400" b="0" i="0" dirty="0">
                <a:solidFill>
                  <a:srgbClr val="000000"/>
                </a:solidFill>
                <a:effectLst/>
                <a:latin typeface="inter-regular"/>
              </a:rPr>
              <a:t>(</a:t>
            </a:r>
            <a:r>
              <a:rPr lang="en-US" sz="2400" b="0" i="0" dirty="0">
                <a:solidFill>
                  <a:srgbClr val="0000FF"/>
                </a:solidFill>
                <a:effectLst/>
                <a:latin typeface="inter-regular"/>
              </a:rPr>
              <a:t>"running safely with 100kmph"</a:t>
            </a:r>
            <a:r>
              <a:rPr lang="en-US" sz="2400" b="0" i="0" dirty="0">
                <a:solidFill>
                  <a:srgbClr val="000000"/>
                </a:solidFill>
                <a:effectLst/>
                <a:latin typeface="inter-regular"/>
              </a:rPr>
              <a:t>);}  </a:t>
            </a:r>
          </a:p>
          <a:p>
            <a:pPr algn="just"/>
            <a:r>
              <a:rPr lang="en-US" sz="2400" b="0" i="0" dirty="0">
                <a:solidFill>
                  <a:srgbClr val="000000"/>
                </a:solidFill>
                <a:effectLst/>
                <a:latin typeface="inter-regular"/>
              </a:rPr>
              <a:t>    </a:t>
            </a:r>
          </a:p>
          <a:p>
            <a:pPr algn="just"/>
            <a:r>
              <a:rPr lang="en-US" sz="2400" b="0" i="0" dirty="0">
                <a:solidFill>
                  <a:srgbClr val="000000"/>
                </a:solidFill>
                <a:effectLst/>
                <a:latin typeface="inter-regular"/>
              </a:rPr>
              <a:t>  </a:t>
            </a:r>
            <a:r>
              <a:rPr lang="en-US" sz="2400" b="1" i="0" dirty="0">
                <a:solidFill>
                  <a:srgbClr val="006699"/>
                </a:solidFill>
                <a:effectLst/>
                <a:latin typeface="inter-regular"/>
              </a:rPr>
              <a:t>public</a:t>
            </a:r>
            <a:r>
              <a:rPr lang="en-US" sz="2400" b="0" i="0" dirty="0">
                <a:solidFill>
                  <a:srgbClr val="000000"/>
                </a:solidFill>
                <a:effectLst/>
                <a:latin typeface="inter-regular"/>
              </a:rPr>
              <a:t> </a:t>
            </a:r>
            <a:r>
              <a:rPr lang="en-US" sz="2400" b="1" i="0" dirty="0">
                <a:solidFill>
                  <a:srgbClr val="006699"/>
                </a:solidFill>
                <a:effectLst/>
                <a:latin typeface="inter-regular"/>
              </a:rPr>
              <a:t>static</a:t>
            </a:r>
            <a:r>
              <a:rPr lang="en-US" sz="2400" b="0" i="0" dirty="0">
                <a:solidFill>
                  <a:srgbClr val="000000"/>
                </a:solidFill>
                <a:effectLst/>
                <a:latin typeface="inter-regular"/>
              </a:rPr>
              <a:t> </a:t>
            </a:r>
            <a:r>
              <a:rPr lang="en-US" sz="2400" b="1" i="0" dirty="0">
                <a:solidFill>
                  <a:srgbClr val="006699"/>
                </a:solidFill>
                <a:effectLst/>
                <a:latin typeface="inter-regular"/>
              </a:rPr>
              <a:t>void</a:t>
            </a:r>
            <a:r>
              <a:rPr lang="en-US" sz="2400" b="0" i="0" dirty="0">
                <a:solidFill>
                  <a:srgbClr val="000000"/>
                </a:solidFill>
                <a:effectLst/>
                <a:latin typeface="inter-regular"/>
              </a:rPr>
              <a:t> main(String </a:t>
            </a:r>
            <a:r>
              <a:rPr lang="en-US" sz="2400" b="0" i="0" dirty="0" err="1">
                <a:solidFill>
                  <a:srgbClr val="000000"/>
                </a:solidFill>
                <a:effectLst/>
                <a:latin typeface="inter-regular"/>
              </a:rPr>
              <a:t>args</a:t>
            </a:r>
            <a:r>
              <a:rPr lang="en-US" sz="2400" b="0" i="0" dirty="0">
                <a:solidFill>
                  <a:srgbClr val="000000"/>
                </a:solidFill>
                <a:effectLst/>
                <a:latin typeface="inter-regular"/>
              </a:rPr>
              <a:t>[]){  </a:t>
            </a:r>
          </a:p>
          <a:p>
            <a:pPr algn="just"/>
            <a:r>
              <a:rPr lang="en-US" sz="2400" b="0" i="0" dirty="0">
                <a:solidFill>
                  <a:srgbClr val="000000"/>
                </a:solidFill>
                <a:effectLst/>
                <a:latin typeface="inter-regular"/>
              </a:rPr>
              <a:t>  Honda1 </a:t>
            </a:r>
            <a:r>
              <a:rPr lang="en-US" sz="2400" b="0" i="0" dirty="0" err="1">
                <a:solidFill>
                  <a:srgbClr val="000000"/>
                </a:solidFill>
                <a:effectLst/>
                <a:latin typeface="inter-regular"/>
              </a:rPr>
              <a:t>honda</a:t>
            </a:r>
            <a:r>
              <a:rPr lang="en-US" sz="2400" b="0" i="0" dirty="0">
                <a:solidFill>
                  <a:srgbClr val="000000"/>
                </a:solidFill>
                <a:effectLst/>
                <a:latin typeface="inter-regular"/>
              </a:rPr>
              <a:t>= </a:t>
            </a:r>
            <a:r>
              <a:rPr lang="en-US" sz="2400" b="1" i="0" dirty="0">
                <a:solidFill>
                  <a:srgbClr val="006699"/>
                </a:solidFill>
                <a:effectLst/>
                <a:latin typeface="inter-regular"/>
              </a:rPr>
              <a:t>new</a:t>
            </a:r>
            <a:r>
              <a:rPr lang="en-US" sz="2400" b="0" i="0" dirty="0">
                <a:solidFill>
                  <a:srgbClr val="000000"/>
                </a:solidFill>
                <a:effectLst/>
                <a:latin typeface="inter-regular"/>
              </a:rPr>
              <a:t> Honda1();  </a:t>
            </a:r>
          </a:p>
          <a:p>
            <a:pPr algn="just"/>
            <a:r>
              <a:rPr lang="en-US" sz="2400" b="0" i="0" dirty="0">
                <a:solidFill>
                  <a:srgbClr val="000000"/>
                </a:solidFill>
                <a:effectLst/>
                <a:latin typeface="inter-regular"/>
              </a:rPr>
              <a:t>  </a:t>
            </a:r>
            <a:r>
              <a:rPr lang="en-US" sz="2400" b="0" i="0" dirty="0" err="1">
                <a:solidFill>
                  <a:srgbClr val="000000"/>
                </a:solidFill>
                <a:effectLst/>
                <a:latin typeface="inter-regular"/>
              </a:rPr>
              <a:t>honda.run</a:t>
            </a:r>
            <a:r>
              <a:rPr lang="en-US" sz="2400" b="0" i="0" dirty="0">
                <a:solidFill>
                  <a:srgbClr val="000000"/>
                </a:solidFill>
                <a:effectLst/>
                <a:latin typeface="inter-regular"/>
              </a:rPr>
              <a:t>();  </a:t>
            </a:r>
          </a:p>
          <a:p>
            <a:pPr algn="just"/>
            <a:r>
              <a:rPr lang="en-US" sz="2400" b="0" i="0" dirty="0">
                <a:solidFill>
                  <a:srgbClr val="000000"/>
                </a:solidFill>
                <a:effectLst/>
                <a:latin typeface="inter-regular"/>
              </a:rPr>
              <a:t>  }  </a:t>
            </a:r>
          </a:p>
          <a:p>
            <a:pPr algn="just"/>
            <a:r>
              <a:rPr lang="en-US" sz="2400" b="0" i="0" dirty="0">
                <a:solidFill>
                  <a:srgbClr val="000000"/>
                </a:solidFill>
                <a:effectLst/>
                <a:latin typeface="inter-regular"/>
              </a:rPr>
              <a:t>}  </a:t>
            </a:r>
          </a:p>
        </p:txBody>
      </p:sp>
    </p:spTree>
    <p:extLst>
      <p:ext uri="{BB962C8B-B14F-4D97-AF65-F5344CB8AC3E}">
        <p14:creationId xmlns:p14="http://schemas.microsoft.com/office/powerpoint/2010/main" val="3043352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D890-F59B-2B4F-4599-F29CF3987669}"/>
              </a:ext>
            </a:extLst>
          </p:cNvPr>
          <p:cNvSpPr>
            <a:spLocks noGrp="1"/>
          </p:cNvSpPr>
          <p:nvPr>
            <p:ph type="title"/>
          </p:nvPr>
        </p:nvSpPr>
        <p:spPr/>
        <p:txBody>
          <a:bodyPr/>
          <a:lstStyle/>
          <a:p>
            <a:r>
              <a:rPr lang="en-US" dirty="0"/>
              <a:t>Access Modifiers in Java</a:t>
            </a:r>
          </a:p>
        </p:txBody>
      </p:sp>
      <p:sp>
        <p:nvSpPr>
          <p:cNvPr id="3" name="Content Placeholder 2">
            <a:extLst>
              <a:ext uri="{FF2B5EF4-FFF2-40B4-BE49-F238E27FC236}">
                <a16:creationId xmlns:a16="http://schemas.microsoft.com/office/drawing/2014/main" id="{32E39B4A-71D0-0B60-ADE1-43E7F2B496F1}"/>
              </a:ext>
            </a:extLst>
          </p:cNvPr>
          <p:cNvSpPr>
            <a:spLocks noGrp="1"/>
          </p:cNvSpPr>
          <p:nvPr>
            <p:ph idx="1"/>
          </p:nvPr>
        </p:nvSpPr>
        <p:spPr>
          <a:xfrm>
            <a:off x="942534" y="1364566"/>
            <a:ext cx="10803989" cy="5317588"/>
          </a:xfrm>
        </p:spPr>
        <p:txBody>
          <a:bodyPr>
            <a:normAutofit/>
          </a:bodyPr>
          <a:lstStyle/>
          <a:p>
            <a:pPr marL="0" indent="0" algn="just">
              <a:buNone/>
            </a:pPr>
            <a:r>
              <a:rPr lang="en-US" sz="2400" dirty="0"/>
              <a:t>The access modifiers in Java specifies the accessibility or scope of a field, method, constructor, or class. We can change the access level of fields, constructors, methods, and class by applying the access modifier on it.</a:t>
            </a:r>
          </a:p>
          <a:p>
            <a:pPr algn="just"/>
            <a:endParaRPr lang="en-US" sz="2400" dirty="0"/>
          </a:p>
          <a:p>
            <a:pPr marL="0" indent="0" algn="just">
              <a:buNone/>
            </a:pPr>
            <a:r>
              <a:rPr lang="en-US" sz="2400" dirty="0"/>
              <a:t>There are four types of Java access modifiers:</a:t>
            </a:r>
          </a:p>
          <a:p>
            <a:pPr algn="just"/>
            <a:r>
              <a:rPr lang="en-US" sz="2400" b="1" dirty="0">
                <a:solidFill>
                  <a:srgbClr val="FF0000"/>
                </a:solidFill>
              </a:rPr>
              <a:t>Private</a:t>
            </a:r>
            <a:r>
              <a:rPr lang="en-US" sz="2400" dirty="0"/>
              <a:t>: The access level of a private modifier is only within the class. It cannot be accessed from outside the class.</a:t>
            </a:r>
          </a:p>
          <a:p>
            <a:pPr algn="just"/>
            <a:r>
              <a:rPr lang="en-US" sz="2400" b="1" dirty="0">
                <a:solidFill>
                  <a:srgbClr val="FF0000"/>
                </a:solidFill>
              </a:rPr>
              <a:t>Protected</a:t>
            </a:r>
            <a:r>
              <a:rPr lang="en-US" sz="2400" dirty="0"/>
              <a:t>: The access level of a protected modifier is within the package and outside the package through child class. If you do not make the child class, it cannot be accessed from outside the package.</a:t>
            </a:r>
          </a:p>
          <a:p>
            <a:pPr algn="just"/>
            <a:r>
              <a:rPr lang="en-US" sz="2400" b="1" dirty="0">
                <a:solidFill>
                  <a:srgbClr val="FF0000"/>
                </a:solidFill>
              </a:rPr>
              <a:t>Public: </a:t>
            </a:r>
            <a:r>
              <a:rPr lang="en-US" sz="2400" dirty="0"/>
              <a:t>The access level of a public modifier is everywhere. It can be accessed from within the class, outside the class, within the package and outside the package.</a:t>
            </a:r>
          </a:p>
        </p:txBody>
      </p:sp>
    </p:spTree>
    <p:extLst>
      <p:ext uri="{BB962C8B-B14F-4D97-AF65-F5344CB8AC3E}">
        <p14:creationId xmlns:p14="http://schemas.microsoft.com/office/powerpoint/2010/main" val="447054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2301</TotalTime>
  <Words>1034</Words>
  <Application>Microsoft Office PowerPoint</Application>
  <PresentationFormat>Widescreen</PresentationFormat>
  <Paragraphs>149</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Arial</vt:lpstr>
      <vt:lpstr>Arial Unicode MS</vt:lpstr>
      <vt:lpstr>Calibri</vt:lpstr>
      <vt:lpstr>Calibri Light</vt:lpstr>
      <vt:lpstr>inter-bold</vt:lpstr>
      <vt:lpstr>inter-regular</vt:lpstr>
      <vt:lpstr>Office Theme</vt:lpstr>
      <vt:lpstr>Object Oriented Programming </vt:lpstr>
      <vt:lpstr>this keyword in Java</vt:lpstr>
      <vt:lpstr>Without this keyword</vt:lpstr>
      <vt:lpstr>With this keyword</vt:lpstr>
      <vt:lpstr>Final Keyword In Java</vt:lpstr>
      <vt:lpstr> Java final variable </vt:lpstr>
      <vt:lpstr>Java final method </vt:lpstr>
      <vt:lpstr>Java final class</vt:lpstr>
      <vt:lpstr>Access Modifiers in Java</vt:lpstr>
      <vt:lpstr>PowerPoint Presentation</vt:lpstr>
      <vt:lpstr>Abstract class</vt:lpstr>
      <vt:lpstr>Abstract class</vt:lpstr>
      <vt:lpstr>Abstract Method in Java </vt:lpstr>
      <vt:lpstr>Example of Abstract class that has an abstract method</vt:lpstr>
      <vt:lpstr> Abstract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dc:title>
  <dc:creator>Mahwish Fatima BUKC</dc:creator>
  <cp:lastModifiedBy>Mahwish Fatima BUKC</cp:lastModifiedBy>
  <cp:revision>61</cp:revision>
  <dcterms:created xsi:type="dcterms:W3CDTF">2023-02-19T15:08:53Z</dcterms:created>
  <dcterms:modified xsi:type="dcterms:W3CDTF">2023-03-14T15:55:38Z</dcterms:modified>
</cp:coreProperties>
</file>