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44" d="100"/>
          <a:sy n="44" d="100"/>
        </p:scale>
        <p:origin x="86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5E78-3BF0-BA45-0343-F3DA1B60F8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D0E10-203D-EDC2-DEA2-4F1D04D2F6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CD13C8-4A80-77A4-52D7-7701E0C76B3B}"/>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5" name="Footer Placeholder 4">
            <a:extLst>
              <a:ext uri="{FF2B5EF4-FFF2-40B4-BE49-F238E27FC236}">
                <a16:creationId xmlns:a16="http://schemas.microsoft.com/office/drawing/2014/main" id="{E05B0545-FC65-FF15-5E78-188E9C5B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86EB0-8878-E4D3-90BE-47B3A595F628}"/>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1823930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9701-4E58-833C-8200-BAAC261764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E7062-6297-2B94-1CD3-E05B9639CF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6DE3F-EAEC-EFDC-5A42-16529663D505}"/>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5" name="Footer Placeholder 4">
            <a:extLst>
              <a:ext uri="{FF2B5EF4-FFF2-40B4-BE49-F238E27FC236}">
                <a16:creationId xmlns:a16="http://schemas.microsoft.com/office/drawing/2014/main" id="{ABD9C973-11A8-6DFD-F94D-56A9C1D85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BBF7C-8A9A-D41F-50D4-F969019D26A4}"/>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335796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AAB9F5-3839-5CF9-44B5-FBFB0F44C0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0FA154-82BE-574C-11F8-502592EE43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256A4-03B2-F180-DBA9-7378E67F691D}"/>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5" name="Footer Placeholder 4">
            <a:extLst>
              <a:ext uri="{FF2B5EF4-FFF2-40B4-BE49-F238E27FC236}">
                <a16:creationId xmlns:a16="http://schemas.microsoft.com/office/drawing/2014/main" id="{074E602C-C356-EB3D-2B75-5DBE32031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45C2C-D61A-661B-C787-375BA161786F}"/>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3951919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E554-5F99-260B-84E6-57A38B5CEF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2D0F7D-4C7A-8C9D-3FCB-1835009A76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11EB0-412A-82D0-5ABA-2D1D4BD18637}"/>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5" name="Footer Placeholder 4">
            <a:extLst>
              <a:ext uri="{FF2B5EF4-FFF2-40B4-BE49-F238E27FC236}">
                <a16:creationId xmlns:a16="http://schemas.microsoft.com/office/drawing/2014/main" id="{4A2DF5A0-AAA6-7C3E-438C-76308C292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76E8C4-E0DE-B62C-286D-9824F74EB17C}"/>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391545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4248-445C-C815-9309-920A51069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F9ED82-F744-F204-E099-CDFDA77460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69398A-1277-3D41-D4A8-79FEE1BEB198}"/>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5" name="Footer Placeholder 4">
            <a:extLst>
              <a:ext uri="{FF2B5EF4-FFF2-40B4-BE49-F238E27FC236}">
                <a16:creationId xmlns:a16="http://schemas.microsoft.com/office/drawing/2014/main" id="{4E3A20F2-01D4-3C5C-94CE-85A349F6A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A1D71-304F-340C-A352-E11EE2C94D62}"/>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65345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CAA1-E3BD-E144-C49D-7D07E57B00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DCDB4-F8A5-2ADE-E2A7-A109C8DC3F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C3C94-BDFE-D7DC-806F-B2C9340DC3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A8AA97-8E1F-F14C-D6F0-3CDFFFD0DF2A}"/>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6" name="Footer Placeholder 5">
            <a:extLst>
              <a:ext uri="{FF2B5EF4-FFF2-40B4-BE49-F238E27FC236}">
                <a16:creationId xmlns:a16="http://schemas.microsoft.com/office/drawing/2014/main" id="{D5A06A59-EC6F-28CC-4790-8EC8BA676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272ED-F357-EF6F-3698-591D2F5539A4}"/>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261673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41DA-6FAA-C370-108A-228ACCBCF9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01C755-6ADF-313B-0950-33FD3B74E8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61CED9-9C8C-401B-AF3F-9364F15C70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A5A926-7142-DD79-25B9-01F52C7C3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B0448B-285E-7B24-8750-73F62B57B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6F2983-F5D5-A2AA-7641-1935A1EDE836}"/>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8" name="Footer Placeholder 7">
            <a:extLst>
              <a:ext uri="{FF2B5EF4-FFF2-40B4-BE49-F238E27FC236}">
                <a16:creationId xmlns:a16="http://schemas.microsoft.com/office/drawing/2014/main" id="{7496E620-A53E-BFB8-5BDE-9FF22719A9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43044B-7A00-2205-DBAB-5F065A2AFB8E}"/>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127004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EE9C-0451-82B3-5333-A74AFA4584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EBC0F0-A3E8-BFC6-5172-192B85242A64}"/>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4" name="Footer Placeholder 3">
            <a:extLst>
              <a:ext uri="{FF2B5EF4-FFF2-40B4-BE49-F238E27FC236}">
                <a16:creationId xmlns:a16="http://schemas.microsoft.com/office/drawing/2014/main" id="{BEE78A83-AFA1-3A8D-0F30-64CC93C17E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000829-1E65-85B2-6289-C4B3C47E98E8}"/>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328204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B8C11-6289-CB93-591D-E45289B648E7}"/>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3" name="Footer Placeholder 2">
            <a:extLst>
              <a:ext uri="{FF2B5EF4-FFF2-40B4-BE49-F238E27FC236}">
                <a16:creationId xmlns:a16="http://schemas.microsoft.com/office/drawing/2014/main" id="{57874706-A02A-FEBA-9CB4-B4399F358B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390613-D0B2-AAF8-9FDF-133303BE94EF}"/>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1945835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F64B-95B6-0C6B-4F8A-1DA4A6CAB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B27760-0613-7CAA-420E-5B66226A0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0AC85B-87AD-6C92-0BB9-2C7D42999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A2A62-7F89-CED0-FD3F-64B7BF4A14B7}"/>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6" name="Footer Placeholder 5">
            <a:extLst>
              <a:ext uri="{FF2B5EF4-FFF2-40B4-BE49-F238E27FC236}">
                <a16:creationId xmlns:a16="http://schemas.microsoft.com/office/drawing/2014/main" id="{411E19DF-7855-E439-6C39-33F3A2AEB7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8924BA-26E0-E731-EB0C-76475813F4CA}"/>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208336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2D36-24FA-1F0C-9CD6-D614AB087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737C0A-5EB6-FC06-28C2-5380C3BF8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C70573-C4BA-1CEC-66B9-C8A0A0815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45E427-C00E-7E07-2D6B-569B059D243B}"/>
              </a:ext>
            </a:extLst>
          </p:cNvPr>
          <p:cNvSpPr>
            <a:spLocks noGrp="1"/>
          </p:cNvSpPr>
          <p:nvPr>
            <p:ph type="dt" sz="half" idx="10"/>
          </p:nvPr>
        </p:nvSpPr>
        <p:spPr/>
        <p:txBody>
          <a:bodyPr/>
          <a:lstStyle/>
          <a:p>
            <a:fld id="{A42712EC-1B42-4C1F-8FAC-F2E3C702FC41}" type="datetimeFigureOut">
              <a:rPr lang="en-US" smtClean="0"/>
              <a:t>5/21/2023</a:t>
            </a:fld>
            <a:endParaRPr lang="en-US"/>
          </a:p>
        </p:txBody>
      </p:sp>
      <p:sp>
        <p:nvSpPr>
          <p:cNvPr id="6" name="Footer Placeholder 5">
            <a:extLst>
              <a:ext uri="{FF2B5EF4-FFF2-40B4-BE49-F238E27FC236}">
                <a16:creationId xmlns:a16="http://schemas.microsoft.com/office/drawing/2014/main" id="{02FBEC47-2383-9003-C931-A4ED4DF53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7267C-72DF-83B3-AA67-520EB04BBAD6}"/>
              </a:ext>
            </a:extLst>
          </p:cNvPr>
          <p:cNvSpPr>
            <a:spLocks noGrp="1"/>
          </p:cNvSpPr>
          <p:nvPr>
            <p:ph type="sldNum" sz="quarter" idx="12"/>
          </p:nvPr>
        </p:nvSpPr>
        <p:spPr/>
        <p:txBody>
          <a:bodyPr/>
          <a:lstStyle/>
          <a:p>
            <a:fld id="{DB48618A-0691-4D7C-A352-0BAA39F13F7D}" type="slidenum">
              <a:rPr lang="en-US" smtClean="0"/>
              <a:t>‹#›</a:t>
            </a:fld>
            <a:endParaRPr lang="en-US"/>
          </a:p>
        </p:txBody>
      </p:sp>
    </p:spTree>
    <p:extLst>
      <p:ext uri="{BB962C8B-B14F-4D97-AF65-F5344CB8AC3E}">
        <p14:creationId xmlns:p14="http://schemas.microsoft.com/office/powerpoint/2010/main" val="1041692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B485D6-23CA-A862-E2C8-25EFFB57DF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04D88-4993-74A9-057C-4DDCEB27EB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ADE33-C40C-0C73-450E-473758706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712EC-1B42-4C1F-8FAC-F2E3C702FC41}" type="datetimeFigureOut">
              <a:rPr lang="en-US" smtClean="0"/>
              <a:t>5/21/2023</a:t>
            </a:fld>
            <a:endParaRPr lang="en-US"/>
          </a:p>
        </p:txBody>
      </p:sp>
      <p:sp>
        <p:nvSpPr>
          <p:cNvPr id="5" name="Footer Placeholder 4">
            <a:extLst>
              <a:ext uri="{FF2B5EF4-FFF2-40B4-BE49-F238E27FC236}">
                <a16:creationId xmlns:a16="http://schemas.microsoft.com/office/drawing/2014/main" id="{CFA04ED8-A1FF-79D2-991A-B381196BF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DAFA9B-B9F0-7462-75F7-34DDE10CF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8618A-0691-4D7C-A352-0BAA39F13F7D}" type="slidenum">
              <a:rPr lang="en-US" smtClean="0"/>
              <a:t>‹#›</a:t>
            </a:fld>
            <a:endParaRPr lang="en-US"/>
          </a:p>
        </p:txBody>
      </p:sp>
    </p:spTree>
    <p:extLst>
      <p:ext uri="{BB962C8B-B14F-4D97-AF65-F5344CB8AC3E}">
        <p14:creationId xmlns:p14="http://schemas.microsoft.com/office/powerpoint/2010/main" val="1353433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3DD7-D719-1429-DA4F-1F7E4E6C9DD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84F89AF-5A89-D073-9303-A54D251710C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68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FF7F-059F-EFCB-EF68-36C6BD394E62}"/>
              </a:ext>
            </a:extLst>
          </p:cNvPr>
          <p:cNvSpPr>
            <a:spLocks noGrp="1"/>
          </p:cNvSpPr>
          <p:nvPr>
            <p:ph type="title"/>
          </p:nvPr>
        </p:nvSpPr>
        <p:spPr/>
        <p:txBody>
          <a:bodyPr/>
          <a:lstStyle/>
          <a:p>
            <a:r>
              <a:rPr lang="en-US" b="0" i="0" dirty="0">
                <a:solidFill>
                  <a:srgbClr val="610B38"/>
                </a:solidFill>
                <a:effectLst/>
                <a:latin typeface="erdana"/>
              </a:rPr>
              <a:t>Java Database Connectivity </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9DE17021-7B6F-F142-EC2D-22714FDB093B}"/>
              </a:ext>
            </a:extLst>
          </p:cNvPr>
          <p:cNvSpPr>
            <a:spLocks noGrp="1"/>
          </p:cNvSpPr>
          <p:nvPr>
            <p:ph idx="1"/>
          </p:nvPr>
        </p:nvSpPr>
        <p:spPr/>
        <p:txBody>
          <a:bodyPr/>
          <a:lstStyle/>
          <a:p>
            <a:pPr marL="0" indent="0" algn="just">
              <a:buNone/>
            </a:pPr>
            <a:r>
              <a:rPr lang="en-US" b="0" i="0" dirty="0">
                <a:solidFill>
                  <a:srgbClr val="333333"/>
                </a:solidFill>
                <a:effectLst/>
                <a:latin typeface="inter-regular"/>
              </a:rPr>
              <a:t>There are 5 steps to connect any java application with the database using JDBC. These steps are as follows:</a:t>
            </a:r>
          </a:p>
          <a:p>
            <a:pPr algn="just"/>
            <a:r>
              <a:rPr lang="en-US" b="0" i="0" dirty="0">
                <a:solidFill>
                  <a:srgbClr val="000000"/>
                </a:solidFill>
                <a:effectLst/>
                <a:latin typeface="inter-regular"/>
              </a:rPr>
              <a:t>Register the Driver class</a:t>
            </a:r>
          </a:p>
          <a:p>
            <a:pPr algn="just">
              <a:buFont typeface="Arial" panose="020B0604020202020204" pitchFamily="34" charset="0"/>
              <a:buChar char="•"/>
            </a:pPr>
            <a:r>
              <a:rPr lang="en-US" b="0" i="0" dirty="0">
                <a:solidFill>
                  <a:srgbClr val="000000"/>
                </a:solidFill>
                <a:effectLst/>
                <a:latin typeface="inter-regular"/>
              </a:rPr>
              <a:t>Create connection</a:t>
            </a:r>
          </a:p>
          <a:p>
            <a:pPr algn="just">
              <a:buFont typeface="Arial" panose="020B0604020202020204" pitchFamily="34" charset="0"/>
              <a:buChar char="•"/>
            </a:pPr>
            <a:r>
              <a:rPr lang="en-US" b="0" i="0" dirty="0">
                <a:solidFill>
                  <a:srgbClr val="000000"/>
                </a:solidFill>
                <a:effectLst/>
                <a:latin typeface="inter-regular"/>
              </a:rPr>
              <a:t>Create statement</a:t>
            </a:r>
          </a:p>
          <a:p>
            <a:pPr algn="just">
              <a:buFont typeface="Arial" panose="020B0604020202020204" pitchFamily="34" charset="0"/>
              <a:buChar char="•"/>
            </a:pPr>
            <a:r>
              <a:rPr lang="en-US" b="0" i="0" dirty="0">
                <a:solidFill>
                  <a:srgbClr val="000000"/>
                </a:solidFill>
                <a:effectLst/>
                <a:latin typeface="inter-regular"/>
              </a:rPr>
              <a:t>Execute queries</a:t>
            </a:r>
          </a:p>
          <a:p>
            <a:pPr algn="just">
              <a:buFont typeface="Arial" panose="020B0604020202020204" pitchFamily="34" charset="0"/>
              <a:buChar char="•"/>
            </a:pPr>
            <a:r>
              <a:rPr lang="en-US" b="0" i="0" dirty="0">
                <a:solidFill>
                  <a:srgbClr val="000000"/>
                </a:solidFill>
                <a:effectLst/>
                <a:latin typeface="inter-regular"/>
              </a:rPr>
              <a:t>Close connection</a:t>
            </a:r>
          </a:p>
          <a:p>
            <a:endParaRPr lang="en-US" dirty="0"/>
          </a:p>
        </p:txBody>
      </p:sp>
    </p:spTree>
    <p:extLst>
      <p:ext uri="{BB962C8B-B14F-4D97-AF65-F5344CB8AC3E}">
        <p14:creationId xmlns:p14="http://schemas.microsoft.com/office/powerpoint/2010/main" val="1319722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18FB-32D1-D189-D52F-599EA99406B0}"/>
              </a:ext>
            </a:extLst>
          </p:cNvPr>
          <p:cNvSpPr>
            <a:spLocks noGrp="1"/>
          </p:cNvSpPr>
          <p:nvPr>
            <p:ph type="title"/>
          </p:nvPr>
        </p:nvSpPr>
        <p:spPr/>
        <p:txBody>
          <a:bodyPr/>
          <a:lstStyle/>
          <a:p>
            <a:r>
              <a:rPr lang="en-US" dirty="0"/>
              <a:t>Register the driver class</a:t>
            </a:r>
            <a:br>
              <a:rPr lang="en-US" dirty="0"/>
            </a:br>
            <a:endParaRPr lang="en-US" dirty="0"/>
          </a:p>
        </p:txBody>
      </p:sp>
      <p:sp>
        <p:nvSpPr>
          <p:cNvPr id="3" name="Content Placeholder 2">
            <a:extLst>
              <a:ext uri="{FF2B5EF4-FFF2-40B4-BE49-F238E27FC236}">
                <a16:creationId xmlns:a16="http://schemas.microsoft.com/office/drawing/2014/main" id="{912D1D05-EB21-6705-D47B-D51736DA9E66}"/>
              </a:ext>
            </a:extLst>
          </p:cNvPr>
          <p:cNvSpPr>
            <a:spLocks noGrp="1"/>
          </p:cNvSpPr>
          <p:nvPr>
            <p:ph idx="1"/>
          </p:nvPr>
        </p:nvSpPr>
        <p:spPr>
          <a:xfrm>
            <a:off x="838200" y="1825625"/>
            <a:ext cx="10515600" cy="4351338"/>
          </a:xfrm>
        </p:spPr>
        <p:txBody>
          <a:bodyPr/>
          <a:lstStyle/>
          <a:p>
            <a:pPr marL="0" indent="0">
              <a:buNone/>
            </a:pPr>
            <a:r>
              <a:rPr lang="en-US" dirty="0"/>
              <a:t>The </a:t>
            </a:r>
            <a:r>
              <a:rPr lang="en-US" b="1" dirty="0" err="1"/>
              <a:t>forName</a:t>
            </a:r>
            <a:r>
              <a:rPr lang="en-US" dirty="0"/>
              <a:t>() method of Class </a:t>
            </a:r>
            <a:r>
              <a:rPr lang="en-US" dirty="0" err="1"/>
              <a:t>class</a:t>
            </a:r>
            <a:r>
              <a:rPr lang="en-US" dirty="0"/>
              <a:t> is used to register the driver class. This method is used to dynamically load the driver class.</a:t>
            </a:r>
          </a:p>
          <a:p>
            <a:pPr marL="0" indent="0">
              <a:buNone/>
            </a:pPr>
            <a:endParaRPr lang="en-US" dirty="0"/>
          </a:p>
          <a:p>
            <a:pPr marL="0" indent="0" algn="ctr">
              <a:buNone/>
            </a:pPr>
            <a:r>
              <a:rPr lang="en-US" dirty="0"/>
              <a:t>Syntax of </a:t>
            </a:r>
            <a:r>
              <a:rPr lang="en-US" b="1" dirty="0" err="1"/>
              <a:t>forName</a:t>
            </a:r>
            <a:r>
              <a:rPr lang="en-US" dirty="0"/>
              <a:t>() method</a:t>
            </a:r>
          </a:p>
          <a:p>
            <a:r>
              <a:rPr lang="en-US" b="1" dirty="0"/>
              <a:t>public</a:t>
            </a:r>
            <a:r>
              <a:rPr lang="en-US" dirty="0"/>
              <a:t> </a:t>
            </a:r>
            <a:r>
              <a:rPr lang="en-US" b="1" dirty="0"/>
              <a:t>static</a:t>
            </a:r>
            <a:r>
              <a:rPr lang="en-US" dirty="0"/>
              <a:t> </a:t>
            </a:r>
            <a:r>
              <a:rPr lang="en-US" b="1" dirty="0"/>
              <a:t>void</a:t>
            </a:r>
            <a:r>
              <a:rPr lang="en-US" dirty="0"/>
              <a:t> </a:t>
            </a:r>
            <a:r>
              <a:rPr lang="en-US" dirty="0" err="1"/>
              <a:t>forName</a:t>
            </a:r>
            <a:r>
              <a:rPr lang="en-US" dirty="0"/>
              <a:t>(String </a:t>
            </a:r>
            <a:r>
              <a:rPr lang="en-US" dirty="0" err="1"/>
              <a:t>className</a:t>
            </a:r>
            <a:r>
              <a:rPr lang="en-US" dirty="0"/>
              <a:t>)</a:t>
            </a:r>
            <a:r>
              <a:rPr lang="en-US" b="1" dirty="0"/>
              <a:t>throws</a:t>
            </a:r>
            <a:r>
              <a:rPr lang="en-US" dirty="0"/>
              <a:t> </a:t>
            </a:r>
            <a:r>
              <a:rPr lang="en-US" dirty="0" err="1"/>
              <a:t>ClassNotFoundException</a:t>
            </a:r>
            <a:r>
              <a:rPr lang="en-US" dirty="0"/>
              <a:t> </a:t>
            </a:r>
          </a:p>
          <a:p>
            <a:endParaRPr lang="en-US" dirty="0"/>
          </a:p>
          <a:p>
            <a:pPr marL="0" indent="0">
              <a:buNone/>
            </a:pPr>
            <a:r>
              <a:rPr lang="en-US" dirty="0"/>
              <a:t>For example:</a:t>
            </a:r>
          </a:p>
          <a:p>
            <a:r>
              <a:rPr lang="en-US" b="0" i="0" dirty="0" err="1">
                <a:solidFill>
                  <a:srgbClr val="000000"/>
                </a:solidFill>
                <a:effectLst/>
                <a:latin typeface="inter-regular"/>
              </a:rPr>
              <a:t>Class.forName</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oracle.jdbc.driver.OracleDriver</a:t>
            </a:r>
            <a:r>
              <a:rPr lang="en-US" b="0" i="0" dirty="0">
                <a:solidFill>
                  <a:srgbClr val="0000FF"/>
                </a:solidFill>
                <a:effectLst/>
                <a:latin typeface="inter-regular"/>
              </a:rPr>
              <a:t>"</a:t>
            </a: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164625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35EC-CC11-B04A-D1EE-865F65765EF5}"/>
              </a:ext>
            </a:extLst>
          </p:cNvPr>
          <p:cNvSpPr>
            <a:spLocks noGrp="1"/>
          </p:cNvSpPr>
          <p:nvPr>
            <p:ph type="title"/>
          </p:nvPr>
        </p:nvSpPr>
        <p:spPr/>
        <p:txBody>
          <a:bodyPr/>
          <a:lstStyle/>
          <a:p>
            <a:r>
              <a:rPr lang="en-US" dirty="0"/>
              <a:t>Create the connection object</a:t>
            </a:r>
          </a:p>
        </p:txBody>
      </p:sp>
      <p:sp>
        <p:nvSpPr>
          <p:cNvPr id="3" name="Content Placeholder 2">
            <a:extLst>
              <a:ext uri="{FF2B5EF4-FFF2-40B4-BE49-F238E27FC236}">
                <a16:creationId xmlns:a16="http://schemas.microsoft.com/office/drawing/2014/main" id="{85F26B11-6EA2-B248-D2ED-BB32CEF5DD40}"/>
              </a:ext>
            </a:extLst>
          </p:cNvPr>
          <p:cNvSpPr>
            <a:spLocks noGrp="1"/>
          </p:cNvSpPr>
          <p:nvPr>
            <p:ph idx="1"/>
          </p:nvPr>
        </p:nvSpPr>
        <p:spPr/>
        <p:txBody>
          <a:bodyPr>
            <a:normAutofit fontScale="92500" lnSpcReduction="10000"/>
          </a:bodyPr>
          <a:lstStyle/>
          <a:p>
            <a:r>
              <a:rPr lang="en-US" dirty="0"/>
              <a:t>The </a:t>
            </a:r>
            <a:r>
              <a:rPr lang="en-US" dirty="0" err="1"/>
              <a:t>getConnection</a:t>
            </a:r>
            <a:r>
              <a:rPr lang="en-US" dirty="0"/>
              <a:t>() method of </a:t>
            </a:r>
            <a:r>
              <a:rPr lang="en-US" dirty="0" err="1"/>
              <a:t>DriverManager</a:t>
            </a:r>
            <a:r>
              <a:rPr lang="en-US" dirty="0"/>
              <a:t> class is used to establish connection with the database.</a:t>
            </a:r>
          </a:p>
          <a:p>
            <a:endParaRPr lang="en-US" dirty="0"/>
          </a:p>
          <a:p>
            <a:pPr marL="0" indent="0" algn="just">
              <a:buNone/>
            </a:pPr>
            <a:r>
              <a:rPr lang="en-US" b="0" i="0" dirty="0">
                <a:solidFill>
                  <a:srgbClr val="C00000"/>
                </a:solidFill>
                <a:effectLst/>
                <a:latin typeface="inter-regular"/>
              </a:rPr>
              <a:t>1</a:t>
            </a: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Connection </a:t>
            </a:r>
            <a:r>
              <a:rPr lang="en-US" b="0" i="0" dirty="0" err="1">
                <a:solidFill>
                  <a:srgbClr val="000000"/>
                </a:solidFill>
                <a:effectLst/>
                <a:latin typeface="inter-regular"/>
              </a:rPr>
              <a:t>getConnection</a:t>
            </a:r>
            <a:r>
              <a:rPr lang="en-US" b="0" i="0" dirty="0">
                <a:solidFill>
                  <a:srgbClr val="000000"/>
                </a:solidFill>
                <a:effectLst/>
                <a:latin typeface="inter-regular"/>
              </a:rPr>
              <a:t>(String </a:t>
            </a:r>
            <a:r>
              <a:rPr lang="en-US" b="0" i="0" dirty="0" err="1">
                <a:solidFill>
                  <a:srgbClr val="000000"/>
                </a:solidFill>
                <a:effectLst/>
                <a:latin typeface="inter-regular"/>
              </a:rPr>
              <a:t>url</a:t>
            </a:r>
            <a:r>
              <a:rPr lang="en-US" b="0" i="0" dirty="0">
                <a:solidFill>
                  <a:srgbClr val="000000"/>
                </a:solidFill>
                <a:effectLst/>
                <a:latin typeface="inter-regular"/>
              </a:rPr>
              <a:t>)</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SQLException</a:t>
            </a:r>
            <a:r>
              <a:rPr lang="en-US" b="0" i="0" dirty="0">
                <a:solidFill>
                  <a:srgbClr val="000000"/>
                </a:solidFill>
                <a:effectLst/>
                <a:latin typeface="inter-regular"/>
              </a:rPr>
              <a:t>  </a:t>
            </a:r>
          </a:p>
          <a:p>
            <a:pPr marL="0" indent="0" algn="just">
              <a:buNone/>
            </a:pPr>
            <a:r>
              <a:rPr lang="en-US" b="0" i="0" dirty="0">
                <a:solidFill>
                  <a:srgbClr val="C00000"/>
                </a:solidFill>
                <a:effectLst/>
                <a:latin typeface="inter-regular"/>
              </a:rPr>
              <a:t>2</a:t>
            </a: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Connection </a:t>
            </a:r>
            <a:r>
              <a:rPr lang="en-US" b="0" i="0" dirty="0" err="1">
                <a:solidFill>
                  <a:srgbClr val="000000"/>
                </a:solidFill>
                <a:effectLst/>
                <a:latin typeface="inter-regular"/>
              </a:rPr>
              <a:t>getConnection</a:t>
            </a:r>
            <a:r>
              <a:rPr lang="en-US" b="0" i="0" dirty="0">
                <a:solidFill>
                  <a:srgbClr val="000000"/>
                </a:solidFill>
                <a:effectLst/>
                <a:latin typeface="inter-regular"/>
              </a:rPr>
              <a:t>(String </a:t>
            </a:r>
            <a:r>
              <a:rPr lang="en-US" b="0" i="0" dirty="0" err="1">
                <a:solidFill>
                  <a:srgbClr val="000000"/>
                </a:solidFill>
                <a:effectLst/>
                <a:latin typeface="inter-regular"/>
              </a:rPr>
              <a:t>url,String</a:t>
            </a:r>
            <a:r>
              <a:rPr lang="en-US" b="0" i="0" dirty="0">
                <a:solidFill>
                  <a:srgbClr val="000000"/>
                </a:solidFill>
                <a:effectLst/>
                <a:latin typeface="inter-regular"/>
              </a:rPr>
              <a:t> </a:t>
            </a:r>
            <a:r>
              <a:rPr lang="en-US" b="0" i="0" dirty="0" err="1">
                <a:solidFill>
                  <a:srgbClr val="000000"/>
                </a:solidFill>
                <a:effectLst/>
                <a:latin typeface="inter-regular"/>
              </a:rPr>
              <a:t>name,String</a:t>
            </a:r>
            <a:r>
              <a:rPr lang="en-US" b="0" i="0" dirty="0">
                <a:solidFill>
                  <a:srgbClr val="000000"/>
                </a:solidFill>
                <a:effectLst/>
                <a:latin typeface="inter-regular"/>
              </a:rPr>
              <a:t> password)  </a:t>
            </a:r>
          </a:p>
          <a:p>
            <a:pPr marL="0" indent="0" algn="just">
              <a:buNone/>
            </a:pP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SQLException</a:t>
            </a:r>
            <a:endParaRPr lang="en-US" b="0" i="0" dirty="0">
              <a:solidFill>
                <a:srgbClr val="000000"/>
              </a:solidFill>
              <a:effectLst/>
              <a:latin typeface="inter-regular"/>
            </a:endParaRPr>
          </a:p>
          <a:p>
            <a:pPr marL="0" indent="0">
              <a:buNone/>
            </a:pPr>
            <a:r>
              <a:rPr lang="en-US" dirty="0"/>
              <a:t>Example:</a:t>
            </a:r>
          </a:p>
          <a:p>
            <a:pPr marL="0" indent="0" algn="just">
              <a:buNone/>
            </a:pPr>
            <a:r>
              <a:rPr lang="en-US" b="0" i="0" dirty="0">
                <a:solidFill>
                  <a:srgbClr val="000000"/>
                </a:solidFill>
                <a:effectLst/>
                <a:latin typeface="inter-regular"/>
              </a:rPr>
              <a:t>Connection con=</a:t>
            </a:r>
            <a:r>
              <a:rPr lang="en-US" b="0" i="0" dirty="0" err="1">
                <a:solidFill>
                  <a:srgbClr val="000000"/>
                </a:solidFill>
                <a:effectLst/>
                <a:latin typeface="inter-regular"/>
              </a:rPr>
              <a:t>DriverManager.getConnection</a:t>
            </a:r>
            <a:r>
              <a:rPr lang="en-US" b="0" i="0" dirty="0">
                <a:solidFill>
                  <a:srgbClr val="000000"/>
                </a:solidFill>
                <a:effectLst/>
                <a:latin typeface="inter-regular"/>
              </a:rPr>
              <a:t>(  </a:t>
            </a:r>
          </a:p>
          <a:p>
            <a:pPr marL="0" indent="0" algn="just">
              <a:buNone/>
            </a:pPr>
            <a:r>
              <a:rPr lang="en-US" b="0" i="0" dirty="0">
                <a:solidFill>
                  <a:srgbClr val="0000FF"/>
                </a:solidFill>
                <a:effectLst/>
                <a:latin typeface="inter-regular"/>
              </a:rPr>
              <a:t>"</a:t>
            </a:r>
            <a:r>
              <a:rPr lang="en-US" b="0" i="0" dirty="0" err="1">
                <a:solidFill>
                  <a:srgbClr val="0000FF"/>
                </a:solidFill>
                <a:effectLst/>
                <a:latin typeface="inter-regular"/>
              </a:rPr>
              <a:t>jdbc:oracle:thin</a:t>
            </a:r>
            <a:r>
              <a:rPr lang="en-US" b="0" i="0" dirty="0">
                <a:solidFill>
                  <a:srgbClr val="0000FF"/>
                </a:solidFill>
                <a:effectLst/>
                <a:latin typeface="inter-regular"/>
              </a:rPr>
              <a:t>:@localhost:1521:xe"</a:t>
            </a:r>
            <a:r>
              <a:rPr lang="en-US" b="0" i="0" dirty="0">
                <a:solidFill>
                  <a:srgbClr val="000000"/>
                </a:solidFill>
                <a:effectLst/>
                <a:latin typeface="inter-regular"/>
              </a:rPr>
              <a:t>,</a:t>
            </a:r>
            <a:r>
              <a:rPr lang="en-US" b="0" i="0" dirty="0">
                <a:solidFill>
                  <a:srgbClr val="0000FF"/>
                </a:solidFill>
                <a:effectLst/>
                <a:latin typeface="inter-regular"/>
              </a:rPr>
              <a:t>"system"</a:t>
            </a:r>
            <a:r>
              <a:rPr lang="en-US" b="0" i="0" dirty="0">
                <a:solidFill>
                  <a:srgbClr val="000000"/>
                </a:solidFill>
                <a:effectLst/>
                <a:latin typeface="inter-regular"/>
              </a:rPr>
              <a:t>,</a:t>
            </a:r>
            <a:r>
              <a:rPr lang="en-US" b="0" i="0" dirty="0">
                <a:solidFill>
                  <a:srgbClr val="0000FF"/>
                </a:solidFill>
                <a:effectLst/>
                <a:latin typeface="inter-regular"/>
              </a:rPr>
              <a:t>"password"</a:t>
            </a:r>
            <a:r>
              <a:rPr lang="en-US" b="0" i="0" dirty="0">
                <a:solidFill>
                  <a:srgbClr val="000000"/>
                </a:solidFill>
                <a:effectLst/>
                <a:latin typeface="inter-regular"/>
              </a:rPr>
              <a:t>);  </a:t>
            </a:r>
          </a:p>
          <a:p>
            <a:pPr marL="0" indent="0">
              <a:buNone/>
            </a:pPr>
            <a:endParaRPr lang="en-US" dirty="0"/>
          </a:p>
        </p:txBody>
      </p:sp>
    </p:spTree>
    <p:extLst>
      <p:ext uri="{BB962C8B-B14F-4D97-AF65-F5344CB8AC3E}">
        <p14:creationId xmlns:p14="http://schemas.microsoft.com/office/powerpoint/2010/main" val="3677025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2AE32-4749-2249-2713-B7AF8E00C600}"/>
              </a:ext>
            </a:extLst>
          </p:cNvPr>
          <p:cNvSpPr>
            <a:spLocks noGrp="1"/>
          </p:cNvSpPr>
          <p:nvPr>
            <p:ph type="title"/>
          </p:nvPr>
        </p:nvSpPr>
        <p:spPr/>
        <p:txBody>
          <a:bodyPr/>
          <a:lstStyle/>
          <a:p>
            <a:r>
              <a:rPr lang="en-US" dirty="0"/>
              <a:t>Create the Statement object</a:t>
            </a:r>
          </a:p>
        </p:txBody>
      </p:sp>
      <p:sp>
        <p:nvSpPr>
          <p:cNvPr id="3" name="Content Placeholder 2">
            <a:extLst>
              <a:ext uri="{FF2B5EF4-FFF2-40B4-BE49-F238E27FC236}">
                <a16:creationId xmlns:a16="http://schemas.microsoft.com/office/drawing/2014/main" id="{31D2E151-95CA-0F9C-5AC6-C7B94E13DDFF}"/>
              </a:ext>
            </a:extLst>
          </p:cNvPr>
          <p:cNvSpPr>
            <a:spLocks noGrp="1"/>
          </p:cNvSpPr>
          <p:nvPr>
            <p:ph idx="1"/>
          </p:nvPr>
        </p:nvSpPr>
        <p:spPr/>
        <p:txBody>
          <a:bodyPr/>
          <a:lstStyle/>
          <a:p>
            <a:pPr algn="just"/>
            <a:r>
              <a:rPr lang="en-US" dirty="0"/>
              <a:t>The </a:t>
            </a:r>
            <a:r>
              <a:rPr lang="en-US" dirty="0" err="1"/>
              <a:t>createStatement</a:t>
            </a:r>
            <a:r>
              <a:rPr lang="en-US" dirty="0"/>
              <a:t>() method of Connection interface is used to create statement. The object of statement is responsible to execute queries with the database.</a:t>
            </a:r>
          </a:p>
          <a:p>
            <a:pPr marL="0" indent="0">
              <a:buNone/>
            </a:pPr>
            <a:endParaRPr lang="en-US" dirty="0"/>
          </a:p>
          <a:p>
            <a:pPr marL="0" indent="0">
              <a:buNone/>
            </a:pPr>
            <a:r>
              <a:rPr lang="en-US" b="1" i="0" dirty="0">
                <a:solidFill>
                  <a:srgbClr val="006699"/>
                </a:solidFill>
                <a:effectLst/>
                <a:latin typeface="inter-regular"/>
              </a:rPr>
              <a:t>public</a:t>
            </a:r>
            <a:r>
              <a:rPr lang="en-US" b="0" i="0" dirty="0">
                <a:solidFill>
                  <a:srgbClr val="000000"/>
                </a:solidFill>
                <a:effectLst/>
                <a:latin typeface="inter-regular"/>
              </a:rPr>
              <a:t> Statement </a:t>
            </a:r>
            <a:r>
              <a:rPr lang="en-US" b="0" i="0" dirty="0" err="1">
                <a:solidFill>
                  <a:srgbClr val="000000"/>
                </a:solidFill>
                <a:effectLst/>
                <a:latin typeface="inter-regular"/>
              </a:rPr>
              <a:t>createStatement</a:t>
            </a:r>
            <a:r>
              <a:rPr lang="en-US" b="0" i="0" dirty="0">
                <a:solidFill>
                  <a:srgbClr val="000000"/>
                </a:solidFill>
                <a:effectLst/>
                <a:latin typeface="inter-regular"/>
              </a:rPr>
              <a:t>()</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SQLException</a:t>
            </a:r>
            <a:r>
              <a:rPr lang="en-US" b="0" i="0" dirty="0">
                <a:solidFill>
                  <a:srgbClr val="000000"/>
                </a:solidFill>
                <a:effectLst/>
                <a:latin typeface="inter-regular"/>
              </a:rPr>
              <a:t>  </a:t>
            </a:r>
          </a:p>
          <a:p>
            <a:pPr marL="0" indent="0">
              <a:buNone/>
            </a:pPr>
            <a:endParaRPr lang="en-US" dirty="0"/>
          </a:p>
          <a:p>
            <a:pPr marL="0" indent="0">
              <a:buNone/>
            </a:pPr>
            <a:r>
              <a:rPr lang="en-US" dirty="0"/>
              <a:t>Example</a:t>
            </a:r>
          </a:p>
          <a:p>
            <a:pPr marL="0" indent="0">
              <a:buNone/>
            </a:pPr>
            <a:r>
              <a:rPr lang="en-US" b="0" i="0" dirty="0">
                <a:solidFill>
                  <a:srgbClr val="000000"/>
                </a:solidFill>
                <a:effectLst/>
                <a:latin typeface="inter-regular"/>
              </a:rPr>
              <a:t>Statement </a:t>
            </a:r>
            <a:r>
              <a:rPr lang="en-US" b="0" i="0" dirty="0" err="1">
                <a:solidFill>
                  <a:srgbClr val="000000"/>
                </a:solidFill>
                <a:effectLst/>
                <a:latin typeface="inter-regular"/>
              </a:rPr>
              <a:t>stmt</a:t>
            </a:r>
            <a:r>
              <a:rPr lang="en-US" b="0" i="0" dirty="0">
                <a:solidFill>
                  <a:srgbClr val="000000"/>
                </a:solidFill>
                <a:effectLst/>
                <a:latin typeface="inter-regular"/>
              </a:rPr>
              <a:t>=</a:t>
            </a:r>
            <a:r>
              <a:rPr lang="en-US" b="0" i="0" dirty="0" err="1">
                <a:solidFill>
                  <a:srgbClr val="000000"/>
                </a:solidFill>
                <a:effectLst/>
                <a:latin typeface="inter-regular"/>
              </a:rPr>
              <a:t>con.createStatement</a:t>
            </a:r>
            <a:r>
              <a:rPr lang="en-US" b="0" i="0" dirty="0">
                <a:solidFill>
                  <a:srgbClr val="000000"/>
                </a:solidFill>
                <a:effectLst/>
                <a:latin typeface="inter-regular"/>
              </a:rPr>
              <a:t>();</a:t>
            </a:r>
            <a:endParaRPr lang="en-US" dirty="0"/>
          </a:p>
          <a:p>
            <a:pPr marL="0" indent="0">
              <a:buNone/>
            </a:pPr>
            <a:endParaRPr lang="en-US" dirty="0"/>
          </a:p>
        </p:txBody>
      </p:sp>
    </p:spTree>
    <p:extLst>
      <p:ext uri="{BB962C8B-B14F-4D97-AF65-F5344CB8AC3E}">
        <p14:creationId xmlns:p14="http://schemas.microsoft.com/office/powerpoint/2010/main" val="3847562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E59A-2D0A-0004-86F1-D424076A6370}"/>
              </a:ext>
            </a:extLst>
          </p:cNvPr>
          <p:cNvSpPr>
            <a:spLocks noGrp="1"/>
          </p:cNvSpPr>
          <p:nvPr>
            <p:ph type="title"/>
          </p:nvPr>
        </p:nvSpPr>
        <p:spPr/>
        <p:txBody>
          <a:bodyPr/>
          <a:lstStyle/>
          <a:p>
            <a:r>
              <a:rPr lang="en-US" dirty="0"/>
              <a:t>Execute the query</a:t>
            </a:r>
          </a:p>
        </p:txBody>
      </p:sp>
      <p:sp>
        <p:nvSpPr>
          <p:cNvPr id="3" name="Content Placeholder 2">
            <a:extLst>
              <a:ext uri="{FF2B5EF4-FFF2-40B4-BE49-F238E27FC236}">
                <a16:creationId xmlns:a16="http://schemas.microsoft.com/office/drawing/2014/main" id="{993F2369-FF2B-BCC4-4D98-57A7CDE23946}"/>
              </a:ext>
            </a:extLst>
          </p:cNvPr>
          <p:cNvSpPr>
            <a:spLocks noGrp="1"/>
          </p:cNvSpPr>
          <p:nvPr>
            <p:ph idx="1"/>
          </p:nvPr>
        </p:nvSpPr>
        <p:spPr/>
        <p:txBody>
          <a:bodyPr>
            <a:normAutofit fontScale="85000" lnSpcReduction="20000"/>
          </a:bodyPr>
          <a:lstStyle/>
          <a:p>
            <a:pPr algn="just"/>
            <a:r>
              <a:rPr lang="en-US" dirty="0"/>
              <a:t>The </a:t>
            </a:r>
            <a:r>
              <a:rPr lang="en-US" dirty="0" err="1"/>
              <a:t>executeQuery</a:t>
            </a:r>
            <a:r>
              <a:rPr lang="en-US" dirty="0"/>
              <a:t>() method of Statement interface is used to execute queries to the database. This method returns the object of </a:t>
            </a:r>
            <a:r>
              <a:rPr lang="en-US" dirty="0" err="1"/>
              <a:t>ResultSet</a:t>
            </a:r>
            <a:r>
              <a:rPr lang="en-US" dirty="0"/>
              <a:t> that can be used to get all the records of a table.</a:t>
            </a:r>
          </a:p>
          <a:p>
            <a:pPr algn="just"/>
            <a:endParaRPr lang="en-US" dirty="0"/>
          </a:p>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0" i="0" dirty="0" err="1">
                <a:solidFill>
                  <a:srgbClr val="000000"/>
                </a:solidFill>
                <a:effectLst/>
                <a:latin typeface="inter-regular"/>
              </a:rPr>
              <a:t>ResultSet</a:t>
            </a:r>
            <a:r>
              <a:rPr lang="en-US" b="0" i="0" dirty="0">
                <a:solidFill>
                  <a:srgbClr val="000000"/>
                </a:solidFill>
                <a:effectLst/>
                <a:latin typeface="inter-regular"/>
              </a:rPr>
              <a:t> </a:t>
            </a:r>
            <a:r>
              <a:rPr lang="en-US" b="0" i="0" dirty="0" err="1">
                <a:solidFill>
                  <a:srgbClr val="000000"/>
                </a:solidFill>
                <a:effectLst/>
                <a:latin typeface="inter-regular"/>
              </a:rPr>
              <a:t>executeQuery</a:t>
            </a:r>
            <a:r>
              <a:rPr lang="en-US" b="0" i="0" dirty="0">
                <a:solidFill>
                  <a:srgbClr val="000000"/>
                </a:solidFill>
                <a:effectLst/>
                <a:latin typeface="inter-regular"/>
              </a:rPr>
              <a:t>(String </a:t>
            </a:r>
            <a:r>
              <a:rPr lang="en-US" b="0" i="0" dirty="0" err="1">
                <a:solidFill>
                  <a:srgbClr val="000000"/>
                </a:solidFill>
                <a:effectLst/>
                <a:latin typeface="inter-regular"/>
              </a:rPr>
              <a:t>sql</a:t>
            </a:r>
            <a:r>
              <a:rPr lang="en-US" b="0" i="0" dirty="0">
                <a:solidFill>
                  <a:srgbClr val="000000"/>
                </a:solidFill>
                <a:effectLst/>
                <a:latin typeface="inter-regular"/>
              </a:rPr>
              <a:t>)</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SQLException</a:t>
            </a:r>
            <a:r>
              <a:rPr lang="en-US" b="0" i="0" dirty="0">
                <a:solidFill>
                  <a:srgbClr val="000000"/>
                </a:solidFill>
                <a:effectLst/>
                <a:latin typeface="inter-regular"/>
              </a:rPr>
              <a:t>  </a:t>
            </a:r>
          </a:p>
          <a:p>
            <a:pPr marL="0" indent="0" algn="just">
              <a:buNone/>
            </a:pPr>
            <a:endParaRPr lang="en-US" dirty="0">
              <a:solidFill>
                <a:srgbClr val="000000"/>
              </a:solidFill>
              <a:latin typeface="inter-regular"/>
            </a:endParaRPr>
          </a:p>
          <a:p>
            <a:pPr marL="0" indent="0" algn="just">
              <a:buNone/>
            </a:pPr>
            <a:r>
              <a:rPr lang="en-US" dirty="0">
                <a:solidFill>
                  <a:srgbClr val="000000"/>
                </a:solidFill>
                <a:latin typeface="inter-regular"/>
              </a:rPr>
              <a:t>Example</a:t>
            </a:r>
          </a:p>
          <a:p>
            <a:pPr marL="0" indent="0" algn="just">
              <a:buNone/>
            </a:pPr>
            <a:r>
              <a:rPr lang="en-US" b="0" i="0" dirty="0" err="1">
                <a:solidFill>
                  <a:srgbClr val="000000"/>
                </a:solidFill>
                <a:effectLst/>
                <a:latin typeface="inter-regular"/>
              </a:rPr>
              <a:t>ResultSet</a:t>
            </a:r>
            <a:r>
              <a:rPr lang="en-US" b="0" i="0" dirty="0">
                <a:solidFill>
                  <a:srgbClr val="000000"/>
                </a:solidFill>
                <a:effectLst/>
                <a:latin typeface="inter-regular"/>
              </a:rPr>
              <a:t> </a:t>
            </a:r>
            <a:r>
              <a:rPr lang="en-US" b="0" i="0" dirty="0" err="1">
                <a:solidFill>
                  <a:srgbClr val="000000"/>
                </a:solidFill>
                <a:effectLst/>
                <a:latin typeface="inter-regular"/>
              </a:rPr>
              <a:t>rs</a:t>
            </a:r>
            <a:r>
              <a:rPr lang="en-US" b="0" i="0" dirty="0">
                <a:solidFill>
                  <a:srgbClr val="000000"/>
                </a:solidFill>
                <a:effectLst/>
                <a:latin typeface="inter-regular"/>
              </a:rPr>
              <a:t>=</a:t>
            </a:r>
            <a:r>
              <a:rPr lang="en-US" b="0" i="0" dirty="0" err="1">
                <a:solidFill>
                  <a:srgbClr val="000000"/>
                </a:solidFill>
                <a:effectLst/>
                <a:latin typeface="inter-regular"/>
              </a:rPr>
              <a:t>stmt.executeQuery</a:t>
            </a:r>
            <a:r>
              <a:rPr lang="en-US" b="0" i="0" dirty="0">
                <a:solidFill>
                  <a:srgbClr val="000000"/>
                </a:solidFill>
                <a:effectLst/>
                <a:latin typeface="inter-regular"/>
              </a:rPr>
              <a:t>(</a:t>
            </a:r>
            <a:r>
              <a:rPr lang="en-US" b="0" i="0" dirty="0">
                <a:solidFill>
                  <a:srgbClr val="0000FF"/>
                </a:solidFill>
                <a:effectLst/>
                <a:latin typeface="inter-regular"/>
              </a:rPr>
              <a:t>"select * from emp"</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while</a:t>
            </a:r>
            <a:r>
              <a:rPr lang="en-US" b="0" i="0" dirty="0">
                <a:solidFill>
                  <a:srgbClr val="000000"/>
                </a:solidFill>
                <a:effectLst/>
                <a:latin typeface="inter-regular"/>
              </a:rPr>
              <a:t>(</a:t>
            </a:r>
            <a:r>
              <a:rPr lang="en-US" b="0" i="0" dirty="0" err="1">
                <a:solidFill>
                  <a:srgbClr val="000000"/>
                </a:solidFill>
                <a:effectLst/>
                <a:latin typeface="inter-regular"/>
              </a:rPr>
              <a:t>rs.next</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err="1">
                <a:solidFill>
                  <a:srgbClr val="000000"/>
                </a:solidFill>
                <a:effectLst/>
                <a:latin typeface="inter-regular"/>
              </a:rPr>
              <a:t>rs.getInt</a:t>
            </a:r>
            <a:r>
              <a:rPr lang="en-US" b="0" i="0" dirty="0">
                <a:solidFill>
                  <a:srgbClr val="000000"/>
                </a:solidFill>
                <a:effectLst/>
                <a:latin typeface="inter-regular"/>
              </a:rPr>
              <a:t>(</a:t>
            </a:r>
            <a:r>
              <a:rPr lang="en-US" b="0" i="0" dirty="0">
                <a:solidFill>
                  <a:srgbClr val="C00000"/>
                </a:solidFill>
                <a:effectLst/>
                <a:latin typeface="inter-regular"/>
              </a:rPr>
              <a:t>1</a:t>
            </a:r>
            <a:r>
              <a:rPr lang="en-US" b="0" i="0" dirty="0">
                <a:solidFill>
                  <a:srgbClr val="000000"/>
                </a:solidFill>
                <a:effectLst/>
                <a:latin typeface="inter-regular"/>
              </a:rPr>
              <a:t>)+</a:t>
            </a:r>
            <a:r>
              <a:rPr lang="en-US" b="0" i="0" dirty="0">
                <a:solidFill>
                  <a:srgbClr val="0000FF"/>
                </a:solidFill>
                <a:effectLst/>
                <a:latin typeface="inter-regular"/>
              </a:rPr>
              <a:t>" "</a:t>
            </a:r>
            <a:r>
              <a:rPr lang="en-US" b="0" i="0" dirty="0">
                <a:solidFill>
                  <a:srgbClr val="000000"/>
                </a:solidFill>
                <a:effectLst/>
                <a:latin typeface="inter-regular"/>
              </a:rPr>
              <a:t>+</a:t>
            </a:r>
            <a:r>
              <a:rPr lang="en-US" b="0" i="0" dirty="0" err="1">
                <a:solidFill>
                  <a:srgbClr val="000000"/>
                </a:solidFill>
                <a:effectLst/>
                <a:latin typeface="inter-regular"/>
              </a:rPr>
              <a:t>rs.getString</a:t>
            </a:r>
            <a:r>
              <a:rPr lang="en-US" b="0" i="0" dirty="0">
                <a:solidFill>
                  <a:srgbClr val="000000"/>
                </a:solidFill>
                <a:effectLst/>
                <a:latin typeface="inter-regular"/>
              </a:rPr>
              <a:t>(</a:t>
            </a:r>
            <a:r>
              <a:rPr lang="en-US" b="0" i="0" dirty="0">
                <a:solidFill>
                  <a:srgbClr val="C00000"/>
                </a:solidFill>
                <a:effectLst/>
                <a:latin typeface="inter-regular"/>
              </a:rPr>
              <a:t>2</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endParaRPr lang="en-US" dirty="0"/>
          </a:p>
        </p:txBody>
      </p:sp>
    </p:spTree>
    <p:extLst>
      <p:ext uri="{BB962C8B-B14F-4D97-AF65-F5344CB8AC3E}">
        <p14:creationId xmlns:p14="http://schemas.microsoft.com/office/powerpoint/2010/main" val="331944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397-AC41-20EC-948D-3B79D70228BA}"/>
              </a:ext>
            </a:extLst>
          </p:cNvPr>
          <p:cNvSpPr>
            <a:spLocks noGrp="1"/>
          </p:cNvSpPr>
          <p:nvPr>
            <p:ph type="title"/>
          </p:nvPr>
        </p:nvSpPr>
        <p:spPr/>
        <p:txBody>
          <a:bodyPr/>
          <a:lstStyle/>
          <a:p>
            <a:r>
              <a:rPr lang="en-US" dirty="0"/>
              <a:t>Close the connection object</a:t>
            </a:r>
          </a:p>
        </p:txBody>
      </p:sp>
      <p:sp>
        <p:nvSpPr>
          <p:cNvPr id="3" name="Content Placeholder 2">
            <a:extLst>
              <a:ext uri="{FF2B5EF4-FFF2-40B4-BE49-F238E27FC236}">
                <a16:creationId xmlns:a16="http://schemas.microsoft.com/office/drawing/2014/main" id="{5A989BDF-8D24-10ED-3BC8-35F73E99505B}"/>
              </a:ext>
            </a:extLst>
          </p:cNvPr>
          <p:cNvSpPr>
            <a:spLocks noGrp="1"/>
          </p:cNvSpPr>
          <p:nvPr>
            <p:ph idx="1"/>
          </p:nvPr>
        </p:nvSpPr>
        <p:spPr/>
        <p:txBody>
          <a:bodyPr/>
          <a:lstStyle/>
          <a:p>
            <a:pPr algn="just"/>
            <a:r>
              <a:rPr lang="en-US" dirty="0"/>
              <a:t>By closing connection object statement and </a:t>
            </a:r>
            <a:r>
              <a:rPr lang="en-US" dirty="0" err="1"/>
              <a:t>ResultSet</a:t>
            </a:r>
            <a:r>
              <a:rPr lang="en-US" dirty="0"/>
              <a:t> will be closed automatically. The close() method of Connection interface is used to close the connection.</a:t>
            </a:r>
          </a:p>
          <a:p>
            <a:pPr algn="just"/>
            <a:endParaRPr lang="en-US" dirty="0"/>
          </a:p>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close()</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SQLException</a:t>
            </a:r>
            <a:r>
              <a:rPr lang="en-US" b="0" i="0" dirty="0">
                <a:solidFill>
                  <a:srgbClr val="000000"/>
                </a:solidFill>
                <a:effectLst/>
                <a:latin typeface="inter-regular"/>
              </a:rPr>
              <a:t>  </a:t>
            </a:r>
          </a:p>
          <a:p>
            <a:pPr marL="0" indent="0" algn="just">
              <a:buNone/>
            </a:pPr>
            <a:endParaRPr lang="en-US" dirty="0"/>
          </a:p>
          <a:p>
            <a:pPr marL="0" indent="0" algn="just">
              <a:buNone/>
            </a:pPr>
            <a:r>
              <a:rPr lang="en-US" dirty="0"/>
              <a:t>Example</a:t>
            </a:r>
          </a:p>
          <a:p>
            <a:pPr marL="0" indent="0" algn="just">
              <a:buNone/>
            </a:pPr>
            <a:r>
              <a:rPr lang="en-US" b="0" i="0" dirty="0" err="1">
                <a:solidFill>
                  <a:srgbClr val="000000"/>
                </a:solidFill>
                <a:effectLst/>
                <a:latin typeface="inter-regular"/>
              </a:rPr>
              <a:t>con.close</a:t>
            </a:r>
            <a:r>
              <a:rPr lang="en-US" b="0" i="0" dirty="0">
                <a:solidFill>
                  <a:srgbClr val="000000"/>
                </a:solidFill>
                <a:effectLst/>
                <a:latin typeface="inter-regular"/>
              </a:rPr>
              <a:t>();  </a:t>
            </a:r>
          </a:p>
          <a:p>
            <a:pPr marL="0" indent="0" algn="just">
              <a:buNone/>
            </a:pPr>
            <a:endParaRPr lang="en-US" dirty="0"/>
          </a:p>
        </p:txBody>
      </p:sp>
    </p:spTree>
    <p:extLst>
      <p:ext uri="{BB962C8B-B14F-4D97-AF65-F5344CB8AC3E}">
        <p14:creationId xmlns:p14="http://schemas.microsoft.com/office/powerpoint/2010/main" val="25948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4974-8F10-619D-1C21-63237B3ED4ED}"/>
              </a:ext>
            </a:extLst>
          </p:cNvPr>
          <p:cNvSpPr>
            <a:spLocks noGrp="1"/>
          </p:cNvSpPr>
          <p:nvPr>
            <p:ph type="title"/>
          </p:nvPr>
        </p:nvSpPr>
        <p:spPr/>
        <p:txBody>
          <a:bodyPr/>
          <a:lstStyle/>
          <a:p>
            <a:r>
              <a:rPr lang="en-US" dirty="0"/>
              <a:t>Java Database Connectivity with MySQL</a:t>
            </a:r>
          </a:p>
        </p:txBody>
      </p:sp>
      <p:sp>
        <p:nvSpPr>
          <p:cNvPr id="3" name="Content Placeholder 2">
            <a:extLst>
              <a:ext uri="{FF2B5EF4-FFF2-40B4-BE49-F238E27FC236}">
                <a16:creationId xmlns:a16="http://schemas.microsoft.com/office/drawing/2014/main" id="{15D73416-AA62-60C2-C1C9-AD75B61E4CA5}"/>
              </a:ext>
            </a:extLst>
          </p:cNvPr>
          <p:cNvSpPr>
            <a:spLocks noGrp="1"/>
          </p:cNvSpPr>
          <p:nvPr>
            <p:ph idx="1"/>
          </p:nvPr>
        </p:nvSpPr>
        <p:spPr/>
        <p:txBody>
          <a:bodyPr>
            <a:normAutofit fontScale="92500" lnSpcReduction="20000"/>
          </a:bodyPr>
          <a:lstStyle/>
          <a:p>
            <a:r>
              <a:rPr lang="en-US" dirty="0"/>
              <a:t>To connect Java application with the MySQL database, we need to follow 5 following steps.</a:t>
            </a:r>
            <a:endParaRPr lang="en-US" b="0" i="0" dirty="0">
              <a:solidFill>
                <a:srgbClr val="333333"/>
              </a:solidFill>
              <a:effectLst/>
              <a:latin typeface="inter-regular"/>
            </a:endParaRPr>
          </a:p>
          <a:p>
            <a:pPr algn="just">
              <a:buFont typeface="+mj-lt"/>
              <a:buAutoNum type="arabicPeriod"/>
            </a:pPr>
            <a:r>
              <a:rPr lang="en-US" b="1" i="0" dirty="0">
                <a:solidFill>
                  <a:srgbClr val="000000"/>
                </a:solidFill>
                <a:effectLst/>
                <a:latin typeface="inter-bold"/>
              </a:rPr>
              <a:t>Driver class: </a:t>
            </a:r>
            <a:r>
              <a:rPr lang="en-US" b="0" i="0" dirty="0">
                <a:solidFill>
                  <a:srgbClr val="000000"/>
                </a:solidFill>
                <a:effectLst/>
                <a:latin typeface="inter-regular"/>
              </a:rPr>
              <a:t>The driver class for the </a:t>
            </a:r>
            <a:r>
              <a:rPr lang="en-US" b="0" i="0" dirty="0" err="1">
                <a:solidFill>
                  <a:srgbClr val="000000"/>
                </a:solidFill>
                <a:effectLst/>
                <a:latin typeface="inter-regular"/>
              </a:rPr>
              <a:t>mysql</a:t>
            </a:r>
            <a:r>
              <a:rPr lang="en-US" b="0" i="0" dirty="0">
                <a:solidFill>
                  <a:srgbClr val="000000"/>
                </a:solidFill>
                <a:effectLst/>
                <a:latin typeface="inter-regular"/>
              </a:rPr>
              <a:t> database is </a:t>
            </a:r>
            <a:r>
              <a:rPr lang="en-US" b="1" i="0" dirty="0" err="1">
                <a:solidFill>
                  <a:srgbClr val="000000"/>
                </a:solidFill>
                <a:effectLst/>
                <a:latin typeface="inter-bold"/>
              </a:rPr>
              <a:t>com.mysql.jdbc.Driver</a:t>
            </a:r>
            <a:r>
              <a:rPr lang="en-US" b="0" i="0" dirty="0">
                <a:solidFill>
                  <a:srgbClr val="000000"/>
                </a:solidFill>
                <a:effectLst/>
                <a:latin typeface="inter-regular"/>
              </a:rPr>
              <a:t>.</a:t>
            </a:r>
          </a:p>
          <a:p>
            <a:pPr algn="just">
              <a:buFont typeface="+mj-lt"/>
              <a:buAutoNum type="arabicPeriod"/>
            </a:pPr>
            <a:r>
              <a:rPr lang="en-US" b="1" i="0" dirty="0">
                <a:solidFill>
                  <a:srgbClr val="000000"/>
                </a:solidFill>
                <a:effectLst/>
                <a:latin typeface="inter-bold"/>
              </a:rPr>
              <a:t>Connection URL: </a:t>
            </a:r>
            <a:r>
              <a:rPr lang="en-US" b="0" i="0" dirty="0">
                <a:solidFill>
                  <a:srgbClr val="000000"/>
                </a:solidFill>
                <a:effectLst/>
                <a:latin typeface="inter-regular"/>
              </a:rPr>
              <a:t>The connection URL for the </a:t>
            </a:r>
            <a:r>
              <a:rPr lang="en-US" b="0" i="0" dirty="0" err="1">
                <a:solidFill>
                  <a:srgbClr val="000000"/>
                </a:solidFill>
                <a:effectLst/>
                <a:latin typeface="inter-regular"/>
              </a:rPr>
              <a:t>mysql</a:t>
            </a:r>
            <a:r>
              <a:rPr lang="en-US" b="0" i="0" dirty="0">
                <a:solidFill>
                  <a:srgbClr val="000000"/>
                </a:solidFill>
                <a:effectLst/>
                <a:latin typeface="inter-regular"/>
              </a:rPr>
              <a:t> database is </a:t>
            </a:r>
            <a:r>
              <a:rPr lang="en-US" b="1" i="0" dirty="0" err="1">
                <a:solidFill>
                  <a:srgbClr val="000000"/>
                </a:solidFill>
                <a:effectLst/>
                <a:latin typeface="inter-bold"/>
              </a:rPr>
              <a:t>jdbc:mysql</a:t>
            </a:r>
            <a:r>
              <a:rPr lang="en-US" b="1" i="0" dirty="0">
                <a:solidFill>
                  <a:srgbClr val="000000"/>
                </a:solidFill>
                <a:effectLst/>
                <a:latin typeface="inter-bold"/>
              </a:rPr>
              <a:t>://localhost:3306/</a:t>
            </a:r>
            <a:r>
              <a:rPr lang="en-US" b="1" i="0" dirty="0" err="1">
                <a:solidFill>
                  <a:srgbClr val="000000"/>
                </a:solidFill>
                <a:effectLst/>
                <a:latin typeface="inter-bold"/>
              </a:rPr>
              <a:t>dbname</a:t>
            </a:r>
            <a:r>
              <a:rPr lang="en-US" b="0" i="0" dirty="0">
                <a:solidFill>
                  <a:srgbClr val="000000"/>
                </a:solidFill>
                <a:effectLst/>
                <a:latin typeface="inter-regular"/>
              </a:rPr>
              <a:t> where </a:t>
            </a:r>
            <a:r>
              <a:rPr lang="en-US" b="0" i="0" dirty="0" err="1">
                <a:solidFill>
                  <a:srgbClr val="000000"/>
                </a:solidFill>
                <a:effectLst/>
                <a:latin typeface="inter-regular"/>
              </a:rPr>
              <a:t>jdbc</a:t>
            </a:r>
            <a:r>
              <a:rPr lang="en-US" b="0" i="0" dirty="0">
                <a:solidFill>
                  <a:srgbClr val="000000"/>
                </a:solidFill>
                <a:effectLst/>
                <a:latin typeface="inter-regular"/>
              </a:rPr>
              <a:t> is the API, </a:t>
            </a:r>
            <a:r>
              <a:rPr lang="en-US" b="0" i="0" dirty="0" err="1">
                <a:solidFill>
                  <a:srgbClr val="000000"/>
                </a:solidFill>
                <a:effectLst/>
                <a:latin typeface="inter-regular"/>
              </a:rPr>
              <a:t>mysql</a:t>
            </a:r>
            <a:r>
              <a:rPr lang="en-US" b="0" i="0" dirty="0">
                <a:solidFill>
                  <a:srgbClr val="000000"/>
                </a:solidFill>
                <a:effectLst/>
                <a:latin typeface="inter-regular"/>
              </a:rPr>
              <a:t> is the database, localhost is the server name on which </a:t>
            </a:r>
            <a:r>
              <a:rPr lang="en-US" b="0" i="0" dirty="0" err="1">
                <a:solidFill>
                  <a:srgbClr val="000000"/>
                </a:solidFill>
                <a:effectLst/>
                <a:latin typeface="inter-regular"/>
              </a:rPr>
              <a:t>mysql</a:t>
            </a:r>
            <a:r>
              <a:rPr lang="en-US" b="0" i="0" dirty="0">
                <a:solidFill>
                  <a:srgbClr val="000000"/>
                </a:solidFill>
                <a:effectLst/>
                <a:latin typeface="inter-regular"/>
              </a:rPr>
              <a:t> is running, we may also use IP address, 3306 is the port number and </a:t>
            </a:r>
            <a:r>
              <a:rPr lang="en-US" b="0" i="0" dirty="0" err="1">
                <a:solidFill>
                  <a:srgbClr val="000000"/>
                </a:solidFill>
                <a:effectLst/>
                <a:latin typeface="inter-regular"/>
              </a:rPr>
              <a:t>dbname</a:t>
            </a:r>
            <a:r>
              <a:rPr lang="en-US" b="0" i="0" dirty="0">
                <a:solidFill>
                  <a:srgbClr val="000000"/>
                </a:solidFill>
                <a:effectLst/>
                <a:latin typeface="inter-regular"/>
              </a:rPr>
              <a:t> is the database name. We may use any database, in such case, we need to replace the </a:t>
            </a:r>
            <a:r>
              <a:rPr lang="en-US" b="0" i="0" dirty="0" err="1">
                <a:solidFill>
                  <a:srgbClr val="000000"/>
                </a:solidFill>
                <a:effectLst/>
                <a:latin typeface="inter-regular"/>
              </a:rPr>
              <a:t>dbname</a:t>
            </a:r>
            <a:r>
              <a:rPr lang="en-US" b="0" i="0" dirty="0">
                <a:solidFill>
                  <a:srgbClr val="000000"/>
                </a:solidFill>
                <a:effectLst/>
                <a:latin typeface="inter-regular"/>
              </a:rPr>
              <a:t> with our database name.</a:t>
            </a:r>
          </a:p>
          <a:p>
            <a:pPr algn="just">
              <a:buFont typeface="+mj-lt"/>
              <a:buAutoNum type="arabicPeriod"/>
            </a:pPr>
            <a:r>
              <a:rPr lang="en-US" b="1" i="0" dirty="0">
                <a:solidFill>
                  <a:srgbClr val="000000"/>
                </a:solidFill>
                <a:effectLst/>
                <a:latin typeface="inter-bold"/>
              </a:rPr>
              <a:t>Username: </a:t>
            </a:r>
            <a:r>
              <a:rPr lang="en-US" b="0" i="0" dirty="0">
                <a:solidFill>
                  <a:srgbClr val="000000"/>
                </a:solidFill>
                <a:effectLst/>
                <a:latin typeface="inter-regular"/>
              </a:rPr>
              <a:t>The default username for the </a:t>
            </a:r>
            <a:r>
              <a:rPr lang="en-US" b="0" i="0" dirty="0" err="1">
                <a:solidFill>
                  <a:srgbClr val="000000"/>
                </a:solidFill>
                <a:effectLst/>
                <a:latin typeface="inter-regular"/>
              </a:rPr>
              <a:t>mysql</a:t>
            </a:r>
            <a:r>
              <a:rPr lang="en-US" b="0" i="0" dirty="0">
                <a:solidFill>
                  <a:srgbClr val="000000"/>
                </a:solidFill>
                <a:effectLst/>
                <a:latin typeface="inter-regular"/>
              </a:rPr>
              <a:t> database is </a:t>
            </a:r>
            <a:r>
              <a:rPr lang="en-US" b="1" i="0" dirty="0">
                <a:solidFill>
                  <a:srgbClr val="000000"/>
                </a:solidFill>
                <a:effectLst/>
                <a:latin typeface="inter-bold"/>
              </a:rPr>
              <a:t>root</a:t>
            </a:r>
            <a:r>
              <a:rPr lang="en-US" b="0" i="0" dirty="0">
                <a:solidFill>
                  <a:srgbClr val="000000"/>
                </a:solidFill>
                <a:effectLst/>
                <a:latin typeface="inter-regular"/>
              </a:rPr>
              <a:t>.</a:t>
            </a:r>
          </a:p>
          <a:p>
            <a:pPr algn="just">
              <a:buFont typeface="+mj-lt"/>
              <a:buAutoNum type="arabicPeriod"/>
            </a:pPr>
            <a:r>
              <a:rPr lang="en-US" b="1" i="0" dirty="0">
                <a:solidFill>
                  <a:srgbClr val="000000"/>
                </a:solidFill>
                <a:effectLst/>
                <a:latin typeface="inter-bold"/>
              </a:rPr>
              <a:t>Password: </a:t>
            </a:r>
            <a:r>
              <a:rPr lang="en-US" b="0" i="0" dirty="0">
                <a:solidFill>
                  <a:srgbClr val="000000"/>
                </a:solidFill>
                <a:effectLst/>
                <a:latin typeface="inter-regular"/>
              </a:rPr>
              <a:t>It is the password given by the user at the time of installing the </a:t>
            </a:r>
            <a:r>
              <a:rPr lang="en-US" b="0" i="0" dirty="0" err="1">
                <a:solidFill>
                  <a:srgbClr val="000000"/>
                </a:solidFill>
                <a:effectLst/>
                <a:latin typeface="inter-regular"/>
              </a:rPr>
              <a:t>mysql</a:t>
            </a:r>
            <a:r>
              <a:rPr lang="en-US" b="0" i="0" dirty="0">
                <a:solidFill>
                  <a:srgbClr val="000000"/>
                </a:solidFill>
                <a:effectLst/>
                <a:latin typeface="inter-regular"/>
              </a:rPr>
              <a:t> database. In this example, we are going to use root as the password.</a:t>
            </a:r>
          </a:p>
          <a:p>
            <a:endParaRPr lang="en-US" dirty="0"/>
          </a:p>
        </p:txBody>
      </p:sp>
    </p:spTree>
    <p:extLst>
      <p:ext uri="{BB962C8B-B14F-4D97-AF65-F5344CB8AC3E}">
        <p14:creationId xmlns:p14="http://schemas.microsoft.com/office/powerpoint/2010/main" val="1853575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505B-86C2-BF62-FADB-1E79ED550D32}"/>
              </a:ext>
            </a:extLst>
          </p:cNvPr>
          <p:cNvSpPr>
            <a:spLocks noGrp="1"/>
          </p:cNvSpPr>
          <p:nvPr>
            <p:ph type="title"/>
          </p:nvPr>
        </p:nvSpPr>
        <p:spPr/>
        <p:txBody>
          <a:bodyPr/>
          <a:lstStyle/>
          <a:p>
            <a:r>
              <a:rPr lang="en-US" dirty="0"/>
              <a:t>create a table in the </a:t>
            </a:r>
            <a:r>
              <a:rPr lang="en-US" dirty="0" err="1"/>
              <a:t>mysql</a:t>
            </a:r>
            <a:r>
              <a:rPr lang="en-US" dirty="0"/>
              <a:t> database</a:t>
            </a:r>
          </a:p>
        </p:txBody>
      </p:sp>
      <p:sp>
        <p:nvSpPr>
          <p:cNvPr id="3" name="Content Placeholder 2">
            <a:extLst>
              <a:ext uri="{FF2B5EF4-FFF2-40B4-BE49-F238E27FC236}">
                <a16:creationId xmlns:a16="http://schemas.microsoft.com/office/drawing/2014/main" id="{F3ADEA84-85C4-E587-4CE5-3C18226AC6CE}"/>
              </a:ext>
            </a:extLst>
          </p:cNvPr>
          <p:cNvSpPr>
            <a:spLocks noGrp="1"/>
          </p:cNvSpPr>
          <p:nvPr>
            <p:ph idx="1"/>
          </p:nvPr>
        </p:nvSpPr>
        <p:spPr/>
        <p:txBody>
          <a:bodyPr/>
          <a:lstStyle/>
          <a:p>
            <a:r>
              <a:rPr lang="en-US" dirty="0"/>
              <a:t>create database </a:t>
            </a:r>
            <a:r>
              <a:rPr lang="en-US" dirty="0" err="1"/>
              <a:t>dbname</a:t>
            </a:r>
            <a:r>
              <a:rPr lang="en-US" dirty="0"/>
              <a:t>;  </a:t>
            </a:r>
          </a:p>
          <a:p>
            <a:r>
              <a:rPr lang="en-US" dirty="0"/>
              <a:t>use </a:t>
            </a:r>
            <a:r>
              <a:rPr lang="en-US" dirty="0" err="1"/>
              <a:t>dbname</a:t>
            </a:r>
            <a:r>
              <a:rPr lang="en-US" dirty="0"/>
              <a:t>;  </a:t>
            </a:r>
          </a:p>
          <a:p>
            <a:r>
              <a:rPr lang="en-US" dirty="0"/>
              <a:t>create table emp(id int(10),name varchar(40),age int(3)); </a:t>
            </a:r>
          </a:p>
        </p:txBody>
      </p:sp>
    </p:spTree>
    <p:extLst>
      <p:ext uri="{BB962C8B-B14F-4D97-AF65-F5344CB8AC3E}">
        <p14:creationId xmlns:p14="http://schemas.microsoft.com/office/powerpoint/2010/main" val="110000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C96B-61F8-FA78-1A7E-7FA952CBFA7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BE69693-FF6E-8DB1-6C89-28F24F33BC48}"/>
              </a:ext>
            </a:extLst>
          </p:cNvPr>
          <p:cNvSpPr>
            <a:spLocks noGrp="1"/>
          </p:cNvSpPr>
          <p:nvPr>
            <p:ph idx="1"/>
          </p:nvPr>
        </p:nvSpPr>
        <p:spPr/>
        <p:txBody>
          <a:bodyPr>
            <a:normAutofit fontScale="55000" lnSpcReduction="20000"/>
          </a:bodyPr>
          <a:lstStyle/>
          <a:p>
            <a:pPr marL="0" indent="0" algn="just">
              <a:buNone/>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java.sql</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MysqlCon</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try</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Class.forName</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com.mysql.jdbc.Driver</a:t>
            </a:r>
            <a:r>
              <a:rPr lang="en-US" b="0" i="0" dirty="0">
                <a:solidFill>
                  <a:srgbClr val="0000FF"/>
                </a:solidFill>
                <a:effectLst/>
                <a:latin typeface="inter-regular"/>
              </a:rPr>
              <a: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Connection con=</a:t>
            </a:r>
            <a:r>
              <a:rPr lang="en-US" b="0" i="0" dirty="0" err="1">
                <a:solidFill>
                  <a:srgbClr val="000000"/>
                </a:solidFill>
                <a:effectLst/>
                <a:latin typeface="inter-regular"/>
              </a:rPr>
              <a:t>DriverManager.getConnection</a:t>
            </a:r>
            <a:r>
              <a:rPr lang="en-US" b="0" i="0" dirty="0">
                <a:solidFill>
                  <a:srgbClr val="000000"/>
                </a:solidFill>
                <a:effectLst/>
                <a:latin typeface="inter-regular"/>
              </a:rPr>
              <a:t>(  </a:t>
            </a:r>
          </a:p>
          <a:p>
            <a:pPr marL="0" indent="0" algn="just">
              <a:buNone/>
            </a:pPr>
            <a:r>
              <a:rPr lang="en-US" b="0" i="0" dirty="0">
                <a:solidFill>
                  <a:srgbClr val="0000FF"/>
                </a:solidFill>
                <a:effectLst/>
                <a:latin typeface="inter-regular"/>
              </a:rPr>
              <a:t>"</a:t>
            </a:r>
            <a:r>
              <a:rPr lang="en-US" b="0" i="0" dirty="0" err="1">
                <a:solidFill>
                  <a:srgbClr val="0000FF"/>
                </a:solidFill>
                <a:effectLst/>
                <a:latin typeface="inter-regular"/>
              </a:rPr>
              <a:t>jdbc:mysql</a:t>
            </a:r>
            <a:r>
              <a:rPr lang="en-US" b="0" i="0" dirty="0">
                <a:solidFill>
                  <a:srgbClr val="0000FF"/>
                </a:solidFill>
                <a:effectLst/>
                <a:latin typeface="inter-regular"/>
              </a:rPr>
              <a:t>://localhost:3306/</a:t>
            </a:r>
            <a:r>
              <a:rPr lang="en-US" dirty="0" err="1">
                <a:solidFill>
                  <a:srgbClr val="0000FF"/>
                </a:solidFill>
                <a:latin typeface="inter-regular"/>
              </a:rPr>
              <a:t>dbname</a:t>
            </a:r>
            <a:r>
              <a:rPr lang="en-US" b="0" i="0" dirty="0">
                <a:solidFill>
                  <a:srgbClr val="0000FF"/>
                </a:solidFill>
                <a:effectLst/>
                <a:latin typeface="inter-regular"/>
              </a:rPr>
              <a:t>"</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root"</a:t>
            </a:r>
            <a:r>
              <a:rPr lang="en-US" b="0" i="0" dirty="0" err="1">
                <a:solidFill>
                  <a:srgbClr val="000000"/>
                </a:solidFill>
                <a:effectLst/>
                <a:latin typeface="inter-regular"/>
              </a:rPr>
              <a:t>,</a:t>
            </a:r>
            <a:r>
              <a:rPr lang="en-US" b="0" i="0" dirty="0" err="1">
                <a:solidFill>
                  <a:srgbClr val="0000FF"/>
                </a:solidFill>
                <a:effectLst/>
                <a:latin typeface="inter-regular"/>
              </a:rPr>
              <a:t>"root</a:t>
            </a:r>
            <a:r>
              <a:rPr lang="en-US" b="0" i="0" dirty="0">
                <a:solidFill>
                  <a:srgbClr val="0000FF"/>
                </a:solidFill>
                <a:effectLst/>
                <a:latin typeface="inter-regular"/>
              </a:rPr>
              <a: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Statement </a:t>
            </a:r>
            <a:r>
              <a:rPr lang="en-US" b="0" i="0" dirty="0" err="1">
                <a:solidFill>
                  <a:srgbClr val="000000"/>
                </a:solidFill>
                <a:effectLst/>
                <a:latin typeface="inter-regular"/>
              </a:rPr>
              <a:t>stmt</a:t>
            </a:r>
            <a:r>
              <a:rPr lang="en-US" b="0" i="0" dirty="0">
                <a:solidFill>
                  <a:srgbClr val="000000"/>
                </a:solidFill>
                <a:effectLst/>
                <a:latin typeface="inter-regular"/>
              </a:rPr>
              <a:t>=</a:t>
            </a:r>
            <a:r>
              <a:rPr lang="en-US" b="0" i="0" dirty="0" err="1">
                <a:solidFill>
                  <a:srgbClr val="000000"/>
                </a:solidFill>
                <a:effectLst/>
                <a:latin typeface="inter-regular"/>
              </a:rPr>
              <a:t>con.createStatement</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ResultSet</a:t>
            </a:r>
            <a:r>
              <a:rPr lang="en-US" b="0" i="0" dirty="0">
                <a:solidFill>
                  <a:srgbClr val="000000"/>
                </a:solidFill>
                <a:effectLst/>
                <a:latin typeface="inter-regular"/>
              </a:rPr>
              <a:t> </a:t>
            </a:r>
            <a:r>
              <a:rPr lang="en-US" b="0" i="0" dirty="0" err="1">
                <a:solidFill>
                  <a:srgbClr val="000000"/>
                </a:solidFill>
                <a:effectLst/>
                <a:latin typeface="inter-regular"/>
              </a:rPr>
              <a:t>rs</a:t>
            </a:r>
            <a:r>
              <a:rPr lang="en-US" b="0" i="0" dirty="0">
                <a:solidFill>
                  <a:srgbClr val="000000"/>
                </a:solidFill>
                <a:effectLst/>
                <a:latin typeface="inter-regular"/>
              </a:rPr>
              <a:t>=</a:t>
            </a:r>
            <a:r>
              <a:rPr lang="en-US" b="0" i="0" dirty="0" err="1">
                <a:solidFill>
                  <a:srgbClr val="000000"/>
                </a:solidFill>
                <a:effectLst/>
                <a:latin typeface="inter-regular"/>
              </a:rPr>
              <a:t>stmt.executeQuery</a:t>
            </a:r>
            <a:r>
              <a:rPr lang="en-US" b="0" i="0" dirty="0">
                <a:solidFill>
                  <a:srgbClr val="000000"/>
                </a:solidFill>
                <a:effectLst/>
                <a:latin typeface="inter-regular"/>
              </a:rPr>
              <a:t>(</a:t>
            </a:r>
            <a:r>
              <a:rPr lang="en-US" b="0" i="0" dirty="0">
                <a:solidFill>
                  <a:srgbClr val="0000FF"/>
                </a:solidFill>
                <a:effectLst/>
                <a:latin typeface="inter-regular"/>
              </a:rPr>
              <a:t>"select * from emp"</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while</a:t>
            </a:r>
            <a:r>
              <a:rPr lang="en-US" b="0" i="0" dirty="0">
                <a:solidFill>
                  <a:srgbClr val="000000"/>
                </a:solidFill>
                <a:effectLst/>
                <a:latin typeface="inter-regular"/>
              </a:rPr>
              <a:t>(</a:t>
            </a:r>
            <a:r>
              <a:rPr lang="en-US" b="0" i="0" dirty="0" err="1">
                <a:solidFill>
                  <a:srgbClr val="000000"/>
                </a:solidFill>
                <a:effectLst/>
                <a:latin typeface="inter-regular"/>
              </a:rPr>
              <a:t>rs.next</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err="1">
                <a:solidFill>
                  <a:srgbClr val="000000"/>
                </a:solidFill>
                <a:effectLst/>
                <a:latin typeface="inter-regular"/>
              </a:rPr>
              <a:t>rs.getInt</a:t>
            </a:r>
            <a:r>
              <a:rPr lang="en-US" b="0" i="0" dirty="0">
                <a:solidFill>
                  <a:srgbClr val="000000"/>
                </a:solidFill>
                <a:effectLst/>
                <a:latin typeface="inter-regular"/>
              </a:rPr>
              <a:t>(</a:t>
            </a:r>
            <a:r>
              <a:rPr lang="en-US" b="0" i="0" dirty="0">
                <a:solidFill>
                  <a:srgbClr val="C00000"/>
                </a:solidFill>
                <a:effectLst/>
                <a:latin typeface="inter-regular"/>
              </a:rPr>
              <a:t>1</a:t>
            </a:r>
            <a:r>
              <a:rPr lang="en-US" b="0" i="0" dirty="0">
                <a:solidFill>
                  <a:srgbClr val="000000"/>
                </a:solidFill>
                <a:effectLst/>
                <a:latin typeface="inter-regular"/>
              </a:rPr>
              <a:t>)+</a:t>
            </a:r>
            <a:r>
              <a:rPr lang="en-US" b="0" i="0" dirty="0">
                <a:solidFill>
                  <a:srgbClr val="0000FF"/>
                </a:solidFill>
                <a:effectLst/>
                <a:latin typeface="inter-regular"/>
              </a:rPr>
              <a:t>"  "</a:t>
            </a:r>
            <a:r>
              <a:rPr lang="en-US" b="0" i="0" dirty="0">
                <a:solidFill>
                  <a:srgbClr val="000000"/>
                </a:solidFill>
                <a:effectLst/>
                <a:latin typeface="inter-regular"/>
              </a:rPr>
              <a:t>+</a:t>
            </a:r>
            <a:r>
              <a:rPr lang="en-US" b="0" i="0" dirty="0" err="1">
                <a:solidFill>
                  <a:srgbClr val="000000"/>
                </a:solidFill>
                <a:effectLst/>
                <a:latin typeface="inter-regular"/>
              </a:rPr>
              <a:t>rs.getString</a:t>
            </a:r>
            <a:r>
              <a:rPr lang="en-US" b="0" i="0" dirty="0">
                <a:solidFill>
                  <a:srgbClr val="000000"/>
                </a:solidFill>
                <a:effectLst/>
                <a:latin typeface="inter-regular"/>
              </a:rPr>
              <a:t>(</a:t>
            </a:r>
            <a:r>
              <a:rPr lang="en-US" b="0" i="0" dirty="0">
                <a:solidFill>
                  <a:srgbClr val="C00000"/>
                </a:solidFill>
                <a:effectLst/>
                <a:latin typeface="inter-regular"/>
              </a:rPr>
              <a:t>2</a:t>
            </a:r>
            <a:r>
              <a:rPr lang="en-US" b="0" i="0" dirty="0">
                <a:solidFill>
                  <a:srgbClr val="000000"/>
                </a:solidFill>
                <a:effectLst/>
                <a:latin typeface="inter-regular"/>
              </a:rPr>
              <a:t>)+</a:t>
            </a:r>
            <a:r>
              <a:rPr lang="en-US" b="0" i="0" dirty="0">
                <a:solidFill>
                  <a:srgbClr val="0000FF"/>
                </a:solidFill>
                <a:effectLst/>
                <a:latin typeface="inter-regular"/>
              </a:rPr>
              <a:t>"  "</a:t>
            </a:r>
            <a:r>
              <a:rPr lang="en-US" b="0" i="0" dirty="0">
                <a:solidFill>
                  <a:srgbClr val="000000"/>
                </a:solidFill>
                <a:effectLst/>
                <a:latin typeface="inter-regular"/>
              </a:rPr>
              <a:t>+</a:t>
            </a:r>
            <a:r>
              <a:rPr lang="en-US" b="0" i="0" dirty="0" err="1">
                <a:solidFill>
                  <a:srgbClr val="000000"/>
                </a:solidFill>
                <a:effectLst/>
                <a:latin typeface="inter-regular"/>
              </a:rPr>
              <a:t>rs.getInt</a:t>
            </a:r>
            <a:r>
              <a:rPr lang="en-US" b="0" i="0" dirty="0">
                <a:solidFill>
                  <a:srgbClr val="000000"/>
                </a:solidFill>
                <a:effectLst/>
                <a:latin typeface="inter-regular"/>
              </a:rPr>
              <a:t>(</a:t>
            </a:r>
            <a:r>
              <a:rPr lang="en-US" b="0" i="0" dirty="0">
                <a:solidFill>
                  <a:srgbClr val="C00000"/>
                </a:solidFill>
                <a:effectLst/>
                <a:latin typeface="inter-regular"/>
              </a:rPr>
              <a:t>3</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con.close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a:t>
            </a:r>
            <a:r>
              <a:rPr lang="en-US" b="1" i="0" dirty="0">
                <a:solidFill>
                  <a:srgbClr val="006699"/>
                </a:solidFill>
                <a:effectLst/>
                <a:latin typeface="inter-regular"/>
              </a:rPr>
              <a:t>catch</a:t>
            </a:r>
            <a:r>
              <a:rPr lang="en-US" b="0" i="0" dirty="0">
                <a:solidFill>
                  <a:srgbClr val="000000"/>
                </a:solidFill>
                <a:effectLst/>
                <a:latin typeface="inter-regular"/>
              </a:rPr>
              <a:t>(Exception e){ </a:t>
            </a:r>
            <a:r>
              <a:rPr lang="en-US" b="0" i="0" dirty="0" err="1">
                <a:solidFill>
                  <a:srgbClr val="000000"/>
                </a:solidFill>
                <a:effectLst/>
                <a:latin typeface="inter-regular"/>
              </a:rPr>
              <a:t>System.out.println</a:t>
            </a:r>
            <a:r>
              <a:rPr lang="en-US" b="0" i="0" dirty="0">
                <a:solidFill>
                  <a:srgbClr val="000000"/>
                </a:solidFill>
                <a:effectLst/>
                <a:latin typeface="inter-regular"/>
              </a:rPr>
              <a:t>(e);}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121824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994B6-919F-5B75-B785-630ED5DA7B16}"/>
              </a:ext>
            </a:extLst>
          </p:cNvPr>
          <p:cNvSpPr>
            <a:spLocks noGrp="1"/>
          </p:cNvSpPr>
          <p:nvPr>
            <p:ph type="title"/>
          </p:nvPr>
        </p:nvSpPr>
        <p:spPr/>
        <p:txBody>
          <a:bodyPr/>
          <a:lstStyle/>
          <a:p>
            <a:r>
              <a:rPr lang="en-US" dirty="0"/>
              <a:t>JDBC</a:t>
            </a:r>
          </a:p>
        </p:txBody>
      </p:sp>
      <p:sp>
        <p:nvSpPr>
          <p:cNvPr id="3" name="Content Placeholder 2">
            <a:extLst>
              <a:ext uri="{FF2B5EF4-FFF2-40B4-BE49-F238E27FC236}">
                <a16:creationId xmlns:a16="http://schemas.microsoft.com/office/drawing/2014/main" id="{70311C54-526C-C748-1270-A57DC4B55876}"/>
              </a:ext>
            </a:extLst>
          </p:cNvPr>
          <p:cNvSpPr>
            <a:spLocks noGrp="1"/>
          </p:cNvSpPr>
          <p:nvPr>
            <p:ph idx="1"/>
          </p:nvPr>
        </p:nvSpPr>
        <p:spPr/>
        <p:txBody>
          <a:bodyPr>
            <a:normAutofit fontScale="70000" lnSpcReduction="20000"/>
          </a:bodyPr>
          <a:lstStyle/>
          <a:p>
            <a:pPr algn="just"/>
            <a:r>
              <a:rPr lang="en-US" b="0" i="0" dirty="0">
                <a:solidFill>
                  <a:srgbClr val="333333"/>
                </a:solidFill>
                <a:effectLst/>
                <a:latin typeface="inter-regular"/>
              </a:rPr>
              <a:t>JDBC stands for Java Database Connectivity. JDBC is a Java API to connect and execute the query with the database. It is a part of </a:t>
            </a:r>
            <a:r>
              <a:rPr lang="en-US" b="0" i="0" dirty="0" err="1">
                <a:solidFill>
                  <a:srgbClr val="333333"/>
                </a:solidFill>
                <a:effectLst/>
                <a:latin typeface="inter-regular"/>
              </a:rPr>
              <a:t>JavaSE</a:t>
            </a:r>
            <a:r>
              <a:rPr lang="en-US" b="0" i="0" dirty="0">
                <a:solidFill>
                  <a:srgbClr val="333333"/>
                </a:solidFill>
                <a:effectLst/>
                <a:latin typeface="inter-regular"/>
              </a:rPr>
              <a:t> (Java Standard Edition). JDBC API uses JDBC drivers to connect with the database. There are four types of JDBC drivers: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JDBC-ODBC Bridge Driver,</a:t>
            </a:r>
          </a:p>
          <a:p>
            <a:pPr algn="just">
              <a:buFont typeface="Arial" panose="020B0604020202020204" pitchFamily="34" charset="0"/>
              <a:buChar char="•"/>
            </a:pPr>
            <a:r>
              <a:rPr lang="en-US" b="0" i="0" dirty="0">
                <a:solidFill>
                  <a:srgbClr val="000000"/>
                </a:solidFill>
                <a:effectLst/>
                <a:latin typeface="inter-regular"/>
              </a:rPr>
              <a:t>Native Driver,</a:t>
            </a:r>
          </a:p>
          <a:p>
            <a:pPr algn="just">
              <a:buFont typeface="Arial" panose="020B0604020202020204" pitchFamily="34" charset="0"/>
              <a:buChar char="•"/>
            </a:pPr>
            <a:r>
              <a:rPr lang="en-US" b="0" i="0" dirty="0">
                <a:solidFill>
                  <a:srgbClr val="000000"/>
                </a:solidFill>
                <a:effectLst/>
                <a:latin typeface="inter-regular"/>
              </a:rPr>
              <a:t>Network Protocol Driver, and</a:t>
            </a:r>
          </a:p>
          <a:p>
            <a:pPr algn="just">
              <a:buFont typeface="Arial" panose="020B0604020202020204" pitchFamily="34" charset="0"/>
              <a:buChar char="•"/>
            </a:pPr>
            <a:r>
              <a:rPr lang="en-US" b="0" i="0" dirty="0">
                <a:solidFill>
                  <a:srgbClr val="000000"/>
                </a:solidFill>
                <a:effectLst/>
                <a:latin typeface="inter-regular"/>
              </a:rPr>
              <a:t>Thin Driver</a:t>
            </a:r>
          </a:p>
          <a:p>
            <a:pPr marL="0" indent="0" algn="just">
              <a:buNone/>
            </a:pPr>
            <a:r>
              <a:rPr lang="en-US" b="0" i="0" dirty="0">
                <a:solidFill>
                  <a:srgbClr val="000000"/>
                </a:solidFill>
                <a:effectLst/>
                <a:latin typeface="inter-regular"/>
              </a:rPr>
              <a:t>We can use JDBC API to handle database using Java program and can perform the following activities:</a:t>
            </a:r>
          </a:p>
          <a:p>
            <a:pPr marL="0" indent="0" algn="just">
              <a:buNone/>
            </a:pP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Connect to the database</a:t>
            </a:r>
          </a:p>
          <a:p>
            <a:pPr marL="0" indent="0" algn="just">
              <a:buNone/>
            </a:pPr>
            <a:r>
              <a:rPr lang="en-US" b="0" i="0" dirty="0">
                <a:solidFill>
                  <a:srgbClr val="000000"/>
                </a:solidFill>
                <a:effectLst/>
                <a:latin typeface="inter-regular"/>
              </a:rPr>
              <a:t>Execute queries and update statements to the database</a:t>
            </a:r>
          </a:p>
          <a:p>
            <a:pPr marL="0" indent="0" algn="just">
              <a:buNone/>
            </a:pPr>
            <a:r>
              <a:rPr lang="en-US" b="0" i="0" dirty="0">
                <a:solidFill>
                  <a:srgbClr val="000000"/>
                </a:solidFill>
                <a:effectLst/>
                <a:latin typeface="inter-regular"/>
              </a:rPr>
              <a:t>Retrieve the result received from the database.</a:t>
            </a:r>
          </a:p>
          <a:p>
            <a:pPr marL="0" indent="0" algn="just">
              <a:buNone/>
            </a:pPr>
            <a:endParaRPr lang="en-US" b="0" i="0" dirty="0">
              <a:solidFill>
                <a:srgbClr val="000000"/>
              </a:solidFill>
              <a:effectLst/>
              <a:latin typeface="inter-regular"/>
            </a:endParaRPr>
          </a:p>
          <a:p>
            <a:pPr marL="0" indent="0" algn="just">
              <a:buNone/>
            </a:pPr>
            <a:endParaRPr lang="en-US" b="0" i="0" dirty="0">
              <a:solidFill>
                <a:srgbClr val="000000"/>
              </a:solidFill>
              <a:effectLst/>
              <a:latin typeface="inter-regular"/>
            </a:endParaRPr>
          </a:p>
          <a:p>
            <a:pPr marL="0" indent="0">
              <a:buNone/>
            </a:pPr>
            <a:endParaRPr lang="en-US" dirty="0"/>
          </a:p>
        </p:txBody>
      </p:sp>
    </p:spTree>
    <p:extLst>
      <p:ext uri="{BB962C8B-B14F-4D97-AF65-F5344CB8AC3E}">
        <p14:creationId xmlns:p14="http://schemas.microsoft.com/office/powerpoint/2010/main" val="6797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21C6-F7E5-9771-3482-E24D3F28C86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D808647A-2DD7-4FEA-389D-2504D2C84B72}"/>
              </a:ext>
            </a:extLst>
          </p:cNvPr>
          <p:cNvSpPr>
            <a:spLocks noGrp="1"/>
          </p:cNvSpPr>
          <p:nvPr>
            <p:ph idx="1"/>
          </p:nvPr>
        </p:nvSpPr>
        <p:spPr/>
        <p:txBody>
          <a:bodyPr>
            <a:normAutofit/>
          </a:bodyPr>
          <a:lstStyle/>
          <a:p>
            <a:pPr algn="just"/>
            <a:r>
              <a:rPr lang="en-US" b="0" i="0" dirty="0">
                <a:solidFill>
                  <a:srgbClr val="333333"/>
                </a:solidFill>
                <a:effectLst/>
                <a:latin typeface="inter-regular"/>
              </a:rPr>
              <a:t>We can use JDBC API to access tabular data stored in any relational database. By the help of JDBC API, we can save, update, delete and fetch data from the database. It is like Open Database Connectivity (ODBC) provided by Microsoft.</a:t>
            </a:r>
          </a:p>
          <a:p>
            <a:br>
              <a:rPr lang="en-US" dirty="0"/>
            </a:br>
            <a:br>
              <a:rPr lang="en-US" dirty="0"/>
            </a:br>
            <a:endParaRPr lang="en-US" dirty="0"/>
          </a:p>
        </p:txBody>
      </p:sp>
      <p:pic>
        <p:nvPicPr>
          <p:cNvPr id="5" name="Picture 4">
            <a:extLst>
              <a:ext uri="{FF2B5EF4-FFF2-40B4-BE49-F238E27FC236}">
                <a16:creationId xmlns:a16="http://schemas.microsoft.com/office/drawing/2014/main" id="{CB7D906A-3418-8545-4929-606768CBA8E4}"/>
              </a:ext>
            </a:extLst>
          </p:cNvPr>
          <p:cNvPicPr>
            <a:picLocks noChangeAspect="1"/>
          </p:cNvPicPr>
          <p:nvPr/>
        </p:nvPicPr>
        <p:blipFill>
          <a:blip r:embed="rId2"/>
          <a:stretch>
            <a:fillRect/>
          </a:stretch>
        </p:blipFill>
        <p:spPr>
          <a:xfrm>
            <a:off x="1949223" y="3429000"/>
            <a:ext cx="7129463" cy="3059791"/>
          </a:xfrm>
          <a:prstGeom prst="rect">
            <a:avLst/>
          </a:prstGeom>
        </p:spPr>
      </p:pic>
    </p:spTree>
    <p:extLst>
      <p:ext uri="{BB962C8B-B14F-4D97-AF65-F5344CB8AC3E}">
        <p14:creationId xmlns:p14="http://schemas.microsoft.com/office/powerpoint/2010/main" val="2590307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85E8-F6A7-7659-0DA5-499FCBCEDFEE}"/>
              </a:ext>
            </a:extLst>
          </p:cNvPr>
          <p:cNvSpPr>
            <a:spLocks noGrp="1"/>
          </p:cNvSpPr>
          <p:nvPr>
            <p:ph type="title"/>
          </p:nvPr>
        </p:nvSpPr>
        <p:spPr/>
        <p:txBody>
          <a:bodyPr/>
          <a:lstStyle/>
          <a:p>
            <a:r>
              <a:rPr lang="en-US" b="0" i="0" dirty="0">
                <a:solidFill>
                  <a:srgbClr val="610B38"/>
                </a:solidFill>
                <a:effectLst/>
                <a:latin typeface="erdana"/>
              </a:rPr>
              <a:t>JDBC Driver</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50FADCDF-11A1-E642-A336-097E84EE908B}"/>
              </a:ext>
            </a:extLst>
          </p:cNvPr>
          <p:cNvSpPr>
            <a:spLocks noGrp="1"/>
          </p:cNvSpPr>
          <p:nvPr>
            <p:ph idx="1"/>
          </p:nvPr>
        </p:nvSpPr>
        <p:spPr/>
        <p:txBody>
          <a:bodyPr/>
          <a:lstStyle/>
          <a:p>
            <a:pPr marL="0" indent="0" algn="just">
              <a:buNone/>
            </a:pPr>
            <a:r>
              <a:rPr lang="en-US" b="0" i="0" dirty="0">
                <a:solidFill>
                  <a:srgbClr val="333333"/>
                </a:solidFill>
                <a:effectLst/>
                <a:latin typeface="inter-regular"/>
              </a:rPr>
              <a:t>JDBC Driver is a software component that enables java application to interact with the database. There are 4 types of JDBC drivers:</a:t>
            </a:r>
          </a:p>
          <a:p>
            <a:pPr marL="0" indent="0" algn="just">
              <a:buNone/>
            </a:pP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JDBC-ODBC bridge driver</a:t>
            </a:r>
          </a:p>
          <a:p>
            <a:pPr algn="just">
              <a:buFont typeface="+mj-lt"/>
              <a:buAutoNum type="arabicPeriod"/>
            </a:pPr>
            <a:r>
              <a:rPr lang="en-US" b="0" i="0" dirty="0">
                <a:solidFill>
                  <a:srgbClr val="000000"/>
                </a:solidFill>
                <a:effectLst/>
                <a:latin typeface="inter-regular"/>
              </a:rPr>
              <a:t>Native-API driver (partially java driver)</a:t>
            </a:r>
          </a:p>
          <a:p>
            <a:pPr algn="just">
              <a:buFont typeface="+mj-lt"/>
              <a:buAutoNum type="arabicPeriod"/>
            </a:pPr>
            <a:r>
              <a:rPr lang="en-US" b="0" i="0" dirty="0">
                <a:solidFill>
                  <a:srgbClr val="000000"/>
                </a:solidFill>
                <a:effectLst/>
                <a:latin typeface="inter-regular"/>
              </a:rPr>
              <a:t>Network Protocol driver (fully java driver)</a:t>
            </a:r>
          </a:p>
          <a:p>
            <a:pPr algn="just">
              <a:buFont typeface="+mj-lt"/>
              <a:buAutoNum type="arabicPeriod"/>
            </a:pPr>
            <a:r>
              <a:rPr lang="en-US" b="0" i="0" dirty="0">
                <a:solidFill>
                  <a:srgbClr val="000000"/>
                </a:solidFill>
                <a:effectLst/>
                <a:latin typeface="inter-regular"/>
              </a:rPr>
              <a:t>Thin driver (fully java driver)</a:t>
            </a:r>
          </a:p>
          <a:p>
            <a:endParaRPr lang="en-US" dirty="0"/>
          </a:p>
        </p:txBody>
      </p:sp>
    </p:spTree>
    <p:extLst>
      <p:ext uri="{BB962C8B-B14F-4D97-AF65-F5344CB8AC3E}">
        <p14:creationId xmlns:p14="http://schemas.microsoft.com/office/powerpoint/2010/main" val="22941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6967-6292-7077-0349-A88DC0F2F2A2}"/>
              </a:ext>
            </a:extLst>
          </p:cNvPr>
          <p:cNvSpPr>
            <a:spLocks noGrp="1"/>
          </p:cNvSpPr>
          <p:nvPr>
            <p:ph type="title"/>
          </p:nvPr>
        </p:nvSpPr>
        <p:spPr/>
        <p:txBody>
          <a:bodyPr/>
          <a:lstStyle/>
          <a:p>
            <a:r>
              <a:rPr lang="en-US" b="0" i="0" dirty="0">
                <a:solidFill>
                  <a:srgbClr val="610B4B"/>
                </a:solidFill>
                <a:effectLst/>
                <a:latin typeface="erdana"/>
              </a:rPr>
              <a:t>JDBC-ODBC bridge driver</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49C65B17-E095-E419-6482-8E76FCCC2C8A}"/>
              </a:ext>
            </a:extLst>
          </p:cNvPr>
          <p:cNvSpPr>
            <a:spLocks noGrp="1"/>
          </p:cNvSpPr>
          <p:nvPr>
            <p:ph idx="1"/>
          </p:nvPr>
        </p:nvSpPr>
        <p:spPr/>
        <p:txBody>
          <a:bodyPr/>
          <a:lstStyle/>
          <a:p>
            <a:pPr algn="just"/>
            <a:r>
              <a:rPr lang="en-US" b="0" i="0" dirty="0">
                <a:solidFill>
                  <a:srgbClr val="333333"/>
                </a:solidFill>
                <a:effectLst/>
                <a:latin typeface="inter-regular"/>
              </a:rPr>
              <a:t>The JDBC-ODBC bridge driver uses ODBC driver to connect to the database. The JDBC-ODBC bridge driver converts JDBC method calls into the ODBC function calls. This is now discouraged because of thin driver.</a:t>
            </a:r>
            <a:endParaRPr lang="en-US" dirty="0"/>
          </a:p>
        </p:txBody>
      </p:sp>
      <p:pic>
        <p:nvPicPr>
          <p:cNvPr id="4" name="Picture 3">
            <a:extLst>
              <a:ext uri="{FF2B5EF4-FFF2-40B4-BE49-F238E27FC236}">
                <a16:creationId xmlns:a16="http://schemas.microsoft.com/office/drawing/2014/main" id="{603C2230-00F9-5E9F-0430-CC8CACD8211F}"/>
              </a:ext>
            </a:extLst>
          </p:cNvPr>
          <p:cNvPicPr>
            <a:picLocks noChangeAspect="1"/>
          </p:cNvPicPr>
          <p:nvPr/>
        </p:nvPicPr>
        <p:blipFill>
          <a:blip r:embed="rId2"/>
          <a:stretch>
            <a:fillRect/>
          </a:stretch>
        </p:blipFill>
        <p:spPr>
          <a:xfrm>
            <a:off x="511629" y="3294063"/>
            <a:ext cx="5584371" cy="2536371"/>
          </a:xfrm>
          <a:prstGeom prst="rect">
            <a:avLst/>
          </a:prstGeom>
        </p:spPr>
      </p:pic>
      <p:sp>
        <p:nvSpPr>
          <p:cNvPr id="6" name="TextBox 5">
            <a:extLst>
              <a:ext uri="{FF2B5EF4-FFF2-40B4-BE49-F238E27FC236}">
                <a16:creationId xmlns:a16="http://schemas.microsoft.com/office/drawing/2014/main" id="{0BE3749D-1CCE-1EE7-940A-F41907B562BE}"/>
              </a:ext>
            </a:extLst>
          </p:cNvPr>
          <p:cNvSpPr txBox="1"/>
          <p:nvPr/>
        </p:nvSpPr>
        <p:spPr>
          <a:xfrm>
            <a:off x="5617028" y="3294063"/>
            <a:ext cx="6792686" cy="2862322"/>
          </a:xfrm>
          <a:prstGeom prst="rect">
            <a:avLst/>
          </a:prstGeom>
          <a:noFill/>
        </p:spPr>
        <p:txBody>
          <a:bodyPr wrap="square">
            <a:spAutoFit/>
          </a:bodyPr>
          <a:lstStyle/>
          <a:p>
            <a:pPr algn="just"/>
            <a:r>
              <a:rPr lang="en-US" sz="2000" b="0" i="0" dirty="0">
                <a:solidFill>
                  <a:srgbClr val="610B4B"/>
                </a:solidFill>
                <a:effectLst/>
                <a:latin typeface="erdana"/>
              </a:rPr>
              <a:t>Advantages:</a:t>
            </a:r>
          </a:p>
          <a:p>
            <a:pPr algn="just">
              <a:buFont typeface="Arial" panose="020B0604020202020204" pitchFamily="34" charset="0"/>
              <a:buChar char="•"/>
            </a:pPr>
            <a:r>
              <a:rPr lang="en-US" sz="2000" b="0" i="0" dirty="0">
                <a:solidFill>
                  <a:srgbClr val="000000"/>
                </a:solidFill>
                <a:effectLst/>
                <a:latin typeface="inter-regular"/>
              </a:rPr>
              <a:t>easy to use.</a:t>
            </a:r>
          </a:p>
          <a:p>
            <a:pPr algn="just">
              <a:buFont typeface="Arial" panose="020B0604020202020204" pitchFamily="34" charset="0"/>
              <a:buChar char="•"/>
            </a:pPr>
            <a:r>
              <a:rPr lang="en-US" sz="2000" b="0" i="0" dirty="0">
                <a:solidFill>
                  <a:srgbClr val="000000"/>
                </a:solidFill>
                <a:effectLst/>
                <a:latin typeface="inter-regular"/>
              </a:rPr>
              <a:t>can be easily connected to any database.</a:t>
            </a:r>
          </a:p>
          <a:p>
            <a:pPr algn="just"/>
            <a:r>
              <a:rPr lang="en-US" sz="2000" b="0" i="0" dirty="0">
                <a:solidFill>
                  <a:srgbClr val="610B4B"/>
                </a:solidFill>
                <a:effectLst/>
                <a:latin typeface="erdana"/>
              </a:rPr>
              <a:t>Disadvantages:</a:t>
            </a:r>
          </a:p>
          <a:p>
            <a:pPr algn="just">
              <a:buFont typeface="Arial" panose="020B0604020202020204" pitchFamily="34" charset="0"/>
              <a:buChar char="•"/>
            </a:pPr>
            <a:r>
              <a:rPr lang="en-US" sz="2000" b="0" i="0" dirty="0">
                <a:solidFill>
                  <a:srgbClr val="000000"/>
                </a:solidFill>
                <a:effectLst/>
                <a:latin typeface="inter-regular"/>
              </a:rPr>
              <a:t>Performance degraded because JDBC method call is converted </a:t>
            </a:r>
          </a:p>
          <a:p>
            <a:pPr algn="just"/>
            <a:r>
              <a:rPr lang="en-US" sz="2000" b="0" i="0" dirty="0">
                <a:solidFill>
                  <a:srgbClr val="000000"/>
                </a:solidFill>
                <a:effectLst/>
                <a:latin typeface="inter-regular"/>
              </a:rPr>
              <a:t>into the ODBC function calls.</a:t>
            </a:r>
          </a:p>
          <a:p>
            <a:pPr algn="just">
              <a:buFont typeface="Arial" panose="020B0604020202020204" pitchFamily="34" charset="0"/>
              <a:buChar char="•"/>
            </a:pPr>
            <a:r>
              <a:rPr lang="en-US" sz="2000" b="0" i="0" dirty="0">
                <a:solidFill>
                  <a:srgbClr val="000000"/>
                </a:solidFill>
                <a:effectLst/>
                <a:latin typeface="inter-regular"/>
              </a:rPr>
              <a:t>The ODBC driver needs to be installed on the client machine.</a:t>
            </a:r>
          </a:p>
          <a:p>
            <a:br>
              <a:rPr lang="en-US" sz="2000" dirty="0"/>
            </a:br>
            <a:endParaRPr lang="en-US" sz="2000" dirty="0"/>
          </a:p>
        </p:txBody>
      </p:sp>
    </p:spTree>
    <p:extLst>
      <p:ext uri="{BB962C8B-B14F-4D97-AF65-F5344CB8AC3E}">
        <p14:creationId xmlns:p14="http://schemas.microsoft.com/office/powerpoint/2010/main" val="398161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D104-3309-70C6-3946-DC60008AF675}"/>
              </a:ext>
            </a:extLst>
          </p:cNvPr>
          <p:cNvSpPr>
            <a:spLocks noGrp="1"/>
          </p:cNvSpPr>
          <p:nvPr>
            <p:ph type="title"/>
          </p:nvPr>
        </p:nvSpPr>
        <p:spPr/>
        <p:txBody>
          <a:bodyPr/>
          <a:lstStyle/>
          <a:p>
            <a:r>
              <a:rPr lang="en-US" dirty="0"/>
              <a:t>Native API </a:t>
            </a:r>
          </a:p>
        </p:txBody>
      </p:sp>
      <p:sp>
        <p:nvSpPr>
          <p:cNvPr id="3" name="Content Placeholder 2">
            <a:extLst>
              <a:ext uri="{FF2B5EF4-FFF2-40B4-BE49-F238E27FC236}">
                <a16:creationId xmlns:a16="http://schemas.microsoft.com/office/drawing/2014/main" id="{F6FD95BC-9287-0A6C-723F-9DD6924316F4}"/>
              </a:ext>
            </a:extLst>
          </p:cNvPr>
          <p:cNvSpPr>
            <a:spLocks noGrp="1"/>
          </p:cNvSpPr>
          <p:nvPr>
            <p:ph idx="1"/>
          </p:nvPr>
        </p:nvSpPr>
        <p:spPr>
          <a:xfrm>
            <a:off x="838200" y="1782082"/>
            <a:ext cx="10515600" cy="4351338"/>
          </a:xfrm>
        </p:spPr>
        <p:txBody>
          <a:bodyPr/>
          <a:lstStyle/>
          <a:p>
            <a:pPr algn="just"/>
            <a:r>
              <a:rPr lang="en-US" dirty="0"/>
              <a:t>The Native API driver uses the client-side libraries of the database. The driver converts JDBC method calls into native calls of the database API. It is not written entirely in java.</a:t>
            </a:r>
          </a:p>
          <a:p>
            <a:pPr algn="just"/>
            <a:endParaRPr lang="en-US" dirty="0"/>
          </a:p>
        </p:txBody>
      </p:sp>
      <p:pic>
        <p:nvPicPr>
          <p:cNvPr id="4" name="Picture 3">
            <a:extLst>
              <a:ext uri="{FF2B5EF4-FFF2-40B4-BE49-F238E27FC236}">
                <a16:creationId xmlns:a16="http://schemas.microsoft.com/office/drawing/2014/main" id="{DCC19484-9E97-80C3-D829-8AFB379EB6AF}"/>
              </a:ext>
            </a:extLst>
          </p:cNvPr>
          <p:cNvPicPr>
            <a:picLocks noChangeAspect="1"/>
          </p:cNvPicPr>
          <p:nvPr/>
        </p:nvPicPr>
        <p:blipFill>
          <a:blip r:embed="rId2"/>
          <a:stretch>
            <a:fillRect/>
          </a:stretch>
        </p:blipFill>
        <p:spPr>
          <a:xfrm>
            <a:off x="1057274" y="3265715"/>
            <a:ext cx="5505450" cy="3657600"/>
          </a:xfrm>
          <a:prstGeom prst="rect">
            <a:avLst/>
          </a:prstGeom>
        </p:spPr>
      </p:pic>
      <p:sp>
        <p:nvSpPr>
          <p:cNvPr id="6" name="TextBox 5">
            <a:extLst>
              <a:ext uri="{FF2B5EF4-FFF2-40B4-BE49-F238E27FC236}">
                <a16:creationId xmlns:a16="http://schemas.microsoft.com/office/drawing/2014/main" id="{32583459-5113-5745-977F-ACF2026CCF92}"/>
              </a:ext>
            </a:extLst>
          </p:cNvPr>
          <p:cNvSpPr txBox="1"/>
          <p:nvPr/>
        </p:nvSpPr>
        <p:spPr>
          <a:xfrm>
            <a:off x="6500812" y="3429000"/>
            <a:ext cx="5505450" cy="3046988"/>
          </a:xfrm>
          <a:prstGeom prst="rect">
            <a:avLst/>
          </a:prstGeom>
          <a:noFill/>
        </p:spPr>
        <p:txBody>
          <a:bodyPr wrap="square">
            <a:spAutoFit/>
          </a:bodyPr>
          <a:lstStyle/>
          <a:p>
            <a:pPr algn="just"/>
            <a:r>
              <a:rPr lang="en-US" sz="2400" dirty="0"/>
              <a:t>Advantage:</a:t>
            </a:r>
          </a:p>
          <a:p>
            <a:pPr algn="just"/>
            <a:r>
              <a:rPr lang="en-US" sz="2400" dirty="0"/>
              <a:t>performance upgraded than JDBC-ODBC bridge driver.</a:t>
            </a:r>
          </a:p>
          <a:p>
            <a:pPr algn="just"/>
            <a:r>
              <a:rPr lang="en-US" sz="2400" dirty="0"/>
              <a:t>Disadvantage:</a:t>
            </a:r>
          </a:p>
          <a:p>
            <a:pPr algn="just"/>
            <a:r>
              <a:rPr lang="en-US" sz="2400" dirty="0"/>
              <a:t>The Native driver needs to be installed on the each client machine.</a:t>
            </a:r>
          </a:p>
          <a:p>
            <a:pPr algn="just"/>
            <a:r>
              <a:rPr lang="en-US" sz="2400" dirty="0"/>
              <a:t>The Vendor client library needs to be installed on client machine.</a:t>
            </a:r>
          </a:p>
        </p:txBody>
      </p:sp>
    </p:spTree>
    <p:extLst>
      <p:ext uri="{BB962C8B-B14F-4D97-AF65-F5344CB8AC3E}">
        <p14:creationId xmlns:p14="http://schemas.microsoft.com/office/powerpoint/2010/main" val="127094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BE62-1E29-D242-940D-9DB7F56D0F9A}"/>
              </a:ext>
            </a:extLst>
          </p:cNvPr>
          <p:cNvSpPr>
            <a:spLocks noGrp="1"/>
          </p:cNvSpPr>
          <p:nvPr>
            <p:ph type="title"/>
          </p:nvPr>
        </p:nvSpPr>
        <p:spPr/>
        <p:txBody>
          <a:bodyPr/>
          <a:lstStyle/>
          <a:p>
            <a:r>
              <a:rPr lang="en-US" dirty="0"/>
              <a:t>Network Protocol </a:t>
            </a:r>
          </a:p>
        </p:txBody>
      </p:sp>
      <p:sp>
        <p:nvSpPr>
          <p:cNvPr id="3" name="Content Placeholder 2">
            <a:extLst>
              <a:ext uri="{FF2B5EF4-FFF2-40B4-BE49-F238E27FC236}">
                <a16:creationId xmlns:a16="http://schemas.microsoft.com/office/drawing/2014/main" id="{83AB78BE-77D4-81B4-C480-F5D2479625CD}"/>
              </a:ext>
            </a:extLst>
          </p:cNvPr>
          <p:cNvSpPr>
            <a:spLocks noGrp="1"/>
          </p:cNvSpPr>
          <p:nvPr>
            <p:ph idx="1"/>
          </p:nvPr>
        </p:nvSpPr>
        <p:spPr/>
        <p:txBody>
          <a:bodyPr/>
          <a:lstStyle/>
          <a:p>
            <a:pPr algn="just"/>
            <a:r>
              <a:rPr lang="en-US" dirty="0"/>
              <a:t>The Network Protocol driver uses middleware (application server) that converts JDBC calls directly or indirectly into the vendor-specific database protocol. It is fully written in java</a:t>
            </a:r>
          </a:p>
        </p:txBody>
      </p:sp>
      <p:pic>
        <p:nvPicPr>
          <p:cNvPr id="4" name="Picture 3">
            <a:extLst>
              <a:ext uri="{FF2B5EF4-FFF2-40B4-BE49-F238E27FC236}">
                <a16:creationId xmlns:a16="http://schemas.microsoft.com/office/drawing/2014/main" id="{3C545806-A027-02F1-704A-DA5F15ECA36C}"/>
              </a:ext>
            </a:extLst>
          </p:cNvPr>
          <p:cNvPicPr>
            <a:picLocks noChangeAspect="1"/>
          </p:cNvPicPr>
          <p:nvPr/>
        </p:nvPicPr>
        <p:blipFill>
          <a:blip r:embed="rId2"/>
          <a:stretch>
            <a:fillRect/>
          </a:stretch>
        </p:blipFill>
        <p:spPr>
          <a:xfrm>
            <a:off x="2684689" y="3009900"/>
            <a:ext cx="6343650" cy="3848100"/>
          </a:xfrm>
          <a:prstGeom prst="rect">
            <a:avLst/>
          </a:prstGeom>
        </p:spPr>
      </p:pic>
    </p:spTree>
    <p:extLst>
      <p:ext uri="{BB962C8B-B14F-4D97-AF65-F5344CB8AC3E}">
        <p14:creationId xmlns:p14="http://schemas.microsoft.com/office/powerpoint/2010/main" val="470806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6B0C-D104-F53E-4308-490D72B18A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CE72F3-D823-3FA6-4D61-BE1D41CE7E9B}"/>
              </a:ext>
            </a:extLst>
          </p:cNvPr>
          <p:cNvSpPr>
            <a:spLocks noGrp="1"/>
          </p:cNvSpPr>
          <p:nvPr>
            <p:ph idx="1"/>
          </p:nvPr>
        </p:nvSpPr>
        <p:spPr/>
        <p:txBody>
          <a:bodyPr/>
          <a:lstStyle/>
          <a:p>
            <a:r>
              <a:rPr lang="en-US" dirty="0"/>
              <a:t>Advantage:</a:t>
            </a:r>
          </a:p>
          <a:p>
            <a:r>
              <a:rPr lang="en-US" dirty="0"/>
              <a:t>No client side library is required because of application server that can perform many tasks like auditing, load balancing, logging etc.</a:t>
            </a:r>
          </a:p>
          <a:p>
            <a:r>
              <a:rPr lang="en-US" dirty="0"/>
              <a:t>Disadvantages:</a:t>
            </a:r>
          </a:p>
          <a:p>
            <a:r>
              <a:rPr lang="en-US" dirty="0"/>
              <a:t>Network support is required on client machine.</a:t>
            </a:r>
          </a:p>
          <a:p>
            <a:r>
              <a:rPr lang="en-US" dirty="0"/>
              <a:t>Requires database-specific coding to be done in the middle tier.</a:t>
            </a:r>
          </a:p>
          <a:p>
            <a:r>
              <a:rPr lang="en-US" dirty="0"/>
              <a:t>Maintenance of Network Protocol driver becomes costly because it requires database-specific coding to be done in the middle tier.</a:t>
            </a:r>
          </a:p>
          <a:p>
            <a:endParaRPr lang="en-US" dirty="0"/>
          </a:p>
        </p:txBody>
      </p:sp>
    </p:spTree>
    <p:extLst>
      <p:ext uri="{BB962C8B-B14F-4D97-AF65-F5344CB8AC3E}">
        <p14:creationId xmlns:p14="http://schemas.microsoft.com/office/powerpoint/2010/main" val="4549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300E-E3C1-54C6-48C9-E41D224FDFF6}"/>
              </a:ext>
            </a:extLst>
          </p:cNvPr>
          <p:cNvSpPr>
            <a:spLocks noGrp="1"/>
          </p:cNvSpPr>
          <p:nvPr>
            <p:ph type="title"/>
          </p:nvPr>
        </p:nvSpPr>
        <p:spPr/>
        <p:txBody>
          <a:bodyPr/>
          <a:lstStyle/>
          <a:p>
            <a:r>
              <a:rPr lang="en-US" dirty="0"/>
              <a:t> thin driver </a:t>
            </a:r>
          </a:p>
        </p:txBody>
      </p:sp>
      <p:sp>
        <p:nvSpPr>
          <p:cNvPr id="3" name="Content Placeholder 2">
            <a:extLst>
              <a:ext uri="{FF2B5EF4-FFF2-40B4-BE49-F238E27FC236}">
                <a16:creationId xmlns:a16="http://schemas.microsoft.com/office/drawing/2014/main" id="{E396CFEC-D04C-238F-2E42-45838BF78897}"/>
              </a:ext>
            </a:extLst>
          </p:cNvPr>
          <p:cNvSpPr>
            <a:spLocks noGrp="1"/>
          </p:cNvSpPr>
          <p:nvPr>
            <p:ph idx="1"/>
          </p:nvPr>
        </p:nvSpPr>
        <p:spPr/>
        <p:txBody>
          <a:bodyPr/>
          <a:lstStyle/>
          <a:p>
            <a:r>
              <a:rPr lang="en-US" dirty="0"/>
              <a:t>The thin driver converts JDBC calls directly into the vendor-specific database protocol. That is why it is known as thin driver. It is fully written in Java language.</a:t>
            </a:r>
          </a:p>
          <a:p>
            <a:endParaRPr lang="en-US" dirty="0"/>
          </a:p>
        </p:txBody>
      </p:sp>
      <p:pic>
        <p:nvPicPr>
          <p:cNvPr id="4" name="Picture 3">
            <a:extLst>
              <a:ext uri="{FF2B5EF4-FFF2-40B4-BE49-F238E27FC236}">
                <a16:creationId xmlns:a16="http://schemas.microsoft.com/office/drawing/2014/main" id="{BA7D5C79-449E-797A-5406-2E7D8268725D}"/>
              </a:ext>
            </a:extLst>
          </p:cNvPr>
          <p:cNvPicPr>
            <a:picLocks noChangeAspect="1"/>
          </p:cNvPicPr>
          <p:nvPr/>
        </p:nvPicPr>
        <p:blipFill rotWithShape="1">
          <a:blip r:embed="rId2"/>
          <a:srcRect b="24060"/>
          <a:stretch/>
        </p:blipFill>
        <p:spPr>
          <a:xfrm>
            <a:off x="1219200" y="3153456"/>
            <a:ext cx="4876800" cy="3023507"/>
          </a:xfrm>
          <a:prstGeom prst="rect">
            <a:avLst/>
          </a:prstGeom>
        </p:spPr>
      </p:pic>
      <p:sp>
        <p:nvSpPr>
          <p:cNvPr id="6" name="TextBox 5">
            <a:extLst>
              <a:ext uri="{FF2B5EF4-FFF2-40B4-BE49-F238E27FC236}">
                <a16:creationId xmlns:a16="http://schemas.microsoft.com/office/drawing/2014/main" id="{817ECCA3-CF38-85CB-09A4-7C24885A092A}"/>
              </a:ext>
            </a:extLst>
          </p:cNvPr>
          <p:cNvSpPr txBox="1"/>
          <p:nvPr/>
        </p:nvSpPr>
        <p:spPr>
          <a:xfrm>
            <a:off x="5257800" y="3276375"/>
            <a:ext cx="6096000" cy="2308324"/>
          </a:xfrm>
          <a:prstGeom prst="rect">
            <a:avLst/>
          </a:prstGeom>
          <a:noFill/>
        </p:spPr>
        <p:txBody>
          <a:bodyPr wrap="square">
            <a:spAutoFit/>
          </a:bodyPr>
          <a:lstStyle/>
          <a:p>
            <a:r>
              <a:rPr lang="en-US" sz="2400" dirty="0"/>
              <a:t>Advantage:</a:t>
            </a:r>
          </a:p>
          <a:p>
            <a:r>
              <a:rPr lang="en-US" sz="2400" dirty="0"/>
              <a:t>Better performance than all other drivers.</a:t>
            </a:r>
          </a:p>
          <a:p>
            <a:r>
              <a:rPr lang="en-US" sz="2400" dirty="0"/>
              <a:t>No software is required at client side or server side.</a:t>
            </a:r>
          </a:p>
          <a:p>
            <a:r>
              <a:rPr lang="en-US" sz="2400" dirty="0"/>
              <a:t>Disadvantage:</a:t>
            </a:r>
          </a:p>
          <a:p>
            <a:r>
              <a:rPr lang="en-US" sz="2400" dirty="0"/>
              <a:t>Drivers depend on the Database.</a:t>
            </a:r>
          </a:p>
        </p:txBody>
      </p:sp>
    </p:spTree>
    <p:extLst>
      <p:ext uri="{BB962C8B-B14F-4D97-AF65-F5344CB8AC3E}">
        <p14:creationId xmlns:p14="http://schemas.microsoft.com/office/powerpoint/2010/main" val="2524830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1197</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erdana</vt:lpstr>
      <vt:lpstr>inter-bold</vt:lpstr>
      <vt:lpstr>inter-regular</vt:lpstr>
      <vt:lpstr>Office Theme</vt:lpstr>
      <vt:lpstr>PowerPoint Presentation</vt:lpstr>
      <vt:lpstr>JDBC</vt:lpstr>
      <vt:lpstr>Cont.</vt:lpstr>
      <vt:lpstr>JDBC Driver </vt:lpstr>
      <vt:lpstr>JDBC-ODBC bridge driver </vt:lpstr>
      <vt:lpstr>Native API </vt:lpstr>
      <vt:lpstr>Network Protocol </vt:lpstr>
      <vt:lpstr>PowerPoint Presentation</vt:lpstr>
      <vt:lpstr> thin driver </vt:lpstr>
      <vt:lpstr>Java Database Connectivity  </vt:lpstr>
      <vt:lpstr>Register the driver class </vt:lpstr>
      <vt:lpstr>Create the connection object</vt:lpstr>
      <vt:lpstr>Create the Statement object</vt:lpstr>
      <vt:lpstr>Execute the query</vt:lpstr>
      <vt:lpstr>Close the connection object</vt:lpstr>
      <vt:lpstr>Java Database Connectivity with MySQL</vt:lpstr>
      <vt:lpstr>create a table in the mysql database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Mahwish Fatima BUKC</dc:creator>
  <cp:lastModifiedBy>Mahwish Fatima BUKC</cp:lastModifiedBy>
  <cp:revision>2</cp:revision>
  <dcterms:created xsi:type="dcterms:W3CDTF">2023-05-21T11:15:50Z</dcterms:created>
  <dcterms:modified xsi:type="dcterms:W3CDTF">2023-05-21T12:52:25Z</dcterms:modified>
</cp:coreProperties>
</file>