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1" r:id="rId3"/>
    <p:sldId id="262"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5FBDE2-BD79-4844-89A4-198CCDEF6AEF}" type="datetimeFigureOut">
              <a:rPr lang="en-PK" smtClean="0"/>
              <a:t>24/03/2023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A9AB157-AA0C-4E1E-B2A5-3BCC02FBFDB4}" type="slidenum">
              <a:rPr lang="en-PK" smtClean="0"/>
              <a:t>‹#›</a:t>
            </a:fld>
            <a:endParaRPr lang="en-PK"/>
          </a:p>
        </p:txBody>
      </p:sp>
    </p:spTree>
    <p:extLst>
      <p:ext uri="{BB962C8B-B14F-4D97-AF65-F5344CB8AC3E}">
        <p14:creationId xmlns:p14="http://schemas.microsoft.com/office/powerpoint/2010/main" val="43995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5FBDE2-BD79-4844-89A4-198CCDEF6AEF}" type="datetimeFigureOut">
              <a:rPr lang="en-PK" smtClean="0"/>
              <a:t>24/03/2023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A9AB157-AA0C-4E1E-B2A5-3BCC02FBFDB4}" type="slidenum">
              <a:rPr lang="en-PK" smtClean="0"/>
              <a:t>‹#›</a:t>
            </a:fld>
            <a:endParaRPr lang="en-PK"/>
          </a:p>
        </p:txBody>
      </p:sp>
    </p:spTree>
    <p:extLst>
      <p:ext uri="{BB962C8B-B14F-4D97-AF65-F5344CB8AC3E}">
        <p14:creationId xmlns:p14="http://schemas.microsoft.com/office/powerpoint/2010/main" val="1386004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5FBDE2-BD79-4844-89A4-198CCDEF6AEF}" type="datetimeFigureOut">
              <a:rPr lang="en-PK" smtClean="0"/>
              <a:t>24/03/2023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A9AB157-AA0C-4E1E-B2A5-3BCC02FBFDB4}" type="slidenum">
              <a:rPr lang="en-PK" smtClean="0"/>
              <a:t>‹#›</a:t>
            </a:fld>
            <a:endParaRPr lang="en-PK"/>
          </a:p>
        </p:txBody>
      </p:sp>
    </p:spTree>
    <p:extLst>
      <p:ext uri="{BB962C8B-B14F-4D97-AF65-F5344CB8AC3E}">
        <p14:creationId xmlns:p14="http://schemas.microsoft.com/office/powerpoint/2010/main" val="3977205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5FBDE2-BD79-4844-89A4-198CCDEF6AEF}" type="datetimeFigureOut">
              <a:rPr lang="en-PK" smtClean="0"/>
              <a:t>24/03/2023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A9AB157-AA0C-4E1E-B2A5-3BCC02FBFDB4}" type="slidenum">
              <a:rPr lang="en-PK" smtClean="0"/>
              <a:t>‹#›</a:t>
            </a:fld>
            <a:endParaRPr lang="en-PK"/>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27296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5FBDE2-BD79-4844-89A4-198CCDEF6AEF}" type="datetimeFigureOut">
              <a:rPr lang="en-PK" smtClean="0"/>
              <a:t>24/03/2023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A9AB157-AA0C-4E1E-B2A5-3BCC02FBFDB4}" type="slidenum">
              <a:rPr lang="en-PK" smtClean="0"/>
              <a:t>‹#›</a:t>
            </a:fld>
            <a:endParaRPr lang="en-PK"/>
          </a:p>
        </p:txBody>
      </p:sp>
    </p:spTree>
    <p:extLst>
      <p:ext uri="{BB962C8B-B14F-4D97-AF65-F5344CB8AC3E}">
        <p14:creationId xmlns:p14="http://schemas.microsoft.com/office/powerpoint/2010/main" val="3724635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95FBDE2-BD79-4844-89A4-198CCDEF6AEF}" type="datetimeFigureOut">
              <a:rPr lang="en-PK" smtClean="0"/>
              <a:t>24/03/2023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6A9AB157-AA0C-4E1E-B2A5-3BCC02FBFDB4}" type="slidenum">
              <a:rPr lang="en-PK" smtClean="0"/>
              <a:t>‹#›</a:t>
            </a:fld>
            <a:endParaRPr lang="en-PK"/>
          </a:p>
        </p:txBody>
      </p:sp>
    </p:spTree>
    <p:extLst>
      <p:ext uri="{BB962C8B-B14F-4D97-AF65-F5344CB8AC3E}">
        <p14:creationId xmlns:p14="http://schemas.microsoft.com/office/powerpoint/2010/main" val="1991050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95FBDE2-BD79-4844-89A4-198CCDEF6AEF}" type="datetimeFigureOut">
              <a:rPr lang="en-PK" smtClean="0"/>
              <a:t>24/03/2023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6A9AB157-AA0C-4E1E-B2A5-3BCC02FBFDB4}" type="slidenum">
              <a:rPr lang="en-PK" smtClean="0"/>
              <a:t>‹#›</a:t>
            </a:fld>
            <a:endParaRPr lang="en-PK"/>
          </a:p>
        </p:txBody>
      </p:sp>
    </p:spTree>
    <p:extLst>
      <p:ext uri="{BB962C8B-B14F-4D97-AF65-F5344CB8AC3E}">
        <p14:creationId xmlns:p14="http://schemas.microsoft.com/office/powerpoint/2010/main" val="3566938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5FBDE2-BD79-4844-89A4-198CCDEF6AEF}" type="datetimeFigureOut">
              <a:rPr lang="en-PK" smtClean="0"/>
              <a:t>24/03/2023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A9AB157-AA0C-4E1E-B2A5-3BCC02FBFDB4}" type="slidenum">
              <a:rPr lang="en-PK" smtClean="0"/>
              <a:t>‹#›</a:t>
            </a:fld>
            <a:endParaRPr lang="en-PK"/>
          </a:p>
        </p:txBody>
      </p:sp>
    </p:spTree>
    <p:extLst>
      <p:ext uri="{BB962C8B-B14F-4D97-AF65-F5344CB8AC3E}">
        <p14:creationId xmlns:p14="http://schemas.microsoft.com/office/powerpoint/2010/main" val="917460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5FBDE2-BD79-4844-89A4-198CCDEF6AEF}" type="datetimeFigureOut">
              <a:rPr lang="en-PK" smtClean="0"/>
              <a:t>24/03/2023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A9AB157-AA0C-4E1E-B2A5-3BCC02FBFDB4}" type="slidenum">
              <a:rPr lang="en-PK" smtClean="0"/>
              <a:t>‹#›</a:t>
            </a:fld>
            <a:endParaRPr lang="en-PK"/>
          </a:p>
        </p:txBody>
      </p:sp>
    </p:spTree>
    <p:extLst>
      <p:ext uri="{BB962C8B-B14F-4D97-AF65-F5344CB8AC3E}">
        <p14:creationId xmlns:p14="http://schemas.microsoft.com/office/powerpoint/2010/main" val="1343090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5FBDE2-BD79-4844-89A4-198CCDEF6AEF}" type="datetimeFigureOut">
              <a:rPr lang="en-PK" smtClean="0"/>
              <a:t>24/03/2023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A9AB157-AA0C-4E1E-B2A5-3BCC02FBFDB4}" type="slidenum">
              <a:rPr lang="en-PK" smtClean="0"/>
              <a:t>‹#›</a:t>
            </a:fld>
            <a:endParaRPr lang="en-PK"/>
          </a:p>
        </p:txBody>
      </p:sp>
    </p:spTree>
    <p:extLst>
      <p:ext uri="{BB962C8B-B14F-4D97-AF65-F5344CB8AC3E}">
        <p14:creationId xmlns:p14="http://schemas.microsoft.com/office/powerpoint/2010/main" val="4181784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5FBDE2-BD79-4844-89A4-198CCDEF6AEF}" type="datetimeFigureOut">
              <a:rPr lang="en-PK" smtClean="0"/>
              <a:t>24/03/2023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A9AB157-AA0C-4E1E-B2A5-3BCC02FBFDB4}" type="slidenum">
              <a:rPr lang="en-PK" smtClean="0"/>
              <a:t>‹#›</a:t>
            </a:fld>
            <a:endParaRPr lang="en-PK"/>
          </a:p>
        </p:txBody>
      </p:sp>
    </p:spTree>
    <p:extLst>
      <p:ext uri="{BB962C8B-B14F-4D97-AF65-F5344CB8AC3E}">
        <p14:creationId xmlns:p14="http://schemas.microsoft.com/office/powerpoint/2010/main" val="1907050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5FBDE2-BD79-4844-89A4-198CCDEF6AEF}" type="datetimeFigureOut">
              <a:rPr lang="en-PK" smtClean="0"/>
              <a:t>24/03/2023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A9AB157-AA0C-4E1E-B2A5-3BCC02FBFDB4}" type="slidenum">
              <a:rPr lang="en-PK" smtClean="0"/>
              <a:t>‹#›</a:t>
            </a:fld>
            <a:endParaRPr lang="en-PK"/>
          </a:p>
        </p:txBody>
      </p:sp>
    </p:spTree>
    <p:extLst>
      <p:ext uri="{BB962C8B-B14F-4D97-AF65-F5344CB8AC3E}">
        <p14:creationId xmlns:p14="http://schemas.microsoft.com/office/powerpoint/2010/main" val="526608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5FBDE2-BD79-4844-89A4-198CCDEF6AEF}" type="datetimeFigureOut">
              <a:rPr lang="en-PK" smtClean="0"/>
              <a:t>24/03/2023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6A9AB157-AA0C-4E1E-B2A5-3BCC02FBFDB4}" type="slidenum">
              <a:rPr lang="en-PK" smtClean="0"/>
              <a:t>‹#›</a:t>
            </a:fld>
            <a:endParaRPr lang="en-PK"/>
          </a:p>
        </p:txBody>
      </p:sp>
    </p:spTree>
    <p:extLst>
      <p:ext uri="{BB962C8B-B14F-4D97-AF65-F5344CB8AC3E}">
        <p14:creationId xmlns:p14="http://schemas.microsoft.com/office/powerpoint/2010/main" val="27321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5FBDE2-BD79-4844-89A4-198CCDEF6AEF}" type="datetimeFigureOut">
              <a:rPr lang="en-PK" smtClean="0"/>
              <a:t>24/03/2023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6A9AB157-AA0C-4E1E-B2A5-3BCC02FBFDB4}" type="slidenum">
              <a:rPr lang="en-PK" smtClean="0"/>
              <a:t>‹#›</a:t>
            </a:fld>
            <a:endParaRPr lang="en-PK"/>
          </a:p>
        </p:txBody>
      </p:sp>
    </p:spTree>
    <p:extLst>
      <p:ext uri="{BB962C8B-B14F-4D97-AF65-F5344CB8AC3E}">
        <p14:creationId xmlns:p14="http://schemas.microsoft.com/office/powerpoint/2010/main" val="1742920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FBDE2-BD79-4844-89A4-198CCDEF6AEF}" type="datetimeFigureOut">
              <a:rPr lang="en-PK" smtClean="0"/>
              <a:t>24/03/2023</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6A9AB157-AA0C-4E1E-B2A5-3BCC02FBFDB4}" type="slidenum">
              <a:rPr lang="en-PK" smtClean="0"/>
              <a:t>‹#›</a:t>
            </a:fld>
            <a:endParaRPr lang="en-PK"/>
          </a:p>
        </p:txBody>
      </p:sp>
    </p:spTree>
    <p:extLst>
      <p:ext uri="{BB962C8B-B14F-4D97-AF65-F5344CB8AC3E}">
        <p14:creationId xmlns:p14="http://schemas.microsoft.com/office/powerpoint/2010/main" val="3250478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5FBDE2-BD79-4844-89A4-198CCDEF6AEF}" type="datetimeFigureOut">
              <a:rPr lang="en-PK" smtClean="0"/>
              <a:t>24/03/2023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A9AB157-AA0C-4E1E-B2A5-3BCC02FBFDB4}" type="slidenum">
              <a:rPr lang="en-PK" smtClean="0"/>
              <a:t>‹#›</a:t>
            </a:fld>
            <a:endParaRPr lang="en-PK"/>
          </a:p>
        </p:txBody>
      </p:sp>
    </p:spTree>
    <p:extLst>
      <p:ext uri="{BB962C8B-B14F-4D97-AF65-F5344CB8AC3E}">
        <p14:creationId xmlns:p14="http://schemas.microsoft.com/office/powerpoint/2010/main" val="3714137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5FBDE2-BD79-4844-89A4-198CCDEF6AEF}" type="datetimeFigureOut">
              <a:rPr lang="en-PK" smtClean="0"/>
              <a:t>24/03/2023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A9AB157-AA0C-4E1E-B2A5-3BCC02FBFDB4}" type="slidenum">
              <a:rPr lang="en-PK" smtClean="0"/>
              <a:t>‹#›</a:t>
            </a:fld>
            <a:endParaRPr lang="en-PK"/>
          </a:p>
        </p:txBody>
      </p:sp>
    </p:spTree>
    <p:extLst>
      <p:ext uri="{BB962C8B-B14F-4D97-AF65-F5344CB8AC3E}">
        <p14:creationId xmlns:p14="http://schemas.microsoft.com/office/powerpoint/2010/main" val="791700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95FBDE2-BD79-4844-89A4-198CCDEF6AEF}" type="datetimeFigureOut">
              <a:rPr lang="en-PK" smtClean="0"/>
              <a:t>24/03/2023</a:t>
            </a:fld>
            <a:endParaRPr lang="en-PK"/>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PK"/>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A9AB157-AA0C-4E1E-B2A5-3BCC02FBFDB4}" type="slidenum">
              <a:rPr lang="en-PK" smtClean="0"/>
              <a:t>‹#›</a:t>
            </a:fld>
            <a:endParaRPr lang="en-PK"/>
          </a:p>
        </p:txBody>
      </p:sp>
    </p:spTree>
    <p:extLst>
      <p:ext uri="{BB962C8B-B14F-4D97-AF65-F5344CB8AC3E}">
        <p14:creationId xmlns:p14="http://schemas.microsoft.com/office/powerpoint/2010/main" val="131130885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History of Occupational Safety &amp; Health">
            <a:extLst>
              <a:ext uri="{FF2B5EF4-FFF2-40B4-BE49-F238E27FC236}">
                <a16:creationId xmlns:a16="http://schemas.microsoft.com/office/drawing/2014/main" id="{D9BADD2C-35C5-BBDB-736A-C5897B6B9F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11664" cy="52504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1F94A1F-3536-1CB6-10AE-FF80ADD7D948}"/>
              </a:ext>
            </a:extLst>
          </p:cNvPr>
          <p:cNvSpPr txBox="1"/>
          <p:nvPr/>
        </p:nvSpPr>
        <p:spPr>
          <a:xfrm>
            <a:off x="3041515" y="5288340"/>
            <a:ext cx="6108970" cy="1569660"/>
          </a:xfrm>
          <a:prstGeom prst="rect">
            <a:avLst/>
          </a:prstGeom>
          <a:noFill/>
        </p:spPr>
        <p:txBody>
          <a:bodyPr wrap="square" rtlCol="0">
            <a:spAutoFit/>
          </a:bodyPr>
          <a:lstStyle/>
          <a:p>
            <a:pPr algn="ctr"/>
            <a:r>
              <a:rPr lang="en-US" sz="2400" dirty="0"/>
              <a:t>Lecture # 2</a:t>
            </a:r>
          </a:p>
          <a:p>
            <a:pPr algn="ctr"/>
            <a:endParaRPr lang="en-US" sz="2400" dirty="0"/>
          </a:p>
          <a:p>
            <a:pPr algn="ctr"/>
            <a:r>
              <a:rPr lang="en-US" sz="2400" dirty="0"/>
              <a:t>Prepared by:</a:t>
            </a:r>
          </a:p>
          <a:p>
            <a:pPr algn="ctr"/>
            <a:r>
              <a:rPr lang="en-US" sz="2400" dirty="0"/>
              <a:t>Ms. Sadia Tariq</a:t>
            </a:r>
            <a:endParaRPr lang="en-PK" sz="2400" dirty="0"/>
          </a:p>
        </p:txBody>
      </p:sp>
    </p:spTree>
    <p:extLst>
      <p:ext uri="{BB962C8B-B14F-4D97-AF65-F5344CB8AC3E}">
        <p14:creationId xmlns:p14="http://schemas.microsoft.com/office/powerpoint/2010/main" val="217013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FCEEE3-2B02-E0C3-5D2D-DDD4995F4C09}"/>
              </a:ext>
            </a:extLst>
          </p:cNvPr>
          <p:cNvSpPr txBox="1"/>
          <p:nvPr/>
        </p:nvSpPr>
        <p:spPr>
          <a:xfrm>
            <a:off x="486697" y="1196627"/>
            <a:ext cx="11218606" cy="5031249"/>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b="0" i="0" dirty="0">
                <a:effectLst/>
                <a:latin typeface="Bookman Old Style" panose="02050604050505020204" pitchFamily="18" charset="0"/>
              </a:rPr>
              <a:t>In today’s safety-conscious world, it is hard to imagine a time when the wellbeing of employees wasn’t a priority. But, in the not-too-distant past,</a:t>
            </a:r>
            <a:r>
              <a:rPr lang="en-US" dirty="0">
                <a:latin typeface="Bookman Old Style" panose="02050604050505020204" pitchFamily="18" charset="0"/>
              </a:rPr>
              <a:t> health and safety</a:t>
            </a:r>
            <a:r>
              <a:rPr lang="en-US" b="0" i="0" dirty="0">
                <a:effectLst/>
                <a:latin typeface="Bookman Old Style" panose="02050604050505020204" pitchFamily="18" charset="0"/>
              </a:rPr>
              <a:t> was a new concept. </a:t>
            </a:r>
          </a:p>
          <a:p>
            <a:pPr marL="285750" indent="-285750" algn="just">
              <a:lnSpc>
                <a:spcPct val="150000"/>
              </a:lnSpc>
              <a:buFont typeface="Wingdings" panose="05000000000000000000" pitchFamily="2" charset="2"/>
              <a:buChar char="§"/>
            </a:pPr>
            <a:endParaRPr lang="en-US" dirty="0">
              <a:latin typeface="Bookman Old Style" panose="02050604050505020204" pitchFamily="18" charset="0"/>
            </a:endParaRPr>
          </a:p>
          <a:p>
            <a:pPr marL="285750" indent="-285750" algn="just">
              <a:lnSpc>
                <a:spcPct val="150000"/>
              </a:lnSpc>
              <a:buFont typeface="Wingdings" panose="05000000000000000000" pitchFamily="2" charset="2"/>
              <a:buChar char="§"/>
            </a:pPr>
            <a:r>
              <a:rPr lang="en-US" b="0" i="0" dirty="0">
                <a:effectLst/>
                <a:latin typeface="Bookman Old Style" panose="02050604050505020204" pitchFamily="18" charset="0"/>
              </a:rPr>
              <a:t>In fact, it’s taken over 200 years to evolve to the laws and guidance we have today.   </a:t>
            </a:r>
          </a:p>
          <a:p>
            <a:pPr marL="285750" indent="-285750" algn="just">
              <a:lnSpc>
                <a:spcPct val="150000"/>
              </a:lnSpc>
              <a:buFont typeface="Wingdings" panose="05000000000000000000" pitchFamily="2" charset="2"/>
              <a:buChar char="§"/>
            </a:pPr>
            <a:endParaRPr lang="en-US" b="0" i="0" dirty="0">
              <a:effectLst/>
              <a:latin typeface="Bookman Old Style" panose="02050604050505020204" pitchFamily="18" charset="0"/>
            </a:endParaRPr>
          </a:p>
          <a:p>
            <a:pPr marL="285750" indent="-285750" algn="just">
              <a:lnSpc>
                <a:spcPct val="150000"/>
              </a:lnSpc>
              <a:buFont typeface="Wingdings" panose="05000000000000000000" pitchFamily="2" charset="2"/>
              <a:buChar char="§"/>
            </a:pPr>
            <a:r>
              <a:rPr lang="en-US" b="0" i="0" dirty="0">
                <a:effectLst/>
                <a:latin typeface="Bookman Old Style" panose="02050604050505020204" pitchFamily="18" charset="0"/>
              </a:rPr>
              <a:t>Nowadays, in many areas of the world, health and safety continues to improve year on year, with fatality and injury numbers gradually decreasing.  </a:t>
            </a:r>
          </a:p>
          <a:p>
            <a:pPr marL="285750" indent="-285750" algn="just">
              <a:lnSpc>
                <a:spcPct val="150000"/>
              </a:lnSpc>
              <a:buFont typeface="Wingdings" panose="05000000000000000000" pitchFamily="2" charset="2"/>
              <a:buChar char="§"/>
            </a:pPr>
            <a:endParaRPr lang="en-US" b="0" i="0" dirty="0">
              <a:effectLst/>
              <a:latin typeface="Bookman Old Style" panose="02050604050505020204" pitchFamily="18" charset="0"/>
            </a:endParaRPr>
          </a:p>
          <a:p>
            <a:pPr marL="285750" indent="-285750" algn="just">
              <a:lnSpc>
                <a:spcPct val="150000"/>
              </a:lnSpc>
              <a:buFont typeface="Wingdings" panose="05000000000000000000" pitchFamily="2" charset="2"/>
              <a:buChar char="§"/>
            </a:pPr>
            <a:r>
              <a:rPr lang="en-US" b="0" i="0" dirty="0">
                <a:effectLst/>
                <a:latin typeface="Bookman Old Style" panose="02050604050505020204" pitchFamily="18" charset="0"/>
              </a:rPr>
              <a:t>But health and safety wasn’t always a priority for businesses and legislators. </a:t>
            </a:r>
          </a:p>
          <a:p>
            <a:pPr marL="285750" indent="-285750" algn="just">
              <a:lnSpc>
                <a:spcPct val="150000"/>
              </a:lnSpc>
              <a:buFont typeface="Wingdings" panose="05000000000000000000" pitchFamily="2" charset="2"/>
              <a:buChar char="§"/>
            </a:pPr>
            <a:endParaRPr lang="en-US" dirty="0">
              <a:latin typeface="Bookman Old Style" panose="02050604050505020204" pitchFamily="18" charset="0"/>
            </a:endParaRPr>
          </a:p>
          <a:p>
            <a:pPr marL="285750" indent="-285750" algn="just">
              <a:lnSpc>
                <a:spcPct val="150000"/>
              </a:lnSpc>
              <a:buFont typeface="Wingdings" panose="05000000000000000000" pitchFamily="2" charset="2"/>
              <a:buChar char="§"/>
            </a:pPr>
            <a:r>
              <a:rPr lang="en-US" b="0" i="0" dirty="0">
                <a:effectLst/>
                <a:latin typeface="Bookman Old Style" panose="02050604050505020204" pitchFamily="18" charset="0"/>
              </a:rPr>
              <a:t>The health and safety legislation we see today has often been shaped by incidents that happened in the past.  </a:t>
            </a:r>
          </a:p>
        </p:txBody>
      </p:sp>
      <p:sp>
        <p:nvSpPr>
          <p:cNvPr id="4" name="Rectangle 3">
            <a:extLst>
              <a:ext uri="{FF2B5EF4-FFF2-40B4-BE49-F238E27FC236}">
                <a16:creationId xmlns:a16="http://schemas.microsoft.com/office/drawing/2014/main" id="{07A0CA09-728B-2F7D-34A1-4EF2EBF154D0}"/>
              </a:ext>
            </a:extLst>
          </p:cNvPr>
          <p:cNvSpPr/>
          <p:nvPr/>
        </p:nvSpPr>
        <p:spPr>
          <a:xfrm>
            <a:off x="4177494" y="86481"/>
            <a:ext cx="3837012" cy="923330"/>
          </a:xfrm>
          <a:prstGeom prst="rect">
            <a:avLst/>
          </a:prstGeom>
          <a:noFill/>
        </p:spPr>
        <p:txBody>
          <a:bodyPr wrap="none" lIns="91440" tIns="45720" rIns="91440" bIns="45720">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Background</a:t>
            </a:r>
          </a:p>
        </p:txBody>
      </p:sp>
    </p:spTree>
    <p:extLst>
      <p:ext uri="{BB962C8B-B14F-4D97-AF65-F5344CB8AC3E}">
        <p14:creationId xmlns:p14="http://schemas.microsoft.com/office/powerpoint/2010/main" val="2713641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EBA0E5-CAE0-6965-B7C5-E4781E17EC15}"/>
              </a:ext>
            </a:extLst>
          </p:cNvPr>
          <p:cNvSpPr txBox="1"/>
          <p:nvPr/>
        </p:nvSpPr>
        <p:spPr>
          <a:xfrm>
            <a:off x="157316" y="921799"/>
            <a:ext cx="11621729" cy="586179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effectLst/>
                <a:latin typeface="Bookman Old Style" panose="02050604050505020204" pitchFamily="18" charset="0"/>
              </a:rPr>
              <a:t>In the UK, 28 fatalities at the </a:t>
            </a:r>
            <a:r>
              <a:rPr lang="en-US" b="0" i="0" dirty="0" err="1">
                <a:effectLst/>
                <a:latin typeface="Bookman Old Style" panose="02050604050505020204" pitchFamily="18" charset="0"/>
              </a:rPr>
              <a:t>Flixborough</a:t>
            </a:r>
            <a:r>
              <a:rPr lang="en-US" b="0" i="0" dirty="0">
                <a:effectLst/>
                <a:latin typeface="Bookman Old Style" panose="02050604050505020204" pitchFamily="18" charset="0"/>
              </a:rPr>
              <a:t> chemical plant in June 1974 was a catalyst for the formation of the Health and Safety Executive (HSE) and introduction of the</a:t>
            </a:r>
            <a:r>
              <a:rPr lang="en-US" dirty="0">
                <a:latin typeface="Bookman Old Style" panose="02050604050505020204" pitchFamily="18" charset="0"/>
              </a:rPr>
              <a:t> </a:t>
            </a:r>
            <a:r>
              <a:rPr lang="en-US" b="1" i="1" dirty="0">
                <a:latin typeface="Bookman Old Style" panose="02050604050505020204" pitchFamily="18" charset="0"/>
              </a:rPr>
              <a:t>Health and Safety at Work Act 1974</a:t>
            </a:r>
            <a:r>
              <a:rPr lang="en-US" b="1" i="1" dirty="0">
                <a:effectLst/>
                <a:latin typeface="Bookman Old Style" panose="02050604050505020204" pitchFamily="18" charset="0"/>
              </a:rPr>
              <a:t>. </a:t>
            </a:r>
          </a:p>
          <a:p>
            <a:pPr algn="just">
              <a:lnSpc>
                <a:spcPct val="150000"/>
              </a:lnSpc>
            </a:pPr>
            <a:endParaRPr lang="en-US" b="0" i="0" dirty="0">
              <a:effectLst/>
              <a:latin typeface="Bookman Old Style" panose="02050604050505020204" pitchFamily="18" charset="0"/>
            </a:endParaRPr>
          </a:p>
          <a:p>
            <a:pPr marL="285750" indent="-285750" algn="just">
              <a:lnSpc>
                <a:spcPct val="150000"/>
              </a:lnSpc>
              <a:buFont typeface="Arial" panose="020B0604020202020204" pitchFamily="34" charset="0"/>
              <a:buChar char="•"/>
            </a:pPr>
            <a:r>
              <a:rPr lang="en-US" b="0" i="0" dirty="0">
                <a:effectLst/>
                <a:latin typeface="Bookman Old Style" panose="02050604050505020204" pitchFamily="18" charset="0"/>
              </a:rPr>
              <a:t>In the US, one of the most notorious incidents was The Triangle Shirtwaist Company fire in 1911, which killed 146 employees when they could not escape through locked doors. In the 1960s, 14,000 US workers were dying each year. In addition, 2.2 million were out of work due to injuries and illnesses. To tackle this crisis, in December 1970, President Nixon signed the</a:t>
            </a:r>
            <a:r>
              <a:rPr lang="en-US" dirty="0">
                <a:latin typeface="Bookman Old Style" panose="02050604050505020204" pitchFamily="18" charset="0"/>
              </a:rPr>
              <a:t> </a:t>
            </a:r>
            <a:r>
              <a:rPr lang="en-US" b="1" i="1" dirty="0">
                <a:latin typeface="Bookman Old Style" panose="02050604050505020204" pitchFamily="18" charset="0"/>
              </a:rPr>
              <a:t>OSH Act</a:t>
            </a:r>
            <a:r>
              <a:rPr lang="en-US" dirty="0">
                <a:latin typeface="Bookman Old Style" panose="02050604050505020204" pitchFamily="18" charset="0"/>
              </a:rPr>
              <a:t>, which became law on </a:t>
            </a:r>
            <a:r>
              <a:rPr lang="en-US" b="1" i="1" dirty="0">
                <a:latin typeface="Bookman Old Style" panose="02050604050505020204" pitchFamily="18" charset="0"/>
              </a:rPr>
              <a:t>April 28, 1971</a:t>
            </a:r>
            <a:r>
              <a:rPr lang="en-US" b="0" i="0" dirty="0">
                <a:effectLst/>
                <a:latin typeface="Bookman Old Style" panose="02050604050505020204" pitchFamily="18" charset="0"/>
              </a:rPr>
              <a:t>.  </a:t>
            </a:r>
          </a:p>
          <a:p>
            <a:pPr marL="285750" indent="-285750" algn="just">
              <a:lnSpc>
                <a:spcPct val="150000"/>
              </a:lnSpc>
              <a:buFont typeface="Arial" panose="020B0604020202020204" pitchFamily="34" charset="0"/>
              <a:buChar char="•"/>
            </a:pPr>
            <a:endParaRPr lang="en-US" b="0" i="0" dirty="0">
              <a:effectLst/>
              <a:latin typeface="Bookman Old Style" panose="02050604050505020204" pitchFamily="18" charset="0"/>
            </a:endParaRPr>
          </a:p>
          <a:p>
            <a:pPr marL="285750" indent="-285750" algn="just">
              <a:lnSpc>
                <a:spcPct val="150000"/>
              </a:lnSpc>
              <a:buFont typeface="Arial" panose="020B0604020202020204" pitchFamily="34" charset="0"/>
              <a:buChar char="•"/>
            </a:pPr>
            <a:r>
              <a:rPr lang="en-US" b="0" i="0" dirty="0">
                <a:effectLst/>
                <a:latin typeface="Bookman Old Style" panose="02050604050505020204" pitchFamily="18" charset="0"/>
              </a:rPr>
              <a:t> In Canada, the Hogg’s Hollow disaster of March 1960, where five workers were killed by a fire and explosion whilst installing a water main, sparked a public outcry. This prompted the Ontario government to modernize safety regulations, leading to the enactment of the</a:t>
            </a:r>
            <a:r>
              <a:rPr lang="en-US" dirty="0">
                <a:latin typeface="Bookman Old Style" panose="02050604050505020204" pitchFamily="18" charset="0"/>
              </a:rPr>
              <a:t> </a:t>
            </a:r>
            <a:r>
              <a:rPr lang="en-US" b="1" i="1" dirty="0">
                <a:latin typeface="Bookman Old Style" panose="02050604050505020204" pitchFamily="18" charset="0"/>
              </a:rPr>
              <a:t>Industrial Safety Act</a:t>
            </a:r>
            <a:r>
              <a:rPr lang="en-US" dirty="0">
                <a:latin typeface="Bookman Old Style" panose="02050604050505020204" pitchFamily="18" charset="0"/>
              </a:rPr>
              <a:t> in </a:t>
            </a:r>
            <a:r>
              <a:rPr lang="en-US" b="1" i="1" dirty="0">
                <a:latin typeface="Bookman Old Style" panose="02050604050505020204" pitchFamily="18" charset="0"/>
              </a:rPr>
              <a:t>1964</a:t>
            </a:r>
            <a:r>
              <a:rPr lang="en-US" b="0" i="0" dirty="0">
                <a:effectLst/>
                <a:latin typeface="Bookman Old Style" panose="02050604050505020204" pitchFamily="18" charset="0"/>
              </a:rPr>
              <a:t>.  </a:t>
            </a:r>
          </a:p>
        </p:txBody>
      </p:sp>
      <p:sp>
        <p:nvSpPr>
          <p:cNvPr id="4" name="Rectangle 3">
            <a:extLst>
              <a:ext uri="{FF2B5EF4-FFF2-40B4-BE49-F238E27FC236}">
                <a16:creationId xmlns:a16="http://schemas.microsoft.com/office/drawing/2014/main" id="{4C99DA33-539C-F387-2378-8DB9B7B0AD90}"/>
              </a:ext>
            </a:extLst>
          </p:cNvPr>
          <p:cNvSpPr/>
          <p:nvPr/>
        </p:nvSpPr>
        <p:spPr>
          <a:xfrm>
            <a:off x="4532913" y="86481"/>
            <a:ext cx="3126177" cy="923330"/>
          </a:xfrm>
          <a:prstGeom prst="rect">
            <a:avLst/>
          </a:prstGeom>
          <a:noFill/>
        </p:spPr>
        <p:txBody>
          <a:bodyPr wrap="none" lIns="91440" tIns="45720" rIns="91440" bIns="45720">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Examples</a:t>
            </a:r>
          </a:p>
        </p:txBody>
      </p:sp>
    </p:spTree>
    <p:extLst>
      <p:ext uri="{BB962C8B-B14F-4D97-AF65-F5344CB8AC3E}">
        <p14:creationId xmlns:p14="http://schemas.microsoft.com/office/powerpoint/2010/main" val="4138727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F886B1-5DDA-75E8-C11C-D4A8F4264D00}"/>
              </a:ext>
            </a:extLst>
          </p:cNvPr>
          <p:cNvSpPr txBox="1"/>
          <p:nvPr/>
        </p:nvSpPr>
        <p:spPr>
          <a:xfrm>
            <a:off x="363790" y="691338"/>
            <a:ext cx="11454681" cy="603864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solidFill>
                  <a:schemeClr val="tx1">
                    <a:lumMod val="95000"/>
                  </a:schemeClr>
                </a:solidFill>
                <a:effectLst/>
                <a:latin typeface="Times New Roman" panose="02020603050405020304" pitchFamily="18" charset="0"/>
                <a:cs typeface="Times New Roman" panose="02020603050405020304" pitchFamily="18" charset="0"/>
              </a:rPr>
              <a:t>One of the key areas of decent work deficit in Pakistan is poor occupational safety and health (OSH) at the workplace in both formal and informal sectors. </a:t>
            </a:r>
          </a:p>
          <a:p>
            <a:pPr marL="342900" indent="-342900" algn="just">
              <a:lnSpc>
                <a:spcPct val="150000"/>
              </a:lnSpc>
              <a:buFont typeface="Arial" panose="020B0604020202020204" pitchFamily="34" charset="0"/>
              <a:buChar char="•"/>
            </a:pP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dirty="0">
                <a:solidFill>
                  <a:schemeClr val="tx1">
                    <a:lumMod val="95000"/>
                  </a:schemeClr>
                </a:solidFill>
                <a:effectLst/>
                <a:latin typeface="Times New Roman" panose="02020603050405020304" pitchFamily="18" charset="0"/>
                <a:cs typeface="Times New Roman" panose="02020603050405020304" pitchFamily="18" charset="0"/>
              </a:rPr>
              <a:t>Most of the enterprises in the organized sectors are not aware of OSH risks and hazards, and often they do not see the importance and urgency of addressing those risks and hazards.</a:t>
            </a:r>
          </a:p>
          <a:p>
            <a:pPr marL="342900" indent="-342900" algn="just">
              <a:lnSpc>
                <a:spcPct val="150000"/>
              </a:lnSpc>
              <a:buFont typeface="Arial" panose="020B0604020202020204" pitchFamily="34" charset="0"/>
              <a:buChar char="•"/>
            </a:pP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dirty="0">
                <a:solidFill>
                  <a:schemeClr val="tx1">
                    <a:lumMod val="95000"/>
                  </a:schemeClr>
                </a:solidFill>
                <a:effectLst/>
                <a:latin typeface="Times New Roman" panose="02020603050405020304" pitchFamily="18" charset="0"/>
                <a:cs typeface="Times New Roman" panose="02020603050405020304" pitchFamily="18" charset="0"/>
              </a:rPr>
              <a:t>In 2012, a massive fire engulfed a factory in </a:t>
            </a:r>
            <a:r>
              <a:rPr lang="en-US" sz="2000" b="0" i="0" dirty="0" err="1">
                <a:solidFill>
                  <a:schemeClr val="tx1">
                    <a:lumMod val="95000"/>
                  </a:schemeClr>
                </a:solidFill>
                <a:effectLst/>
                <a:latin typeface="Times New Roman" panose="02020603050405020304" pitchFamily="18" charset="0"/>
                <a:cs typeface="Times New Roman" panose="02020603050405020304" pitchFamily="18" charset="0"/>
              </a:rPr>
              <a:t>Baldia</a:t>
            </a:r>
            <a:r>
              <a:rPr lang="en-US" sz="2000" b="0" i="0" dirty="0">
                <a:solidFill>
                  <a:schemeClr val="tx1">
                    <a:lumMod val="95000"/>
                  </a:schemeClr>
                </a:solidFill>
                <a:effectLst/>
                <a:latin typeface="Times New Roman" panose="02020603050405020304" pitchFamily="18" charset="0"/>
                <a:cs typeface="Times New Roman" panose="02020603050405020304" pitchFamily="18" charset="0"/>
              </a:rPr>
              <a:t>, Karachi, which killed more than 250 workers. Many key sectors of the economy namely construction, mining, agriculture and fishing face significant challenges in terms of OSH risks and hazards.</a:t>
            </a:r>
          </a:p>
          <a:p>
            <a:pPr marL="342900" indent="-342900" algn="just">
              <a:lnSpc>
                <a:spcPct val="150000"/>
              </a:lnSpc>
              <a:buFont typeface="Arial" panose="020B0604020202020204" pitchFamily="34" charset="0"/>
              <a:buChar char="•"/>
            </a:pP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dirty="0">
                <a:solidFill>
                  <a:schemeClr val="tx1">
                    <a:lumMod val="95000"/>
                  </a:schemeClr>
                </a:solidFill>
                <a:effectLst/>
                <a:latin typeface="Times New Roman" panose="02020603050405020304" pitchFamily="18" charset="0"/>
                <a:cs typeface="Times New Roman" panose="02020603050405020304" pitchFamily="18" charset="0"/>
              </a:rPr>
              <a:t>According to the ILO (International Labor Organization) reports, 2.2 million people die every year due to work-related accidents or illness, more than 270 million workers are injured and an estimated 160 million suffer work-related illness.</a:t>
            </a:r>
          </a:p>
        </p:txBody>
      </p:sp>
      <p:sp>
        <p:nvSpPr>
          <p:cNvPr id="4" name="Rectangle 3">
            <a:extLst>
              <a:ext uri="{FF2B5EF4-FFF2-40B4-BE49-F238E27FC236}">
                <a16:creationId xmlns:a16="http://schemas.microsoft.com/office/drawing/2014/main" id="{0B62AA09-1B15-847D-7B02-86955C239962}"/>
              </a:ext>
            </a:extLst>
          </p:cNvPr>
          <p:cNvSpPr/>
          <p:nvPr/>
        </p:nvSpPr>
        <p:spPr>
          <a:xfrm>
            <a:off x="373527" y="7831"/>
            <a:ext cx="11454682" cy="830997"/>
          </a:xfrm>
          <a:prstGeom prst="rect">
            <a:avLst/>
          </a:prstGeom>
          <a:noFill/>
        </p:spPr>
        <p:txBody>
          <a:bodyPr wrap="square" lIns="91440" tIns="45720" rIns="91440" bIns="45720">
            <a:spAutoFit/>
          </a:bodyPr>
          <a:lstStyle/>
          <a:p>
            <a:pPr algn="ctr"/>
            <a:r>
              <a:rPr lang="en-US" sz="4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Safety and Health at Work in Pakistan</a:t>
            </a:r>
          </a:p>
        </p:txBody>
      </p:sp>
    </p:spTree>
    <p:extLst>
      <p:ext uri="{BB962C8B-B14F-4D97-AF65-F5344CB8AC3E}">
        <p14:creationId xmlns:p14="http://schemas.microsoft.com/office/powerpoint/2010/main" val="228375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Slate</Template>
  <TotalTime>85</TotalTime>
  <Words>464</Words>
  <Application>Microsoft Office PowerPoint</Application>
  <PresentationFormat>Widescreen</PresentationFormat>
  <Paragraphs>28</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Bookman Old Style</vt:lpstr>
      <vt:lpstr>Calisto MT</vt:lpstr>
      <vt:lpstr>Times New Roman</vt:lpstr>
      <vt:lpstr>Wingdings</vt:lpstr>
      <vt:lpstr>Wingdings 2</vt:lpstr>
      <vt:lpstr>Slate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Sadia Tariq</dc:creator>
  <cp:lastModifiedBy>Sadia Tariq</cp:lastModifiedBy>
  <cp:revision>2</cp:revision>
  <dcterms:created xsi:type="dcterms:W3CDTF">2023-03-24T01:16:27Z</dcterms:created>
  <dcterms:modified xsi:type="dcterms:W3CDTF">2023-03-24T08:31:49Z</dcterms:modified>
</cp:coreProperties>
</file>