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9C4F3-3408-49B6-9FE4-58DBB417C464}"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5F244-A776-4F51-BC0A-A5FD50BDEDC1}" type="slidenum">
              <a:rPr lang="en-US" smtClean="0"/>
              <a:t>‹#›</a:t>
            </a:fld>
            <a:endParaRPr lang="en-US"/>
          </a:p>
        </p:txBody>
      </p:sp>
    </p:spTree>
    <p:extLst>
      <p:ext uri="{BB962C8B-B14F-4D97-AF65-F5344CB8AC3E}">
        <p14:creationId xmlns:p14="http://schemas.microsoft.com/office/powerpoint/2010/main" val="35427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0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Fidelity means that you have found a place in that community, a place that will allow you to </a:t>
            </a:r>
            <a:r>
              <a:rPr lang="en-GB" sz="1200" i="1" dirty="0"/>
              <a:t>contribute</a:t>
            </a:r>
            <a:r>
              <a:rPr lang="en-GB" sz="1200" dirty="0"/>
              <a:t>.</a:t>
            </a:r>
            <a:endParaRPr lang="en-US" sz="1200" dirty="0"/>
          </a:p>
          <a:p>
            <a:endParaRPr lang="en-US" dirty="0"/>
          </a:p>
        </p:txBody>
      </p:sp>
      <p:sp>
        <p:nvSpPr>
          <p:cNvPr id="4" name="Slide Number Placeholder 3"/>
          <p:cNvSpPr>
            <a:spLocks noGrp="1"/>
          </p:cNvSpPr>
          <p:nvPr>
            <p:ph type="sldNum" sz="quarter" idx="10"/>
          </p:nvPr>
        </p:nvSpPr>
        <p:spPr/>
        <p:txBody>
          <a:bodyPr/>
          <a:lstStyle/>
          <a:p>
            <a:fld id="{1809E926-9EFE-466A-A1D3-7A7EBE82EBF3}" type="slidenum">
              <a:rPr lang="en-US" smtClean="0"/>
              <a:t>9</a:t>
            </a:fld>
            <a:endParaRPr lang="en-US"/>
          </a:p>
        </p:txBody>
      </p:sp>
    </p:spTree>
    <p:extLst>
      <p:ext uri="{BB962C8B-B14F-4D97-AF65-F5344CB8AC3E}">
        <p14:creationId xmlns:p14="http://schemas.microsoft.com/office/powerpoint/2010/main" val="303274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75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07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8627D6-E20A-4223-B783-8DA6806E35F1}"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384402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627D6-E20A-4223-B783-8DA6806E35F1}"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19736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627D6-E20A-4223-B783-8DA6806E35F1}"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2291877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0" y="2111133"/>
            <a:ext cx="9872400" cy="2319600"/>
          </a:xfrm>
          <a:prstGeom prst="rect">
            <a:avLst/>
          </a:prstGeom>
          <a:solidFill>
            <a:schemeClr val="lt1"/>
          </a:solidFill>
          <a:ln>
            <a:noFill/>
          </a:ln>
          <a:effectLst>
            <a:outerShdw blurRad="271463" dist="66675" algn="bl" rotWithShape="0">
              <a:schemeClr val="dk1">
                <a:alpha val="3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ctrTitle"/>
          </p:nvPr>
        </p:nvSpPr>
        <p:spPr>
          <a:xfrm>
            <a:off x="2683700" y="2733133"/>
            <a:ext cx="6812400" cy="6440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3600"/>
              <a:buNone/>
              <a:defRPr sz="4800"/>
            </a:lvl1pPr>
            <a:lvl2pPr lvl="1" rtl="0">
              <a:lnSpc>
                <a:spcPct val="80000"/>
              </a:lnSpc>
              <a:spcBef>
                <a:spcPts val="0"/>
              </a:spcBef>
              <a:spcAft>
                <a:spcPts val="0"/>
              </a:spcAft>
              <a:buSzPts val="3600"/>
              <a:buNone/>
              <a:defRPr sz="4800"/>
            </a:lvl2pPr>
            <a:lvl3pPr lvl="2" rtl="0">
              <a:lnSpc>
                <a:spcPct val="80000"/>
              </a:lnSpc>
              <a:spcBef>
                <a:spcPts val="0"/>
              </a:spcBef>
              <a:spcAft>
                <a:spcPts val="0"/>
              </a:spcAft>
              <a:buSzPts val="3600"/>
              <a:buNone/>
              <a:defRPr sz="4800"/>
            </a:lvl3pPr>
            <a:lvl4pPr lvl="3" rtl="0">
              <a:lnSpc>
                <a:spcPct val="80000"/>
              </a:lnSpc>
              <a:spcBef>
                <a:spcPts val="0"/>
              </a:spcBef>
              <a:spcAft>
                <a:spcPts val="0"/>
              </a:spcAft>
              <a:buSzPts val="3600"/>
              <a:buNone/>
              <a:defRPr sz="4800"/>
            </a:lvl4pPr>
            <a:lvl5pPr lvl="4" rtl="0">
              <a:lnSpc>
                <a:spcPct val="80000"/>
              </a:lnSpc>
              <a:spcBef>
                <a:spcPts val="0"/>
              </a:spcBef>
              <a:spcAft>
                <a:spcPts val="0"/>
              </a:spcAft>
              <a:buSzPts val="3600"/>
              <a:buNone/>
              <a:defRPr sz="4800"/>
            </a:lvl5pPr>
            <a:lvl6pPr lvl="5" rtl="0">
              <a:lnSpc>
                <a:spcPct val="80000"/>
              </a:lnSpc>
              <a:spcBef>
                <a:spcPts val="0"/>
              </a:spcBef>
              <a:spcAft>
                <a:spcPts val="0"/>
              </a:spcAft>
              <a:buSzPts val="3600"/>
              <a:buNone/>
              <a:defRPr sz="4800"/>
            </a:lvl6pPr>
            <a:lvl7pPr lvl="6" rtl="0">
              <a:lnSpc>
                <a:spcPct val="80000"/>
              </a:lnSpc>
              <a:spcBef>
                <a:spcPts val="0"/>
              </a:spcBef>
              <a:spcAft>
                <a:spcPts val="0"/>
              </a:spcAft>
              <a:buSzPts val="3600"/>
              <a:buNone/>
              <a:defRPr sz="4800"/>
            </a:lvl7pPr>
            <a:lvl8pPr lvl="7" rtl="0">
              <a:lnSpc>
                <a:spcPct val="80000"/>
              </a:lnSpc>
              <a:spcBef>
                <a:spcPts val="0"/>
              </a:spcBef>
              <a:spcAft>
                <a:spcPts val="0"/>
              </a:spcAft>
              <a:buSzPts val="3600"/>
              <a:buNone/>
              <a:defRPr sz="4800"/>
            </a:lvl8pPr>
            <a:lvl9pPr lvl="8" rtl="0">
              <a:lnSpc>
                <a:spcPct val="80000"/>
              </a:lnSpc>
              <a:spcBef>
                <a:spcPts val="0"/>
              </a:spcBef>
              <a:spcAft>
                <a:spcPts val="0"/>
              </a:spcAft>
              <a:buSzPts val="3600"/>
              <a:buNone/>
              <a:defRPr sz="4800"/>
            </a:lvl9pPr>
          </a:lstStyle>
          <a:p>
            <a:endParaRPr/>
          </a:p>
        </p:txBody>
      </p:sp>
      <p:sp>
        <p:nvSpPr>
          <p:cNvPr id="16" name="Google Shape;16;p3"/>
          <p:cNvSpPr txBox="1">
            <a:spLocks noGrp="1"/>
          </p:cNvSpPr>
          <p:nvPr>
            <p:ph type="subTitle" idx="1"/>
          </p:nvPr>
        </p:nvSpPr>
        <p:spPr>
          <a:xfrm>
            <a:off x="2683700" y="3404733"/>
            <a:ext cx="6812400" cy="4040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None/>
              <a:defRPr sz="2400"/>
            </a:lvl1pPr>
            <a:lvl2pPr lvl="1" rtl="0">
              <a:spcBef>
                <a:spcPts val="0"/>
              </a:spcBef>
              <a:spcAft>
                <a:spcPts val="0"/>
              </a:spcAft>
              <a:buClr>
                <a:schemeClr val="dk1"/>
              </a:buClr>
              <a:buSzPts val="1800"/>
              <a:buNone/>
              <a:defRPr sz="2400"/>
            </a:lvl2pPr>
            <a:lvl3pPr lvl="2" rtl="0">
              <a:spcBef>
                <a:spcPts val="0"/>
              </a:spcBef>
              <a:spcAft>
                <a:spcPts val="0"/>
              </a:spcAft>
              <a:buClr>
                <a:schemeClr val="dk1"/>
              </a:buClr>
              <a:buSzPts val="1800"/>
              <a:buNone/>
              <a:defRPr sz="2400"/>
            </a:lvl3pPr>
            <a:lvl4pPr lvl="3" rtl="0">
              <a:spcBef>
                <a:spcPts val="0"/>
              </a:spcBef>
              <a:spcAft>
                <a:spcPts val="0"/>
              </a:spcAft>
              <a:buClr>
                <a:schemeClr val="dk1"/>
              </a:buClr>
              <a:buSzPts val="1800"/>
              <a:buNone/>
              <a:defRPr sz="2400"/>
            </a:lvl4pPr>
            <a:lvl5pPr lvl="4" rtl="0">
              <a:spcBef>
                <a:spcPts val="0"/>
              </a:spcBef>
              <a:spcAft>
                <a:spcPts val="0"/>
              </a:spcAft>
              <a:buClr>
                <a:schemeClr val="dk1"/>
              </a:buClr>
              <a:buSzPts val="1800"/>
              <a:buNone/>
              <a:defRPr sz="2400"/>
            </a:lvl5pPr>
            <a:lvl6pPr lvl="5" rtl="0">
              <a:spcBef>
                <a:spcPts val="0"/>
              </a:spcBef>
              <a:spcAft>
                <a:spcPts val="0"/>
              </a:spcAft>
              <a:buClr>
                <a:schemeClr val="dk1"/>
              </a:buClr>
              <a:buSzPts val="1800"/>
              <a:buNone/>
              <a:defRPr sz="2400"/>
            </a:lvl6pPr>
            <a:lvl7pPr lvl="6" rtl="0">
              <a:spcBef>
                <a:spcPts val="0"/>
              </a:spcBef>
              <a:spcAft>
                <a:spcPts val="0"/>
              </a:spcAft>
              <a:buClr>
                <a:schemeClr val="dk1"/>
              </a:buClr>
              <a:buSzPts val="1800"/>
              <a:buNone/>
              <a:defRPr sz="2400"/>
            </a:lvl7pPr>
            <a:lvl8pPr lvl="7" rtl="0">
              <a:spcBef>
                <a:spcPts val="0"/>
              </a:spcBef>
              <a:spcAft>
                <a:spcPts val="0"/>
              </a:spcAft>
              <a:buClr>
                <a:schemeClr val="dk1"/>
              </a:buClr>
              <a:buSzPts val="1800"/>
              <a:buNone/>
              <a:defRPr sz="2400"/>
            </a:lvl8pPr>
            <a:lvl9pPr lvl="8" rtl="0">
              <a:spcBef>
                <a:spcPts val="0"/>
              </a:spcBef>
              <a:spcAft>
                <a:spcPts val="0"/>
              </a:spcAft>
              <a:buClr>
                <a:schemeClr val="dk1"/>
              </a:buClr>
              <a:buSzPts val="1800"/>
              <a:buNone/>
              <a:defRPr sz="2400"/>
            </a:lvl9pPr>
          </a:lstStyle>
          <a:p>
            <a:endParaRPr/>
          </a:p>
        </p:txBody>
      </p:sp>
      <p:sp>
        <p:nvSpPr>
          <p:cNvPr id="17" name="Google Shape;17;p3"/>
          <p:cNvSpPr/>
          <p:nvPr/>
        </p:nvSpPr>
        <p:spPr>
          <a:xfrm>
            <a:off x="0" y="2111000"/>
            <a:ext cx="2319600" cy="2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3070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11565600"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title"/>
          </p:nvPr>
        </p:nvSpPr>
        <p:spPr>
          <a:xfrm>
            <a:off x="406400" y="473433"/>
            <a:ext cx="11299600" cy="944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1514667"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2" name="Google Shape;42;p7"/>
          <p:cNvSpPr txBox="1">
            <a:spLocks noGrp="1"/>
          </p:cNvSpPr>
          <p:nvPr>
            <p:ph type="body" idx="2"/>
          </p:nvPr>
        </p:nvSpPr>
        <p:spPr>
          <a:xfrm>
            <a:off x="6337573"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3" name="Google Shape;43;p7"/>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150999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4064000" cy="6858000"/>
          </a:xfrm>
          <a:prstGeom prst="rect">
            <a:avLst/>
          </a:prstGeom>
          <a:gradFill>
            <a:gsLst>
              <a:gs pos="0">
                <a:srgbClr val="05B3F1">
                  <a:alpha val="0"/>
                </a:srgbClr>
              </a:gs>
              <a:gs pos="100000">
                <a:schemeClr val="accen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3928800"/>
            <a:ext cx="8128000" cy="2319600"/>
          </a:xfrm>
          <a:prstGeom prst="rect">
            <a:avLst/>
          </a:prstGeom>
          <a:solidFill>
            <a:schemeClr val="lt1"/>
          </a:solidFill>
          <a:ln>
            <a:noFill/>
          </a:ln>
          <a:effectLst>
            <a:outerShdw blurRad="271463" dist="66675" algn="bl" rotWithShape="0">
              <a:schemeClr val="dk1">
                <a:alpha val="3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326333" y="4079600"/>
            <a:ext cx="7530400" cy="2004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6400"/>
            </a:lvl1pPr>
            <a:lvl2pPr lvl="1">
              <a:lnSpc>
                <a:spcPct val="80000"/>
              </a:lnSpc>
              <a:spcBef>
                <a:spcPts val="0"/>
              </a:spcBef>
              <a:spcAft>
                <a:spcPts val="0"/>
              </a:spcAft>
              <a:buSzPts val="4800"/>
              <a:buNone/>
              <a:defRPr sz="6400"/>
            </a:lvl2pPr>
            <a:lvl3pPr lvl="2">
              <a:lnSpc>
                <a:spcPct val="80000"/>
              </a:lnSpc>
              <a:spcBef>
                <a:spcPts val="0"/>
              </a:spcBef>
              <a:spcAft>
                <a:spcPts val="0"/>
              </a:spcAft>
              <a:buSzPts val="4800"/>
              <a:buNone/>
              <a:defRPr sz="6400"/>
            </a:lvl3pPr>
            <a:lvl4pPr lvl="3">
              <a:lnSpc>
                <a:spcPct val="80000"/>
              </a:lnSpc>
              <a:spcBef>
                <a:spcPts val="0"/>
              </a:spcBef>
              <a:spcAft>
                <a:spcPts val="0"/>
              </a:spcAft>
              <a:buSzPts val="4800"/>
              <a:buNone/>
              <a:defRPr sz="6400"/>
            </a:lvl4pPr>
            <a:lvl5pPr lvl="4">
              <a:lnSpc>
                <a:spcPct val="80000"/>
              </a:lnSpc>
              <a:spcBef>
                <a:spcPts val="0"/>
              </a:spcBef>
              <a:spcAft>
                <a:spcPts val="0"/>
              </a:spcAft>
              <a:buSzPts val="4800"/>
              <a:buNone/>
              <a:defRPr sz="6400"/>
            </a:lvl5pPr>
            <a:lvl6pPr lvl="5">
              <a:lnSpc>
                <a:spcPct val="80000"/>
              </a:lnSpc>
              <a:spcBef>
                <a:spcPts val="0"/>
              </a:spcBef>
              <a:spcAft>
                <a:spcPts val="0"/>
              </a:spcAft>
              <a:buSzPts val="4800"/>
              <a:buNone/>
              <a:defRPr sz="6400"/>
            </a:lvl6pPr>
            <a:lvl7pPr lvl="6">
              <a:lnSpc>
                <a:spcPct val="80000"/>
              </a:lnSpc>
              <a:spcBef>
                <a:spcPts val="0"/>
              </a:spcBef>
              <a:spcAft>
                <a:spcPts val="0"/>
              </a:spcAft>
              <a:buSzPts val="4800"/>
              <a:buNone/>
              <a:defRPr sz="6400"/>
            </a:lvl7pPr>
            <a:lvl8pPr lvl="7">
              <a:lnSpc>
                <a:spcPct val="80000"/>
              </a:lnSpc>
              <a:spcBef>
                <a:spcPts val="0"/>
              </a:spcBef>
              <a:spcAft>
                <a:spcPts val="0"/>
              </a:spcAft>
              <a:buSzPts val="4800"/>
              <a:buNone/>
              <a:defRPr sz="6400"/>
            </a:lvl8pPr>
            <a:lvl9pPr lvl="8">
              <a:lnSpc>
                <a:spcPct val="8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79112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627D6-E20A-4223-B783-8DA6806E35F1}"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128276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8627D6-E20A-4223-B783-8DA6806E35F1}"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345758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8627D6-E20A-4223-B783-8DA6806E35F1}"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148063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8627D6-E20A-4223-B783-8DA6806E35F1}"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72688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8627D6-E20A-4223-B783-8DA6806E35F1}"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218853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627D6-E20A-4223-B783-8DA6806E35F1}"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87806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627D6-E20A-4223-B783-8DA6806E35F1}"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229771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627D6-E20A-4223-B783-8DA6806E35F1}"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70F9C-0797-4CAD-B5C6-DDAD81092CA3}" type="slidenum">
              <a:rPr lang="en-US" smtClean="0"/>
              <a:t>‹#›</a:t>
            </a:fld>
            <a:endParaRPr lang="en-US"/>
          </a:p>
        </p:txBody>
      </p:sp>
    </p:spTree>
    <p:extLst>
      <p:ext uri="{BB962C8B-B14F-4D97-AF65-F5344CB8AC3E}">
        <p14:creationId xmlns:p14="http://schemas.microsoft.com/office/powerpoint/2010/main" val="213444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627D6-E20A-4223-B783-8DA6806E35F1}" type="datetimeFigureOut">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0F9C-0797-4CAD-B5C6-DDAD81092CA3}" type="slidenum">
              <a:rPr lang="en-US" smtClean="0"/>
              <a:t>‹#›</a:t>
            </a:fld>
            <a:endParaRPr lang="en-US"/>
          </a:p>
        </p:txBody>
      </p:sp>
    </p:spTree>
    <p:extLst>
      <p:ext uri="{BB962C8B-B14F-4D97-AF65-F5344CB8AC3E}">
        <p14:creationId xmlns:p14="http://schemas.microsoft.com/office/powerpoint/2010/main" val="173785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326333" y="4079600"/>
            <a:ext cx="7530400" cy="2004800"/>
          </a:xfrm>
          <a:prstGeom prst="rect">
            <a:avLst/>
          </a:prstGeom>
        </p:spPr>
        <p:txBody>
          <a:bodyPr spcFirstLastPara="1" vert="horz" wrap="square" lIns="0" tIns="0" rIns="0" bIns="0" rtlCol="0" anchor="ctr" anchorCtr="0">
            <a:noAutofit/>
          </a:bodyPr>
          <a:lstStyle/>
          <a:p>
            <a:r>
              <a:rPr lang="en" smtClean="0">
                <a:solidFill>
                  <a:srgbClr val="002060"/>
                </a:solidFill>
              </a:rPr>
              <a:t>Development - 2</a:t>
            </a:r>
            <a:r>
              <a:rPr lang="en" dirty="0">
                <a:solidFill>
                  <a:srgbClr val="002060"/>
                </a:solidFill>
              </a:rPr>
              <a:t/>
            </a:r>
            <a:br>
              <a:rPr lang="en" dirty="0">
                <a:solidFill>
                  <a:srgbClr val="002060"/>
                </a:solidFill>
              </a:rPr>
            </a:br>
            <a:r>
              <a:rPr lang="en" sz="2667" dirty="0">
                <a:solidFill>
                  <a:srgbClr val="002060"/>
                </a:solidFill>
                <a:latin typeface="Times New Roman" panose="02020603050405020304" pitchFamily="18" charset="0"/>
                <a:cs typeface="Times New Roman" panose="02020603050405020304" pitchFamily="18" charset="0"/>
              </a:rPr>
              <a:t>Numera Younus</a:t>
            </a:r>
            <a:endParaRPr b="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7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49" y="280988"/>
            <a:ext cx="8229600" cy="1143000"/>
          </a:xfrm>
        </p:spPr>
        <p:txBody>
          <a:bodyPr>
            <a:normAutofit/>
          </a:bodyPr>
          <a:lstStyle/>
          <a:p>
            <a:r>
              <a:rPr lang="en-US" dirty="0">
                <a:solidFill>
                  <a:srgbClr val="002060"/>
                </a:solidFill>
              </a:rPr>
              <a:t>Stage 6: Intimacy vs. Isolation</a:t>
            </a:r>
          </a:p>
        </p:txBody>
      </p:sp>
      <p:sp>
        <p:nvSpPr>
          <p:cNvPr id="3" name="Content Placeholder 2"/>
          <p:cNvSpPr>
            <a:spLocks noGrp="1"/>
          </p:cNvSpPr>
          <p:nvPr>
            <p:ph idx="1"/>
          </p:nvPr>
        </p:nvSpPr>
        <p:spPr>
          <a:xfrm>
            <a:off x="1021644" y="1423988"/>
            <a:ext cx="8229600" cy="4525963"/>
          </a:xfrm>
        </p:spPr>
        <p:txBody>
          <a:bodyPr>
            <a:normAutofit/>
          </a:bodyPr>
          <a:lstStyle/>
          <a:p>
            <a:r>
              <a:rPr lang="en-US" dirty="0"/>
              <a:t>Young adulthood (20's to 35-40 years)</a:t>
            </a:r>
          </a:p>
          <a:p>
            <a:r>
              <a:rPr lang="en-US" dirty="0"/>
              <a:t>Undertake productive work and establish intimate relationships</a:t>
            </a:r>
          </a:p>
          <a:p>
            <a:r>
              <a:rPr lang="en-US" dirty="0"/>
              <a:t>Inability to establish intimacy leads to social isolation</a:t>
            </a:r>
          </a:p>
          <a:p>
            <a:r>
              <a:rPr lang="en-US" dirty="0"/>
              <a:t>Basic strength: </a:t>
            </a:r>
            <a:r>
              <a:rPr lang="en-US" dirty="0">
                <a:solidFill>
                  <a:schemeClr val="accent2">
                    <a:lumMod val="60000"/>
                    <a:lumOff val="40000"/>
                  </a:schemeClr>
                </a:solidFill>
              </a:rPr>
              <a:t>Love</a:t>
            </a:r>
          </a:p>
          <a:p>
            <a:pPr lvl="1"/>
            <a:r>
              <a:rPr lang="en-US" sz="2800" dirty="0"/>
              <a:t>Mutual devotion in a shared identity</a:t>
            </a:r>
          </a:p>
          <a:p>
            <a:pPr lvl="1"/>
            <a:r>
              <a:rPr lang="en-US" sz="2800" dirty="0"/>
              <a:t>Fusing of oneself with another person</a:t>
            </a:r>
          </a:p>
          <a:p>
            <a:endParaRPr lang="en-US" dirty="0"/>
          </a:p>
        </p:txBody>
      </p:sp>
      <p:pic>
        <p:nvPicPr>
          <p:cNvPr id="4" name="Picture 6" descr="paren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5549" y="3984450"/>
            <a:ext cx="3143251"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74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Stage 7: Generativity vs. Stagnation</a:t>
            </a:r>
          </a:p>
        </p:txBody>
      </p:sp>
      <p:sp>
        <p:nvSpPr>
          <p:cNvPr id="3" name="Content Placeholder 2"/>
          <p:cNvSpPr>
            <a:spLocks noGrp="1"/>
          </p:cNvSpPr>
          <p:nvPr>
            <p:ph idx="1"/>
          </p:nvPr>
        </p:nvSpPr>
        <p:spPr/>
        <p:txBody>
          <a:bodyPr>
            <a:normAutofit/>
          </a:bodyPr>
          <a:lstStyle/>
          <a:p>
            <a:r>
              <a:rPr lang="en-US" sz="2133" dirty="0"/>
              <a:t>Middle adulthood (40 to 60 years)</a:t>
            </a:r>
          </a:p>
          <a:p>
            <a:r>
              <a:rPr lang="en-US" sz="2133" dirty="0"/>
              <a:t>Generativity: Interest in guiding the next generation</a:t>
            </a:r>
          </a:p>
          <a:p>
            <a:r>
              <a:rPr lang="en-US" sz="2133" dirty="0"/>
              <a:t>Stagnation: When one is only concerned with one’s own needs and comforts</a:t>
            </a:r>
          </a:p>
          <a:p>
            <a:r>
              <a:rPr lang="en-US" sz="2133" dirty="0"/>
              <a:t>Basic strength: </a:t>
            </a:r>
            <a:r>
              <a:rPr lang="en-US" sz="2133" dirty="0">
                <a:solidFill>
                  <a:schemeClr val="accent2">
                    <a:lumMod val="60000"/>
                    <a:lumOff val="40000"/>
                  </a:schemeClr>
                </a:solidFill>
              </a:rPr>
              <a:t>Care</a:t>
            </a:r>
          </a:p>
          <a:p>
            <a:pPr lvl="1"/>
            <a:r>
              <a:rPr lang="en-US" sz="2133" dirty="0"/>
              <a:t>Broad concern for others</a:t>
            </a:r>
          </a:p>
          <a:p>
            <a:pPr lvl="1"/>
            <a:r>
              <a:rPr lang="en-US" sz="2133" dirty="0"/>
              <a:t>Need to teach others</a:t>
            </a:r>
          </a:p>
          <a:p>
            <a:endParaRPr lang="en-US" sz="2133" dirty="0"/>
          </a:p>
        </p:txBody>
      </p:sp>
      <p:pic>
        <p:nvPicPr>
          <p:cNvPr id="4" name="Picture 6" descr="logo%20fami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54" y="3810002"/>
            <a:ext cx="292710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74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Stage 8: Integrity vs. Despair</a:t>
            </a:r>
          </a:p>
        </p:txBody>
      </p:sp>
      <p:sp>
        <p:nvSpPr>
          <p:cNvPr id="3" name="Content Placeholder 2"/>
          <p:cNvSpPr>
            <a:spLocks noGrp="1"/>
          </p:cNvSpPr>
          <p:nvPr>
            <p:ph idx="1"/>
          </p:nvPr>
        </p:nvSpPr>
        <p:spPr>
          <a:xfrm>
            <a:off x="1981199" y="1600200"/>
            <a:ext cx="8791575" cy="4724400"/>
          </a:xfrm>
        </p:spPr>
        <p:txBody>
          <a:bodyPr>
            <a:normAutofit/>
          </a:bodyPr>
          <a:lstStyle/>
          <a:p>
            <a:r>
              <a:rPr lang="en-US" sz="2400" dirty="0"/>
              <a:t>Late adulthood (from 60 years)</a:t>
            </a:r>
          </a:p>
          <a:p>
            <a:r>
              <a:rPr lang="en-US" sz="2400" dirty="0"/>
              <a:t>This stage is focused on reflecting back on life. </a:t>
            </a:r>
          </a:p>
          <a:p>
            <a:r>
              <a:rPr lang="en-US" sz="2400" dirty="0"/>
              <a:t>Those who feel proud of their accomplishments will feel a sense of integrity. Success at this stage leads to feelings of wisdom.</a:t>
            </a:r>
          </a:p>
          <a:p>
            <a:r>
              <a:rPr lang="en-US" sz="2400" dirty="0"/>
              <a:t>While failure results in regret, bitterness, and despair.</a:t>
            </a:r>
          </a:p>
          <a:p>
            <a:r>
              <a:rPr lang="en-US" sz="2400" dirty="0"/>
              <a:t>Basic strength: </a:t>
            </a:r>
            <a:r>
              <a:rPr lang="en-US" sz="2400" dirty="0">
                <a:solidFill>
                  <a:schemeClr val="accent2">
                    <a:lumMod val="60000"/>
                    <a:lumOff val="40000"/>
                  </a:schemeClr>
                </a:solidFill>
              </a:rPr>
              <a:t>Wisdom</a:t>
            </a:r>
          </a:p>
          <a:p>
            <a:pPr lvl="1"/>
            <a:r>
              <a:rPr lang="en-US" sz="1867" dirty="0"/>
              <a:t>Detached concern with the whole of life</a:t>
            </a:r>
          </a:p>
        </p:txBody>
      </p:sp>
    </p:spTree>
    <p:extLst>
      <p:ext uri="{BB962C8B-B14F-4D97-AF65-F5344CB8AC3E}">
        <p14:creationId xmlns:p14="http://schemas.microsoft.com/office/powerpoint/2010/main" val="226339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https://www.youtube.com/watch?v=aYCBdZLCDBQ&amp;t=39s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3232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1789" y="3252423"/>
            <a:ext cx="6812400" cy="644000"/>
          </a:xfrm>
        </p:spPr>
        <p:txBody>
          <a:bodyPr>
            <a:normAutofit fontScale="90000"/>
          </a:bodyPr>
          <a:lstStyle/>
          <a:p>
            <a:r>
              <a:rPr lang="en-US" dirty="0">
                <a:solidFill>
                  <a:srgbClr val="002060"/>
                </a:solidFill>
              </a:rPr>
              <a:t>Kohlberg’s Theory of Moral Development</a:t>
            </a:r>
          </a:p>
        </p:txBody>
      </p:sp>
      <p:pic>
        <p:nvPicPr>
          <p:cNvPr id="9218" name="Picture 2" descr="http://relong.myweb.uga.edu/index_files/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729308"/>
            <a:ext cx="252412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5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5" y="876300"/>
            <a:ext cx="9804400" cy="5105400"/>
          </a:xfrm>
        </p:spPr>
        <p:txBody>
          <a:bodyPr>
            <a:normAutofit/>
          </a:bodyPr>
          <a:lstStyle/>
          <a:p>
            <a:pPr>
              <a:lnSpc>
                <a:spcPct val="100000"/>
              </a:lnSpc>
            </a:pPr>
            <a:r>
              <a:rPr lang="en-US" sz="1867" dirty="0"/>
              <a:t>Lawrence Kohlberg's ideas of moral development are based on the premise that at birth, all humans are void of morals, ethics, and honesty. </a:t>
            </a:r>
          </a:p>
          <a:p>
            <a:pPr>
              <a:lnSpc>
                <a:spcPct val="100000"/>
              </a:lnSpc>
            </a:pPr>
            <a:r>
              <a:rPr lang="en-US" sz="1867" dirty="0"/>
              <a:t>He identified the family as the first source of values and moral development for an individual. </a:t>
            </a:r>
          </a:p>
          <a:p>
            <a:pPr>
              <a:lnSpc>
                <a:spcPct val="100000"/>
              </a:lnSpc>
            </a:pPr>
            <a:r>
              <a:rPr lang="en-US" sz="1867" dirty="0"/>
              <a:t>He believed that as one's intelligence and ability to interact with others matures, so does one's patterns of moral behavior</a:t>
            </a:r>
          </a:p>
          <a:p>
            <a:pPr>
              <a:lnSpc>
                <a:spcPct val="100000"/>
              </a:lnSpc>
            </a:pPr>
            <a:r>
              <a:rPr lang="en-US" sz="1867" dirty="0"/>
              <a:t>Kohlberg believed...and was able to demonstrate through studies...that people progressed in their moral reasoning (i.e., in their bases for ethical behavior) through a series of stages. </a:t>
            </a:r>
          </a:p>
          <a:p>
            <a:pPr>
              <a:lnSpc>
                <a:spcPct val="100000"/>
              </a:lnSpc>
            </a:pPr>
            <a:r>
              <a:rPr lang="en-US" sz="1867" dirty="0"/>
              <a:t>He believed that there were six identifiable stages which could be more generally classified into three levels.</a:t>
            </a:r>
          </a:p>
        </p:txBody>
      </p:sp>
    </p:spTree>
    <p:extLst>
      <p:ext uri="{BB962C8B-B14F-4D97-AF65-F5344CB8AC3E}">
        <p14:creationId xmlns:p14="http://schemas.microsoft.com/office/powerpoint/2010/main" val="209786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312" y="383123"/>
            <a:ext cx="11299600" cy="944400"/>
          </a:xfrm>
        </p:spPr>
        <p:txBody>
          <a:bodyPr/>
          <a:lstStyle/>
          <a:p>
            <a:r>
              <a:rPr lang="en-US" sz="3733" dirty="0">
                <a:solidFill>
                  <a:srgbClr val="002060"/>
                </a:solidFill>
              </a:rPr>
              <a:t>Heinz Dilemma</a:t>
            </a:r>
          </a:p>
        </p:txBody>
      </p:sp>
      <p:sp>
        <p:nvSpPr>
          <p:cNvPr id="5" name="Content Placeholder 4"/>
          <p:cNvSpPr>
            <a:spLocks noGrp="1"/>
          </p:cNvSpPr>
          <p:nvPr>
            <p:ph idx="1"/>
          </p:nvPr>
        </p:nvSpPr>
        <p:spPr>
          <a:xfrm>
            <a:off x="869245" y="1600200"/>
            <a:ext cx="9808223" cy="4631200"/>
          </a:xfrm>
        </p:spPr>
        <p:txBody>
          <a:bodyPr>
            <a:noAutofit/>
          </a:bodyPr>
          <a:lstStyle/>
          <a:p>
            <a:r>
              <a:rPr lang="en-US" sz="1867" dirty="0"/>
              <a:t>Heinz's wife was near death, and her only hope was a drug that had been discovered by a pharmacist who was selling it for an exorbitant price. The drug cost $20,000 to make, and the pharmacist was selling it for $200,000. Heinz could only raise $50,000 and insurance wouldn't make up the difference. He offered what he had to the pharmacist, and when his offer was rejected, Heinz said he would pay the rest later. Still the pharmacist refused. In desperation, Heinz considered stealing the drug. Would it be wrong for him to do that?</a:t>
            </a:r>
          </a:p>
          <a:p>
            <a:r>
              <a:rPr lang="en-US" sz="1867" dirty="0"/>
              <a:t>Should Heinz have broken into the store to steal the drug for his wife? Why or why not?</a:t>
            </a:r>
          </a:p>
        </p:txBody>
      </p:sp>
    </p:spTree>
    <p:extLst>
      <p:ext uri="{BB962C8B-B14F-4D97-AF65-F5344CB8AC3E}">
        <p14:creationId xmlns:p14="http://schemas.microsoft.com/office/powerpoint/2010/main" val="112313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252237EA-1EE8-46F0-849D-7E942A33433A}"/>
              </a:ext>
            </a:extLst>
          </p:cNvPr>
          <p:cNvSpPr>
            <a:spLocks noGrp="1"/>
          </p:cNvSpPr>
          <p:nvPr>
            <p:ph type="sldNum" idx="12"/>
          </p:nvPr>
        </p:nvSpPr>
        <p:spPr/>
        <p:txBody>
          <a:bodyPr/>
          <a:lstStyle/>
          <a:p>
            <a:pPr algn="ctr"/>
            <a:fld id="{00000000-1234-1234-1234-123412341234}" type="slidenum">
              <a:rPr lang="en" smtClean="0"/>
              <a:pPr algn="ctr"/>
              <a:t>17</a:t>
            </a:fld>
            <a:endParaRPr lang="en"/>
          </a:p>
        </p:txBody>
      </p:sp>
      <p:pic>
        <p:nvPicPr>
          <p:cNvPr id="7" name="Picture 6">
            <a:extLst>
              <a:ext uri="{FF2B5EF4-FFF2-40B4-BE49-F238E27FC236}">
                <a16:creationId xmlns:a16="http://schemas.microsoft.com/office/drawing/2014/main" xmlns="" id="{599199DC-3E79-4298-AD77-9F00DCB52CC3}"/>
              </a:ext>
            </a:extLst>
          </p:cNvPr>
          <p:cNvPicPr>
            <a:picLocks noChangeAspect="1"/>
          </p:cNvPicPr>
          <p:nvPr/>
        </p:nvPicPr>
        <p:blipFill>
          <a:blip r:embed="rId2"/>
          <a:stretch>
            <a:fillRect/>
          </a:stretch>
        </p:blipFill>
        <p:spPr>
          <a:xfrm>
            <a:off x="1229243" y="254195"/>
            <a:ext cx="3681424" cy="6349611"/>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xmlns="" id="{09FA08BF-C4DA-48A1-A36A-97A013C28202}"/>
              </a:ext>
            </a:extLst>
          </p:cNvPr>
          <p:cNvPicPr>
            <a:picLocks noChangeAspect="1"/>
          </p:cNvPicPr>
          <p:nvPr/>
        </p:nvPicPr>
        <p:blipFill>
          <a:blip r:embed="rId3"/>
          <a:stretch>
            <a:fillRect/>
          </a:stretch>
        </p:blipFill>
        <p:spPr>
          <a:xfrm>
            <a:off x="6665383" y="355600"/>
            <a:ext cx="4483100" cy="6146800"/>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6704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spcBef>
                <a:spcPts val="0"/>
              </a:spcBef>
            </a:pPr>
            <a:r>
              <a:rPr lang="en-US" sz="3733" dirty="0">
                <a:solidFill>
                  <a:srgbClr val="002060"/>
                </a:solidFill>
              </a:rPr>
              <a:t>Kohlberg’s Levels of Moral Development</a:t>
            </a:r>
            <a:endParaRPr sz="3733" dirty="0"/>
          </a:p>
        </p:txBody>
      </p:sp>
      <p:sp>
        <p:nvSpPr>
          <p:cNvPr id="225" name="Google Shape;225;p28"/>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18</a:t>
            </a:fld>
            <a:endParaRPr/>
          </a:p>
        </p:txBody>
      </p:sp>
      <p:grpSp>
        <p:nvGrpSpPr>
          <p:cNvPr id="226" name="Google Shape;226;p28"/>
          <p:cNvGrpSpPr/>
          <p:nvPr/>
        </p:nvGrpSpPr>
        <p:grpSpPr>
          <a:xfrm>
            <a:off x="612651" y="1677385"/>
            <a:ext cx="4499463" cy="4203569"/>
            <a:chOff x="1293736" y="1258050"/>
            <a:chExt cx="2726286" cy="2547000"/>
          </a:xfrm>
        </p:grpSpPr>
        <p:sp>
          <p:nvSpPr>
            <p:cNvPr id="227" name="Google Shape;227;p28"/>
            <p:cNvSpPr/>
            <p:nvPr/>
          </p:nvSpPr>
          <p:spPr>
            <a:xfrm rot="2700000">
              <a:off x="2286374" y="1011412"/>
              <a:ext cx="561726" cy="3040276"/>
            </a:xfrm>
            <a:prstGeom prst="roundRect">
              <a:avLst>
                <a:gd name="adj" fmla="val 50000"/>
              </a:avLst>
            </a:prstGeom>
            <a:solidFill>
              <a:srgbClr val="0B5394"/>
            </a:solidFill>
            <a:ln>
              <a:noFill/>
            </a:ln>
          </p:spPr>
          <p:txBody>
            <a:bodyPr spcFirstLastPara="1" wrap="square" lIns="121900" tIns="121900" rIns="121900" bIns="121900" anchor="ctr" anchorCtr="0">
              <a:noAutofit/>
            </a:bodyPr>
            <a:lstStyle/>
            <a:p>
              <a:endParaRPr sz="2400">
                <a:latin typeface="DM Sans"/>
                <a:ea typeface="DM Sans"/>
                <a:cs typeface="DM Sans"/>
                <a:sym typeface="DM Sans"/>
              </a:endParaRPr>
            </a:p>
          </p:txBody>
        </p:sp>
        <p:sp>
          <p:nvSpPr>
            <p:cNvPr id="228" name="Google Shape;228;p28"/>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1600" b="1">
                  <a:solidFill>
                    <a:srgbClr val="0B5394"/>
                  </a:solidFill>
                  <a:latin typeface="DM Sans"/>
                  <a:ea typeface="DM Sans"/>
                  <a:cs typeface="DM Sans"/>
                  <a:sym typeface="DM Sans"/>
                </a:rPr>
                <a:t>1</a:t>
              </a:r>
              <a:endParaRPr sz="1600" b="1">
                <a:solidFill>
                  <a:srgbClr val="0B5394"/>
                </a:solidFill>
                <a:latin typeface="DM Sans"/>
                <a:ea typeface="DM Sans"/>
                <a:cs typeface="DM Sans"/>
                <a:sym typeface="DM Sans"/>
              </a:endParaRPr>
            </a:p>
          </p:txBody>
        </p:sp>
        <p:sp>
          <p:nvSpPr>
            <p:cNvPr id="229" name="Google Shape;229;p28"/>
            <p:cNvSpPr txBox="1"/>
            <p:nvPr/>
          </p:nvSpPr>
          <p:spPr>
            <a:xfrm rot="-2700000">
              <a:off x="1501398" y="2241353"/>
              <a:ext cx="2332604"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1600" b="1" dirty="0">
                  <a:solidFill>
                    <a:srgbClr val="FFFFFF"/>
                  </a:solidFill>
                  <a:latin typeface="DM Sans"/>
                  <a:ea typeface="DM Sans"/>
                  <a:cs typeface="DM Sans"/>
                  <a:sym typeface="DM Sans"/>
                </a:rPr>
                <a:t>Preconventional</a:t>
              </a:r>
              <a:endParaRPr sz="1067" b="1" dirty="0">
                <a:solidFill>
                  <a:srgbClr val="FFFFFF"/>
                </a:solidFill>
                <a:latin typeface="DM Sans"/>
                <a:ea typeface="DM Sans"/>
                <a:cs typeface="DM Sans"/>
                <a:sym typeface="DM Sans"/>
              </a:endParaRPr>
            </a:p>
          </p:txBody>
        </p:sp>
        <p:sp>
          <p:nvSpPr>
            <p:cNvPr id="230" name="Google Shape;230;p28"/>
            <p:cNvSpPr txBox="1"/>
            <p:nvPr/>
          </p:nvSpPr>
          <p:spPr>
            <a:xfrm rot="-2700000">
              <a:off x="1959709" y="2550697"/>
              <a:ext cx="2203628" cy="507420"/>
            </a:xfrm>
            <a:prstGeom prst="rect">
              <a:avLst/>
            </a:prstGeom>
            <a:noFill/>
            <a:ln>
              <a:noFill/>
            </a:ln>
          </p:spPr>
          <p:txBody>
            <a:bodyPr spcFirstLastPara="1" wrap="square" lIns="121900" tIns="121900" rIns="121900" bIns="121900" anchor="t" anchorCtr="0">
              <a:noAutofit/>
            </a:bodyPr>
            <a:lstStyle/>
            <a:p>
              <a:pPr>
                <a:spcAft>
                  <a:spcPts val="2133"/>
                </a:spcAft>
              </a:pPr>
              <a:r>
                <a:rPr lang="en" sz="1200" b="1" dirty="0">
                  <a:solidFill>
                    <a:srgbClr val="002060"/>
                  </a:solidFill>
                  <a:latin typeface="DM Sans"/>
                  <a:ea typeface="DM Sans"/>
                  <a:cs typeface="DM Sans"/>
                  <a:sym typeface="DM Sans"/>
                </a:rPr>
                <a:t>Follows rules to avoid punishment                    Acts in own interest and obedience for its own sake</a:t>
              </a:r>
              <a:endParaRPr sz="1200" b="1" dirty="0">
                <a:solidFill>
                  <a:srgbClr val="002060"/>
                </a:solidFill>
                <a:latin typeface="DM Sans"/>
                <a:ea typeface="DM Sans"/>
                <a:cs typeface="DM Sans"/>
                <a:sym typeface="DM Sans"/>
              </a:endParaRPr>
            </a:p>
          </p:txBody>
        </p:sp>
      </p:grpSp>
      <p:grpSp>
        <p:nvGrpSpPr>
          <p:cNvPr id="231" name="Google Shape;231;p28"/>
          <p:cNvGrpSpPr/>
          <p:nvPr/>
        </p:nvGrpSpPr>
        <p:grpSpPr>
          <a:xfrm>
            <a:off x="3358231" y="3299486"/>
            <a:ext cx="5017672" cy="2209209"/>
            <a:chOff x="2957320" y="2240903"/>
            <a:chExt cx="3040276" cy="1338590"/>
          </a:xfrm>
        </p:grpSpPr>
        <p:sp>
          <p:nvSpPr>
            <p:cNvPr id="232" name="Google Shape;232;p28"/>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latin typeface="DM Sans"/>
                <a:ea typeface="DM Sans"/>
                <a:cs typeface="DM Sans"/>
                <a:sym typeface="DM Sans"/>
              </a:endParaRPr>
            </a:p>
          </p:txBody>
        </p:sp>
        <p:sp>
          <p:nvSpPr>
            <p:cNvPr id="233" name="Google Shape;233;p28"/>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1600" b="1">
                  <a:solidFill>
                    <a:schemeClr val="accent2"/>
                  </a:solidFill>
                  <a:latin typeface="DM Sans"/>
                  <a:ea typeface="DM Sans"/>
                  <a:cs typeface="DM Sans"/>
                  <a:sym typeface="DM Sans"/>
                </a:rPr>
                <a:t>2</a:t>
              </a:r>
              <a:endParaRPr sz="1600" b="1">
                <a:solidFill>
                  <a:schemeClr val="accent2"/>
                </a:solidFill>
                <a:latin typeface="DM Sans"/>
                <a:ea typeface="DM Sans"/>
                <a:cs typeface="DM Sans"/>
                <a:sym typeface="DM Sans"/>
              </a:endParaRPr>
            </a:p>
          </p:txBody>
        </p:sp>
        <p:sp>
          <p:nvSpPr>
            <p:cNvPr id="234" name="Google Shape;234;p28"/>
            <p:cNvSpPr txBox="1"/>
            <p:nvPr/>
          </p:nvSpPr>
          <p:spPr>
            <a:xfrm rot="-2700000">
              <a:off x="3410687" y="2240903"/>
              <a:ext cx="2333877"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1600" b="1" dirty="0">
                  <a:solidFill>
                    <a:srgbClr val="FFFFFF"/>
                  </a:solidFill>
                  <a:latin typeface="DM Sans"/>
                  <a:ea typeface="DM Sans"/>
                  <a:cs typeface="DM Sans"/>
                  <a:sym typeface="DM Sans"/>
                </a:rPr>
                <a:t>Conventional</a:t>
              </a:r>
              <a:endParaRPr sz="1067" b="1" dirty="0">
                <a:solidFill>
                  <a:srgbClr val="FFFFFF"/>
                </a:solidFill>
                <a:latin typeface="DM Sans"/>
                <a:ea typeface="DM Sans"/>
                <a:cs typeface="DM Sans"/>
                <a:sym typeface="DM Sans"/>
              </a:endParaRPr>
            </a:p>
          </p:txBody>
        </p:sp>
        <p:sp>
          <p:nvSpPr>
            <p:cNvPr id="235" name="Google Shape;235;p28"/>
            <p:cNvSpPr txBox="1"/>
            <p:nvPr/>
          </p:nvSpPr>
          <p:spPr>
            <a:xfrm rot="18900000">
              <a:off x="4045745" y="2975153"/>
              <a:ext cx="1003088" cy="507420"/>
            </a:xfrm>
            <a:prstGeom prst="rect">
              <a:avLst/>
            </a:prstGeom>
            <a:noFill/>
            <a:ln>
              <a:noFill/>
            </a:ln>
          </p:spPr>
          <p:txBody>
            <a:bodyPr spcFirstLastPara="1" wrap="square" lIns="121900" tIns="121900" rIns="121900" bIns="121900" anchor="t" anchorCtr="0">
              <a:noAutofit/>
            </a:bodyPr>
            <a:lstStyle/>
            <a:p>
              <a:pPr>
                <a:spcAft>
                  <a:spcPts val="2133"/>
                </a:spcAft>
              </a:pPr>
              <a:r>
                <a:rPr lang="en" sz="1200" b="1" dirty="0">
                  <a:solidFill>
                    <a:schemeClr val="dk1"/>
                  </a:solidFill>
                  <a:latin typeface="DM Sans"/>
                  <a:ea typeface="DM Sans"/>
                  <a:cs typeface="DM Sans"/>
                  <a:sym typeface="DM Sans"/>
                </a:rPr>
                <a:t>Good citizen      Law and order Social Expectation</a:t>
              </a:r>
            </a:p>
          </p:txBody>
        </p:sp>
      </p:grpSp>
      <p:grpSp>
        <p:nvGrpSpPr>
          <p:cNvPr id="236" name="Google Shape;236;p28"/>
          <p:cNvGrpSpPr/>
          <p:nvPr/>
        </p:nvGrpSpPr>
        <p:grpSpPr>
          <a:xfrm>
            <a:off x="6527028" y="3295030"/>
            <a:ext cx="5017672" cy="2213665"/>
            <a:chOff x="4877339" y="2238203"/>
            <a:chExt cx="3040276" cy="1341290"/>
          </a:xfrm>
        </p:grpSpPr>
        <p:sp>
          <p:nvSpPr>
            <p:cNvPr id="237" name="Google Shape;237;p28"/>
            <p:cNvSpPr/>
            <p:nvPr/>
          </p:nvSpPr>
          <p:spPr>
            <a:xfrm rot="2700000">
              <a:off x="6116614" y="1011412"/>
              <a:ext cx="561726" cy="3040276"/>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latin typeface="DM Sans"/>
                <a:ea typeface="DM Sans"/>
                <a:cs typeface="DM Sans"/>
                <a:sym typeface="DM Sans"/>
              </a:endParaRPr>
            </a:p>
          </p:txBody>
        </p:sp>
        <p:sp>
          <p:nvSpPr>
            <p:cNvPr id="238" name="Google Shape;238;p28"/>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1600" b="1">
                  <a:solidFill>
                    <a:schemeClr val="accent1"/>
                  </a:solidFill>
                  <a:latin typeface="DM Sans"/>
                  <a:ea typeface="DM Sans"/>
                  <a:cs typeface="DM Sans"/>
                  <a:sym typeface="DM Sans"/>
                </a:rPr>
                <a:t>3</a:t>
              </a:r>
              <a:endParaRPr sz="1600" b="1">
                <a:solidFill>
                  <a:schemeClr val="accent1"/>
                </a:solidFill>
                <a:latin typeface="DM Sans"/>
                <a:ea typeface="DM Sans"/>
                <a:cs typeface="DM Sans"/>
                <a:sym typeface="DM Sans"/>
              </a:endParaRPr>
            </a:p>
          </p:txBody>
        </p:sp>
        <p:sp>
          <p:nvSpPr>
            <p:cNvPr id="239" name="Google Shape;239;p28"/>
            <p:cNvSpPr txBox="1"/>
            <p:nvPr/>
          </p:nvSpPr>
          <p:spPr>
            <a:xfrm rot="-2700000">
              <a:off x="5323969" y="2238203"/>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1600" b="1" dirty="0">
                  <a:solidFill>
                    <a:srgbClr val="FFFFFF"/>
                  </a:solidFill>
                  <a:latin typeface="DM Sans"/>
                  <a:ea typeface="DM Sans"/>
                  <a:cs typeface="DM Sans"/>
                  <a:sym typeface="DM Sans"/>
                </a:rPr>
                <a:t>Post-conventional</a:t>
              </a:r>
              <a:endParaRPr sz="1067" b="1" dirty="0">
                <a:solidFill>
                  <a:srgbClr val="FFFFFF"/>
                </a:solidFill>
                <a:latin typeface="DM Sans"/>
                <a:ea typeface="DM Sans"/>
                <a:cs typeface="DM Sans"/>
                <a:sym typeface="DM Sans"/>
              </a:endParaRPr>
            </a:p>
          </p:txBody>
        </p:sp>
        <p:sp>
          <p:nvSpPr>
            <p:cNvPr id="240" name="Google Shape;240;p28"/>
            <p:cNvSpPr txBox="1"/>
            <p:nvPr/>
          </p:nvSpPr>
          <p:spPr>
            <a:xfrm rot="18900000">
              <a:off x="5888142" y="2787757"/>
              <a:ext cx="1533123" cy="507420"/>
            </a:xfrm>
            <a:prstGeom prst="rect">
              <a:avLst/>
            </a:prstGeom>
            <a:noFill/>
            <a:ln>
              <a:noFill/>
            </a:ln>
          </p:spPr>
          <p:txBody>
            <a:bodyPr spcFirstLastPara="1" wrap="square" lIns="121900" tIns="121900" rIns="121900" bIns="121900" anchor="t" anchorCtr="0">
              <a:noAutofit/>
            </a:bodyPr>
            <a:lstStyle/>
            <a:p>
              <a:pPr>
                <a:spcAft>
                  <a:spcPts val="2133"/>
                </a:spcAft>
              </a:pPr>
              <a:r>
                <a:rPr lang="en" sz="1200" b="1" dirty="0">
                  <a:solidFill>
                    <a:srgbClr val="002060"/>
                  </a:solidFill>
                  <a:latin typeface="DM Sans"/>
                  <a:ea typeface="DM Sans"/>
                  <a:cs typeface="DM Sans"/>
                  <a:sym typeface="DM Sans"/>
                </a:rPr>
                <a:t>Selfchoosen principles of justics                                      Aware of diversirty Contingency approach                                   Balance individual and social concerns</a:t>
              </a:r>
              <a:endParaRPr sz="1200" b="1" dirty="0">
                <a:solidFill>
                  <a:srgbClr val="002060"/>
                </a:solidFill>
                <a:latin typeface="DM Sans"/>
                <a:ea typeface="DM Sans"/>
                <a:cs typeface="DM Sans"/>
                <a:sym typeface="DM Sans"/>
              </a:endParaRPr>
            </a:p>
          </p:txBody>
        </p:sp>
      </p:grpSp>
    </p:spTree>
    <p:extLst>
      <p:ext uri="{BB962C8B-B14F-4D97-AF65-F5344CB8AC3E}">
        <p14:creationId xmlns:p14="http://schemas.microsoft.com/office/powerpoint/2010/main" val="177556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Pre-conventional Level</a:t>
            </a:r>
          </a:p>
        </p:txBody>
      </p:sp>
      <p:sp>
        <p:nvSpPr>
          <p:cNvPr id="3" name="Content Placeholder 2"/>
          <p:cNvSpPr>
            <a:spLocks noGrp="1"/>
          </p:cNvSpPr>
          <p:nvPr>
            <p:ph idx="1"/>
          </p:nvPr>
        </p:nvSpPr>
        <p:spPr>
          <a:xfrm>
            <a:off x="914401" y="1417833"/>
            <a:ext cx="9722556" cy="5105400"/>
          </a:xfrm>
        </p:spPr>
        <p:txBody>
          <a:bodyPr>
            <a:normAutofit/>
          </a:bodyPr>
          <a:lstStyle/>
          <a:p>
            <a:r>
              <a:rPr lang="en-US" sz="1867" dirty="0"/>
              <a:t>At this level a person’s view of right and wrong is usually influenced by their family, mainly their parents and older siblings, and the consequences attached to their behavior. </a:t>
            </a:r>
          </a:p>
          <a:p>
            <a:r>
              <a:rPr lang="en-US" sz="1867" dirty="0"/>
              <a:t>Right or wrong is identified in terms of what results in rewards and punishments</a:t>
            </a:r>
          </a:p>
          <a:p>
            <a:r>
              <a:rPr lang="en-US" sz="1867" dirty="0"/>
              <a:t>If one of these authority figures is morally and ethically corrupt, there is a good chance the child will be to. </a:t>
            </a:r>
          </a:p>
          <a:p>
            <a:r>
              <a:rPr lang="en-US" sz="1867" dirty="0"/>
              <a:t>The individuals who stay at this level often refuse to believe his/her family member did something wrong, even when the evidence is overwhelming.  Parents will defend children, individuals will defend siblings, wife's/ husbands will defend their spouse and children will defend their parent’s unethical behavior. </a:t>
            </a:r>
          </a:p>
        </p:txBody>
      </p:sp>
    </p:spTree>
    <p:extLst>
      <p:ext uri="{BB962C8B-B14F-4D97-AF65-F5344CB8AC3E}">
        <p14:creationId xmlns:p14="http://schemas.microsoft.com/office/powerpoint/2010/main" val="46262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12767" y="3480868"/>
            <a:ext cx="7318256" cy="644000"/>
          </a:xfrm>
        </p:spPr>
        <p:txBody>
          <a:bodyPr>
            <a:normAutofit fontScale="90000"/>
          </a:bodyPr>
          <a:lstStyle/>
          <a:p>
            <a:r>
              <a:rPr lang="en-US" dirty="0">
                <a:solidFill>
                  <a:srgbClr val="002060"/>
                </a:solidFill>
              </a:rPr>
              <a:t>Erickson’s Theory of Psychosocial Development</a:t>
            </a:r>
          </a:p>
        </p:txBody>
      </p:sp>
      <p:pic>
        <p:nvPicPr>
          <p:cNvPr id="7" name="Picture 6" descr="erikson.jpg"/>
          <p:cNvPicPr>
            <a:picLocks noChangeAspect="1"/>
          </p:cNvPicPr>
          <p:nvPr/>
        </p:nvPicPr>
        <p:blipFill>
          <a:blip r:embed="rId2"/>
          <a:stretch>
            <a:fillRect/>
          </a:stretch>
        </p:blipFill>
        <p:spPr>
          <a:xfrm>
            <a:off x="9606844" y="1678331"/>
            <a:ext cx="2423163" cy="3397603"/>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688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Stage 0: Egocentric Judgment</a:t>
            </a:r>
          </a:p>
        </p:txBody>
      </p:sp>
      <p:sp>
        <p:nvSpPr>
          <p:cNvPr id="3" name="Content Placeholder 2"/>
          <p:cNvSpPr>
            <a:spLocks noGrp="1"/>
          </p:cNvSpPr>
          <p:nvPr>
            <p:ph idx="1"/>
          </p:nvPr>
        </p:nvSpPr>
        <p:spPr>
          <a:xfrm>
            <a:off x="745067" y="1600200"/>
            <a:ext cx="9932400" cy="4631200"/>
          </a:xfrm>
        </p:spPr>
        <p:txBody>
          <a:bodyPr>
            <a:normAutofit/>
          </a:bodyPr>
          <a:lstStyle/>
          <a:p>
            <a:pPr>
              <a:buFont typeface="Wingdings" pitchFamily="2" charset="2"/>
              <a:buNone/>
            </a:pPr>
            <a:r>
              <a:rPr lang="en-US" sz="2667" dirty="0"/>
              <a:t>	“The child makes judgments of good on the basis of what he likes and wants or what helps him, and bad on the basis of what he does not like or what hurts him.  He has no concept of rules or of obligations to obey or conform independent of his wish.”  (Kohlberg, 1971)</a:t>
            </a:r>
          </a:p>
          <a:p>
            <a:endParaRPr lang="en-US" sz="2667" dirty="0"/>
          </a:p>
        </p:txBody>
      </p:sp>
    </p:spTree>
    <p:extLst>
      <p:ext uri="{BB962C8B-B14F-4D97-AF65-F5344CB8AC3E}">
        <p14:creationId xmlns:p14="http://schemas.microsoft.com/office/powerpoint/2010/main" val="382253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Stage I: Punishment-Obedient Orientation</a:t>
            </a:r>
          </a:p>
        </p:txBody>
      </p:sp>
      <p:sp>
        <p:nvSpPr>
          <p:cNvPr id="3" name="Content Placeholder 2"/>
          <p:cNvSpPr>
            <a:spLocks noGrp="1"/>
          </p:cNvSpPr>
          <p:nvPr>
            <p:ph idx="1"/>
          </p:nvPr>
        </p:nvSpPr>
        <p:spPr>
          <a:xfrm>
            <a:off x="948267" y="1600201"/>
            <a:ext cx="8805333" cy="4525963"/>
          </a:xfrm>
        </p:spPr>
        <p:txBody>
          <a:bodyPr>
            <a:normAutofit/>
          </a:bodyPr>
          <a:lstStyle/>
          <a:p>
            <a:r>
              <a:rPr lang="en-US" dirty="0"/>
              <a:t>What is right is to obey the rules, avoid physical damage to persons and property.</a:t>
            </a:r>
          </a:p>
          <a:p>
            <a:r>
              <a:rPr lang="en-US" dirty="0"/>
              <a:t>At this stage, children see rules as fixed and absolute.  </a:t>
            </a:r>
          </a:p>
          <a:p>
            <a:r>
              <a:rPr lang="en-US" dirty="0"/>
              <a:t>The reason is that one wants to </a:t>
            </a:r>
            <a:br>
              <a:rPr lang="en-US" dirty="0"/>
            </a:br>
            <a:r>
              <a:rPr lang="en-US" dirty="0"/>
              <a:t>avoid punishment.</a:t>
            </a:r>
          </a:p>
        </p:txBody>
      </p:sp>
      <p:pic>
        <p:nvPicPr>
          <p:cNvPr id="4" name="Picture 9" descr="390"/>
          <p:cNvPicPr>
            <a:picLocks noChangeAspect="1" noChangeArrowheads="1" noCrop="1"/>
          </p:cNvPicPr>
          <p:nvPr/>
        </p:nvPicPr>
        <p:blipFill>
          <a:blip r:embed="rId2"/>
          <a:srcRect/>
          <a:stretch>
            <a:fillRect/>
          </a:stretch>
        </p:blipFill>
        <p:spPr bwMode="auto">
          <a:xfrm>
            <a:off x="9107312" y="3260211"/>
            <a:ext cx="2438400" cy="3124356"/>
          </a:xfrm>
          <a:prstGeom prst="rect">
            <a:avLst/>
          </a:prstGeom>
          <a:noFill/>
          <a:ln w="9525">
            <a:noFill/>
            <a:miter lim="800000"/>
            <a:headEnd/>
            <a:tailEnd/>
          </a:ln>
        </p:spPr>
      </p:pic>
    </p:spTree>
    <p:extLst>
      <p:ext uri="{BB962C8B-B14F-4D97-AF65-F5344CB8AC3E}">
        <p14:creationId xmlns:p14="http://schemas.microsoft.com/office/powerpoint/2010/main" val="394947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Stage II: Self-Interests.</a:t>
            </a:r>
          </a:p>
        </p:txBody>
      </p:sp>
      <p:sp>
        <p:nvSpPr>
          <p:cNvPr id="3" name="Content Placeholder 2"/>
          <p:cNvSpPr>
            <a:spLocks noGrp="1"/>
          </p:cNvSpPr>
          <p:nvPr>
            <p:ph idx="1"/>
          </p:nvPr>
        </p:nvSpPr>
        <p:spPr>
          <a:xfrm>
            <a:off x="643467" y="1600200"/>
            <a:ext cx="10034000" cy="4631200"/>
          </a:xfrm>
        </p:spPr>
        <p:txBody>
          <a:bodyPr>
            <a:normAutofit/>
          </a:bodyPr>
          <a:lstStyle/>
          <a:p>
            <a:r>
              <a:rPr lang="en-US" sz="2400" dirty="0"/>
              <a:t>Right action consists of what instrumentally satisfies one’s own needs and occasionally the needs of others.  </a:t>
            </a:r>
          </a:p>
          <a:p>
            <a:r>
              <a:rPr lang="en-US" sz="2400" dirty="0"/>
              <a:t>Human relations are viewed in terms such as those of the market place (morality as an exchange between two market entities to gain a benefit).</a:t>
            </a:r>
          </a:p>
          <a:p>
            <a:r>
              <a:rPr lang="en-US" sz="2400" dirty="0"/>
              <a:t>Elements of fairness, reciprocity, and equal sharing are present, but they are always interpreted in a physical, pragmatic way.  </a:t>
            </a:r>
            <a:endParaRPr lang="en-US" sz="2400" dirty="0"/>
          </a:p>
          <a:p>
            <a:pPr lvl="1"/>
            <a:r>
              <a:rPr lang="en-US" dirty="0"/>
              <a:t>For example, a child at this stage might believe that it's wrong to steal because if they get caught, they will be punished. This is a pragmatic understanding of the rules based on avoiding physical harm or immediate punishment.</a:t>
            </a:r>
          </a:p>
          <a:p>
            <a:r>
              <a:rPr lang="en-US" sz="2400" dirty="0"/>
              <a:t>Reciprocity is a matter of ‘you scratch </a:t>
            </a:r>
            <a:br>
              <a:rPr lang="en-US" sz="2400" dirty="0"/>
            </a:br>
            <a:r>
              <a:rPr lang="en-US" sz="2400" dirty="0"/>
              <a:t>my back and I’ll scratch yours’</a:t>
            </a:r>
          </a:p>
        </p:txBody>
      </p:sp>
      <p:pic>
        <p:nvPicPr>
          <p:cNvPr id="4" name="Picture 5" descr="selfinterest"/>
          <p:cNvPicPr>
            <a:picLocks noChangeAspect="1" noChangeArrowheads="1"/>
          </p:cNvPicPr>
          <p:nvPr/>
        </p:nvPicPr>
        <p:blipFill>
          <a:blip r:embed="rId2" cstate="print"/>
          <a:srcRect/>
          <a:stretch>
            <a:fillRect/>
          </a:stretch>
        </p:blipFill>
        <p:spPr bwMode="auto">
          <a:xfrm>
            <a:off x="9897534" y="4888090"/>
            <a:ext cx="2039937" cy="1823629"/>
          </a:xfrm>
          <a:prstGeom prst="rect">
            <a:avLst/>
          </a:prstGeom>
          <a:noFill/>
          <a:ln w="28575">
            <a:solidFill>
              <a:srgbClr val="3399FF"/>
            </a:solidFill>
            <a:miter lim="800000"/>
            <a:headEnd/>
            <a:tailEnd/>
          </a:ln>
        </p:spPr>
      </p:pic>
    </p:spTree>
    <p:extLst>
      <p:ext uri="{BB962C8B-B14F-4D97-AF65-F5344CB8AC3E}">
        <p14:creationId xmlns:p14="http://schemas.microsoft.com/office/powerpoint/2010/main" val="2480448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Conventional Level</a:t>
            </a:r>
          </a:p>
        </p:txBody>
      </p:sp>
      <p:sp>
        <p:nvSpPr>
          <p:cNvPr id="3" name="Content Placeholder 2"/>
          <p:cNvSpPr>
            <a:spLocks noGrp="1"/>
          </p:cNvSpPr>
          <p:nvPr>
            <p:ph idx="1"/>
          </p:nvPr>
        </p:nvSpPr>
        <p:spPr>
          <a:xfrm>
            <a:off x="790223" y="1600200"/>
            <a:ext cx="9887244" cy="4631200"/>
          </a:xfrm>
        </p:spPr>
        <p:txBody>
          <a:bodyPr>
            <a:normAutofit/>
          </a:bodyPr>
          <a:lstStyle/>
          <a:p>
            <a:r>
              <a:rPr lang="en-US" dirty="0"/>
              <a:t>Young people have internalized the ethical and moral beliefs of their family and the group they associate with. </a:t>
            </a:r>
          </a:p>
          <a:p>
            <a:r>
              <a:rPr lang="en-US" dirty="0"/>
              <a:t>Concerned with fulfilling role expectations, maintaining and supporting the social order, and identifying persons or groups involved in this order.</a:t>
            </a:r>
          </a:p>
          <a:p>
            <a:endParaRPr lang="en-US" dirty="0"/>
          </a:p>
        </p:txBody>
      </p:sp>
    </p:spTree>
    <p:extLst>
      <p:ext uri="{BB962C8B-B14F-4D97-AF65-F5344CB8AC3E}">
        <p14:creationId xmlns:p14="http://schemas.microsoft.com/office/powerpoint/2010/main" val="340418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2060"/>
                </a:solidFill>
              </a:rPr>
              <a:t>Stage III: The Interpersonal and Conformity</a:t>
            </a:r>
          </a:p>
        </p:txBody>
      </p:sp>
      <p:sp>
        <p:nvSpPr>
          <p:cNvPr id="3" name="Content Placeholder 2"/>
          <p:cNvSpPr>
            <a:spLocks noGrp="1"/>
          </p:cNvSpPr>
          <p:nvPr>
            <p:ph idx="1"/>
          </p:nvPr>
        </p:nvSpPr>
        <p:spPr/>
        <p:txBody>
          <a:bodyPr>
            <a:normAutofit/>
          </a:bodyPr>
          <a:lstStyle/>
          <a:p>
            <a:r>
              <a:rPr lang="en-US" dirty="0"/>
              <a:t>Individual's moral judgment is motivated by a need to avoid rejection, disaffection, or disapproval from others</a:t>
            </a:r>
          </a:p>
          <a:p>
            <a:r>
              <a:rPr lang="en-US" dirty="0"/>
              <a:t>Good behavior is what pleases or helps others and is approved by them.</a:t>
            </a:r>
          </a:p>
          <a:p>
            <a:r>
              <a:rPr lang="en-US" dirty="0"/>
              <a:t>One earns approval by being ‘nice’</a:t>
            </a:r>
          </a:p>
          <a:p>
            <a:endParaRPr lang="en-US" dirty="0"/>
          </a:p>
        </p:txBody>
      </p:sp>
    </p:spTree>
    <p:extLst>
      <p:ext uri="{BB962C8B-B14F-4D97-AF65-F5344CB8AC3E}">
        <p14:creationId xmlns:p14="http://schemas.microsoft.com/office/powerpoint/2010/main" val="198527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78" y="312736"/>
            <a:ext cx="9860845" cy="1143000"/>
          </a:xfrm>
        </p:spPr>
        <p:txBody>
          <a:bodyPr>
            <a:normAutofit/>
          </a:bodyPr>
          <a:lstStyle/>
          <a:p>
            <a:r>
              <a:rPr lang="en-US" sz="3733" dirty="0">
                <a:solidFill>
                  <a:srgbClr val="002060"/>
                </a:solidFill>
              </a:rPr>
              <a:t>Stage IV: Authority and Maintaining Social	 	       Order</a:t>
            </a:r>
          </a:p>
        </p:txBody>
      </p:sp>
      <p:sp>
        <p:nvSpPr>
          <p:cNvPr id="3" name="Content Placeholder 2"/>
          <p:cNvSpPr>
            <a:spLocks noGrp="1"/>
          </p:cNvSpPr>
          <p:nvPr>
            <p:ph idx="1"/>
          </p:nvPr>
        </p:nvSpPr>
        <p:spPr>
          <a:xfrm>
            <a:off x="643468" y="1684868"/>
            <a:ext cx="10887603" cy="4525963"/>
          </a:xfrm>
        </p:spPr>
        <p:txBody>
          <a:bodyPr>
            <a:normAutofit/>
          </a:bodyPr>
          <a:lstStyle/>
          <a:p>
            <a:r>
              <a:rPr lang="en-US" sz="2400" dirty="0"/>
              <a:t> Individual's moral judgment is motivated by a need to not be criticized by a true authority figure.</a:t>
            </a:r>
          </a:p>
          <a:p>
            <a:r>
              <a:rPr lang="en-US" sz="2400" dirty="0"/>
              <a:t>Becomes aware of the wider rules of society.</a:t>
            </a:r>
          </a:p>
          <a:p>
            <a:r>
              <a:rPr lang="en-US" sz="2400" dirty="0"/>
              <a:t>“The individual is oriented toward authority, fixed rules, and the maintenance of the social order. Right behavior consists in doing one’s duty, showing respect for authority, and maintaining the given social order for its own sake.”  (Kohlberg, 1971)</a:t>
            </a:r>
          </a:p>
          <a:p>
            <a:endParaRPr lang="en-US" sz="2400" dirty="0"/>
          </a:p>
        </p:txBody>
      </p:sp>
    </p:spTree>
    <p:extLst>
      <p:ext uri="{BB962C8B-B14F-4D97-AF65-F5344CB8AC3E}">
        <p14:creationId xmlns:p14="http://schemas.microsoft.com/office/powerpoint/2010/main" val="422465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Post-conventional Level</a:t>
            </a:r>
          </a:p>
        </p:txBody>
      </p:sp>
      <p:sp>
        <p:nvSpPr>
          <p:cNvPr id="3" name="Content Placeholder 2"/>
          <p:cNvSpPr>
            <a:spLocks noGrp="1"/>
          </p:cNvSpPr>
          <p:nvPr>
            <p:ph idx="1"/>
          </p:nvPr>
        </p:nvSpPr>
        <p:spPr>
          <a:xfrm>
            <a:off x="643467" y="1600200"/>
            <a:ext cx="10034000" cy="4631200"/>
          </a:xfrm>
        </p:spPr>
        <p:txBody>
          <a:bodyPr>
            <a:normAutofit/>
          </a:bodyPr>
          <a:lstStyle/>
          <a:p>
            <a:r>
              <a:rPr lang="en-US" sz="2400" dirty="0"/>
              <a:t>A person at this level makes his/her ethical decisions based on what any reasonable person would know as right and wrong.</a:t>
            </a:r>
          </a:p>
          <a:p>
            <a:r>
              <a:rPr lang="en-US" sz="2400" dirty="0"/>
              <a:t>These decisions are based on universal ideals of justice or human rights or human welfare</a:t>
            </a:r>
          </a:p>
          <a:p>
            <a:r>
              <a:rPr lang="en-US" sz="2400" dirty="0"/>
              <a:t>Define moral values on own values (do not rely on authority’s definition)</a:t>
            </a:r>
          </a:p>
          <a:p>
            <a:endParaRPr lang="en-US" sz="2400" dirty="0"/>
          </a:p>
        </p:txBody>
      </p:sp>
    </p:spTree>
    <p:extLst>
      <p:ext uri="{BB962C8B-B14F-4D97-AF65-F5344CB8AC3E}">
        <p14:creationId xmlns:p14="http://schemas.microsoft.com/office/powerpoint/2010/main" val="358936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Stage V: Social Principles Contract </a:t>
            </a:r>
          </a:p>
        </p:txBody>
      </p:sp>
      <p:sp>
        <p:nvSpPr>
          <p:cNvPr id="3" name="Content Placeholder 2"/>
          <p:cNvSpPr>
            <a:spLocks noGrp="1"/>
          </p:cNvSpPr>
          <p:nvPr>
            <p:ph idx="1"/>
          </p:nvPr>
        </p:nvSpPr>
        <p:spPr>
          <a:xfrm>
            <a:off x="1066800" y="1530527"/>
            <a:ext cx="5367867" cy="4525963"/>
          </a:xfrm>
        </p:spPr>
        <p:txBody>
          <a:bodyPr>
            <a:noAutofit/>
          </a:bodyPr>
          <a:lstStyle/>
          <a:p>
            <a:r>
              <a:rPr lang="en-US" sz="1467" dirty="0"/>
              <a:t>At this stage, individuals recognize the importance of societal norms and laws in maintaining order and fairness, but they also acknowledge that these rules can be changed if they don't serve the greater good.</a:t>
            </a:r>
          </a:p>
          <a:p>
            <a:r>
              <a:rPr lang="en-US" sz="1467" dirty="0"/>
              <a:t>Moral decisions in Stage 5 are based on an understanding of the social contract, which involves an agreement among individuals to follow rules that promote the welfare of society.</a:t>
            </a:r>
          </a:p>
          <a:p>
            <a:r>
              <a:rPr lang="en-US" sz="1467" dirty="0"/>
              <a:t>People at this stage may question and even challenge existing laws and rules if they believe those rules are unjust or do not uphold individual rights and societal well-being.</a:t>
            </a:r>
          </a:p>
          <a:p>
            <a:r>
              <a:rPr lang="en-US" sz="1467" dirty="0"/>
              <a:t>Moral reasoning in Stage 5 is largely driven by a concern for the balance between individual rights and the common good. People recognize the need for social order but are willing to change or challenge laws when they conflict with fairness and justice.</a:t>
            </a:r>
          </a:p>
        </p:txBody>
      </p:sp>
      <p:pic>
        <p:nvPicPr>
          <p:cNvPr id="4" name="Picture 5" descr="logo_colour"/>
          <p:cNvPicPr>
            <a:picLocks noChangeAspect="1" noChangeArrowheads="1"/>
          </p:cNvPicPr>
          <p:nvPr/>
        </p:nvPicPr>
        <p:blipFill>
          <a:blip r:embed="rId2" cstate="print"/>
          <a:srcRect l="2176" t="716" b="6731"/>
          <a:stretch>
            <a:fillRect/>
          </a:stretch>
        </p:blipFill>
        <p:spPr bwMode="auto">
          <a:xfrm>
            <a:off x="7605889" y="2181579"/>
            <a:ext cx="3810000" cy="3050291"/>
          </a:xfrm>
          <a:prstGeom prst="rect">
            <a:avLst/>
          </a:prstGeom>
          <a:noFill/>
          <a:ln w="28575">
            <a:solidFill>
              <a:srgbClr val="3399FF"/>
            </a:solidFill>
            <a:miter lim="800000"/>
            <a:headEnd/>
            <a:tailEnd/>
          </a:ln>
        </p:spPr>
      </p:pic>
    </p:spTree>
    <p:extLst>
      <p:ext uri="{BB962C8B-B14F-4D97-AF65-F5344CB8AC3E}">
        <p14:creationId xmlns:p14="http://schemas.microsoft.com/office/powerpoint/2010/main" val="388490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Suppose there is a debate about privacy rights in a society. In Stage 5, an individual might argue that while privacy is important, there must be limits on it for the sake of national security. They recognize that some restrictions on privacy, like government surveillance, are necessary to maintain social order and protect the common good. They understand that individual rights should be balanced with societal needs and the rule of law.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6785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79" y="488244"/>
            <a:ext cx="8229600" cy="1143000"/>
          </a:xfrm>
        </p:spPr>
        <p:txBody>
          <a:bodyPr>
            <a:normAutofit fontScale="90000"/>
          </a:bodyPr>
          <a:lstStyle/>
          <a:p>
            <a:r>
              <a:rPr lang="en-US" dirty="0">
                <a:solidFill>
                  <a:srgbClr val="002060"/>
                </a:solidFill>
              </a:rPr>
              <a:t>Stage VI: Universal Principles of Conscious </a:t>
            </a:r>
          </a:p>
        </p:txBody>
      </p:sp>
      <p:sp>
        <p:nvSpPr>
          <p:cNvPr id="3" name="Content Placeholder 2"/>
          <p:cNvSpPr>
            <a:spLocks noGrp="1"/>
          </p:cNvSpPr>
          <p:nvPr>
            <p:ph idx="1"/>
          </p:nvPr>
        </p:nvSpPr>
        <p:spPr>
          <a:xfrm>
            <a:off x="479779" y="1727201"/>
            <a:ext cx="11232443" cy="4525963"/>
          </a:xfrm>
        </p:spPr>
        <p:txBody>
          <a:bodyPr>
            <a:noAutofit/>
          </a:bodyPr>
          <a:lstStyle/>
          <a:p>
            <a:r>
              <a:rPr lang="en-US" sz="1600" dirty="0"/>
              <a:t>It represents </a:t>
            </a:r>
            <a:r>
              <a:rPr lang="en-US" sz="1600" dirty="0"/>
              <a:t>the highest level of moral development according to Kohlberg. It's also known as the "Universal Ethical Principles" stage.</a:t>
            </a:r>
          </a:p>
          <a:p>
            <a:r>
              <a:rPr lang="en-US" sz="1600" dirty="0"/>
              <a:t>At this stage, individuals have a well-defined and fully developed set of ethical principles that transcends societal norms, laws, or the social contract. These principles are deeply internalized and guide their moral decision-making.</a:t>
            </a:r>
          </a:p>
          <a:p>
            <a:r>
              <a:rPr lang="en-US" sz="1600" dirty="0"/>
              <a:t>Moral decisions in Stage 6 are made based on a commitment to abstract, universal principles of justice, ethics, and morality. These principles are seen as absolute and applicable in all situations.</a:t>
            </a:r>
          </a:p>
          <a:p>
            <a:r>
              <a:rPr lang="en-US" sz="1600" dirty="0"/>
              <a:t>People in Stage 6 are willing to act in ways that align with their deeply held ethical principles, even if it means going against societal norms or laws. They prioritize moral values above all else.</a:t>
            </a:r>
          </a:p>
          <a:p>
            <a:r>
              <a:rPr lang="en-US" sz="1600" dirty="0"/>
              <a:t>This stage represents the most advanced and principled form of moral reasoning in which individuals have a strong sense of personal integrity and a commitment to the highest ethical standards.</a:t>
            </a:r>
          </a:p>
        </p:txBody>
      </p:sp>
    </p:spTree>
    <p:extLst>
      <p:ext uri="{BB962C8B-B14F-4D97-AF65-F5344CB8AC3E}">
        <p14:creationId xmlns:p14="http://schemas.microsoft.com/office/powerpoint/2010/main" val="116977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Psychosocial Development Theory</a:t>
            </a:r>
          </a:p>
        </p:txBody>
      </p:sp>
      <p:sp>
        <p:nvSpPr>
          <p:cNvPr id="3" name="Content Placeholder 2"/>
          <p:cNvSpPr>
            <a:spLocks noGrp="1"/>
          </p:cNvSpPr>
          <p:nvPr>
            <p:ph idx="1"/>
          </p:nvPr>
        </p:nvSpPr>
        <p:spPr>
          <a:xfrm>
            <a:off x="846667" y="1600200"/>
            <a:ext cx="9830800" cy="4631200"/>
          </a:xfrm>
        </p:spPr>
        <p:txBody>
          <a:bodyPr>
            <a:normAutofit/>
          </a:bodyPr>
          <a:lstStyle/>
          <a:p>
            <a:pPr>
              <a:lnSpc>
                <a:spcPct val="100000"/>
              </a:lnSpc>
            </a:pPr>
            <a:r>
              <a:rPr lang="en-US" sz="2400" dirty="0"/>
              <a:t>Psychosocial development </a:t>
            </a:r>
            <a:r>
              <a:rPr lang="en-US" sz="2400" dirty="0">
                <a:solidFill>
                  <a:schemeClr val="accent2">
                    <a:lumMod val="60000"/>
                    <a:lumOff val="40000"/>
                  </a:schemeClr>
                </a:solidFill>
              </a:rPr>
              <a:t>theory is based on eight stages</a:t>
            </a:r>
            <a:r>
              <a:rPr lang="en-US" sz="2400" dirty="0"/>
              <a:t> of development</a:t>
            </a:r>
          </a:p>
          <a:p>
            <a:pPr>
              <a:lnSpc>
                <a:spcPct val="100000"/>
              </a:lnSpc>
            </a:pPr>
            <a:r>
              <a:rPr lang="en-US" sz="2400" dirty="0"/>
              <a:t>Erikson’s theory is based on the idea that development through life is a series of stages which are each defined by a </a:t>
            </a:r>
            <a:r>
              <a:rPr lang="en-US" sz="2400" dirty="0">
                <a:solidFill>
                  <a:schemeClr val="accent2">
                    <a:lumMod val="60000"/>
                    <a:lumOff val="40000"/>
                  </a:schemeClr>
                </a:solidFill>
              </a:rPr>
              <a:t>crisis</a:t>
            </a:r>
            <a:r>
              <a:rPr lang="en-US" sz="2400" dirty="0"/>
              <a:t> or </a:t>
            </a:r>
            <a:r>
              <a:rPr lang="en-US" sz="2400" dirty="0">
                <a:solidFill>
                  <a:schemeClr val="accent2">
                    <a:lumMod val="60000"/>
                    <a:lumOff val="40000"/>
                  </a:schemeClr>
                </a:solidFill>
              </a:rPr>
              <a:t>challenge</a:t>
            </a:r>
          </a:p>
          <a:p>
            <a:pPr>
              <a:lnSpc>
                <a:spcPct val="100000"/>
              </a:lnSpc>
            </a:pPr>
            <a:r>
              <a:rPr lang="en-US" sz="2400" dirty="0"/>
              <a:t>The early stages provide the foundations for later stages so if a child does not resolve a crisis in a particular stage, they will have problems in later stages</a:t>
            </a:r>
          </a:p>
          <a:p>
            <a:pPr>
              <a:lnSpc>
                <a:spcPct val="100000"/>
              </a:lnSpc>
            </a:pPr>
            <a:endParaRPr lang="en-US" sz="2400" dirty="0"/>
          </a:p>
        </p:txBody>
      </p:sp>
    </p:spTree>
    <p:extLst>
      <p:ext uri="{BB962C8B-B14F-4D97-AF65-F5344CB8AC3E}">
        <p14:creationId xmlns:p14="http://schemas.microsoft.com/office/powerpoint/2010/main" val="1396470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An individual at Stage 6 might find themselves in a society where there's a law that discriminates against a particular ethnic group. Despite this law being legal in that society, the person in Stage 6 would strongly oppose it because it violates their deeply held principles of justice, equality, and human rights. They believe that such discrimination is morally wrong, irrespective of the legality of the law, and would be willing to take a stand against it, even if it means facing legal consequences.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059602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1.bp.blogspot.com/_WPXhdjb2r30/TJ1rPSxluJI/AAAAAAAAAAw/83M5CxqPkFo/s1600/Imag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6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a:t>
            </a:r>
          </a:p>
        </p:txBody>
      </p:sp>
      <p:sp>
        <p:nvSpPr>
          <p:cNvPr id="3" name="Content Placeholder 2"/>
          <p:cNvSpPr>
            <a:spLocks noGrp="1"/>
          </p:cNvSpPr>
          <p:nvPr>
            <p:ph idx="1"/>
          </p:nvPr>
        </p:nvSpPr>
        <p:spPr/>
        <p:txBody>
          <a:bodyPr>
            <a:normAutofit/>
          </a:bodyPr>
          <a:lstStyle/>
          <a:p>
            <a:r>
              <a:rPr lang="en-US" dirty="0"/>
              <a:t>If Katy is nice to me, I'll be nice to her, but if she is mean to me, I won't feel bad about being mean too.</a:t>
            </a:r>
          </a:p>
          <a:p>
            <a:endParaRPr lang="en-US" dirty="0"/>
          </a:p>
          <a:p>
            <a:r>
              <a:rPr lang="en-US" dirty="0"/>
              <a:t>"We shouldn't consider war..." "because we'll have more money for domestic issues...“</a:t>
            </a:r>
          </a:p>
          <a:p>
            <a:endParaRPr lang="en-US" dirty="0"/>
          </a:p>
          <a:p>
            <a:r>
              <a:rPr lang="en-US" dirty="0"/>
              <a:t>"We should consider war" "because we can gain security of the oil supply..."</a:t>
            </a:r>
          </a:p>
        </p:txBody>
      </p:sp>
      <p:sp>
        <p:nvSpPr>
          <p:cNvPr id="4" name="Title 1"/>
          <p:cNvSpPr txBox="1">
            <a:spLocks/>
          </p:cNvSpPr>
          <p:nvPr/>
        </p:nvSpPr>
        <p:spPr>
          <a:xfrm>
            <a:off x="406400" y="5503333"/>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a:t>Stage 2</a:t>
            </a:r>
          </a:p>
        </p:txBody>
      </p:sp>
    </p:spTree>
    <p:extLst>
      <p:ext uri="{BB962C8B-B14F-4D97-AF65-F5344CB8AC3E}">
        <p14:creationId xmlns:p14="http://schemas.microsoft.com/office/powerpoint/2010/main" val="275929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a:t>
            </a:r>
          </a:p>
        </p:txBody>
      </p:sp>
      <p:sp>
        <p:nvSpPr>
          <p:cNvPr id="3" name="Content Placeholder 2"/>
          <p:cNvSpPr>
            <a:spLocks noGrp="1"/>
          </p:cNvSpPr>
          <p:nvPr>
            <p:ph idx="1"/>
          </p:nvPr>
        </p:nvSpPr>
        <p:spPr/>
        <p:txBody>
          <a:bodyPr>
            <a:normAutofit/>
          </a:bodyPr>
          <a:lstStyle/>
          <a:p>
            <a:r>
              <a:rPr lang="en-US" dirty="0"/>
              <a:t>It would be bad for me to take my friend's toy because the teacher will punish me</a:t>
            </a:r>
          </a:p>
          <a:p>
            <a:endParaRPr lang="en-US" dirty="0"/>
          </a:p>
          <a:p>
            <a:r>
              <a:rPr lang="en-US" dirty="0"/>
              <a:t>"We shouldn't consider war..." "because it would hurt our economy..."</a:t>
            </a:r>
          </a:p>
          <a:p>
            <a:endParaRPr lang="en-US" dirty="0"/>
          </a:p>
          <a:p>
            <a:r>
              <a:rPr lang="en-US" dirty="0"/>
              <a:t>"We should consider war" "because our oil is threatened...."</a:t>
            </a:r>
          </a:p>
          <a:p>
            <a:endParaRPr lang="en-US" dirty="0"/>
          </a:p>
          <a:p>
            <a:endParaRPr lang="en-US" dirty="0"/>
          </a:p>
        </p:txBody>
      </p:sp>
      <p:sp>
        <p:nvSpPr>
          <p:cNvPr id="4" name="Title 1"/>
          <p:cNvSpPr txBox="1">
            <a:spLocks/>
          </p:cNvSpPr>
          <p:nvPr/>
        </p:nvSpPr>
        <p:spPr>
          <a:xfrm>
            <a:off x="406400" y="5568245"/>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a:t>Stage 1</a:t>
            </a:r>
          </a:p>
        </p:txBody>
      </p:sp>
    </p:spTree>
    <p:extLst>
      <p:ext uri="{BB962C8B-B14F-4D97-AF65-F5344CB8AC3E}">
        <p14:creationId xmlns:p14="http://schemas.microsoft.com/office/powerpoint/2010/main" val="48036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a:t>
            </a:r>
          </a:p>
        </p:txBody>
      </p:sp>
      <p:sp>
        <p:nvSpPr>
          <p:cNvPr id="3" name="Content Placeholder 2"/>
          <p:cNvSpPr>
            <a:spLocks noGrp="1"/>
          </p:cNvSpPr>
          <p:nvPr>
            <p:ph idx="1"/>
          </p:nvPr>
        </p:nvSpPr>
        <p:spPr/>
        <p:txBody>
          <a:bodyPr>
            <a:normAutofit/>
          </a:bodyPr>
          <a:lstStyle/>
          <a:p>
            <a:r>
              <a:rPr lang="en-US" dirty="0"/>
              <a:t>I better not drink and drive because my friends will think less of me and I, in turn, will think less of myself.</a:t>
            </a:r>
          </a:p>
          <a:p>
            <a:endParaRPr lang="en-US" dirty="0"/>
          </a:p>
          <a:p>
            <a:r>
              <a:rPr lang="en-US" dirty="0"/>
              <a:t>"We shouldn't consider war..." "because we don' t want to appear too militaristic...“</a:t>
            </a:r>
          </a:p>
          <a:p>
            <a:endParaRPr lang="en-US" dirty="0"/>
          </a:p>
          <a:p>
            <a:r>
              <a:rPr lang="en-US" dirty="0"/>
              <a:t>"We should consider war" "because we don't want the world to see us as weak...."</a:t>
            </a:r>
          </a:p>
        </p:txBody>
      </p:sp>
      <p:sp>
        <p:nvSpPr>
          <p:cNvPr id="4" name="Title 1"/>
          <p:cNvSpPr txBox="1">
            <a:spLocks/>
          </p:cNvSpPr>
          <p:nvPr/>
        </p:nvSpPr>
        <p:spPr>
          <a:xfrm>
            <a:off x="513645" y="5413023"/>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a:t>Stage 3</a:t>
            </a:r>
          </a:p>
        </p:txBody>
      </p:sp>
    </p:spTree>
    <p:extLst>
      <p:ext uri="{BB962C8B-B14F-4D97-AF65-F5344CB8AC3E}">
        <p14:creationId xmlns:p14="http://schemas.microsoft.com/office/powerpoint/2010/main" val="160287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a:t>
            </a:r>
          </a:p>
        </p:txBody>
      </p:sp>
      <p:sp>
        <p:nvSpPr>
          <p:cNvPr id="3" name="Content Placeholder 2"/>
          <p:cNvSpPr>
            <a:spLocks noGrp="1"/>
          </p:cNvSpPr>
          <p:nvPr>
            <p:ph idx="1"/>
          </p:nvPr>
        </p:nvSpPr>
        <p:spPr/>
        <p:txBody>
          <a:bodyPr>
            <a:normAutofit/>
          </a:bodyPr>
          <a:lstStyle/>
          <a:p>
            <a:r>
              <a:rPr lang="en-US" dirty="0"/>
              <a:t> I am personally against the war, but would never publicly protest it on campus without the administration's permission.</a:t>
            </a:r>
          </a:p>
          <a:p>
            <a:endParaRPr lang="en-US" dirty="0"/>
          </a:p>
          <a:p>
            <a:r>
              <a:rPr lang="en-US" dirty="0"/>
              <a:t>"We shouldn't consider war..." "because war is killing and killing is against the law...“</a:t>
            </a:r>
          </a:p>
          <a:p>
            <a:endParaRPr lang="en-US" dirty="0"/>
          </a:p>
          <a:p>
            <a:r>
              <a:rPr lang="en-US" dirty="0"/>
              <a:t>"We should consider war" "because the U.N. has laid down written resolutions which should be upheld..."</a:t>
            </a:r>
          </a:p>
        </p:txBody>
      </p:sp>
      <p:sp>
        <p:nvSpPr>
          <p:cNvPr id="4" name="Title 1"/>
          <p:cNvSpPr txBox="1">
            <a:spLocks/>
          </p:cNvSpPr>
          <p:nvPr/>
        </p:nvSpPr>
        <p:spPr>
          <a:xfrm>
            <a:off x="406400" y="5480755"/>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a:t>Stage 4</a:t>
            </a:r>
          </a:p>
        </p:txBody>
      </p:sp>
    </p:spTree>
    <p:extLst>
      <p:ext uri="{BB962C8B-B14F-4D97-AF65-F5344CB8AC3E}">
        <p14:creationId xmlns:p14="http://schemas.microsoft.com/office/powerpoint/2010/main" val="208354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https://www.youtube.com/watch?v=bounwXLkme4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294206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a:spLocks noGrp="1"/>
          </p:cNvSpPr>
          <p:nvPr>
            <p:ph type="ctrTitle" idx="4294967295"/>
          </p:nvPr>
        </p:nvSpPr>
        <p:spPr>
          <a:xfrm>
            <a:off x="2853400" y="2258100"/>
            <a:ext cx="6485200" cy="957600"/>
          </a:xfrm>
          <a:prstGeom prst="rect">
            <a:avLst/>
          </a:prstGeom>
        </p:spPr>
        <p:txBody>
          <a:bodyPr spcFirstLastPara="1" vert="horz" wrap="square" lIns="0" tIns="0" rIns="0" bIns="0" rtlCol="0" anchor="ctr" anchorCtr="0">
            <a:noAutofit/>
          </a:bodyPr>
          <a:lstStyle/>
          <a:p>
            <a:pPr algn="ctr">
              <a:spcBef>
                <a:spcPts val="0"/>
              </a:spcBef>
            </a:pPr>
            <a:r>
              <a:rPr lang="en" sz="8000" dirty="0">
                <a:solidFill>
                  <a:srgbClr val="002060"/>
                </a:solidFill>
              </a:rPr>
              <a:t>Thanks!</a:t>
            </a:r>
            <a:endParaRPr sz="8000" dirty="0">
              <a:solidFill>
                <a:srgbClr val="002060"/>
              </a:solidFill>
            </a:endParaRPr>
          </a:p>
        </p:txBody>
      </p:sp>
      <p:sp>
        <p:nvSpPr>
          <p:cNvPr id="321" name="Google Shape;321;p34"/>
          <p:cNvSpPr txBox="1">
            <a:spLocks noGrp="1"/>
          </p:cNvSpPr>
          <p:nvPr>
            <p:ph type="subTitle" idx="4294967295"/>
          </p:nvPr>
        </p:nvSpPr>
        <p:spPr>
          <a:xfrm>
            <a:off x="2853400" y="3167400"/>
            <a:ext cx="6485200" cy="1046400"/>
          </a:xfrm>
          <a:prstGeom prst="rect">
            <a:avLst/>
          </a:prstGeom>
        </p:spPr>
        <p:txBody>
          <a:bodyPr spcFirstLastPara="1" vert="horz" wrap="square" lIns="0" tIns="0" rIns="0" bIns="0" rtlCol="0" anchor="t" anchorCtr="0">
            <a:noAutofit/>
          </a:bodyPr>
          <a:lstStyle/>
          <a:p>
            <a:pPr marL="0" indent="0" algn="ctr">
              <a:spcBef>
                <a:spcPts val="800"/>
              </a:spcBef>
              <a:buClr>
                <a:schemeClr val="dk1"/>
              </a:buClr>
              <a:buSzPts val="1100"/>
              <a:buNone/>
            </a:pPr>
            <a:r>
              <a:rPr lang="en" sz="4800" b="1"/>
              <a:t>Any questions?</a:t>
            </a:r>
            <a:endParaRPr sz="4800" b="1"/>
          </a:p>
        </p:txBody>
      </p:sp>
      <p:sp>
        <p:nvSpPr>
          <p:cNvPr id="323" name="Google Shape;323;p34"/>
          <p:cNvSpPr txBox="1">
            <a:spLocks noGrp="1"/>
          </p:cNvSpPr>
          <p:nvPr>
            <p:ph type="sldNum" idx="12"/>
          </p:nvPr>
        </p:nvSpPr>
        <p:spPr>
          <a:xfrm>
            <a:off x="5782717"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37</a:t>
            </a:fld>
            <a:endParaRPr/>
          </a:p>
        </p:txBody>
      </p:sp>
    </p:spTree>
    <p:extLst>
      <p:ext uri="{BB962C8B-B14F-4D97-AF65-F5344CB8AC3E}">
        <p14:creationId xmlns:p14="http://schemas.microsoft.com/office/powerpoint/2010/main" val="217575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Stage 1: Trust vs. Mistrust</a:t>
            </a:r>
          </a:p>
        </p:txBody>
      </p:sp>
      <p:sp>
        <p:nvSpPr>
          <p:cNvPr id="3" name="Content Placeholder 2"/>
          <p:cNvSpPr>
            <a:spLocks noGrp="1"/>
          </p:cNvSpPr>
          <p:nvPr>
            <p:ph idx="1"/>
          </p:nvPr>
        </p:nvSpPr>
        <p:spPr>
          <a:xfrm>
            <a:off x="903111" y="1600200"/>
            <a:ext cx="9774356" cy="4631200"/>
          </a:xfrm>
        </p:spPr>
        <p:txBody>
          <a:bodyPr>
            <a:normAutofit/>
          </a:bodyPr>
          <a:lstStyle/>
          <a:p>
            <a:pPr>
              <a:lnSpc>
                <a:spcPct val="100000"/>
              </a:lnSpc>
            </a:pPr>
            <a:r>
              <a:rPr lang="en-US" sz="2400" i="1" dirty="0"/>
              <a:t>Infancy</a:t>
            </a:r>
            <a:r>
              <a:rPr lang="en-US" sz="2400" dirty="0"/>
              <a:t> (birth to 12 -18 months)</a:t>
            </a:r>
          </a:p>
          <a:p>
            <a:pPr>
              <a:lnSpc>
                <a:spcPct val="100000"/>
              </a:lnSpc>
            </a:pPr>
            <a:r>
              <a:rPr lang="en-US" sz="2400" dirty="0"/>
              <a:t>Caregiver meets needs: child develops trust</a:t>
            </a:r>
          </a:p>
          <a:p>
            <a:pPr>
              <a:lnSpc>
                <a:spcPct val="100000"/>
              </a:lnSpc>
            </a:pPr>
            <a:r>
              <a:rPr lang="en-US" sz="2400" dirty="0"/>
              <a:t>Caregiver does not meet needs: child develops mistrust</a:t>
            </a:r>
          </a:p>
          <a:p>
            <a:pPr>
              <a:lnSpc>
                <a:spcPct val="100000"/>
              </a:lnSpc>
            </a:pPr>
            <a:r>
              <a:rPr lang="en-GB" sz="2400" dirty="0"/>
              <a:t>If the proper balance is achieved, the child will develop the virtue of </a:t>
            </a:r>
            <a:r>
              <a:rPr lang="en-GB" sz="2400" i="1" dirty="0">
                <a:solidFill>
                  <a:schemeClr val="accent2">
                    <a:lumMod val="60000"/>
                    <a:lumOff val="40000"/>
                  </a:schemeClr>
                </a:solidFill>
              </a:rPr>
              <a:t>hope</a:t>
            </a:r>
            <a:r>
              <a:rPr lang="en-GB" sz="2400" dirty="0"/>
              <a:t>.</a:t>
            </a:r>
            <a:endParaRPr lang="en-US" sz="2400" dirty="0"/>
          </a:p>
        </p:txBody>
      </p:sp>
      <p:pic>
        <p:nvPicPr>
          <p:cNvPr id="4" name="Picture 3"/>
          <p:cNvPicPr>
            <a:picLocks noChangeAspect="1" noChangeArrowheads="1"/>
          </p:cNvPicPr>
          <p:nvPr/>
        </p:nvPicPr>
        <p:blipFill>
          <a:blip r:embed="rId2"/>
          <a:srcRect/>
          <a:stretch>
            <a:fillRect/>
          </a:stretch>
        </p:blipFill>
        <p:spPr bwMode="auto">
          <a:xfrm>
            <a:off x="4191000" y="4495801"/>
            <a:ext cx="1371600" cy="2129883"/>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764473" y="4495800"/>
            <a:ext cx="1474529" cy="2133600"/>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7404617" y="4495801"/>
            <a:ext cx="1434585" cy="2124075"/>
          </a:xfrm>
          <a:prstGeom prst="rect">
            <a:avLst/>
          </a:prstGeom>
          <a:noFill/>
          <a:ln w="9525">
            <a:noFill/>
            <a:miter lim="800000"/>
            <a:headEnd/>
            <a:tailEnd/>
          </a:ln>
          <a:effectLst/>
        </p:spPr>
      </p:pic>
      <p:pic>
        <p:nvPicPr>
          <p:cNvPr id="7" name="Picture 6"/>
          <p:cNvPicPr>
            <a:picLocks noChangeAspect="1" noChangeArrowheads="1"/>
          </p:cNvPicPr>
          <p:nvPr/>
        </p:nvPicPr>
        <p:blipFill>
          <a:blip r:embed="rId5"/>
          <a:srcRect/>
          <a:stretch>
            <a:fillRect/>
          </a:stretch>
        </p:blipFill>
        <p:spPr bwMode="auto">
          <a:xfrm>
            <a:off x="9067800" y="4495801"/>
            <a:ext cx="1371600" cy="2095807"/>
          </a:xfrm>
          <a:prstGeom prst="rect">
            <a:avLst/>
          </a:prstGeom>
          <a:noFill/>
          <a:ln w="9525">
            <a:noFill/>
            <a:miter lim="800000"/>
            <a:headEnd/>
            <a:tailEnd/>
          </a:ln>
          <a:effectLst/>
        </p:spPr>
      </p:pic>
      <p:sp>
        <p:nvSpPr>
          <p:cNvPr id="8" name="Rectangle 7"/>
          <p:cNvSpPr/>
          <p:nvPr/>
        </p:nvSpPr>
        <p:spPr>
          <a:xfrm>
            <a:off x="1905000" y="4876800"/>
            <a:ext cx="3124200" cy="523220"/>
          </a:xfrm>
          <a:prstGeom prst="rect">
            <a:avLst/>
          </a:prstGeom>
        </p:spPr>
        <p:txBody>
          <a:bodyPr wrap="square">
            <a:spAutoFit/>
          </a:bodyPr>
          <a:lstStyle/>
          <a:p>
            <a:r>
              <a:rPr lang="en-US" sz="2800" dirty="0"/>
              <a:t>Mama? Papa? </a:t>
            </a:r>
          </a:p>
        </p:txBody>
      </p:sp>
    </p:spTree>
    <p:extLst>
      <p:ext uri="{BB962C8B-B14F-4D97-AF65-F5344CB8AC3E}">
        <p14:creationId xmlns:p14="http://schemas.microsoft.com/office/powerpoint/2010/main" val="403740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87" y="339612"/>
            <a:ext cx="9747956" cy="1143000"/>
          </a:xfrm>
        </p:spPr>
        <p:txBody>
          <a:bodyPr>
            <a:normAutofit/>
          </a:bodyPr>
          <a:lstStyle/>
          <a:p>
            <a:r>
              <a:rPr lang="en-US" sz="3733" dirty="0">
                <a:solidFill>
                  <a:srgbClr val="002060"/>
                </a:solidFill>
              </a:rPr>
              <a:t>Stage 2: Autonomy vs. Shame &amp; Doubt</a:t>
            </a:r>
          </a:p>
        </p:txBody>
      </p:sp>
      <p:sp>
        <p:nvSpPr>
          <p:cNvPr id="3" name="Content Placeholder 2"/>
          <p:cNvSpPr>
            <a:spLocks noGrp="1"/>
          </p:cNvSpPr>
          <p:nvPr>
            <p:ph idx="1"/>
          </p:nvPr>
        </p:nvSpPr>
        <p:spPr>
          <a:xfrm>
            <a:off x="970845" y="1479625"/>
            <a:ext cx="9239956" cy="4525963"/>
          </a:xfrm>
        </p:spPr>
        <p:txBody>
          <a:bodyPr>
            <a:normAutofit/>
          </a:bodyPr>
          <a:lstStyle/>
          <a:p>
            <a:pPr>
              <a:lnSpc>
                <a:spcPct val="90000"/>
              </a:lnSpc>
            </a:pPr>
            <a:r>
              <a:rPr lang="en-US" sz="2400" dirty="0"/>
              <a:t>Toddler (ages 1-3)</a:t>
            </a:r>
          </a:p>
          <a:p>
            <a:pPr>
              <a:lnSpc>
                <a:spcPct val="90000"/>
              </a:lnSpc>
            </a:pPr>
            <a:r>
              <a:rPr lang="en-US" sz="2400" dirty="0"/>
              <a:t>Child able to exercise some degree of choice</a:t>
            </a:r>
          </a:p>
          <a:p>
            <a:pPr>
              <a:lnSpc>
                <a:spcPct val="90000"/>
              </a:lnSpc>
            </a:pPr>
            <a:r>
              <a:rPr lang="en-US" sz="2400" dirty="0"/>
              <a:t>Child’s independence is thwarted: child develops feelings of self-doubt, shame in dealing with others</a:t>
            </a:r>
          </a:p>
          <a:p>
            <a:pPr>
              <a:lnSpc>
                <a:spcPct val="90000"/>
              </a:lnSpc>
            </a:pPr>
            <a:r>
              <a:rPr lang="en-US" sz="2400" dirty="0"/>
              <a:t>Basic Strength: </a:t>
            </a:r>
            <a:r>
              <a:rPr lang="en-US" sz="2400" dirty="0">
                <a:solidFill>
                  <a:schemeClr val="accent2">
                    <a:lumMod val="60000"/>
                    <a:lumOff val="40000"/>
                  </a:schemeClr>
                </a:solidFill>
              </a:rPr>
              <a:t>Will</a:t>
            </a:r>
            <a:r>
              <a:rPr lang="en-US" sz="2400" dirty="0"/>
              <a:t>	</a:t>
            </a:r>
          </a:p>
          <a:p>
            <a:pPr lvl="1">
              <a:lnSpc>
                <a:spcPct val="90000"/>
              </a:lnSpc>
            </a:pPr>
            <a:r>
              <a:rPr lang="en-US" sz="1867" dirty="0"/>
              <a:t>Determination to exercise freedom of choice in face of society’s demands. </a:t>
            </a:r>
            <a:r>
              <a:rPr lang="en-US" sz="1867"/>
              <a:t>In </a:t>
            </a:r>
            <a:r>
              <a:rPr lang="en-US" sz="1867"/>
              <a:t>other words, it's the confidence that they can make choices and decisions while respecting the rules and boundaries set by others. </a:t>
            </a:r>
            <a:endParaRPr lang="en-US" sz="1867" dirty="0"/>
          </a:p>
          <a:p>
            <a:endParaRPr lang="en-US" sz="2400" dirty="0"/>
          </a:p>
        </p:txBody>
      </p:sp>
      <p:pic>
        <p:nvPicPr>
          <p:cNvPr id="4" name="Picture 2"/>
          <p:cNvPicPr>
            <a:picLocks noChangeAspect="1" noChangeArrowheads="1"/>
          </p:cNvPicPr>
          <p:nvPr/>
        </p:nvPicPr>
        <p:blipFill>
          <a:blip r:embed="rId2"/>
          <a:srcRect/>
          <a:stretch>
            <a:fillRect/>
          </a:stretch>
        </p:blipFill>
        <p:spPr bwMode="auto">
          <a:xfrm>
            <a:off x="5105400" y="4648200"/>
            <a:ext cx="1066800" cy="2003587"/>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629400" y="4648200"/>
            <a:ext cx="1524000" cy="1970315"/>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8534400" y="4648200"/>
            <a:ext cx="1371600" cy="1981200"/>
          </a:xfrm>
          <a:prstGeom prst="rect">
            <a:avLst/>
          </a:prstGeom>
          <a:noFill/>
          <a:ln w="9525">
            <a:noFill/>
            <a:miter lim="800000"/>
            <a:headEnd/>
            <a:tailEnd/>
          </a:ln>
          <a:effectLst/>
        </p:spPr>
      </p:pic>
      <p:sp>
        <p:nvSpPr>
          <p:cNvPr id="7" name="Rectangle 5"/>
          <p:cNvSpPr>
            <a:spLocks noChangeArrowheads="1"/>
          </p:cNvSpPr>
          <p:nvPr/>
        </p:nvSpPr>
        <p:spPr bwMode="auto">
          <a:xfrm>
            <a:off x="2133601" y="2572436"/>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377" fontAlgn="base">
              <a:spcBef>
                <a:spcPct val="0"/>
              </a:spcBef>
              <a:spcAft>
                <a:spcPct val="0"/>
              </a:spcAft>
            </a:pPr>
            <a:r>
              <a:rPr lang="en-US">
                <a:latin typeface="Arial" charset="0"/>
                <a:cs typeface="Arial" charset="0"/>
              </a:rPr>
              <a:t/>
            </a:r>
            <a:br>
              <a:rPr lang="en-US">
                <a:latin typeface="Arial" charset="0"/>
                <a:cs typeface="Arial" charset="0"/>
              </a:rPr>
            </a:br>
            <a:endParaRPr lang="en-US">
              <a:latin typeface="Arial" charset="0"/>
              <a:cs typeface="Arial" charset="0"/>
            </a:endParaRPr>
          </a:p>
        </p:txBody>
      </p:sp>
      <p:sp>
        <p:nvSpPr>
          <p:cNvPr id="8" name="Rectangle 7"/>
          <p:cNvSpPr/>
          <p:nvPr/>
        </p:nvSpPr>
        <p:spPr>
          <a:xfrm>
            <a:off x="2133601" y="5451591"/>
            <a:ext cx="2864567" cy="523220"/>
          </a:xfrm>
          <a:prstGeom prst="rect">
            <a:avLst/>
          </a:prstGeom>
        </p:spPr>
        <p:txBody>
          <a:bodyPr wrap="none">
            <a:spAutoFit/>
          </a:bodyPr>
          <a:lstStyle/>
          <a:p>
            <a:r>
              <a:rPr lang="en-US" sz="2800" dirty="0"/>
              <a:t>Up, up and away? </a:t>
            </a:r>
          </a:p>
        </p:txBody>
      </p:sp>
    </p:spTree>
    <p:extLst>
      <p:ext uri="{BB962C8B-B14F-4D97-AF65-F5344CB8AC3E}">
        <p14:creationId xmlns:p14="http://schemas.microsoft.com/office/powerpoint/2010/main" val="280456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3" y="203200"/>
            <a:ext cx="8229600" cy="1143000"/>
          </a:xfrm>
        </p:spPr>
        <p:txBody>
          <a:bodyPr/>
          <a:lstStyle/>
          <a:p>
            <a:r>
              <a:rPr lang="en-US" dirty="0">
                <a:solidFill>
                  <a:srgbClr val="002060"/>
                </a:solidFill>
              </a:rPr>
              <a:t>Stage 3: Initiative vs. Guilt</a:t>
            </a:r>
          </a:p>
        </p:txBody>
      </p:sp>
      <p:sp>
        <p:nvSpPr>
          <p:cNvPr id="3" name="Content Placeholder 2"/>
          <p:cNvSpPr>
            <a:spLocks noGrp="1"/>
          </p:cNvSpPr>
          <p:nvPr>
            <p:ph idx="1"/>
          </p:nvPr>
        </p:nvSpPr>
        <p:spPr>
          <a:xfrm>
            <a:off x="688623" y="1143000"/>
            <a:ext cx="10543821" cy="4724400"/>
          </a:xfrm>
        </p:spPr>
        <p:txBody>
          <a:bodyPr>
            <a:noAutofit/>
          </a:bodyPr>
          <a:lstStyle/>
          <a:p>
            <a:pPr>
              <a:lnSpc>
                <a:spcPct val="100000"/>
              </a:lnSpc>
            </a:pPr>
            <a:r>
              <a:rPr lang="en-US" sz="2400" dirty="0"/>
              <a:t>Preschool (3 to 5 years)</a:t>
            </a:r>
          </a:p>
          <a:p>
            <a:pPr>
              <a:lnSpc>
                <a:spcPct val="100000"/>
              </a:lnSpc>
            </a:pPr>
            <a:r>
              <a:rPr lang="en-US" sz="2400" dirty="0"/>
              <a:t>Children begin to plan activities, make up games, and initiate activities with others. </a:t>
            </a:r>
          </a:p>
          <a:p>
            <a:pPr>
              <a:lnSpc>
                <a:spcPct val="100000"/>
              </a:lnSpc>
            </a:pPr>
            <a:r>
              <a:rPr lang="en-US" sz="2400" dirty="0"/>
              <a:t>Children who are successful at this stage develop a sense of initiative &amp; feel capable and able to lead others. </a:t>
            </a:r>
          </a:p>
          <a:p>
            <a:pPr>
              <a:lnSpc>
                <a:spcPct val="100000"/>
              </a:lnSpc>
            </a:pPr>
            <a:r>
              <a:rPr lang="en-US" sz="2400" dirty="0"/>
              <a:t>Those who fail to acquire these skills </a:t>
            </a:r>
            <a:br>
              <a:rPr lang="en-US" sz="2400" dirty="0"/>
            </a:br>
            <a:r>
              <a:rPr lang="en-US" sz="2400" dirty="0"/>
              <a:t>are left with a sense of guilt &amp; </a:t>
            </a:r>
            <a:br>
              <a:rPr lang="en-US" sz="2400" dirty="0"/>
            </a:br>
            <a:r>
              <a:rPr lang="en-US" sz="2400" dirty="0"/>
              <a:t>self-doubt</a:t>
            </a:r>
          </a:p>
          <a:p>
            <a:pPr>
              <a:lnSpc>
                <a:spcPct val="100000"/>
              </a:lnSpc>
            </a:pPr>
            <a:r>
              <a:rPr lang="en-US" sz="2400" dirty="0"/>
              <a:t>Basic strength: </a:t>
            </a:r>
            <a:r>
              <a:rPr lang="en-US" sz="2400" dirty="0">
                <a:solidFill>
                  <a:schemeClr val="accent2">
                    <a:lumMod val="60000"/>
                    <a:lumOff val="40000"/>
                  </a:schemeClr>
                </a:solidFill>
              </a:rPr>
              <a:t>Purpose</a:t>
            </a:r>
          </a:p>
          <a:p>
            <a:pPr lvl="1">
              <a:lnSpc>
                <a:spcPct val="100000"/>
              </a:lnSpc>
            </a:pPr>
            <a:r>
              <a:rPr lang="en-US" sz="1867" dirty="0"/>
              <a:t>Courage to imagine and pursue</a:t>
            </a:r>
            <a:br>
              <a:rPr lang="en-US" sz="1867" dirty="0"/>
            </a:br>
            <a:r>
              <a:rPr lang="en-US" sz="1867" dirty="0"/>
              <a:t> goals </a:t>
            </a:r>
          </a:p>
        </p:txBody>
      </p:sp>
      <p:pic>
        <p:nvPicPr>
          <p:cNvPr id="4" name="Picture 3" descr="Kindergarten-Kids.jpg"/>
          <p:cNvPicPr>
            <a:picLocks noChangeAspect="1"/>
          </p:cNvPicPr>
          <p:nvPr/>
        </p:nvPicPr>
        <p:blipFill>
          <a:blip r:embed="rId2"/>
          <a:stretch>
            <a:fillRect/>
          </a:stretch>
        </p:blipFill>
        <p:spPr>
          <a:xfrm>
            <a:off x="8336844" y="3776837"/>
            <a:ext cx="2895600" cy="2457451"/>
          </a:xfrm>
          <a:prstGeom prst="rect">
            <a:avLst/>
          </a:prstGeom>
        </p:spPr>
      </p:pic>
    </p:spTree>
    <p:extLst>
      <p:ext uri="{BB962C8B-B14F-4D97-AF65-F5344CB8AC3E}">
        <p14:creationId xmlns:p14="http://schemas.microsoft.com/office/powerpoint/2010/main" val="2610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35" y="21775"/>
            <a:ext cx="8229600" cy="1143000"/>
          </a:xfrm>
        </p:spPr>
        <p:txBody>
          <a:bodyPr>
            <a:normAutofit/>
          </a:bodyPr>
          <a:lstStyle/>
          <a:p>
            <a:r>
              <a:rPr lang="en-US" sz="3733" dirty="0">
                <a:solidFill>
                  <a:srgbClr val="002060"/>
                </a:solidFill>
              </a:rPr>
              <a:t>Stage 4: Industry vs. Inferiority</a:t>
            </a:r>
          </a:p>
        </p:txBody>
      </p:sp>
      <p:sp>
        <p:nvSpPr>
          <p:cNvPr id="3" name="Content Placeholder 2"/>
          <p:cNvSpPr>
            <a:spLocks noGrp="1"/>
          </p:cNvSpPr>
          <p:nvPr>
            <p:ph idx="1"/>
          </p:nvPr>
        </p:nvSpPr>
        <p:spPr>
          <a:xfrm>
            <a:off x="688623" y="1036637"/>
            <a:ext cx="10566400" cy="4525963"/>
          </a:xfrm>
        </p:spPr>
        <p:txBody>
          <a:bodyPr>
            <a:normAutofit/>
          </a:bodyPr>
          <a:lstStyle/>
          <a:p>
            <a:pPr>
              <a:lnSpc>
                <a:spcPct val="110000"/>
              </a:lnSpc>
            </a:pPr>
            <a:r>
              <a:rPr lang="en-US" sz="2400" dirty="0"/>
              <a:t>School age (6 to teens)</a:t>
            </a:r>
          </a:p>
          <a:p>
            <a:pPr>
              <a:lnSpc>
                <a:spcPct val="110000"/>
              </a:lnSpc>
            </a:pPr>
            <a:r>
              <a:rPr lang="en-US" sz="2400" dirty="0"/>
              <a:t>Child develops cognitive abilities to enable in task completion (school work, play)</a:t>
            </a:r>
          </a:p>
          <a:p>
            <a:pPr>
              <a:lnSpc>
                <a:spcPct val="110000"/>
              </a:lnSpc>
            </a:pPr>
            <a:r>
              <a:rPr lang="en-US" sz="2400" dirty="0"/>
              <a:t>Successful completion leads children to develop a feeling of competence and belief in their skills. </a:t>
            </a:r>
          </a:p>
          <a:p>
            <a:pPr>
              <a:lnSpc>
                <a:spcPct val="110000"/>
              </a:lnSpc>
            </a:pPr>
            <a:r>
              <a:rPr lang="en-US" sz="2400" dirty="0"/>
              <a:t>Those who are unsuccessful doubt their ability to be successful.</a:t>
            </a:r>
          </a:p>
          <a:p>
            <a:pPr>
              <a:lnSpc>
                <a:spcPct val="110000"/>
              </a:lnSpc>
            </a:pPr>
            <a:r>
              <a:rPr lang="en-US" sz="2400" dirty="0"/>
              <a:t>Basic strength: </a:t>
            </a:r>
            <a:r>
              <a:rPr lang="en-US" sz="2400" dirty="0">
                <a:solidFill>
                  <a:schemeClr val="accent2">
                    <a:lumMod val="60000"/>
                    <a:lumOff val="40000"/>
                  </a:schemeClr>
                </a:solidFill>
              </a:rPr>
              <a:t>Competence</a:t>
            </a:r>
          </a:p>
          <a:p>
            <a:pPr lvl="1">
              <a:lnSpc>
                <a:spcPct val="110000"/>
              </a:lnSpc>
            </a:pPr>
            <a:r>
              <a:rPr lang="en-US" dirty="0"/>
              <a:t>Exertion of skill and intelligence in pursuing and completing tasks</a:t>
            </a:r>
          </a:p>
          <a:p>
            <a:pPr>
              <a:lnSpc>
                <a:spcPct val="110000"/>
              </a:lnSpc>
            </a:pPr>
            <a:endParaRPr lang="en-US" sz="2400" dirty="0"/>
          </a:p>
        </p:txBody>
      </p:sp>
      <p:pic>
        <p:nvPicPr>
          <p:cNvPr id="4" name="Picture 2"/>
          <p:cNvPicPr>
            <a:picLocks noChangeAspect="1" noChangeArrowheads="1"/>
          </p:cNvPicPr>
          <p:nvPr/>
        </p:nvPicPr>
        <p:blipFill>
          <a:blip r:embed="rId2"/>
          <a:srcRect/>
          <a:stretch>
            <a:fillRect/>
          </a:stretch>
        </p:blipFill>
        <p:spPr bwMode="auto">
          <a:xfrm>
            <a:off x="4519435" y="4800600"/>
            <a:ext cx="1086443" cy="1842656"/>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943601" y="4827389"/>
            <a:ext cx="1126839" cy="1815868"/>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7467600" y="4827389"/>
            <a:ext cx="1219200" cy="1802012"/>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8915400" y="4827388"/>
            <a:ext cx="1447800" cy="1809405"/>
          </a:xfrm>
          <a:prstGeom prst="rect">
            <a:avLst/>
          </a:prstGeom>
          <a:noFill/>
          <a:ln w="9525">
            <a:noFill/>
            <a:miter lim="800000"/>
            <a:headEnd/>
            <a:tailEnd/>
          </a:ln>
          <a:effectLst/>
        </p:spPr>
      </p:pic>
      <p:sp>
        <p:nvSpPr>
          <p:cNvPr id="8" name="Rectangle 7"/>
          <p:cNvSpPr/>
          <p:nvPr/>
        </p:nvSpPr>
        <p:spPr>
          <a:xfrm>
            <a:off x="1828800" y="5546680"/>
            <a:ext cx="2728952" cy="523220"/>
          </a:xfrm>
          <a:prstGeom prst="rect">
            <a:avLst/>
          </a:prstGeom>
        </p:spPr>
        <p:txBody>
          <a:bodyPr wrap="none">
            <a:spAutoFit/>
          </a:bodyPr>
          <a:lstStyle/>
          <a:p>
            <a:r>
              <a:rPr lang="en-US" sz="2800" dirty="0"/>
              <a:t>Scared of school?</a:t>
            </a:r>
          </a:p>
        </p:txBody>
      </p:sp>
    </p:spTree>
    <p:extLst>
      <p:ext uri="{BB962C8B-B14F-4D97-AF65-F5344CB8AC3E}">
        <p14:creationId xmlns:p14="http://schemas.microsoft.com/office/powerpoint/2010/main" val="429212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1824" y="1205089"/>
            <a:ext cx="9751777" cy="4631200"/>
          </a:xfrm>
        </p:spPr>
        <p:txBody>
          <a:bodyPr>
            <a:normAutofit/>
          </a:bodyPr>
          <a:lstStyle/>
          <a:p>
            <a:r>
              <a:rPr lang="en-US" dirty="0"/>
              <a:t>Stages 1-4</a:t>
            </a:r>
          </a:p>
          <a:p>
            <a:pPr lvl="1"/>
            <a:r>
              <a:rPr lang="en-US" dirty="0"/>
              <a:t>Largely determined by others (parents, teachers)</a:t>
            </a:r>
          </a:p>
          <a:p>
            <a:r>
              <a:rPr lang="en-US" dirty="0"/>
              <a:t>Stages 5-8</a:t>
            </a:r>
          </a:p>
          <a:p>
            <a:pPr lvl="1"/>
            <a:r>
              <a:rPr lang="en-US" dirty="0"/>
              <a:t>Individual has more control over environment</a:t>
            </a:r>
          </a:p>
          <a:p>
            <a:pPr lvl="1"/>
            <a:r>
              <a:rPr lang="en-US" dirty="0"/>
              <a:t>Individual responsibility for crisis resolution in each stage</a:t>
            </a:r>
          </a:p>
          <a:p>
            <a:endParaRPr lang="en-US" dirty="0"/>
          </a:p>
          <a:p>
            <a:endParaRPr lang="en-US" dirty="0"/>
          </a:p>
        </p:txBody>
      </p:sp>
    </p:spTree>
    <p:extLst>
      <p:ext uri="{BB962C8B-B14F-4D97-AF65-F5344CB8AC3E}">
        <p14:creationId xmlns:p14="http://schemas.microsoft.com/office/powerpoint/2010/main" val="50375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689" y="296333"/>
            <a:ext cx="8229600" cy="1143000"/>
          </a:xfrm>
        </p:spPr>
        <p:txBody>
          <a:bodyPr>
            <a:normAutofit/>
          </a:bodyPr>
          <a:lstStyle/>
          <a:p>
            <a:r>
              <a:rPr lang="en-US" sz="3733" dirty="0">
                <a:solidFill>
                  <a:srgbClr val="002060"/>
                </a:solidFill>
              </a:rPr>
              <a:t>Stage 5: Identity vs. Role Confusion</a:t>
            </a:r>
          </a:p>
        </p:txBody>
      </p:sp>
      <p:sp>
        <p:nvSpPr>
          <p:cNvPr id="3" name="Content Placeholder 2"/>
          <p:cNvSpPr>
            <a:spLocks noGrp="1"/>
          </p:cNvSpPr>
          <p:nvPr>
            <p:ph idx="1"/>
          </p:nvPr>
        </p:nvSpPr>
        <p:spPr>
          <a:xfrm>
            <a:off x="671690" y="1143000"/>
            <a:ext cx="10848621" cy="4953000"/>
          </a:xfrm>
        </p:spPr>
        <p:txBody>
          <a:bodyPr>
            <a:noAutofit/>
          </a:bodyPr>
          <a:lstStyle/>
          <a:p>
            <a:pPr>
              <a:lnSpc>
                <a:spcPct val="100000"/>
              </a:lnSpc>
            </a:pPr>
            <a:r>
              <a:rPr lang="en-US" sz="2133" dirty="0"/>
              <a:t>Adolescence (teens to 20's)</a:t>
            </a:r>
          </a:p>
          <a:p>
            <a:pPr>
              <a:lnSpc>
                <a:spcPct val="100000"/>
              </a:lnSpc>
            </a:pPr>
            <a:r>
              <a:rPr lang="en-US" sz="2133" dirty="0"/>
              <a:t>A common question adolescents ask is a straight-forward question of identity:  "Who am I?" </a:t>
            </a:r>
          </a:p>
          <a:p>
            <a:pPr>
              <a:lnSpc>
                <a:spcPct val="100000"/>
              </a:lnSpc>
            </a:pPr>
            <a:r>
              <a:rPr lang="en-US" sz="2133" dirty="0"/>
              <a:t>During adolescence, children are exploring their independence and developing a sense of self.  They form their identity based upon the outcome of their explorations</a:t>
            </a:r>
          </a:p>
          <a:p>
            <a:pPr>
              <a:lnSpc>
                <a:spcPct val="100000"/>
              </a:lnSpc>
            </a:pPr>
            <a:r>
              <a:rPr lang="en-US" sz="2133" dirty="0"/>
              <a:t>Those who receive proper encouragement and reinforcement will emerge from this stage with a strong sense of self and a feeling of independence and control. </a:t>
            </a:r>
          </a:p>
          <a:p>
            <a:pPr>
              <a:lnSpc>
                <a:spcPct val="100000"/>
              </a:lnSpc>
            </a:pPr>
            <a:r>
              <a:rPr lang="en-US" sz="2133" dirty="0"/>
              <a:t>Those who remain unsure of their beliefs and desires will insecure and confused about themselves and the future.</a:t>
            </a:r>
          </a:p>
          <a:p>
            <a:pPr>
              <a:lnSpc>
                <a:spcPct val="100000"/>
              </a:lnSpc>
            </a:pPr>
            <a:r>
              <a:rPr lang="en-US" sz="2133" dirty="0"/>
              <a:t>Basic strength: </a:t>
            </a:r>
            <a:r>
              <a:rPr lang="en-US" sz="2133" dirty="0">
                <a:solidFill>
                  <a:schemeClr val="accent2">
                    <a:lumMod val="60000"/>
                    <a:lumOff val="40000"/>
                  </a:schemeClr>
                </a:solidFill>
              </a:rPr>
              <a:t>Fidelity</a:t>
            </a:r>
            <a:r>
              <a:rPr lang="en-US" sz="2133" dirty="0"/>
              <a:t> - means loyalty, the ability to live by society’s standards despite their imperfections and incompleteness and inconsistencies. </a:t>
            </a:r>
          </a:p>
          <a:p>
            <a:pPr>
              <a:lnSpc>
                <a:spcPct val="100000"/>
              </a:lnSpc>
            </a:pPr>
            <a:endParaRPr lang="en-US" sz="2133" dirty="0"/>
          </a:p>
          <a:p>
            <a:pPr marL="0" indent="0">
              <a:lnSpc>
                <a:spcPct val="100000"/>
              </a:lnSpc>
              <a:buNone/>
            </a:pPr>
            <a:r>
              <a:rPr lang="en-US" sz="2133" dirty="0"/>
              <a:t>	</a:t>
            </a:r>
          </a:p>
          <a:p>
            <a:pPr>
              <a:lnSpc>
                <a:spcPct val="100000"/>
              </a:lnSpc>
            </a:pPr>
            <a:endParaRPr lang="en-US" sz="2133" dirty="0"/>
          </a:p>
        </p:txBody>
      </p:sp>
    </p:spTree>
    <p:extLst>
      <p:ext uri="{BB962C8B-B14F-4D97-AF65-F5344CB8AC3E}">
        <p14:creationId xmlns:p14="http://schemas.microsoft.com/office/powerpoint/2010/main" val="803657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Microsoft Office PowerPoint</Application>
  <PresentationFormat>Widescreen</PresentationFormat>
  <Paragraphs>175</Paragraphs>
  <Slides>37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DM Sans</vt:lpstr>
      <vt:lpstr>Times New Roman</vt:lpstr>
      <vt:lpstr>Wingdings</vt:lpstr>
      <vt:lpstr>Office Theme</vt:lpstr>
      <vt:lpstr>Development - 2 Numera Younus</vt:lpstr>
      <vt:lpstr>Erickson’s Theory of Psychosocial Development</vt:lpstr>
      <vt:lpstr>Psychosocial Development Theory</vt:lpstr>
      <vt:lpstr>Stage 1: Trust vs. Mistrust</vt:lpstr>
      <vt:lpstr>Stage 2: Autonomy vs. Shame &amp; Doubt</vt:lpstr>
      <vt:lpstr>Stage 3: Initiative vs. Guilt</vt:lpstr>
      <vt:lpstr>Stage 4: Industry vs. Inferiority</vt:lpstr>
      <vt:lpstr>PowerPoint Presentation</vt:lpstr>
      <vt:lpstr>Stage 5: Identity vs. Role Confusion</vt:lpstr>
      <vt:lpstr>Stage 6: Intimacy vs. Isolation</vt:lpstr>
      <vt:lpstr>Stage 7: Generativity vs. Stagnation</vt:lpstr>
      <vt:lpstr>Stage 8: Integrity vs. Despair</vt:lpstr>
      <vt:lpstr>PowerPoint Presentation</vt:lpstr>
      <vt:lpstr>Kohlberg’s Theory of Moral Development</vt:lpstr>
      <vt:lpstr>PowerPoint Presentation</vt:lpstr>
      <vt:lpstr>Heinz Dilemma</vt:lpstr>
      <vt:lpstr>PowerPoint Presentation</vt:lpstr>
      <vt:lpstr>Kohlberg’s Levels of Moral Development</vt:lpstr>
      <vt:lpstr>Pre-conventional Level</vt:lpstr>
      <vt:lpstr>Stage 0: Egocentric Judgment</vt:lpstr>
      <vt:lpstr>Stage I: Punishment-Obedient Orientation</vt:lpstr>
      <vt:lpstr>Stage II: Self-Interests.</vt:lpstr>
      <vt:lpstr>Conventional Level</vt:lpstr>
      <vt:lpstr>Stage III: The Interpersonal and Conformity</vt:lpstr>
      <vt:lpstr>Stage IV: Authority and Maintaining Social          Order</vt:lpstr>
      <vt:lpstr>Post-conventional Level</vt:lpstr>
      <vt:lpstr>Stage V: Social Principles Contract </vt:lpstr>
      <vt:lpstr>PowerPoint Presentation</vt:lpstr>
      <vt:lpstr>Stage VI: Universal Principles of Conscious </vt:lpstr>
      <vt:lpstr>PowerPoint Presentation</vt:lpstr>
      <vt:lpstr>PowerPoint Presentation</vt:lpstr>
      <vt:lpstr>Stage?</vt:lpstr>
      <vt:lpstr>Stage? </vt:lpstr>
      <vt:lpstr>Stage?</vt:lpstr>
      <vt:lpstr>Stage?</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- 2 Numera Younus</dc:title>
  <dc:creator>Microsoft account</dc:creator>
  <cp:lastModifiedBy>Microsoft account</cp:lastModifiedBy>
  <cp:revision>1</cp:revision>
  <dcterms:created xsi:type="dcterms:W3CDTF">2023-10-13T14:49:37Z</dcterms:created>
  <dcterms:modified xsi:type="dcterms:W3CDTF">2023-10-13T14:50:26Z</dcterms:modified>
</cp:coreProperties>
</file>