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258" r:id="rId3"/>
    <p:sldId id="259" r:id="rId4"/>
    <p:sldId id="286" r:id="rId5"/>
    <p:sldId id="287" r:id="rId6"/>
    <p:sldId id="288" r:id="rId7"/>
    <p:sldId id="289" r:id="rId8"/>
    <p:sldId id="290" r:id="rId9"/>
    <p:sldId id="361" r:id="rId10"/>
    <p:sldId id="277" r:id="rId11"/>
    <p:sldId id="368" r:id="rId12"/>
    <p:sldId id="367" r:id="rId13"/>
    <p:sldId id="369" r:id="rId14"/>
    <p:sldId id="370" r:id="rId15"/>
    <p:sldId id="380" r:id="rId16"/>
    <p:sldId id="278" r:id="rId17"/>
    <p:sldId id="280" r:id="rId18"/>
    <p:sldId id="295" r:id="rId19"/>
    <p:sldId id="296" r:id="rId20"/>
    <p:sldId id="281" r:id="rId21"/>
    <p:sldId id="265" r:id="rId22"/>
    <p:sldId id="312" r:id="rId23"/>
    <p:sldId id="373" r:id="rId24"/>
    <p:sldId id="320" r:id="rId25"/>
    <p:sldId id="297" r:id="rId26"/>
    <p:sldId id="291" r:id="rId27"/>
    <p:sldId id="374" r:id="rId28"/>
    <p:sldId id="292" r:id="rId29"/>
    <p:sldId id="322" r:id="rId30"/>
    <p:sldId id="362" r:id="rId31"/>
    <p:sldId id="351" r:id="rId32"/>
    <p:sldId id="305" r:id="rId33"/>
    <p:sldId id="302" r:id="rId34"/>
    <p:sldId id="352" r:id="rId35"/>
    <p:sldId id="337" r:id="rId36"/>
    <p:sldId id="301" r:id="rId37"/>
    <p:sldId id="310" r:id="rId38"/>
    <p:sldId id="363" r:id="rId39"/>
    <p:sldId id="276" r:id="rId40"/>
    <p:sldId id="282" r:id="rId41"/>
    <p:sldId id="269" r:id="rId42"/>
    <p:sldId id="285" r:id="rId43"/>
    <p:sldId id="378" r:id="rId44"/>
    <p:sldId id="371" r:id="rId45"/>
    <p:sldId id="372" r:id="rId46"/>
    <p:sldId id="364" r:id="rId47"/>
    <p:sldId id="377" r:id="rId48"/>
    <p:sldId id="264" r:id="rId49"/>
    <p:sldId id="379" r:id="rId50"/>
    <p:sldId id="375" r:id="rId51"/>
    <p:sldId id="376" r:id="rId52"/>
    <p:sldId id="275" r:id="rId53"/>
    <p:sldId id="339" r:id="rId54"/>
    <p:sldId id="366" r:id="rId55"/>
    <p:sldId id="294" r:id="rId56"/>
    <p:sldId id="34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74" d="100"/>
          <a:sy n="74"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CC71DF-0F29-45B5-9B02-DBA85AFC0452}" type="doc">
      <dgm:prSet loTypeId="urn:microsoft.com/office/officeart/2009/3/layout/RandomtoResultProcess" loCatId="process" qsTypeId="urn:microsoft.com/office/officeart/2005/8/quickstyle/simple1" qsCatId="simple" csTypeId="urn:microsoft.com/office/officeart/2005/8/colors/accent6_2" csCatId="accent6" phldr="1"/>
      <dgm:spPr/>
      <dgm:t>
        <a:bodyPr/>
        <a:lstStyle/>
        <a:p>
          <a:endParaRPr lang="en-US"/>
        </a:p>
      </dgm:t>
    </dgm:pt>
    <dgm:pt modelId="{1E8417AB-17F4-452D-AEF2-EBF580B36BEC}">
      <dgm:prSet phldrT="[Text]"/>
      <dgm:spPr/>
      <dgm:t>
        <a:bodyPr/>
        <a:lstStyle/>
        <a:p>
          <a:r>
            <a:rPr lang="en-US">
              <a:latin typeface="Times New Roman" panose="02020603050405020304" pitchFamily="18" charset="0"/>
              <a:cs typeface="Times New Roman" panose="02020603050405020304" pitchFamily="18" charset="0"/>
            </a:rPr>
            <a:t>Question / Theory</a:t>
          </a:r>
        </a:p>
      </dgm:t>
    </dgm:pt>
    <dgm:pt modelId="{E998E477-C999-4306-A17D-ACE77DB1AEFC}" type="parTrans" cxnId="{BEB91BFA-90E4-4BED-8A19-4561D7E9BB39}">
      <dgm:prSet/>
      <dgm:spPr/>
      <dgm:t>
        <a:bodyPr/>
        <a:lstStyle/>
        <a:p>
          <a:endParaRPr lang="en-US"/>
        </a:p>
      </dgm:t>
    </dgm:pt>
    <dgm:pt modelId="{065509C5-B973-411C-A398-756AB8BDC040}" type="sibTrans" cxnId="{BEB91BFA-90E4-4BED-8A19-4561D7E9BB39}">
      <dgm:prSet/>
      <dgm:spPr/>
      <dgm:t>
        <a:bodyPr/>
        <a:lstStyle/>
        <a:p>
          <a:endParaRPr lang="en-US"/>
        </a:p>
      </dgm:t>
    </dgm:pt>
    <dgm:pt modelId="{5D8B8E11-02AC-4F43-9958-C0D0EA9C82D9}">
      <dgm:prSet phldrT="[Text]"/>
      <dgm:spPr/>
      <dgm:t>
        <a:bodyPr/>
        <a:lstStyle/>
        <a:p>
          <a:r>
            <a:rPr lang="en-US">
              <a:latin typeface="Times New Roman" panose="02020603050405020304" pitchFamily="18" charset="0"/>
              <a:cs typeface="Times New Roman" panose="02020603050405020304" pitchFamily="18" charset="0"/>
            </a:rPr>
            <a:t>Hypothesis </a:t>
          </a:r>
        </a:p>
      </dgm:t>
    </dgm:pt>
    <dgm:pt modelId="{5E35374A-895E-4ACE-A034-D0DB6D78CE42}" type="parTrans" cxnId="{410898A0-5708-4CD6-BAE1-103CD9C8EE01}">
      <dgm:prSet/>
      <dgm:spPr/>
      <dgm:t>
        <a:bodyPr/>
        <a:lstStyle/>
        <a:p>
          <a:endParaRPr lang="en-US"/>
        </a:p>
      </dgm:t>
    </dgm:pt>
    <dgm:pt modelId="{BD686E11-B237-4815-9B35-A2C7A33B8783}" type="sibTrans" cxnId="{410898A0-5708-4CD6-BAE1-103CD9C8EE01}">
      <dgm:prSet/>
      <dgm:spPr/>
      <dgm:t>
        <a:bodyPr/>
        <a:lstStyle/>
        <a:p>
          <a:endParaRPr lang="en-US"/>
        </a:p>
      </dgm:t>
    </dgm:pt>
    <dgm:pt modelId="{4ED7625F-2787-4C5C-BC11-EA92E4DC50B3}">
      <dgm:prSet phldrT="[Text]"/>
      <dgm:spPr/>
      <dgm:t>
        <a:bodyPr/>
        <a:lstStyle/>
        <a:p>
          <a:r>
            <a:rPr lang="en-US">
              <a:latin typeface="Times New Roman" panose="02020603050405020304" pitchFamily="18" charset="0"/>
              <a:cs typeface="Times New Roman" panose="02020603050405020304" pitchFamily="18" charset="0"/>
            </a:rPr>
            <a:t>Test Hypothesis  </a:t>
          </a:r>
        </a:p>
      </dgm:t>
    </dgm:pt>
    <dgm:pt modelId="{533CB6F8-E019-4B9A-985A-00C2907099D3}" type="parTrans" cxnId="{2D7851DB-6FDC-4B8C-912A-9EBCEC9068B7}">
      <dgm:prSet/>
      <dgm:spPr/>
      <dgm:t>
        <a:bodyPr/>
        <a:lstStyle/>
        <a:p>
          <a:endParaRPr lang="en-US"/>
        </a:p>
      </dgm:t>
    </dgm:pt>
    <dgm:pt modelId="{2FC00172-7A92-4CD2-AC40-5F46CDA1117E}" type="sibTrans" cxnId="{2D7851DB-6FDC-4B8C-912A-9EBCEC9068B7}">
      <dgm:prSet/>
      <dgm:spPr/>
      <dgm:t>
        <a:bodyPr/>
        <a:lstStyle/>
        <a:p>
          <a:endParaRPr lang="en-US"/>
        </a:p>
      </dgm:t>
    </dgm:pt>
    <dgm:pt modelId="{10801885-349D-433E-9ACA-9957FB60D7E5}">
      <dgm:prSet phldrT="[Text]"/>
      <dgm:spPr/>
      <dgm:t>
        <a:bodyPr/>
        <a:lstStyle/>
        <a:p>
          <a:r>
            <a:rPr lang="en-US">
              <a:latin typeface="Times New Roman" panose="02020603050405020304" pitchFamily="18" charset="0"/>
              <a:cs typeface="Times New Roman" panose="02020603050405020304" pitchFamily="18" charset="0"/>
            </a:rPr>
            <a:t>Draw Conclusions</a:t>
          </a:r>
        </a:p>
      </dgm:t>
    </dgm:pt>
    <dgm:pt modelId="{42DAE694-640A-4F81-9008-CA39600DA09D}" type="parTrans" cxnId="{8572336E-8524-42C8-97A5-0FE95EFC3D61}">
      <dgm:prSet/>
      <dgm:spPr/>
      <dgm:t>
        <a:bodyPr/>
        <a:lstStyle/>
        <a:p>
          <a:endParaRPr lang="en-US"/>
        </a:p>
      </dgm:t>
    </dgm:pt>
    <dgm:pt modelId="{17355A5B-3207-4455-BC8A-9E43F97D6464}" type="sibTrans" cxnId="{8572336E-8524-42C8-97A5-0FE95EFC3D61}">
      <dgm:prSet/>
      <dgm:spPr/>
      <dgm:t>
        <a:bodyPr/>
        <a:lstStyle/>
        <a:p>
          <a:endParaRPr lang="en-US"/>
        </a:p>
      </dgm:t>
    </dgm:pt>
    <dgm:pt modelId="{0C21DA81-7C88-407D-9323-E6BFE1EA660E}">
      <dgm:prSet phldrT="[Text]"/>
      <dgm:spPr/>
      <dgm:t>
        <a:bodyPr/>
        <a:lstStyle/>
        <a:p>
          <a:r>
            <a:rPr lang="en-US">
              <a:latin typeface="Times New Roman" panose="02020603050405020304" pitchFamily="18" charset="0"/>
              <a:cs typeface="Times New Roman" panose="02020603050405020304" pitchFamily="18" charset="0"/>
            </a:rPr>
            <a:t>Report Results</a:t>
          </a:r>
        </a:p>
      </dgm:t>
    </dgm:pt>
    <dgm:pt modelId="{C277C44A-FA40-448B-946E-99E5114A8FB6}" type="parTrans" cxnId="{C28595A7-1916-43A8-9C23-9C444C42C92B}">
      <dgm:prSet/>
      <dgm:spPr/>
      <dgm:t>
        <a:bodyPr/>
        <a:lstStyle/>
        <a:p>
          <a:endParaRPr lang="en-US"/>
        </a:p>
      </dgm:t>
    </dgm:pt>
    <dgm:pt modelId="{8763D9F4-07F9-4236-830A-83668E993123}" type="sibTrans" cxnId="{C28595A7-1916-43A8-9C23-9C444C42C92B}">
      <dgm:prSet/>
      <dgm:spPr/>
      <dgm:t>
        <a:bodyPr/>
        <a:lstStyle/>
        <a:p>
          <a:endParaRPr lang="en-US"/>
        </a:p>
      </dgm:t>
    </dgm:pt>
    <dgm:pt modelId="{15540FF5-83BA-4648-BBF1-1DE3FF5C82E2}" type="pres">
      <dgm:prSet presAssocID="{BACC71DF-0F29-45B5-9B02-DBA85AFC0452}" presName="Name0" presStyleCnt="0">
        <dgm:presLayoutVars>
          <dgm:dir/>
          <dgm:animOne val="branch"/>
          <dgm:animLvl val="lvl"/>
        </dgm:presLayoutVars>
      </dgm:prSet>
      <dgm:spPr/>
      <dgm:t>
        <a:bodyPr/>
        <a:lstStyle/>
        <a:p>
          <a:endParaRPr lang="en-US"/>
        </a:p>
      </dgm:t>
    </dgm:pt>
    <dgm:pt modelId="{AF8C792A-7A3A-417B-B207-BF7B0B7546A4}" type="pres">
      <dgm:prSet presAssocID="{1E8417AB-17F4-452D-AEF2-EBF580B36BEC}" presName="chaos" presStyleCnt="0"/>
      <dgm:spPr/>
    </dgm:pt>
    <dgm:pt modelId="{9E129E78-3589-4FF3-BC21-3877C960B4D6}" type="pres">
      <dgm:prSet presAssocID="{1E8417AB-17F4-452D-AEF2-EBF580B36BEC}" presName="parTx1" presStyleLbl="revTx" presStyleIdx="0" presStyleCnt="4"/>
      <dgm:spPr/>
      <dgm:t>
        <a:bodyPr/>
        <a:lstStyle/>
        <a:p>
          <a:endParaRPr lang="en-US"/>
        </a:p>
      </dgm:t>
    </dgm:pt>
    <dgm:pt modelId="{CCB7485B-F290-46AF-86B2-0D5D1829BC38}" type="pres">
      <dgm:prSet presAssocID="{1E8417AB-17F4-452D-AEF2-EBF580B36BEC}" presName="c1" presStyleLbl="node1" presStyleIdx="0" presStyleCnt="19"/>
      <dgm:spPr/>
    </dgm:pt>
    <dgm:pt modelId="{8F5ABD9E-FB3F-4E3F-A5DB-EE065CA47571}" type="pres">
      <dgm:prSet presAssocID="{1E8417AB-17F4-452D-AEF2-EBF580B36BEC}" presName="c2" presStyleLbl="node1" presStyleIdx="1" presStyleCnt="19"/>
      <dgm:spPr/>
    </dgm:pt>
    <dgm:pt modelId="{D3A3F9A3-5405-4AB7-B287-32EE9992A9F7}" type="pres">
      <dgm:prSet presAssocID="{1E8417AB-17F4-452D-AEF2-EBF580B36BEC}" presName="c3" presStyleLbl="node1" presStyleIdx="2" presStyleCnt="19"/>
      <dgm:spPr/>
    </dgm:pt>
    <dgm:pt modelId="{DE41E05D-998A-47E8-AC20-860349491C34}" type="pres">
      <dgm:prSet presAssocID="{1E8417AB-17F4-452D-AEF2-EBF580B36BEC}" presName="c4" presStyleLbl="node1" presStyleIdx="3" presStyleCnt="19"/>
      <dgm:spPr/>
    </dgm:pt>
    <dgm:pt modelId="{FF60DABD-19D2-465D-ABAA-B4D36A47E704}" type="pres">
      <dgm:prSet presAssocID="{1E8417AB-17F4-452D-AEF2-EBF580B36BEC}" presName="c5" presStyleLbl="node1" presStyleIdx="4" presStyleCnt="19"/>
      <dgm:spPr/>
    </dgm:pt>
    <dgm:pt modelId="{76328D3E-3550-4266-87FA-F952BE18AAC4}" type="pres">
      <dgm:prSet presAssocID="{1E8417AB-17F4-452D-AEF2-EBF580B36BEC}" presName="c6" presStyleLbl="node1" presStyleIdx="5" presStyleCnt="19"/>
      <dgm:spPr/>
    </dgm:pt>
    <dgm:pt modelId="{347AA36D-E7BE-488D-8862-6C1F2C55560A}" type="pres">
      <dgm:prSet presAssocID="{1E8417AB-17F4-452D-AEF2-EBF580B36BEC}" presName="c7" presStyleLbl="node1" presStyleIdx="6" presStyleCnt="19"/>
      <dgm:spPr/>
    </dgm:pt>
    <dgm:pt modelId="{8A2E6465-DE5B-4E11-A1DA-5F91867472A8}" type="pres">
      <dgm:prSet presAssocID="{1E8417AB-17F4-452D-AEF2-EBF580B36BEC}" presName="c8" presStyleLbl="node1" presStyleIdx="7" presStyleCnt="19"/>
      <dgm:spPr/>
    </dgm:pt>
    <dgm:pt modelId="{A25013D2-5C77-44C2-A629-ECB574700294}" type="pres">
      <dgm:prSet presAssocID="{1E8417AB-17F4-452D-AEF2-EBF580B36BEC}" presName="c9" presStyleLbl="node1" presStyleIdx="8" presStyleCnt="19"/>
      <dgm:spPr/>
    </dgm:pt>
    <dgm:pt modelId="{DA0BD622-8568-42F7-AE75-2257B44B0E0E}" type="pres">
      <dgm:prSet presAssocID="{1E8417AB-17F4-452D-AEF2-EBF580B36BEC}" presName="c10" presStyleLbl="node1" presStyleIdx="9" presStyleCnt="19"/>
      <dgm:spPr/>
    </dgm:pt>
    <dgm:pt modelId="{1B677E6F-AC08-4F20-A4DA-5DA04D5652DC}" type="pres">
      <dgm:prSet presAssocID="{1E8417AB-17F4-452D-AEF2-EBF580B36BEC}" presName="c11" presStyleLbl="node1" presStyleIdx="10" presStyleCnt="19"/>
      <dgm:spPr/>
    </dgm:pt>
    <dgm:pt modelId="{EB9D397D-B7EC-4C10-BFE0-5AB647E584DF}" type="pres">
      <dgm:prSet presAssocID="{1E8417AB-17F4-452D-AEF2-EBF580B36BEC}" presName="c12" presStyleLbl="node1" presStyleIdx="11" presStyleCnt="19"/>
      <dgm:spPr/>
    </dgm:pt>
    <dgm:pt modelId="{8A14D8DC-220C-4BBC-A320-BDCF167E68AC}" type="pres">
      <dgm:prSet presAssocID="{1E8417AB-17F4-452D-AEF2-EBF580B36BEC}" presName="c13" presStyleLbl="node1" presStyleIdx="12" presStyleCnt="19"/>
      <dgm:spPr/>
    </dgm:pt>
    <dgm:pt modelId="{34F3FCC6-B33B-41EF-BBAC-8D70A240CEEC}" type="pres">
      <dgm:prSet presAssocID="{1E8417AB-17F4-452D-AEF2-EBF580B36BEC}" presName="c14" presStyleLbl="node1" presStyleIdx="13" presStyleCnt="19"/>
      <dgm:spPr/>
    </dgm:pt>
    <dgm:pt modelId="{311FEF43-297C-4A4A-957F-65DC84B7D904}" type="pres">
      <dgm:prSet presAssocID="{1E8417AB-17F4-452D-AEF2-EBF580B36BEC}" presName="c15" presStyleLbl="node1" presStyleIdx="14" presStyleCnt="19"/>
      <dgm:spPr/>
    </dgm:pt>
    <dgm:pt modelId="{64542B60-1A00-4BCC-B631-62C81FDE172E}" type="pres">
      <dgm:prSet presAssocID="{1E8417AB-17F4-452D-AEF2-EBF580B36BEC}" presName="c16" presStyleLbl="node1" presStyleIdx="15" presStyleCnt="19"/>
      <dgm:spPr/>
    </dgm:pt>
    <dgm:pt modelId="{14FF5EB0-EAC8-4239-AE6A-1B4F844DB7A7}" type="pres">
      <dgm:prSet presAssocID="{1E8417AB-17F4-452D-AEF2-EBF580B36BEC}" presName="c17" presStyleLbl="node1" presStyleIdx="16" presStyleCnt="19"/>
      <dgm:spPr/>
    </dgm:pt>
    <dgm:pt modelId="{53143A3C-4398-45CF-9D25-6A167B34B0E9}" type="pres">
      <dgm:prSet presAssocID="{1E8417AB-17F4-452D-AEF2-EBF580B36BEC}" presName="c18" presStyleLbl="node1" presStyleIdx="17" presStyleCnt="19"/>
      <dgm:spPr/>
    </dgm:pt>
    <dgm:pt modelId="{1BB18A16-E761-4C20-B82C-2DC5E2D22828}" type="pres">
      <dgm:prSet presAssocID="{065509C5-B973-411C-A398-756AB8BDC040}" presName="chevronComposite1" presStyleCnt="0"/>
      <dgm:spPr/>
    </dgm:pt>
    <dgm:pt modelId="{5248EE1E-AAEE-4D18-AB8A-65CDFAB359CB}" type="pres">
      <dgm:prSet presAssocID="{065509C5-B973-411C-A398-756AB8BDC040}" presName="chevron1" presStyleLbl="sibTrans2D1" presStyleIdx="0" presStyleCnt="4"/>
      <dgm:spPr/>
    </dgm:pt>
    <dgm:pt modelId="{7C9D1587-3FA1-4017-AA0C-F341B760DF78}" type="pres">
      <dgm:prSet presAssocID="{065509C5-B973-411C-A398-756AB8BDC040}" presName="spChevron1" presStyleCnt="0"/>
      <dgm:spPr/>
    </dgm:pt>
    <dgm:pt modelId="{7A7D3E00-CAFB-43F0-BB84-35AF43755D1A}" type="pres">
      <dgm:prSet presAssocID="{5D8B8E11-02AC-4F43-9958-C0D0EA9C82D9}" presName="middle" presStyleCnt="0"/>
      <dgm:spPr/>
    </dgm:pt>
    <dgm:pt modelId="{E5F51009-3DD9-442A-9BFC-3DCD95B59C9A}" type="pres">
      <dgm:prSet presAssocID="{5D8B8E11-02AC-4F43-9958-C0D0EA9C82D9}" presName="parTxMid" presStyleLbl="revTx" presStyleIdx="1" presStyleCnt="4"/>
      <dgm:spPr/>
      <dgm:t>
        <a:bodyPr/>
        <a:lstStyle/>
        <a:p>
          <a:endParaRPr lang="en-US"/>
        </a:p>
      </dgm:t>
    </dgm:pt>
    <dgm:pt modelId="{574AD1FB-9E01-49EB-9AFA-4A507F786A34}" type="pres">
      <dgm:prSet presAssocID="{5D8B8E11-02AC-4F43-9958-C0D0EA9C82D9}" presName="spMid" presStyleCnt="0"/>
      <dgm:spPr/>
    </dgm:pt>
    <dgm:pt modelId="{698247FC-80D2-463E-9E78-9A407A375539}" type="pres">
      <dgm:prSet presAssocID="{BD686E11-B237-4815-9B35-A2C7A33B8783}" presName="chevronComposite1" presStyleCnt="0"/>
      <dgm:spPr/>
    </dgm:pt>
    <dgm:pt modelId="{D79E306A-BD7A-43AF-AE30-C9AEAA3E5BDC}" type="pres">
      <dgm:prSet presAssocID="{BD686E11-B237-4815-9B35-A2C7A33B8783}" presName="chevron1" presStyleLbl="sibTrans2D1" presStyleIdx="1" presStyleCnt="4"/>
      <dgm:spPr/>
    </dgm:pt>
    <dgm:pt modelId="{C964E521-CFFC-4B18-A9FB-D05BB84EFB6C}" type="pres">
      <dgm:prSet presAssocID="{BD686E11-B237-4815-9B35-A2C7A33B8783}" presName="spChevron1" presStyleCnt="0"/>
      <dgm:spPr/>
    </dgm:pt>
    <dgm:pt modelId="{66EAE275-0864-48DC-9256-9D6BDCB1446F}" type="pres">
      <dgm:prSet presAssocID="{4ED7625F-2787-4C5C-BC11-EA92E4DC50B3}" presName="middle" presStyleCnt="0"/>
      <dgm:spPr/>
    </dgm:pt>
    <dgm:pt modelId="{DF4332C3-B535-47E1-B975-84ED12C7B0BF}" type="pres">
      <dgm:prSet presAssocID="{4ED7625F-2787-4C5C-BC11-EA92E4DC50B3}" presName="parTxMid" presStyleLbl="revTx" presStyleIdx="2" presStyleCnt="4"/>
      <dgm:spPr/>
      <dgm:t>
        <a:bodyPr/>
        <a:lstStyle/>
        <a:p>
          <a:endParaRPr lang="en-US"/>
        </a:p>
      </dgm:t>
    </dgm:pt>
    <dgm:pt modelId="{25867AF7-1ACF-446A-BC42-08172E58C4E1}" type="pres">
      <dgm:prSet presAssocID="{4ED7625F-2787-4C5C-BC11-EA92E4DC50B3}" presName="spMid" presStyleCnt="0"/>
      <dgm:spPr/>
    </dgm:pt>
    <dgm:pt modelId="{A30CE129-89A6-46EA-947F-AEF870AE90B3}" type="pres">
      <dgm:prSet presAssocID="{2FC00172-7A92-4CD2-AC40-5F46CDA1117E}" presName="chevronComposite1" presStyleCnt="0"/>
      <dgm:spPr/>
    </dgm:pt>
    <dgm:pt modelId="{E57C4813-4CAC-4120-85FA-1872D32352C7}" type="pres">
      <dgm:prSet presAssocID="{2FC00172-7A92-4CD2-AC40-5F46CDA1117E}" presName="chevron1" presStyleLbl="sibTrans2D1" presStyleIdx="2" presStyleCnt="4"/>
      <dgm:spPr/>
    </dgm:pt>
    <dgm:pt modelId="{CAC8B54E-9D90-4FA8-8A7A-364F6B3E590C}" type="pres">
      <dgm:prSet presAssocID="{2FC00172-7A92-4CD2-AC40-5F46CDA1117E}" presName="spChevron1" presStyleCnt="0"/>
      <dgm:spPr/>
    </dgm:pt>
    <dgm:pt modelId="{7F7D185C-6F81-48FF-A380-5A46F365D01B}" type="pres">
      <dgm:prSet presAssocID="{10801885-349D-433E-9ACA-9957FB60D7E5}" presName="middle" presStyleCnt="0"/>
      <dgm:spPr/>
    </dgm:pt>
    <dgm:pt modelId="{27A6EC78-DC81-4B33-BF57-F4F19C2FD7E4}" type="pres">
      <dgm:prSet presAssocID="{10801885-349D-433E-9ACA-9957FB60D7E5}" presName="parTxMid" presStyleLbl="revTx" presStyleIdx="3" presStyleCnt="4"/>
      <dgm:spPr/>
      <dgm:t>
        <a:bodyPr/>
        <a:lstStyle/>
        <a:p>
          <a:endParaRPr lang="en-US"/>
        </a:p>
      </dgm:t>
    </dgm:pt>
    <dgm:pt modelId="{CAB011D2-CF01-4CD3-9898-56CBEDCC0354}" type="pres">
      <dgm:prSet presAssocID="{10801885-349D-433E-9ACA-9957FB60D7E5}" presName="spMid" presStyleCnt="0"/>
      <dgm:spPr/>
    </dgm:pt>
    <dgm:pt modelId="{58E54CEC-1687-4D39-998B-A39231ABAAA1}" type="pres">
      <dgm:prSet presAssocID="{17355A5B-3207-4455-BC8A-9E43F97D6464}" presName="chevronComposite1" presStyleCnt="0"/>
      <dgm:spPr/>
    </dgm:pt>
    <dgm:pt modelId="{E0B43816-3EE9-474B-9647-A96F55AF2C1F}" type="pres">
      <dgm:prSet presAssocID="{17355A5B-3207-4455-BC8A-9E43F97D6464}" presName="chevron1" presStyleLbl="sibTrans2D1" presStyleIdx="3" presStyleCnt="4"/>
      <dgm:spPr/>
    </dgm:pt>
    <dgm:pt modelId="{96A0DCA9-49AC-4F64-B507-9A0876F56682}" type="pres">
      <dgm:prSet presAssocID="{17355A5B-3207-4455-BC8A-9E43F97D6464}" presName="spChevron1" presStyleCnt="0"/>
      <dgm:spPr/>
    </dgm:pt>
    <dgm:pt modelId="{68297429-3FBF-4E5E-A388-F908BDB9E8B6}" type="pres">
      <dgm:prSet presAssocID="{0C21DA81-7C88-407D-9323-E6BFE1EA660E}" presName="last" presStyleCnt="0"/>
      <dgm:spPr/>
    </dgm:pt>
    <dgm:pt modelId="{6DFD9D06-D0E4-4859-9D1A-2C27DB329C09}" type="pres">
      <dgm:prSet presAssocID="{0C21DA81-7C88-407D-9323-E6BFE1EA660E}" presName="circleTx" presStyleLbl="node1" presStyleIdx="18" presStyleCnt="19"/>
      <dgm:spPr/>
      <dgm:t>
        <a:bodyPr/>
        <a:lstStyle/>
        <a:p>
          <a:endParaRPr lang="en-US"/>
        </a:p>
      </dgm:t>
    </dgm:pt>
    <dgm:pt modelId="{734BEBBD-0850-463B-ABBA-1E0854A34AB1}" type="pres">
      <dgm:prSet presAssocID="{0C21DA81-7C88-407D-9323-E6BFE1EA660E}" presName="spN" presStyleCnt="0"/>
      <dgm:spPr/>
    </dgm:pt>
  </dgm:ptLst>
  <dgm:cxnLst>
    <dgm:cxn modelId="{DED84395-C2F2-43C0-B709-27E006BDCD01}" type="presOf" srcId="{0C21DA81-7C88-407D-9323-E6BFE1EA660E}" destId="{6DFD9D06-D0E4-4859-9D1A-2C27DB329C09}" srcOrd="0" destOrd="0" presId="urn:microsoft.com/office/officeart/2009/3/layout/RandomtoResultProcess"/>
    <dgm:cxn modelId="{922B2D45-1392-46D5-A34D-F5418D3FAF4A}" type="presOf" srcId="{4ED7625F-2787-4C5C-BC11-EA92E4DC50B3}" destId="{DF4332C3-B535-47E1-B975-84ED12C7B0BF}" srcOrd="0" destOrd="0" presId="urn:microsoft.com/office/officeart/2009/3/layout/RandomtoResultProcess"/>
    <dgm:cxn modelId="{AD1983FF-E2F1-4B87-B818-145402B89DA9}" type="presOf" srcId="{1E8417AB-17F4-452D-AEF2-EBF580B36BEC}" destId="{9E129E78-3589-4FF3-BC21-3877C960B4D6}" srcOrd="0" destOrd="0" presId="urn:microsoft.com/office/officeart/2009/3/layout/RandomtoResultProcess"/>
    <dgm:cxn modelId="{F9C3F711-E115-4EBB-81FA-061BF3074741}" type="presOf" srcId="{BACC71DF-0F29-45B5-9B02-DBA85AFC0452}" destId="{15540FF5-83BA-4648-BBF1-1DE3FF5C82E2}" srcOrd="0" destOrd="0" presId="urn:microsoft.com/office/officeart/2009/3/layout/RandomtoResultProcess"/>
    <dgm:cxn modelId="{EF9652EE-75EB-48BD-B9D2-DD472B552675}" type="presOf" srcId="{10801885-349D-433E-9ACA-9957FB60D7E5}" destId="{27A6EC78-DC81-4B33-BF57-F4F19C2FD7E4}" srcOrd="0" destOrd="0" presId="urn:microsoft.com/office/officeart/2009/3/layout/RandomtoResultProcess"/>
    <dgm:cxn modelId="{51360BB2-DD3E-4BB9-A5E6-6233F227CC0D}" type="presOf" srcId="{5D8B8E11-02AC-4F43-9958-C0D0EA9C82D9}" destId="{E5F51009-3DD9-442A-9BFC-3DCD95B59C9A}" srcOrd="0" destOrd="0" presId="urn:microsoft.com/office/officeart/2009/3/layout/RandomtoResultProcess"/>
    <dgm:cxn modelId="{C28595A7-1916-43A8-9C23-9C444C42C92B}" srcId="{BACC71DF-0F29-45B5-9B02-DBA85AFC0452}" destId="{0C21DA81-7C88-407D-9323-E6BFE1EA660E}" srcOrd="4" destOrd="0" parTransId="{C277C44A-FA40-448B-946E-99E5114A8FB6}" sibTransId="{8763D9F4-07F9-4236-830A-83668E993123}"/>
    <dgm:cxn modelId="{410898A0-5708-4CD6-BAE1-103CD9C8EE01}" srcId="{BACC71DF-0F29-45B5-9B02-DBA85AFC0452}" destId="{5D8B8E11-02AC-4F43-9958-C0D0EA9C82D9}" srcOrd="1" destOrd="0" parTransId="{5E35374A-895E-4ACE-A034-D0DB6D78CE42}" sibTransId="{BD686E11-B237-4815-9B35-A2C7A33B8783}"/>
    <dgm:cxn modelId="{8572336E-8524-42C8-97A5-0FE95EFC3D61}" srcId="{BACC71DF-0F29-45B5-9B02-DBA85AFC0452}" destId="{10801885-349D-433E-9ACA-9957FB60D7E5}" srcOrd="3" destOrd="0" parTransId="{42DAE694-640A-4F81-9008-CA39600DA09D}" sibTransId="{17355A5B-3207-4455-BC8A-9E43F97D6464}"/>
    <dgm:cxn modelId="{BEB91BFA-90E4-4BED-8A19-4561D7E9BB39}" srcId="{BACC71DF-0F29-45B5-9B02-DBA85AFC0452}" destId="{1E8417AB-17F4-452D-AEF2-EBF580B36BEC}" srcOrd="0" destOrd="0" parTransId="{E998E477-C999-4306-A17D-ACE77DB1AEFC}" sibTransId="{065509C5-B973-411C-A398-756AB8BDC040}"/>
    <dgm:cxn modelId="{2D7851DB-6FDC-4B8C-912A-9EBCEC9068B7}" srcId="{BACC71DF-0F29-45B5-9B02-DBA85AFC0452}" destId="{4ED7625F-2787-4C5C-BC11-EA92E4DC50B3}" srcOrd="2" destOrd="0" parTransId="{533CB6F8-E019-4B9A-985A-00C2907099D3}" sibTransId="{2FC00172-7A92-4CD2-AC40-5F46CDA1117E}"/>
    <dgm:cxn modelId="{0B218DFD-E57E-4777-9BD2-A8A43E46CE5B}" type="presParOf" srcId="{15540FF5-83BA-4648-BBF1-1DE3FF5C82E2}" destId="{AF8C792A-7A3A-417B-B207-BF7B0B7546A4}" srcOrd="0" destOrd="0" presId="urn:microsoft.com/office/officeart/2009/3/layout/RandomtoResultProcess"/>
    <dgm:cxn modelId="{A09F20BC-4162-40BF-BA49-D7872A50AA22}" type="presParOf" srcId="{AF8C792A-7A3A-417B-B207-BF7B0B7546A4}" destId="{9E129E78-3589-4FF3-BC21-3877C960B4D6}" srcOrd="0" destOrd="0" presId="urn:microsoft.com/office/officeart/2009/3/layout/RandomtoResultProcess"/>
    <dgm:cxn modelId="{78EEA8D6-6E61-472C-95A3-9DAE0F0B69CF}" type="presParOf" srcId="{AF8C792A-7A3A-417B-B207-BF7B0B7546A4}" destId="{CCB7485B-F290-46AF-86B2-0D5D1829BC38}" srcOrd="1" destOrd="0" presId="urn:microsoft.com/office/officeart/2009/3/layout/RandomtoResultProcess"/>
    <dgm:cxn modelId="{05C066B2-BAF0-462B-8BE7-2DD7AA8B7E8B}" type="presParOf" srcId="{AF8C792A-7A3A-417B-B207-BF7B0B7546A4}" destId="{8F5ABD9E-FB3F-4E3F-A5DB-EE065CA47571}" srcOrd="2" destOrd="0" presId="urn:microsoft.com/office/officeart/2009/3/layout/RandomtoResultProcess"/>
    <dgm:cxn modelId="{6921D58E-9017-4155-9085-4DCCE7EDE077}" type="presParOf" srcId="{AF8C792A-7A3A-417B-B207-BF7B0B7546A4}" destId="{D3A3F9A3-5405-4AB7-B287-32EE9992A9F7}" srcOrd="3" destOrd="0" presId="urn:microsoft.com/office/officeart/2009/3/layout/RandomtoResultProcess"/>
    <dgm:cxn modelId="{1D87BACA-F43E-4A62-A245-CF7DE5F5F52E}" type="presParOf" srcId="{AF8C792A-7A3A-417B-B207-BF7B0B7546A4}" destId="{DE41E05D-998A-47E8-AC20-860349491C34}" srcOrd="4" destOrd="0" presId="urn:microsoft.com/office/officeart/2009/3/layout/RandomtoResultProcess"/>
    <dgm:cxn modelId="{5D448326-5565-4407-BFB6-40F2BA155B53}" type="presParOf" srcId="{AF8C792A-7A3A-417B-B207-BF7B0B7546A4}" destId="{FF60DABD-19D2-465D-ABAA-B4D36A47E704}" srcOrd="5" destOrd="0" presId="urn:microsoft.com/office/officeart/2009/3/layout/RandomtoResultProcess"/>
    <dgm:cxn modelId="{E54A5CB8-08A6-4567-9330-2BE5FB415333}" type="presParOf" srcId="{AF8C792A-7A3A-417B-B207-BF7B0B7546A4}" destId="{76328D3E-3550-4266-87FA-F952BE18AAC4}" srcOrd="6" destOrd="0" presId="urn:microsoft.com/office/officeart/2009/3/layout/RandomtoResultProcess"/>
    <dgm:cxn modelId="{99EB7759-F03B-4CD2-B598-08872F68CE9E}" type="presParOf" srcId="{AF8C792A-7A3A-417B-B207-BF7B0B7546A4}" destId="{347AA36D-E7BE-488D-8862-6C1F2C55560A}" srcOrd="7" destOrd="0" presId="urn:microsoft.com/office/officeart/2009/3/layout/RandomtoResultProcess"/>
    <dgm:cxn modelId="{D916A08B-293D-4551-B073-8869AE64B27F}" type="presParOf" srcId="{AF8C792A-7A3A-417B-B207-BF7B0B7546A4}" destId="{8A2E6465-DE5B-4E11-A1DA-5F91867472A8}" srcOrd="8" destOrd="0" presId="urn:microsoft.com/office/officeart/2009/3/layout/RandomtoResultProcess"/>
    <dgm:cxn modelId="{F26B4385-BD72-41EF-8781-A172D3FAA55F}" type="presParOf" srcId="{AF8C792A-7A3A-417B-B207-BF7B0B7546A4}" destId="{A25013D2-5C77-44C2-A629-ECB574700294}" srcOrd="9" destOrd="0" presId="urn:microsoft.com/office/officeart/2009/3/layout/RandomtoResultProcess"/>
    <dgm:cxn modelId="{F43EC5EF-8E88-4FFA-B1C4-2651D7DCDB65}" type="presParOf" srcId="{AF8C792A-7A3A-417B-B207-BF7B0B7546A4}" destId="{DA0BD622-8568-42F7-AE75-2257B44B0E0E}" srcOrd="10" destOrd="0" presId="urn:microsoft.com/office/officeart/2009/3/layout/RandomtoResultProcess"/>
    <dgm:cxn modelId="{E6E9477C-9B31-4E4F-899C-11ABFD8926F1}" type="presParOf" srcId="{AF8C792A-7A3A-417B-B207-BF7B0B7546A4}" destId="{1B677E6F-AC08-4F20-A4DA-5DA04D5652DC}" srcOrd="11" destOrd="0" presId="urn:microsoft.com/office/officeart/2009/3/layout/RandomtoResultProcess"/>
    <dgm:cxn modelId="{000014D5-B4A0-413C-8F02-3B07A1E57703}" type="presParOf" srcId="{AF8C792A-7A3A-417B-B207-BF7B0B7546A4}" destId="{EB9D397D-B7EC-4C10-BFE0-5AB647E584DF}" srcOrd="12" destOrd="0" presId="urn:microsoft.com/office/officeart/2009/3/layout/RandomtoResultProcess"/>
    <dgm:cxn modelId="{CEC8B6BF-AE96-4351-9A8C-9C0AB42D7855}" type="presParOf" srcId="{AF8C792A-7A3A-417B-B207-BF7B0B7546A4}" destId="{8A14D8DC-220C-4BBC-A320-BDCF167E68AC}" srcOrd="13" destOrd="0" presId="urn:microsoft.com/office/officeart/2009/3/layout/RandomtoResultProcess"/>
    <dgm:cxn modelId="{05963E5E-002C-4C88-8192-DE3ECF302256}" type="presParOf" srcId="{AF8C792A-7A3A-417B-B207-BF7B0B7546A4}" destId="{34F3FCC6-B33B-41EF-BBAC-8D70A240CEEC}" srcOrd="14" destOrd="0" presId="urn:microsoft.com/office/officeart/2009/3/layout/RandomtoResultProcess"/>
    <dgm:cxn modelId="{A8DC7F1E-5672-4304-80CB-A64669741EB5}" type="presParOf" srcId="{AF8C792A-7A3A-417B-B207-BF7B0B7546A4}" destId="{311FEF43-297C-4A4A-957F-65DC84B7D904}" srcOrd="15" destOrd="0" presId="urn:microsoft.com/office/officeart/2009/3/layout/RandomtoResultProcess"/>
    <dgm:cxn modelId="{8A7EC68C-3477-4FCB-BA44-3ADF2AA05E24}" type="presParOf" srcId="{AF8C792A-7A3A-417B-B207-BF7B0B7546A4}" destId="{64542B60-1A00-4BCC-B631-62C81FDE172E}" srcOrd="16" destOrd="0" presId="urn:microsoft.com/office/officeart/2009/3/layout/RandomtoResultProcess"/>
    <dgm:cxn modelId="{50DFCE78-5114-4890-B558-62C1A2F92838}" type="presParOf" srcId="{AF8C792A-7A3A-417B-B207-BF7B0B7546A4}" destId="{14FF5EB0-EAC8-4239-AE6A-1B4F844DB7A7}" srcOrd="17" destOrd="0" presId="urn:microsoft.com/office/officeart/2009/3/layout/RandomtoResultProcess"/>
    <dgm:cxn modelId="{2D5242A1-C056-4707-9ABA-A62644456288}" type="presParOf" srcId="{AF8C792A-7A3A-417B-B207-BF7B0B7546A4}" destId="{53143A3C-4398-45CF-9D25-6A167B34B0E9}" srcOrd="18" destOrd="0" presId="urn:microsoft.com/office/officeart/2009/3/layout/RandomtoResultProcess"/>
    <dgm:cxn modelId="{44533201-FC7C-4D6F-B2A9-3B6D5F3114A5}" type="presParOf" srcId="{15540FF5-83BA-4648-BBF1-1DE3FF5C82E2}" destId="{1BB18A16-E761-4C20-B82C-2DC5E2D22828}" srcOrd="1" destOrd="0" presId="urn:microsoft.com/office/officeart/2009/3/layout/RandomtoResultProcess"/>
    <dgm:cxn modelId="{E1CA5F17-A4B3-45C9-A54E-7237A4F0B2E3}" type="presParOf" srcId="{1BB18A16-E761-4C20-B82C-2DC5E2D22828}" destId="{5248EE1E-AAEE-4D18-AB8A-65CDFAB359CB}" srcOrd="0" destOrd="0" presId="urn:microsoft.com/office/officeart/2009/3/layout/RandomtoResultProcess"/>
    <dgm:cxn modelId="{CC36B1A4-60E6-4492-8113-6988383AD0D3}" type="presParOf" srcId="{1BB18A16-E761-4C20-B82C-2DC5E2D22828}" destId="{7C9D1587-3FA1-4017-AA0C-F341B760DF78}" srcOrd="1" destOrd="0" presId="urn:microsoft.com/office/officeart/2009/3/layout/RandomtoResultProcess"/>
    <dgm:cxn modelId="{A5F55E2E-0DDD-4917-963F-A05D27FD1F68}" type="presParOf" srcId="{15540FF5-83BA-4648-BBF1-1DE3FF5C82E2}" destId="{7A7D3E00-CAFB-43F0-BB84-35AF43755D1A}" srcOrd="2" destOrd="0" presId="urn:microsoft.com/office/officeart/2009/3/layout/RandomtoResultProcess"/>
    <dgm:cxn modelId="{B22CE656-EE6C-4866-8416-57A3C065BE17}" type="presParOf" srcId="{7A7D3E00-CAFB-43F0-BB84-35AF43755D1A}" destId="{E5F51009-3DD9-442A-9BFC-3DCD95B59C9A}" srcOrd="0" destOrd="0" presId="urn:microsoft.com/office/officeart/2009/3/layout/RandomtoResultProcess"/>
    <dgm:cxn modelId="{75AEAB5C-E85B-4D8F-86AB-AB869440D63C}" type="presParOf" srcId="{7A7D3E00-CAFB-43F0-BB84-35AF43755D1A}" destId="{574AD1FB-9E01-49EB-9AFA-4A507F786A34}" srcOrd="1" destOrd="0" presId="urn:microsoft.com/office/officeart/2009/3/layout/RandomtoResultProcess"/>
    <dgm:cxn modelId="{B9B487D2-0CC5-46E7-964D-ECE15D8787B8}" type="presParOf" srcId="{15540FF5-83BA-4648-BBF1-1DE3FF5C82E2}" destId="{698247FC-80D2-463E-9E78-9A407A375539}" srcOrd="3" destOrd="0" presId="urn:microsoft.com/office/officeart/2009/3/layout/RandomtoResultProcess"/>
    <dgm:cxn modelId="{C4E1DB6A-44FC-4D6F-95EC-ABDB0A528C16}" type="presParOf" srcId="{698247FC-80D2-463E-9E78-9A407A375539}" destId="{D79E306A-BD7A-43AF-AE30-C9AEAA3E5BDC}" srcOrd="0" destOrd="0" presId="urn:microsoft.com/office/officeart/2009/3/layout/RandomtoResultProcess"/>
    <dgm:cxn modelId="{F41C3343-AB98-4352-AFD0-B1DA638ED469}" type="presParOf" srcId="{698247FC-80D2-463E-9E78-9A407A375539}" destId="{C964E521-CFFC-4B18-A9FB-D05BB84EFB6C}" srcOrd="1" destOrd="0" presId="urn:microsoft.com/office/officeart/2009/3/layout/RandomtoResultProcess"/>
    <dgm:cxn modelId="{89A1F5D4-48C9-4560-8BAD-E4D5425B46A2}" type="presParOf" srcId="{15540FF5-83BA-4648-BBF1-1DE3FF5C82E2}" destId="{66EAE275-0864-48DC-9256-9D6BDCB1446F}" srcOrd="4" destOrd="0" presId="urn:microsoft.com/office/officeart/2009/3/layout/RandomtoResultProcess"/>
    <dgm:cxn modelId="{628F222F-452F-4A91-8E3A-0F9F3765BECE}" type="presParOf" srcId="{66EAE275-0864-48DC-9256-9D6BDCB1446F}" destId="{DF4332C3-B535-47E1-B975-84ED12C7B0BF}" srcOrd="0" destOrd="0" presId="urn:microsoft.com/office/officeart/2009/3/layout/RandomtoResultProcess"/>
    <dgm:cxn modelId="{F85C5158-4D35-45F3-84BA-15DB092FA250}" type="presParOf" srcId="{66EAE275-0864-48DC-9256-9D6BDCB1446F}" destId="{25867AF7-1ACF-446A-BC42-08172E58C4E1}" srcOrd="1" destOrd="0" presId="urn:microsoft.com/office/officeart/2009/3/layout/RandomtoResultProcess"/>
    <dgm:cxn modelId="{95DE02BE-A17F-48C2-BEB8-18ED55B7FE28}" type="presParOf" srcId="{15540FF5-83BA-4648-BBF1-1DE3FF5C82E2}" destId="{A30CE129-89A6-46EA-947F-AEF870AE90B3}" srcOrd="5" destOrd="0" presId="urn:microsoft.com/office/officeart/2009/3/layout/RandomtoResultProcess"/>
    <dgm:cxn modelId="{AC0DC503-642A-4620-AAB8-C2CBDA74CD97}" type="presParOf" srcId="{A30CE129-89A6-46EA-947F-AEF870AE90B3}" destId="{E57C4813-4CAC-4120-85FA-1872D32352C7}" srcOrd="0" destOrd="0" presId="urn:microsoft.com/office/officeart/2009/3/layout/RandomtoResultProcess"/>
    <dgm:cxn modelId="{66FABB50-3957-4ADE-B7F0-7BBC094C4D1B}" type="presParOf" srcId="{A30CE129-89A6-46EA-947F-AEF870AE90B3}" destId="{CAC8B54E-9D90-4FA8-8A7A-364F6B3E590C}" srcOrd="1" destOrd="0" presId="urn:microsoft.com/office/officeart/2009/3/layout/RandomtoResultProcess"/>
    <dgm:cxn modelId="{D3B30BF3-59AF-4DAA-B58B-E8855A18084C}" type="presParOf" srcId="{15540FF5-83BA-4648-BBF1-1DE3FF5C82E2}" destId="{7F7D185C-6F81-48FF-A380-5A46F365D01B}" srcOrd="6" destOrd="0" presId="urn:microsoft.com/office/officeart/2009/3/layout/RandomtoResultProcess"/>
    <dgm:cxn modelId="{9BE4C9C9-02C1-4D84-99E0-7131E05F5753}" type="presParOf" srcId="{7F7D185C-6F81-48FF-A380-5A46F365D01B}" destId="{27A6EC78-DC81-4B33-BF57-F4F19C2FD7E4}" srcOrd="0" destOrd="0" presId="urn:microsoft.com/office/officeart/2009/3/layout/RandomtoResultProcess"/>
    <dgm:cxn modelId="{C2ED3A04-6C90-49DA-9C4E-063145C0B483}" type="presParOf" srcId="{7F7D185C-6F81-48FF-A380-5A46F365D01B}" destId="{CAB011D2-CF01-4CD3-9898-56CBEDCC0354}" srcOrd="1" destOrd="0" presId="urn:microsoft.com/office/officeart/2009/3/layout/RandomtoResultProcess"/>
    <dgm:cxn modelId="{ECE1894B-3C11-4BFD-A380-03FCAA8EFD46}" type="presParOf" srcId="{15540FF5-83BA-4648-BBF1-1DE3FF5C82E2}" destId="{58E54CEC-1687-4D39-998B-A39231ABAAA1}" srcOrd="7" destOrd="0" presId="urn:microsoft.com/office/officeart/2009/3/layout/RandomtoResultProcess"/>
    <dgm:cxn modelId="{9329FD96-FDDB-4C00-96AD-4E7709FF0CDB}" type="presParOf" srcId="{58E54CEC-1687-4D39-998B-A39231ABAAA1}" destId="{E0B43816-3EE9-474B-9647-A96F55AF2C1F}" srcOrd="0" destOrd="0" presId="urn:microsoft.com/office/officeart/2009/3/layout/RandomtoResultProcess"/>
    <dgm:cxn modelId="{A1E45FD0-2758-495B-90BE-612E72123718}" type="presParOf" srcId="{58E54CEC-1687-4D39-998B-A39231ABAAA1}" destId="{96A0DCA9-49AC-4F64-B507-9A0876F56682}" srcOrd="1" destOrd="0" presId="urn:microsoft.com/office/officeart/2009/3/layout/RandomtoResultProcess"/>
    <dgm:cxn modelId="{2597A8C1-5254-4E46-8C41-23C9E0F974C3}" type="presParOf" srcId="{15540FF5-83BA-4648-BBF1-1DE3FF5C82E2}" destId="{68297429-3FBF-4E5E-A388-F908BDB9E8B6}" srcOrd="8" destOrd="0" presId="urn:microsoft.com/office/officeart/2009/3/layout/RandomtoResultProcess"/>
    <dgm:cxn modelId="{E528DCE1-2DEB-47A9-BAE8-237348FBDCAD}" type="presParOf" srcId="{68297429-3FBF-4E5E-A388-F908BDB9E8B6}" destId="{6DFD9D06-D0E4-4859-9D1A-2C27DB329C09}" srcOrd="0" destOrd="0" presId="urn:microsoft.com/office/officeart/2009/3/layout/RandomtoResultProcess"/>
    <dgm:cxn modelId="{4B84A9B1-62D2-4AFF-81C5-198A5E527A3E}" type="presParOf" srcId="{68297429-3FBF-4E5E-A388-F908BDB9E8B6}" destId="{734BEBBD-0850-463B-ABBA-1E0854A34AB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29E78-3589-4FF3-BC21-3877C960B4D6}">
      <dsp:nvSpPr>
        <dsp:cNvPr id="0" name=""/>
        <dsp:cNvSpPr/>
      </dsp:nvSpPr>
      <dsp:spPr>
        <a:xfrm>
          <a:off x="112900" y="1949993"/>
          <a:ext cx="1611967" cy="531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Question / Theory</a:t>
          </a:r>
        </a:p>
      </dsp:txBody>
      <dsp:txXfrm>
        <a:off x="112900" y="1949993"/>
        <a:ext cx="1611967" cy="531216"/>
      </dsp:txXfrm>
    </dsp:sp>
    <dsp:sp modelId="{CCB7485B-F290-46AF-86B2-0D5D1829BC38}">
      <dsp:nvSpPr>
        <dsp:cNvPr id="0" name=""/>
        <dsp:cNvSpPr/>
      </dsp:nvSpPr>
      <dsp:spPr>
        <a:xfrm>
          <a:off x="111068" y="1788430"/>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ABD9E-FB3F-4E3F-A5DB-EE065CA47571}">
      <dsp:nvSpPr>
        <dsp:cNvPr id="0" name=""/>
        <dsp:cNvSpPr/>
      </dsp:nvSpPr>
      <dsp:spPr>
        <a:xfrm>
          <a:off x="200825" y="1608915"/>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3F9A3-5405-4AB7-B287-32EE9992A9F7}">
      <dsp:nvSpPr>
        <dsp:cNvPr id="0" name=""/>
        <dsp:cNvSpPr/>
      </dsp:nvSpPr>
      <dsp:spPr>
        <a:xfrm>
          <a:off x="416243" y="1644818"/>
          <a:ext cx="201495" cy="20149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41E05D-998A-47E8-AC20-860349491C34}">
      <dsp:nvSpPr>
        <dsp:cNvPr id="0" name=""/>
        <dsp:cNvSpPr/>
      </dsp:nvSpPr>
      <dsp:spPr>
        <a:xfrm>
          <a:off x="595758" y="1447352"/>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60DABD-19D2-465D-ABAA-B4D36A47E704}">
      <dsp:nvSpPr>
        <dsp:cNvPr id="0" name=""/>
        <dsp:cNvSpPr/>
      </dsp:nvSpPr>
      <dsp:spPr>
        <a:xfrm>
          <a:off x="829126" y="1375546"/>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328D3E-3550-4266-87FA-F952BE18AAC4}">
      <dsp:nvSpPr>
        <dsp:cNvPr id="0" name=""/>
        <dsp:cNvSpPr/>
      </dsp:nvSpPr>
      <dsp:spPr>
        <a:xfrm>
          <a:off x="1116350" y="1501207"/>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AA36D-E7BE-488D-8862-6C1F2C55560A}">
      <dsp:nvSpPr>
        <dsp:cNvPr id="0" name=""/>
        <dsp:cNvSpPr/>
      </dsp:nvSpPr>
      <dsp:spPr>
        <a:xfrm>
          <a:off x="1295864" y="1590964"/>
          <a:ext cx="201495" cy="20149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E6465-DE5B-4E11-A1DA-5F91867472A8}">
      <dsp:nvSpPr>
        <dsp:cNvPr id="0" name=""/>
        <dsp:cNvSpPr/>
      </dsp:nvSpPr>
      <dsp:spPr>
        <a:xfrm>
          <a:off x="1547185" y="1788430"/>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013D2-5C77-44C2-A629-ECB574700294}">
      <dsp:nvSpPr>
        <dsp:cNvPr id="0" name=""/>
        <dsp:cNvSpPr/>
      </dsp:nvSpPr>
      <dsp:spPr>
        <a:xfrm>
          <a:off x="1654894" y="1985896"/>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BD622-8568-42F7-AE75-2257B44B0E0E}">
      <dsp:nvSpPr>
        <dsp:cNvPr id="0" name=""/>
        <dsp:cNvSpPr/>
      </dsp:nvSpPr>
      <dsp:spPr>
        <a:xfrm>
          <a:off x="721418" y="1608915"/>
          <a:ext cx="329720" cy="32972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77E6F-AC08-4F20-A4DA-5DA04D5652DC}">
      <dsp:nvSpPr>
        <dsp:cNvPr id="0" name=""/>
        <dsp:cNvSpPr/>
      </dsp:nvSpPr>
      <dsp:spPr>
        <a:xfrm>
          <a:off x="21311" y="2291071"/>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D397D-B7EC-4C10-BFE0-5AB647E584DF}">
      <dsp:nvSpPr>
        <dsp:cNvPr id="0" name=""/>
        <dsp:cNvSpPr/>
      </dsp:nvSpPr>
      <dsp:spPr>
        <a:xfrm>
          <a:off x="129020" y="2452634"/>
          <a:ext cx="201495" cy="20149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4D8DC-220C-4BBC-A320-BDCF167E68AC}">
      <dsp:nvSpPr>
        <dsp:cNvPr id="0" name=""/>
        <dsp:cNvSpPr/>
      </dsp:nvSpPr>
      <dsp:spPr>
        <a:xfrm>
          <a:off x="398291" y="2596246"/>
          <a:ext cx="293085" cy="29308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3FCC6-B33B-41EF-BBAC-8D70A240CEEC}">
      <dsp:nvSpPr>
        <dsp:cNvPr id="0" name=""/>
        <dsp:cNvSpPr/>
      </dsp:nvSpPr>
      <dsp:spPr>
        <a:xfrm>
          <a:off x="775272" y="2829615"/>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FEF43-297C-4A4A-957F-65DC84B7D904}">
      <dsp:nvSpPr>
        <dsp:cNvPr id="0" name=""/>
        <dsp:cNvSpPr/>
      </dsp:nvSpPr>
      <dsp:spPr>
        <a:xfrm>
          <a:off x="847078" y="2596246"/>
          <a:ext cx="201495" cy="20149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42B60-1A00-4BCC-B631-62C81FDE172E}">
      <dsp:nvSpPr>
        <dsp:cNvPr id="0" name=""/>
        <dsp:cNvSpPr/>
      </dsp:nvSpPr>
      <dsp:spPr>
        <a:xfrm>
          <a:off x="1026593" y="2847566"/>
          <a:ext cx="128224" cy="12822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F5EB0-EAC8-4239-AE6A-1B4F844DB7A7}">
      <dsp:nvSpPr>
        <dsp:cNvPr id="0" name=""/>
        <dsp:cNvSpPr/>
      </dsp:nvSpPr>
      <dsp:spPr>
        <a:xfrm>
          <a:off x="1188156" y="2560343"/>
          <a:ext cx="293085" cy="29308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43A3C-4398-45CF-9D25-6A167B34B0E9}">
      <dsp:nvSpPr>
        <dsp:cNvPr id="0" name=""/>
        <dsp:cNvSpPr/>
      </dsp:nvSpPr>
      <dsp:spPr>
        <a:xfrm>
          <a:off x="1583088" y="2488537"/>
          <a:ext cx="201495" cy="20149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48EE1E-AAEE-4D18-AB8A-65CDFAB359CB}">
      <dsp:nvSpPr>
        <dsp:cNvPr id="0" name=""/>
        <dsp:cNvSpPr/>
      </dsp:nvSpPr>
      <dsp:spPr>
        <a:xfrm>
          <a:off x="1784584" y="1644520"/>
          <a:ext cx="591764" cy="1129743"/>
        </a:xfrm>
        <a:prstGeom prst="chevron">
          <a:avLst>
            <a:gd name="adj" fmla="val 6231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F51009-3DD9-442A-9BFC-3DCD95B59C9A}">
      <dsp:nvSpPr>
        <dsp:cNvPr id="0" name=""/>
        <dsp:cNvSpPr/>
      </dsp:nvSpPr>
      <dsp:spPr>
        <a:xfrm>
          <a:off x="2376349" y="1645068"/>
          <a:ext cx="1613904" cy="112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Hypothesis </a:t>
          </a:r>
        </a:p>
      </dsp:txBody>
      <dsp:txXfrm>
        <a:off x="2376349" y="1645068"/>
        <a:ext cx="1613904" cy="1129733"/>
      </dsp:txXfrm>
    </dsp:sp>
    <dsp:sp modelId="{D79E306A-BD7A-43AF-AE30-C9AEAA3E5BDC}">
      <dsp:nvSpPr>
        <dsp:cNvPr id="0" name=""/>
        <dsp:cNvSpPr/>
      </dsp:nvSpPr>
      <dsp:spPr>
        <a:xfrm>
          <a:off x="3990253" y="1644520"/>
          <a:ext cx="591764" cy="1129743"/>
        </a:xfrm>
        <a:prstGeom prst="chevron">
          <a:avLst>
            <a:gd name="adj" fmla="val 6231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4332C3-B535-47E1-B975-84ED12C7B0BF}">
      <dsp:nvSpPr>
        <dsp:cNvPr id="0" name=""/>
        <dsp:cNvSpPr/>
      </dsp:nvSpPr>
      <dsp:spPr>
        <a:xfrm>
          <a:off x="4582018" y="1645068"/>
          <a:ext cx="1613904" cy="112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Test Hypothesis  </a:t>
          </a:r>
        </a:p>
      </dsp:txBody>
      <dsp:txXfrm>
        <a:off x="4582018" y="1645068"/>
        <a:ext cx="1613904" cy="1129733"/>
      </dsp:txXfrm>
    </dsp:sp>
    <dsp:sp modelId="{E57C4813-4CAC-4120-85FA-1872D32352C7}">
      <dsp:nvSpPr>
        <dsp:cNvPr id="0" name=""/>
        <dsp:cNvSpPr/>
      </dsp:nvSpPr>
      <dsp:spPr>
        <a:xfrm>
          <a:off x="6195923" y="1644520"/>
          <a:ext cx="591764" cy="1129743"/>
        </a:xfrm>
        <a:prstGeom prst="chevron">
          <a:avLst>
            <a:gd name="adj" fmla="val 6231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A6EC78-DC81-4B33-BF57-F4F19C2FD7E4}">
      <dsp:nvSpPr>
        <dsp:cNvPr id="0" name=""/>
        <dsp:cNvSpPr/>
      </dsp:nvSpPr>
      <dsp:spPr>
        <a:xfrm>
          <a:off x="6787688" y="1645068"/>
          <a:ext cx="1613904" cy="112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Draw Conclusions</a:t>
          </a:r>
        </a:p>
      </dsp:txBody>
      <dsp:txXfrm>
        <a:off x="6787688" y="1645068"/>
        <a:ext cx="1613904" cy="1129733"/>
      </dsp:txXfrm>
    </dsp:sp>
    <dsp:sp modelId="{E0B43816-3EE9-474B-9647-A96F55AF2C1F}">
      <dsp:nvSpPr>
        <dsp:cNvPr id="0" name=""/>
        <dsp:cNvSpPr/>
      </dsp:nvSpPr>
      <dsp:spPr>
        <a:xfrm>
          <a:off x="8401592" y="1644520"/>
          <a:ext cx="591764" cy="1129743"/>
        </a:xfrm>
        <a:prstGeom prst="chevron">
          <a:avLst>
            <a:gd name="adj" fmla="val 6231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FD9D06-D0E4-4859-9D1A-2C27DB329C09}">
      <dsp:nvSpPr>
        <dsp:cNvPr id="0" name=""/>
        <dsp:cNvSpPr/>
      </dsp:nvSpPr>
      <dsp:spPr>
        <a:xfrm>
          <a:off x="9057913" y="1551155"/>
          <a:ext cx="1371818" cy="137181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a:latin typeface="Times New Roman" panose="02020603050405020304" pitchFamily="18" charset="0"/>
              <a:cs typeface="Times New Roman" panose="02020603050405020304" pitchFamily="18" charset="0"/>
            </a:rPr>
            <a:t>Report Results</a:t>
          </a:r>
        </a:p>
      </dsp:txBody>
      <dsp:txXfrm>
        <a:off x="9258811" y="1752053"/>
        <a:ext cx="970022" cy="970022"/>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58357-D29E-4B26-99DE-AA3EDE27599F}"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CF11F-9431-48A4-A3AD-17DB90CA77DE}" type="slidenum">
              <a:rPr lang="en-US" smtClean="0"/>
              <a:t>‹#›</a:t>
            </a:fld>
            <a:endParaRPr lang="en-US"/>
          </a:p>
        </p:txBody>
      </p:sp>
    </p:spTree>
    <p:extLst>
      <p:ext uri="{BB962C8B-B14F-4D97-AF65-F5344CB8AC3E}">
        <p14:creationId xmlns:p14="http://schemas.microsoft.com/office/powerpoint/2010/main" val="399207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66F885-9FD0-4568-BBC5-9C112BBCDF28}" type="slidenum">
              <a:rPr lang="en-US" smtClean="0"/>
              <a:t>5</a:t>
            </a:fld>
            <a:endParaRPr lang="en-US"/>
          </a:p>
        </p:txBody>
      </p:sp>
    </p:spTree>
    <p:extLst>
      <p:ext uri="{BB962C8B-B14F-4D97-AF65-F5344CB8AC3E}">
        <p14:creationId xmlns:p14="http://schemas.microsoft.com/office/powerpoint/2010/main" val="339378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66F885-9FD0-4568-BBC5-9C112BBCDF28}" type="slidenum">
              <a:rPr lang="en-US" smtClean="0"/>
              <a:t>6</a:t>
            </a:fld>
            <a:endParaRPr lang="en-US"/>
          </a:p>
        </p:txBody>
      </p:sp>
    </p:spTree>
    <p:extLst>
      <p:ext uri="{BB962C8B-B14F-4D97-AF65-F5344CB8AC3E}">
        <p14:creationId xmlns:p14="http://schemas.microsoft.com/office/powerpoint/2010/main" val="268284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66F885-9FD0-4568-BBC5-9C112BBCDF28}" type="slidenum">
              <a:rPr lang="en-US" smtClean="0"/>
              <a:t>29</a:t>
            </a:fld>
            <a:endParaRPr lang="en-US"/>
          </a:p>
        </p:txBody>
      </p:sp>
    </p:spTree>
    <p:extLst>
      <p:ext uri="{BB962C8B-B14F-4D97-AF65-F5344CB8AC3E}">
        <p14:creationId xmlns:p14="http://schemas.microsoft.com/office/powerpoint/2010/main" val="238947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 xmlns:a16="http://schemas.microsoft.com/office/drawing/2014/main" id="{46C8A47D-F490-1E43-B067-36ED25E868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AC0FA72-009E-4A8D-8D49-24AD9C0D2753}" type="slidenum">
              <a:rPr lang="en-US" altLang="aa-ET">
                <a:latin typeface="Arial" panose="020B0604020202020204" pitchFamily="34" charset="0"/>
              </a:rPr>
              <a:pPr/>
              <a:t>50</a:t>
            </a:fld>
            <a:endParaRPr lang="en-US" altLang="aa-ET">
              <a:latin typeface="Arial" panose="020B0604020202020204" pitchFamily="34" charset="0"/>
            </a:endParaRPr>
          </a:p>
        </p:txBody>
      </p:sp>
      <p:sp>
        <p:nvSpPr>
          <p:cNvPr id="43011" name="Rectangle 2">
            <a:extLst>
              <a:ext uri="{FF2B5EF4-FFF2-40B4-BE49-F238E27FC236}">
                <a16:creationId xmlns="" xmlns:a16="http://schemas.microsoft.com/office/drawing/2014/main" id="{0B9CC00C-B1B5-D065-A89E-008073EC46C2}"/>
              </a:ext>
            </a:extLst>
          </p:cNvPr>
          <p:cNvSpPr>
            <a:spLocks noGrp="1" noRot="1" noChangeAspect="1" noChangeArrowheads="1" noTextEdit="1"/>
          </p:cNvSpPr>
          <p:nvPr>
            <p:ph type="sldImg"/>
          </p:nvPr>
        </p:nvSpPr>
        <p:spPr>
          <a:ln/>
        </p:spPr>
      </p:sp>
      <p:sp>
        <p:nvSpPr>
          <p:cNvPr id="43012" name="Rectangle 3">
            <a:extLst>
              <a:ext uri="{FF2B5EF4-FFF2-40B4-BE49-F238E27FC236}">
                <a16:creationId xmlns="" xmlns:a16="http://schemas.microsoft.com/office/drawing/2014/main" id="{106E43E5-5D97-0255-6A6F-F98467BEDD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a-ET" altLang="aa-ET">
              <a:latin typeface="Arial" panose="020B0604020202020204" pitchFamily="34" charset="0"/>
            </a:endParaRPr>
          </a:p>
        </p:txBody>
      </p:sp>
    </p:spTree>
    <p:extLst>
      <p:ext uri="{BB962C8B-B14F-4D97-AF65-F5344CB8AC3E}">
        <p14:creationId xmlns:p14="http://schemas.microsoft.com/office/powerpoint/2010/main" val="1612997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 xmlns:a16="http://schemas.microsoft.com/office/drawing/2014/main" id="{4542C3D0-21B5-66C5-37AA-8F4530FB70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5E87C23-5778-4364-9209-00772DFA8690}" type="slidenum">
              <a:rPr lang="en-US" altLang="aa-ET">
                <a:latin typeface="Arial" panose="020B0604020202020204" pitchFamily="34" charset="0"/>
              </a:rPr>
              <a:pPr/>
              <a:t>51</a:t>
            </a:fld>
            <a:endParaRPr lang="en-US" altLang="aa-ET">
              <a:latin typeface="Arial" panose="020B0604020202020204" pitchFamily="34" charset="0"/>
            </a:endParaRPr>
          </a:p>
        </p:txBody>
      </p:sp>
      <p:sp>
        <p:nvSpPr>
          <p:cNvPr id="45059" name="Rectangle 2">
            <a:extLst>
              <a:ext uri="{FF2B5EF4-FFF2-40B4-BE49-F238E27FC236}">
                <a16:creationId xmlns="" xmlns:a16="http://schemas.microsoft.com/office/drawing/2014/main" id="{8826C3A5-AC19-FBEF-72FD-8C2BAB76681B}"/>
              </a:ext>
            </a:extLst>
          </p:cNvPr>
          <p:cNvSpPr>
            <a:spLocks noGrp="1" noRot="1" noChangeAspect="1" noChangeArrowheads="1" noTextEdit="1"/>
          </p:cNvSpPr>
          <p:nvPr>
            <p:ph type="sldImg"/>
          </p:nvPr>
        </p:nvSpPr>
        <p:spPr>
          <a:ln/>
        </p:spPr>
      </p:sp>
      <p:sp>
        <p:nvSpPr>
          <p:cNvPr id="45060" name="Rectangle 3">
            <a:extLst>
              <a:ext uri="{FF2B5EF4-FFF2-40B4-BE49-F238E27FC236}">
                <a16:creationId xmlns="" xmlns:a16="http://schemas.microsoft.com/office/drawing/2014/main" id="{A77D092C-4946-C456-50A5-5050E752CF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a-ET" altLang="aa-ET">
              <a:latin typeface="Arial" panose="020B0604020202020204" pitchFamily="34" charset="0"/>
            </a:endParaRPr>
          </a:p>
        </p:txBody>
      </p:sp>
    </p:spTree>
    <p:extLst>
      <p:ext uri="{BB962C8B-B14F-4D97-AF65-F5344CB8AC3E}">
        <p14:creationId xmlns:p14="http://schemas.microsoft.com/office/powerpoint/2010/main" val="909143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 xmlns:a16="http://schemas.microsoft.com/office/drawing/2014/main" id="{72C0E150-5B89-CBB8-74D0-4DA0C2EBA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9D7313C-3C16-4F30-94D7-68EEC1874D4B}" type="slidenum">
              <a:rPr lang="en-US" altLang="aa-ET">
                <a:latin typeface="Arial" panose="020B0604020202020204" pitchFamily="34" charset="0"/>
              </a:rPr>
              <a:pPr/>
              <a:t>52</a:t>
            </a:fld>
            <a:endParaRPr lang="en-US" altLang="aa-ET">
              <a:latin typeface="Arial" panose="020B0604020202020204" pitchFamily="34" charset="0"/>
            </a:endParaRPr>
          </a:p>
        </p:txBody>
      </p:sp>
      <p:sp>
        <p:nvSpPr>
          <p:cNvPr id="47107" name="Rectangle 2">
            <a:extLst>
              <a:ext uri="{FF2B5EF4-FFF2-40B4-BE49-F238E27FC236}">
                <a16:creationId xmlns="" xmlns:a16="http://schemas.microsoft.com/office/drawing/2014/main" id="{C41E0C21-ABA4-0C6A-B88E-39D32E43A044}"/>
              </a:ext>
            </a:extLst>
          </p:cNvPr>
          <p:cNvSpPr>
            <a:spLocks noGrp="1" noRot="1" noChangeAspect="1" noChangeArrowheads="1" noTextEdit="1"/>
          </p:cNvSpPr>
          <p:nvPr>
            <p:ph type="sldImg"/>
          </p:nvPr>
        </p:nvSpPr>
        <p:spPr>
          <a:ln/>
        </p:spPr>
      </p:sp>
      <p:sp>
        <p:nvSpPr>
          <p:cNvPr id="47108" name="Rectangle 3">
            <a:extLst>
              <a:ext uri="{FF2B5EF4-FFF2-40B4-BE49-F238E27FC236}">
                <a16:creationId xmlns="" xmlns:a16="http://schemas.microsoft.com/office/drawing/2014/main" id="{12BB7F45-4012-BCF9-9D63-CBD25D2913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a-ET" altLang="aa-ET">
              <a:latin typeface="Arial" panose="020B0604020202020204" pitchFamily="34" charset="0"/>
            </a:endParaRPr>
          </a:p>
        </p:txBody>
      </p:sp>
    </p:spTree>
    <p:extLst>
      <p:ext uri="{BB962C8B-B14F-4D97-AF65-F5344CB8AC3E}">
        <p14:creationId xmlns:p14="http://schemas.microsoft.com/office/powerpoint/2010/main" val="287428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66F885-9FD0-4568-BBC5-9C112BBCDF28}" type="slidenum">
              <a:rPr lang="en-US" smtClean="0"/>
              <a:t>53</a:t>
            </a:fld>
            <a:endParaRPr lang="en-US"/>
          </a:p>
        </p:txBody>
      </p:sp>
    </p:spTree>
    <p:extLst>
      <p:ext uri="{BB962C8B-B14F-4D97-AF65-F5344CB8AC3E}">
        <p14:creationId xmlns:p14="http://schemas.microsoft.com/office/powerpoint/2010/main" val="59947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E839F-CF58-4E27-A6DB-67D72371F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EB75DF-1C15-4FA7-A848-709FE7D53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DF4D7ED-1C91-41AB-88AB-BD8730EADC9A}"/>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5" name="Footer Placeholder 4">
            <a:extLst>
              <a:ext uri="{FF2B5EF4-FFF2-40B4-BE49-F238E27FC236}">
                <a16:creationId xmlns="" xmlns:a16="http://schemas.microsoft.com/office/drawing/2014/main" id="{7B826F50-C396-4337-A3DD-8ECF1734D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E75447-08B1-432B-A4EE-0D59AC617C98}"/>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310550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EBA1A9-87B3-4E7E-B54C-83C36AC9C8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8A63826-42AD-4C20-933D-2BEED4E2E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045E075-78B9-4E9A-8E17-A87A132CB496}"/>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5" name="Footer Placeholder 4">
            <a:extLst>
              <a:ext uri="{FF2B5EF4-FFF2-40B4-BE49-F238E27FC236}">
                <a16:creationId xmlns="" xmlns:a16="http://schemas.microsoft.com/office/drawing/2014/main" id="{43B398A2-609B-416A-B561-F181DB834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E1C915E-6CE1-47D4-8F41-29BE339D73DF}"/>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305693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EE9351F-AD59-48C3-95F0-5FC076CADE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F342022-EE93-42D7-8B69-38CA90EF78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8D1A9F5-A15A-4F9A-8216-0FF6804383BF}"/>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5" name="Footer Placeholder 4">
            <a:extLst>
              <a:ext uri="{FF2B5EF4-FFF2-40B4-BE49-F238E27FC236}">
                <a16:creationId xmlns="" xmlns:a16="http://schemas.microsoft.com/office/drawing/2014/main" id="{88E34B78-A4CE-491F-8677-572CEF9F4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15E3196-357F-4216-95ED-13996123AD38}"/>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3891478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a:t>Click to edit Master title style</a:t>
            </a:r>
          </a:p>
        </p:txBody>
      </p:sp>
      <p:sp>
        <p:nvSpPr>
          <p:cNvPr id="3" name="Text Placeholder 2"/>
          <p:cNvSpPr>
            <a:spLocks noGrp="1"/>
          </p:cNvSpPr>
          <p:nvPr>
            <p:ph type="body" sz="half" idx="1"/>
          </p:nvPr>
        </p:nvSpPr>
        <p:spPr>
          <a:xfrm>
            <a:off x="711200" y="1828800"/>
            <a:ext cx="5334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828800"/>
            <a:ext cx="5334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4DFBFD6-6AC6-62BE-A757-F805D342587B}"/>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 xmlns:a16="http://schemas.microsoft.com/office/drawing/2014/main" id="{283D1367-F2A9-E50F-5371-6093ADB23CB7}"/>
              </a:ext>
            </a:extLst>
          </p:cNvPr>
          <p:cNvSpPr>
            <a:spLocks noGrp="1" noChangeArrowheads="1"/>
          </p:cNvSpPr>
          <p:nvPr>
            <p:ph type="ftr" sz="quarter" idx="11"/>
          </p:nvPr>
        </p:nvSpPr>
        <p:spPr/>
        <p:txBody>
          <a:bodyPr/>
          <a:lstStyle>
            <a:lvl1pPr>
              <a:defRPr/>
            </a:lvl1pPr>
          </a:lstStyle>
          <a:p>
            <a:pPr>
              <a:defRPr/>
            </a:pPr>
            <a:r>
              <a:rPr lang="en-US"/>
              <a:t>© John Wiley &amp; Sons, Inc. 2010</a:t>
            </a:r>
          </a:p>
        </p:txBody>
      </p:sp>
      <p:sp>
        <p:nvSpPr>
          <p:cNvPr id="7" name="Rectangle 10">
            <a:extLst>
              <a:ext uri="{FF2B5EF4-FFF2-40B4-BE49-F238E27FC236}">
                <a16:creationId xmlns="" xmlns:a16="http://schemas.microsoft.com/office/drawing/2014/main" id="{C7E39526-63F9-D7E5-CA29-1276625A2C91}"/>
              </a:ext>
            </a:extLst>
          </p:cNvPr>
          <p:cNvSpPr>
            <a:spLocks noGrp="1" noChangeArrowheads="1"/>
          </p:cNvSpPr>
          <p:nvPr>
            <p:ph type="sldNum" sz="quarter" idx="12"/>
          </p:nvPr>
        </p:nvSpPr>
        <p:spPr/>
        <p:txBody>
          <a:bodyPr/>
          <a:lstStyle>
            <a:lvl1pPr>
              <a:defRPr/>
            </a:lvl1pPr>
          </a:lstStyle>
          <a:p>
            <a:fld id="{ED739DF5-B922-4C51-BE39-A6D3F8862534}" type="slidenum">
              <a:rPr lang="en-US" altLang="aa-ET"/>
              <a:pPr/>
              <a:t>‹#›</a:t>
            </a:fld>
            <a:endParaRPr lang="en-US" altLang="aa-ET"/>
          </a:p>
        </p:txBody>
      </p:sp>
    </p:spTree>
    <p:extLst>
      <p:ext uri="{BB962C8B-B14F-4D97-AF65-F5344CB8AC3E}">
        <p14:creationId xmlns:p14="http://schemas.microsoft.com/office/powerpoint/2010/main" val="38114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70CED-09F6-4D2D-B153-344352AA7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E3982E1-7B1F-4EFA-8B0E-09B691E8F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F65E17-F99F-4F31-AF32-20367AEF6626}"/>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5" name="Footer Placeholder 4">
            <a:extLst>
              <a:ext uri="{FF2B5EF4-FFF2-40B4-BE49-F238E27FC236}">
                <a16:creationId xmlns="" xmlns:a16="http://schemas.microsoft.com/office/drawing/2014/main" id="{E15CC73B-44B2-43A4-8471-8CB54C252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4C9BAF-9112-462C-B963-71C29D57EC62}"/>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233613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D2CEA-E355-4DF2-B81B-CCADE8D51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026CB1D-E16C-4FC3-AAD1-1A3D790906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AC242C-E6EA-4E67-847A-75CC8AE63EA9}"/>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5" name="Footer Placeholder 4">
            <a:extLst>
              <a:ext uri="{FF2B5EF4-FFF2-40B4-BE49-F238E27FC236}">
                <a16:creationId xmlns="" xmlns:a16="http://schemas.microsoft.com/office/drawing/2014/main" id="{BD5CF46D-652E-47D8-B4AF-F36199D8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4038C83-A03D-436E-860C-49060D79A6AD}"/>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356502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3B4A8E-727D-48A5-9011-21064B04D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E034F40-020A-43DD-8A8C-F008911BF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8BC7EA4-04B6-4A42-A4FF-69150F31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5CF5139-71E5-4BFE-9790-A9FF62D1FE40}"/>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6" name="Footer Placeholder 5">
            <a:extLst>
              <a:ext uri="{FF2B5EF4-FFF2-40B4-BE49-F238E27FC236}">
                <a16:creationId xmlns="" xmlns:a16="http://schemas.microsoft.com/office/drawing/2014/main" id="{6F11B1DB-960B-435A-8337-F68195E22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2F79B18-D2B4-4607-A0FF-0A61A559E865}"/>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27136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8452E6-EC84-421C-99B2-169C6E7EEE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656B171-F58C-4453-8C38-B1BCAF9FD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8161362-B664-4CF0-8CEC-1AE9C209C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331E6BA-1871-4A06-B7C7-6FB0E0ED3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1945A58-887B-428C-B7FB-8358931BA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C5C4A9C-F13A-4839-8AE1-391A689C17F1}"/>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8" name="Footer Placeholder 7">
            <a:extLst>
              <a:ext uri="{FF2B5EF4-FFF2-40B4-BE49-F238E27FC236}">
                <a16:creationId xmlns="" xmlns:a16="http://schemas.microsoft.com/office/drawing/2014/main" id="{80791882-ED7C-4324-BD19-A2A4FA37E8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D7B3221-7E5D-4AE8-BE48-7F00379D1370}"/>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410132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8490DE-F058-45F1-AA80-A1D9A64583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B9E2DC3-4BCF-472F-86B6-EE4BC01DEAAB}"/>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4" name="Footer Placeholder 3">
            <a:extLst>
              <a:ext uri="{FF2B5EF4-FFF2-40B4-BE49-F238E27FC236}">
                <a16:creationId xmlns="" xmlns:a16="http://schemas.microsoft.com/office/drawing/2014/main" id="{724857F7-37DD-488A-B197-B6E0D9160D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B09D701-C7DF-4F00-9820-5981BA976C56}"/>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299533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15BA68F-A92F-4C5E-9445-506E5A018A2B}"/>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3" name="Footer Placeholder 2">
            <a:extLst>
              <a:ext uri="{FF2B5EF4-FFF2-40B4-BE49-F238E27FC236}">
                <a16:creationId xmlns="" xmlns:a16="http://schemas.microsoft.com/office/drawing/2014/main" id="{43CC0321-56F7-4843-8D3A-8D2C1373E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49CAEAA-F66D-4A8A-B7F1-7083DCF81C6A}"/>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202839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0711FE-2CD1-46CF-9B51-A95CBB182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7DD5110-6CCF-4CB7-AE49-195791D1D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3439B9-81BD-403D-8DE9-9A7C29596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C64B5-304E-4C55-900B-A2DD122CF36E}"/>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6" name="Footer Placeholder 5">
            <a:extLst>
              <a:ext uri="{FF2B5EF4-FFF2-40B4-BE49-F238E27FC236}">
                <a16:creationId xmlns="" xmlns:a16="http://schemas.microsoft.com/office/drawing/2014/main" id="{B371B6EF-9692-47BC-8391-59DB2701A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576F9C6-EA69-4A31-AFFD-E6CD59846144}"/>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139442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C7B2BF-1C7B-4DAB-9AC8-03FA697DD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AF0A164-FFE0-4883-B55E-892EA69D3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00F164D-ED12-4AC4-A43D-645EB0B03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7B6B80B-C3CB-4480-9A7D-594874834543}"/>
              </a:ext>
            </a:extLst>
          </p:cNvPr>
          <p:cNvSpPr>
            <a:spLocks noGrp="1"/>
          </p:cNvSpPr>
          <p:nvPr>
            <p:ph type="dt" sz="half" idx="10"/>
          </p:nvPr>
        </p:nvSpPr>
        <p:spPr/>
        <p:txBody>
          <a:bodyPr/>
          <a:lstStyle/>
          <a:p>
            <a:fld id="{73BDC80E-4BBA-4856-B5B8-E4A8D606A5B5}" type="datetimeFigureOut">
              <a:rPr lang="en-US" smtClean="0"/>
              <a:t>9/25/2023</a:t>
            </a:fld>
            <a:endParaRPr lang="en-US"/>
          </a:p>
        </p:txBody>
      </p:sp>
      <p:sp>
        <p:nvSpPr>
          <p:cNvPr id="6" name="Footer Placeholder 5">
            <a:extLst>
              <a:ext uri="{FF2B5EF4-FFF2-40B4-BE49-F238E27FC236}">
                <a16:creationId xmlns="" xmlns:a16="http://schemas.microsoft.com/office/drawing/2014/main" id="{C9DBC072-D886-4089-8E4E-407828D04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9B750C4-ED7F-4D1C-9B37-8021423E7420}"/>
              </a:ext>
            </a:extLst>
          </p:cNvPr>
          <p:cNvSpPr>
            <a:spLocks noGrp="1"/>
          </p:cNvSpPr>
          <p:nvPr>
            <p:ph type="sldNum" sz="quarter" idx="12"/>
          </p:nvPr>
        </p:nvSpPr>
        <p:spPr/>
        <p:txBody>
          <a:bodyPr/>
          <a:lstStyle/>
          <a:p>
            <a:fld id="{F795CC1C-69A3-4F5C-B80F-9F98660AC961}" type="slidenum">
              <a:rPr lang="en-US" smtClean="0"/>
              <a:t>‹#›</a:t>
            </a:fld>
            <a:endParaRPr lang="en-US"/>
          </a:p>
        </p:txBody>
      </p:sp>
    </p:spTree>
    <p:extLst>
      <p:ext uri="{BB962C8B-B14F-4D97-AF65-F5344CB8AC3E}">
        <p14:creationId xmlns:p14="http://schemas.microsoft.com/office/powerpoint/2010/main" val="58297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52F1A7F-EAAA-4283-A5AB-461370F5F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E39F9DA-8B83-4F15-866A-4668CDC09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D921F4E-BF56-41EA-9451-0BB50223F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DC80E-4BBA-4856-B5B8-E4A8D606A5B5}" type="datetimeFigureOut">
              <a:rPr lang="en-US" smtClean="0"/>
              <a:t>9/25/2023</a:t>
            </a:fld>
            <a:endParaRPr lang="en-US"/>
          </a:p>
        </p:txBody>
      </p:sp>
      <p:sp>
        <p:nvSpPr>
          <p:cNvPr id="5" name="Footer Placeholder 4">
            <a:extLst>
              <a:ext uri="{FF2B5EF4-FFF2-40B4-BE49-F238E27FC236}">
                <a16:creationId xmlns="" xmlns:a16="http://schemas.microsoft.com/office/drawing/2014/main" id="{EEF2D809-E61A-45AF-B54D-89E26DFD9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2B8272C-65AB-43D2-BC94-51576790D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5CC1C-69A3-4F5C-B80F-9F98660AC961}" type="slidenum">
              <a:rPr lang="en-US" smtClean="0"/>
              <a:t>‹#›</a:t>
            </a:fld>
            <a:endParaRPr lang="en-US"/>
          </a:p>
        </p:txBody>
      </p:sp>
    </p:spTree>
    <p:extLst>
      <p:ext uri="{BB962C8B-B14F-4D97-AF65-F5344CB8AC3E}">
        <p14:creationId xmlns:p14="http://schemas.microsoft.com/office/powerpoint/2010/main" val="3594206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7D9D36D6-2AC5-46A1-A849-4C82D5264A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354955" y="552182"/>
            <a:ext cx="5998840" cy="3343135"/>
          </a:xfrm>
          <a:noFill/>
        </p:spPr>
        <p:txBody>
          <a:bodyPr>
            <a:normAutofit/>
          </a:bodyPr>
          <a:lstStyle/>
          <a:p>
            <a:pPr algn="l"/>
            <a:r>
              <a:rPr lang="en-GB" sz="5200" dirty="0">
                <a:latin typeface="Cambria" panose="02040503050406030204" pitchFamily="18" charset="0"/>
                <a:ea typeface="Cambria" panose="02040503050406030204" pitchFamily="18" charset="0"/>
              </a:rPr>
              <a:t>Research methods in Psychology</a:t>
            </a:r>
            <a:endParaRPr lang="en-US" sz="5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5321088" y="4089610"/>
            <a:ext cx="5998840" cy="2067068"/>
          </a:xfrm>
          <a:noFill/>
        </p:spPr>
        <p:txBody>
          <a:bodyPr>
            <a:normAutofit/>
          </a:bodyPr>
          <a:lstStyle/>
          <a:p>
            <a:pPr algn="l"/>
            <a:endParaRPr lang="en-US" dirty="0">
              <a:latin typeface="Cambria" panose="02040503050406030204" pitchFamily="18" charset="0"/>
              <a:ea typeface="Cambria" panose="02040503050406030204" pitchFamily="18" charset="0"/>
            </a:endParaRPr>
          </a:p>
        </p:txBody>
      </p:sp>
      <p:pic>
        <p:nvPicPr>
          <p:cNvPr id="4" name="Picture 3" descr="untitled.bmp"/>
          <p:cNvPicPr>
            <a:picLocks noChangeAspect="1"/>
          </p:cNvPicPr>
          <p:nvPr/>
        </p:nvPicPr>
        <p:blipFill rotWithShape="1">
          <a:blip r:embed="rId2" cstate="print"/>
          <a:srcRect r="4590" b="-1"/>
          <a:stretch/>
        </p:blipFill>
        <p:spPr>
          <a:xfrm>
            <a:off x="20" y="10"/>
            <a:ext cx="4992985"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547457" y="1027652"/>
            <a:ext cx="8226425" cy="260350"/>
          </a:xfrm>
        </p:spPr>
        <p:txBody>
          <a:bodyPr>
            <a:normAutofit fontScale="90000"/>
          </a:bodyPr>
          <a:lstStyle/>
          <a:p>
            <a:r>
              <a:rPr lang="en-US" sz="2800" b="1" dirty="0">
                <a:latin typeface="Times New Roman" panose="02020603050405020304" pitchFamily="18" charset="0"/>
                <a:cs typeface="Times New Roman" panose="02020603050405020304" pitchFamily="18" charset="0"/>
              </a:rPr>
              <a:t>Important terms in the scientific methodology. </a:t>
            </a:r>
          </a:p>
        </p:txBody>
      </p:sp>
      <p:sp>
        <p:nvSpPr>
          <p:cNvPr id="15363" name="Rectangle 3"/>
          <p:cNvSpPr>
            <a:spLocks noGrp="1" noChangeArrowheads="1"/>
          </p:cNvSpPr>
          <p:nvPr>
            <p:ph type="body" idx="4294967295"/>
          </p:nvPr>
        </p:nvSpPr>
        <p:spPr>
          <a:xfrm>
            <a:off x="1125352" y="1476946"/>
            <a:ext cx="9144000" cy="2935365"/>
          </a:xfrm>
        </p:spPr>
        <p:txBody>
          <a:bodyPr>
            <a:normAutofit/>
          </a:bodyPr>
          <a:lstStyle/>
          <a:p>
            <a:pPr>
              <a:lnSpc>
                <a:spcPct val="90000"/>
              </a:lnSpc>
            </a:pPr>
            <a:r>
              <a:rPr lang="en-US" sz="1800" dirty="0">
                <a:solidFill>
                  <a:schemeClr val="accent4">
                    <a:lumMod val="75000"/>
                  </a:schemeClr>
                </a:solidFill>
                <a:latin typeface="Times New Roman" panose="02020603050405020304" pitchFamily="18" charset="0"/>
                <a:cs typeface="Times New Roman" panose="02020603050405020304" pitchFamily="18" charset="0"/>
              </a:rPr>
              <a:t>Theory</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 A structured set of principles intended to explain a set of phenomena. A theory provides a coherent structure (logical and sensible structure) for relating various observations and often permits predictions of future observations. </a:t>
            </a:r>
          </a:p>
          <a:p>
            <a:pPr lvl="1"/>
            <a:r>
              <a:rPr lang="en-US" sz="1800" dirty="0">
                <a:latin typeface="Times New Roman" panose="02020603050405020304" pitchFamily="18" charset="0"/>
                <a:cs typeface="Times New Roman" panose="02020603050405020304" pitchFamily="18" charset="0"/>
              </a:rPr>
              <a:t>A plausible or scientifically acceptable general principle or body of principles offered to explain phenomena.</a:t>
            </a:r>
          </a:p>
          <a:p>
            <a:pPr lvl="1"/>
            <a:r>
              <a:rPr lang="en-US" sz="1800" dirty="0">
                <a:latin typeface="Times New Roman" panose="02020603050405020304" pitchFamily="18" charset="0"/>
                <a:cs typeface="Times New Roman" panose="02020603050405020304" pitchFamily="18" charset="0"/>
              </a:rPr>
              <a:t>Examples:</a:t>
            </a:r>
          </a:p>
          <a:p>
            <a:pPr lvl="2"/>
            <a:r>
              <a:rPr lang="en-US" sz="1400" dirty="0">
                <a:latin typeface="Times New Roman" panose="02020603050405020304" pitchFamily="18" charset="0"/>
                <a:cs typeface="Times New Roman" panose="02020603050405020304" pitchFamily="18" charset="0"/>
              </a:rPr>
              <a:t>Social Learning Theory: we learn by observing others.</a:t>
            </a:r>
          </a:p>
          <a:p>
            <a:pPr>
              <a:lnSpc>
                <a:spcPct val="90000"/>
              </a:lnSpc>
            </a:pPr>
            <a:endParaRPr lang="en-US" sz="1800" dirty="0">
              <a:latin typeface="Times New Roman" panose="02020603050405020304" pitchFamily="18" charset="0"/>
              <a:cs typeface="Times New Roman" panose="02020603050405020304" pitchFamily="18" charset="0"/>
            </a:endParaRPr>
          </a:p>
          <a:p>
            <a:pPr>
              <a:lnSpc>
                <a:spcPct val="90000"/>
              </a:lnSpc>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9F5DB042-1C17-ACE6-426E-178BD6421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771" y="3821342"/>
            <a:ext cx="5274458" cy="2592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1B1992E-B9DF-64D2-D911-E8E3192062C0}"/>
              </a:ext>
            </a:extLst>
          </p:cNvPr>
          <p:cNvSpPr txBox="1"/>
          <p:nvPr/>
        </p:nvSpPr>
        <p:spPr>
          <a:xfrm>
            <a:off x="1745673" y="1199407"/>
            <a:ext cx="8514608" cy="3693319"/>
          </a:xfrm>
          <a:prstGeom prst="rect">
            <a:avLst/>
          </a:prstGeom>
          <a:noFill/>
        </p:spPr>
        <p:txBody>
          <a:bodyPr wrap="square">
            <a:spAutoFit/>
          </a:bodyPr>
          <a:lstStyle/>
          <a:p>
            <a:pPr marL="285750" indent="-285750">
              <a:buFont typeface="Arial" panose="020B0604020202020204" pitchFamily="34" charset="0"/>
              <a:buChar char="•"/>
            </a:pPr>
            <a:r>
              <a:rPr lang="en-US" dirty="0"/>
              <a:t>Attentional phase is the first stage in the observational learning process. During this phase a person pays attention to a role model who is attractive, successful, interesting, and/or popular </a:t>
            </a:r>
            <a:r>
              <a:rPr lang="en-US" dirty="0">
                <a:solidFill>
                  <a:schemeClr val="accent4"/>
                </a:solidFill>
              </a:rPr>
              <a:t>(a child witnesses his father getting angry every time he want others to listen/obey him/ want others attention).</a:t>
            </a:r>
          </a:p>
          <a:p>
            <a:pPr marL="285750" indent="-285750">
              <a:buFont typeface="Arial" panose="020B0604020202020204" pitchFamily="34" charset="0"/>
              <a:buChar char="•"/>
            </a:pPr>
            <a:r>
              <a:rPr lang="en-US" dirty="0"/>
              <a:t>Retention phase is about retaining the learned information in memory. </a:t>
            </a:r>
          </a:p>
          <a:p>
            <a:pPr marL="285750" indent="-285750">
              <a:buFont typeface="Arial" panose="020B0604020202020204" pitchFamily="34" charset="0"/>
              <a:buChar char="•"/>
            </a:pPr>
            <a:r>
              <a:rPr lang="en-US" dirty="0"/>
              <a:t>Once person’s attention is captured, it is time to demonstrate behavior that the model wants the person to imitate and then give the person a chance to practice this behavior. During reproduction, the person tries to match his/her behavior with model’s </a:t>
            </a:r>
            <a:r>
              <a:rPr lang="en-US" dirty="0">
                <a:solidFill>
                  <a:schemeClr val="accent4"/>
                </a:solidFill>
              </a:rPr>
              <a:t>(the child copies his father every time he wants his parents attention).</a:t>
            </a:r>
          </a:p>
          <a:p>
            <a:pPr marL="285750" indent="-285750">
              <a:buFont typeface="Arial" panose="020B0604020202020204" pitchFamily="34" charset="0"/>
              <a:buChar char="•"/>
            </a:pPr>
            <a:r>
              <a:rPr lang="en-US" dirty="0"/>
              <a:t>Motivational phase is the finale stage when the person imitates behavior of the model because he/she believes that doing so will increase his/her own chances to be reinforced </a:t>
            </a:r>
            <a:r>
              <a:rPr lang="en-US" dirty="0">
                <a:solidFill>
                  <a:schemeClr val="accent4"/>
                </a:solidFill>
              </a:rPr>
              <a:t>(parents give attention            positive reinforcement           strengthening of behavior / parents scold           punishment           extinction of behavior)</a:t>
            </a:r>
            <a:endParaRPr lang="aa-ET" dirty="0">
              <a:solidFill>
                <a:schemeClr val="accent4"/>
              </a:solidFill>
            </a:endParaRPr>
          </a:p>
        </p:txBody>
      </p:sp>
      <p:cxnSp>
        <p:nvCxnSpPr>
          <p:cNvPr id="7" name="Straight Arrow Connector 6">
            <a:extLst>
              <a:ext uri="{FF2B5EF4-FFF2-40B4-BE49-F238E27FC236}">
                <a16:creationId xmlns="" xmlns:a16="http://schemas.microsoft.com/office/drawing/2014/main" id="{87862D63-79BA-D0A9-506E-C4A5E00EFA14}"/>
              </a:ext>
            </a:extLst>
          </p:cNvPr>
          <p:cNvCxnSpPr/>
          <p:nvPr/>
        </p:nvCxnSpPr>
        <p:spPr>
          <a:xfrm>
            <a:off x="5332021" y="4429496"/>
            <a:ext cx="52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7597034F-725D-9AC0-6D39-B1C221A08FF1}"/>
              </a:ext>
            </a:extLst>
          </p:cNvPr>
          <p:cNvCxnSpPr/>
          <p:nvPr/>
        </p:nvCxnSpPr>
        <p:spPr>
          <a:xfrm>
            <a:off x="7990115" y="4417621"/>
            <a:ext cx="52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B3E0F82C-4525-4094-9C2F-F0A4D5B5E8C3}"/>
              </a:ext>
            </a:extLst>
          </p:cNvPr>
          <p:cNvCxnSpPr/>
          <p:nvPr/>
        </p:nvCxnSpPr>
        <p:spPr>
          <a:xfrm>
            <a:off x="4380016" y="4676900"/>
            <a:ext cx="52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5148F272-2B60-3510-99EA-B0496780B21C}"/>
              </a:ext>
            </a:extLst>
          </p:cNvPr>
          <p:cNvCxnSpPr/>
          <p:nvPr/>
        </p:nvCxnSpPr>
        <p:spPr>
          <a:xfrm>
            <a:off x="6096000" y="4676900"/>
            <a:ext cx="52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7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D220C20-1E72-A51E-8D89-81BD6958F1D9}"/>
              </a:ext>
            </a:extLst>
          </p:cNvPr>
          <p:cNvSpPr txBox="1"/>
          <p:nvPr/>
        </p:nvSpPr>
        <p:spPr>
          <a:xfrm>
            <a:off x="912639" y="1021279"/>
            <a:ext cx="9785269" cy="5078313"/>
          </a:xfrm>
          <a:prstGeom prst="rect">
            <a:avLst/>
          </a:prstGeom>
          <a:noFill/>
        </p:spPr>
        <p:txBody>
          <a:bodyPr wrap="square">
            <a:spAutoFit/>
          </a:bodyPr>
          <a:lstStyle/>
          <a:p>
            <a:pPr>
              <a:lnSpc>
                <a:spcPct val="90000"/>
              </a:lnSpc>
            </a:pPr>
            <a:r>
              <a:rPr lang="en-US" sz="1800" dirty="0">
                <a:solidFill>
                  <a:schemeClr val="accent4">
                    <a:lumMod val="75000"/>
                  </a:schemeClr>
                </a:solidFill>
                <a:latin typeface="Times New Roman" panose="02020603050405020304" pitchFamily="18" charset="0"/>
                <a:cs typeface="Times New Roman" panose="02020603050405020304" pitchFamily="18" charset="0"/>
              </a:rPr>
              <a:t>Induction</a:t>
            </a:r>
            <a:r>
              <a:rPr lang="en-US" sz="1800" dirty="0">
                <a:latin typeface="Times New Roman" panose="02020603050405020304" pitchFamily="18" charset="0"/>
                <a:cs typeface="Times New Roman" panose="02020603050405020304" pitchFamily="18" charset="0"/>
              </a:rPr>
              <a:t>: a process of reasoning based on forming general principles from specific observations</a:t>
            </a:r>
            <a:r>
              <a:rPr lang="en-US" sz="1800" dirty="0">
                <a:solidFill>
                  <a:schemeClr val="accent4">
                    <a:lumMod val="75000"/>
                  </a:schemeClr>
                </a:solidFill>
                <a:latin typeface="Times New Roman" panose="02020603050405020304" pitchFamily="18" charset="0"/>
                <a:cs typeface="Times New Roman" panose="02020603050405020304" pitchFamily="18" charset="0"/>
              </a:rPr>
              <a:t>. E.g. Isaac Newton and the falling apple </a:t>
            </a:r>
            <a:r>
              <a:rPr lang="en-US" sz="1800" dirty="0">
                <a:solidFill>
                  <a:schemeClr val="accent4">
                    <a:lumMod val="75000"/>
                  </a:schemeClr>
                </a:solidFill>
                <a:latin typeface="Times New Roman" panose="02020603050405020304" pitchFamily="18" charset="0"/>
                <a:cs typeface="Times New Roman" panose="02020603050405020304" pitchFamily="18" charset="0"/>
                <a:sym typeface="Wingdings" pitchFamily="2" charset="2"/>
              </a:rPr>
              <a:t> gravity.  (</a:t>
            </a:r>
            <a:r>
              <a:rPr lang="en-US" sz="1800" dirty="0">
                <a:latin typeface="Times New Roman" panose="02020603050405020304" pitchFamily="18" charset="0"/>
                <a:cs typeface="Times New Roman" panose="02020603050405020304" pitchFamily="18" charset="0"/>
              </a:rPr>
              <a:t>specific to general)</a:t>
            </a:r>
          </a:p>
          <a:p>
            <a:pPr>
              <a:lnSpc>
                <a:spcPct val="90000"/>
              </a:lnSpc>
            </a:pPr>
            <a:r>
              <a:rPr lang="en-US" dirty="0">
                <a:latin typeface="Times New Roman" panose="02020603050405020304" pitchFamily="18" charset="0"/>
                <a:cs typeface="Times New Roman" panose="02020603050405020304" pitchFamily="18" charset="0"/>
              </a:rPr>
              <a:t>	Induction is used to form hypothesis and theories.</a:t>
            </a:r>
          </a:p>
          <a:p>
            <a:pPr>
              <a:lnSpc>
                <a:spcPct val="90000"/>
              </a:lnSpc>
            </a:pPr>
            <a:r>
              <a:rPr lang="en-US" sz="1800" dirty="0">
                <a:latin typeface="Times New Roman" panose="02020603050405020304" pitchFamily="18" charset="0"/>
                <a:cs typeface="Times New Roman" panose="02020603050405020304" pitchFamily="18" charset="0"/>
              </a:rPr>
              <a:t>Examples:</a:t>
            </a:r>
          </a:p>
          <a:p>
            <a:pPr>
              <a:lnSpc>
                <a:spcPct val="90000"/>
              </a:lnSpc>
            </a:pPr>
            <a:r>
              <a:rPr lang="en-US" dirty="0">
                <a:latin typeface="Times New Roman" panose="02020603050405020304" pitchFamily="18" charset="0"/>
                <a:cs typeface="Times New Roman" panose="02020603050405020304" pitchFamily="18" charset="0"/>
              </a:rPr>
              <a:t>	Statement: Every dog I meet is friendly.</a:t>
            </a:r>
          </a:p>
          <a:p>
            <a:pPr>
              <a:lnSpc>
                <a:spcPct val="90000"/>
              </a:lnSpc>
            </a:pPr>
            <a:r>
              <a:rPr lang="en-US" dirty="0">
                <a:latin typeface="Times New Roman" panose="02020603050405020304" pitchFamily="18" charset="0"/>
                <a:cs typeface="Times New Roman" panose="02020603050405020304" pitchFamily="18" charset="0"/>
              </a:rPr>
              <a:t>	Hypothesis: Most dogs are usually friendly.</a:t>
            </a:r>
          </a:p>
          <a:p>
            <a:pPr>
              <a:lnSpc>
                <a:spcPct val="90000"/>
              </a:lnSpc>
            </a:pPr>
            <a:endParaRPr lang="en-US" dirty="0">
              <a:latin typeface="Times New Roman" panose="02020603050405020304" pitchFamily="18" charset="0"/>
              <a:cs typeface="Times New Roman" panose="02020603050405020304" pitchFamily="18" charset="0"/>
            </a:endParaRPr>
          </a:p>
          <a:p>
            <a:pPr lvl="2">
              <a:lnSpc>
                <a:spcPct val="90000"/>
              </a:lnSpc>
            </a:pPr>
            <a:r>
              <a:rPr lang="en-US" dirty="0">
                <a:latin typeface="Times New Roman" panose="02020603050405020304" pitchFamily="18" charset="0"/>
                <a:cs typeface="Times New Roman" panose="02020603050405020304" pitchFamily="18" charset="0"/>
              </a:rPr>
              <a:t>Statement: I tend to catch colds when people around me are sick.</a:t>
            </a:r>
          </a:p>
          <a:p>
            <a:pPr lvl="2">
              <a:lnSpc>
                <a:spcPct val="90000"/>
              </a:lnSpc>
            </a:pPr>
            <a:r>
              <a:rPr lang="en-US" dirty="0">
                <a:latin typeface="Times New Roman" panose="02020603050405020304" pitchFamily="18" charset="0"/>
                <a:cs typeface="Times New Roman" panose="02020603050405020304" pitchFamily="18" charset="0"/>
              </a:rPr>
              <a:t>Hypothesis: Colds are infectious</a:t>
            </a:r>
          </a:p>
          <a:p>
            <a:pPr marL="1200150" lvl="2" indent="-285750">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analyzing high-performing and successful employees in the marketing department, a recruiter recognizes they all graduated with a degree in business, marketing or journalism. She decides to focus on future recruiting efforts on candidates with a degree in one of those three disciplines.</a:t>
            </a:r>
          </a:p>
          <a:p>
            <a:pPr marL="285750" indent="-285750">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salesperson notices when they share testimonials from current and past clients with their prospects, they’re 75 percent more likely to make a sale. Now they share testimonials with all prospects to improve their close rate.</a:t>
            </a:r>
          </a:p>
          <a:p>
            <a:pPr marL="285750" indent="-285750">
              <a:lnSpc>
                <a:spcPct val="9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After </a:t>
            </a:r>
            <a:r>
              <a:rPr lang="en-US" sz="1800" dirty="0">
                <a:latin typeface="Times New Roman" panose="02020603050405020304" pitchFamily="18" charset="0"/>
                <a:cs typeface="Times New Roman" panose="02020603050405020304" pitchFamily="18" charset="0"/>
              </a:rPr>
              <a:t>noticing assisted living center residents’ moods improve when young children visit, an activities leader develops a volunteer initiative with local schools to pair students with center residents.</a:t>
            </a:r>
          </a:p>
          <a:p>
            <a:pPr>
              <a:lnSpc>
                <a:spcPct val="90000"/>
              </a:lnSpc>
            </a:pPr>
            <a:endParaRPr lang="en-US" altLang="af-Z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99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BB9F114-C771-C3D3-C066-0552F1B47B72}"/>
              </a:ext>
            </a:extLst>
          </p:cNvPr>
          <p:cNvSpPr txBox="1"/>
          <p:nvPr/>
        </p:nvSpPr>
        <p:spPr>
          <a:xfrm>
            <a:off x="3048000" y="892666"/>
            <a:ext cx="6096000" cy="5327612"/>
          </a:xfrm>
          <a:prstGeom prst="rect">
            <a:avLst/>
          </a:prstGeom>
          <a:noFill/>
        </p:spPr>
        <p:txBody>
          <a:bodyPr wrap="square">
            <a:spAutoFit/>
          </a:bodyPr>
          <a:lstStyle/>
          <a:p>
            <a:pPr>
              <a:lnSpc>
                <a:spcPct val="90000"/>
              </a:lnSpc>
            </a:pPr>
            <a:r>
              <a:rPr lang="en-US" sz="1800" dirty="0">
                <a:solidFill>
                  <a:schemeClr val="accent4">
                    <a:lumMod val="75000"/>
                  </a:schemeClr>
                </a:solidFill>
                <a:latin typeface="Times New Roman" panose="02020603050405020304" pitchFamily="18" charset="0"/>
                <a:cs typeface="Times New Roman" panose="02020603050405020304" pitchFamily="18" charset="0"/>
              </a:rPr>
              <a:t>Deduction</a:t>
            </a:r>
            <a:r>
              <a:rPr lang="en-US" sz="1800" dirty="0">
                <a:latin typeface="Times New Roman" panose="02020603050405020304" pitchFamily="18" charset="0"/>
                <a:cs typeface="Times New Roman" panose="02020603050405020304" pitchFamily="18" charset="0"/>
              </a:rPr>
              <a:t>: the process of drawing specific conclusions from a set of general principles</a:t>
            </a:r>
            <a:r>
              <a:rPr lang="en-US" sz="1800" dirty="0">
                <a:solidFill>
                  <a:schemeClr val="accent4">
                    <a:lumMod val="75000"/>
                  </a:schemeClr>
                </a:solidFill>
                <a:latin typeface="Times New Roman" panose="02020603050405020304" pitchFamily="18" charset="0"/>
                <a:cs typeface="Times New Roman" panose="02020603050405020304" pitchFamily="18" charset="0"/>
              </a:rPr>
              <a:t>. E.g. Freud believed that aggression is an innate drive </a:t>
            </a:r>
            <a:r>
              <a:rPr lang="en-US" sz="1800" dirty="0">
                <a:solidFill>
                  <a:schemeClr val="accent4">
                    <a:lumMod val="75000"/>
                  </a:schemeClr>
                </a:solidFill>
                <a:latin typeface="Times New Roman" panose="02020603050405020304" pitchFamily="18" charset="0"/>
                <a:cs typeface="Times New Roman" panose="02020603050405020304" pitchFamily="18" charset="0"/>
                <a:sym typeface="Wingdings" pitchFamily="2" charset="2"/>
              </a:rPr>
              <a:t> aggressive behavior. Thus deduction: if someone commits a murder it is due to this innate drive. (</a:t>
            </a:r>
            <a:r>
              <a:rPr lang="en-US" sz="1800" dirty="0">
                <a:latin typeface="Times New Roman" panose="02020603050405020304" pitchFamily="18" charset="0"/>
                <a:cs typeface="Times New Roman" panose="02020603050405020304" pitchFamily="18" charset="0"/>
              </a:rPr>
              <a:t>general to specific)</a:t>
            </a:r>
          </a:p>
          <a:p>
            <a:pPr>
              <a:lnSpc>
                <a:spcPct val="90000"/>
              </a:lnSpc>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If A= B and B=C, then A must be equal to C</a:t>
            </a:r>
            <a:endParaRPr lang="en-US" sz="1800" dirty="0">
              <a:latin typeface="Times New Roman" panose="02020603050405020304" pitchFamily="18" charset="0"/>
              <a:cs typeface="Times New Roman" panose="02020603050405020304" pitchFamily="18" charset="0"/>
            </a:endParaRPr>
          </a:p>
          <a:p>
            <a:pPr>
              <a:lnSpc>
                <a:spcPct val="90000"/>
              </a:lnSpc>
            </a:pPr>
            <a:r>
              <a:rPr lang="en-US" dirty="0">
                <a:solidFill>
                  <a:schemeClr val="accent4">
                    <a:lumMod val="75000"/>
                  </a:schemeClr>
                </a:solidFill>
                <a:latin typeface="Times New Roman" panose="02020603050405020304" pitchFamily="18" charset="0"/>
                <a:cs typeface="Times New Roman" panose="02020603050405020304" pitchFamily="18" charset="0"/>
              </a:rPr>
              <a:t>For example, </a:t>
            </a:r>
          </a:p>
          <a:p>
            <a:pPr>
              <a:lnSpc>
                <a:spcPct val="90000"/>
              </a:lnSpc>
            </a:pPr>
            <a:r>
              <a:rPr lang="en-US" dirty="0">
                <a:solidFill>
                  <a:schemeClr val="accent4">
                    <a:lumMod val="75000"/>
                  </a:schemeClr>
                </a:solidFill>
                <a:latin typeface="Times New Roman" panose="02020603050405020304" pitchFamily="18" charset="0"/>
                <a:cs typeface="Times New Roman" panose="02020603050405020304" pitchFamily="18" charset="0"/>
              </a:rPr>
              <a:t>	</a:t>
            </a:r>
            <a:r>
              <a:rPr lang="en-US" dirty="0" smtClean="0">
                <a:solidFill>
                  <a:schemeClr val="accent4">
                    <a:lumMod val="75000"/>
                  </a:schemeClr>
                </a:solidFill>
                <a:latin typeface="Times New Roman" panose="02020603050405020304" pitchFamily="18" charset="0"/>
                <a:cs typeface="Times New Roman" panose="02020603050405020304" pitchFamily="18" charset="0"/>
              </a:rPr>
              <a:t>A=B</a:t>
            </a:r>
            <a:r>
              <a:rPr lang="en-US" dirty="0">
                <a:solidFill>
                  <a:schemeClr val="accent4">
                    <a:lumMod val="75000"/>
                  </a:schemeClr>
                </a:solidFill>
                <a:latin typeface="Times New Roman" panose="02020603050405020304" pitchFamily="18" charset="0"/>
                <a:cs typeface="Times New Roman" panose="02020603050405020304" pitchFamily="18" charset="0"/>
              </a:rPr>
              <a:t>:  All spiders have eight legs. </a:t>
            </a:r>
            <a:endParaRPr lang="en-US" dirty="0" smtClean="0">
              <a:solidFill>
                <a:schemeClr val="accent4">
                  <a:lumMod val="75000"/>
                </a:schemeClr>
              </a:solidFill>
              <a:latin typeface="Times New Roman" panose="02020603050405020304" pitchFamily="18" charset="0"/>
              <a:cs typeface="Times New Roman" panose="02020603050405020304" pitchFamily="18" charset="0"/>
            </a:endParaRPr>
          </a:p>
          <a:p>
            <a:pPr>
              <a:lnSpc>
                <a:spcPct val="90000"/>
              </a:lnSpc>
            </a:pPr>
            <a:r>
              <a:rPr lang="en-US" dirty="0" smtClean="0">
                <a:solidFill>
                  <a:schemeClr val="accent4">
                    <a:lumMod val="75000"/>
                  </a:schemeClr>
                </a:solidFill>
                <a:latin typeface="Times New Roman" panose="02020603050405020304" pitchFamily="18" charset="0"/>
                <a:cs typeface="Times New Roman" panose="02020603050405020304" pitchFamily="18" charset="0"/>
              </a:rPr>
              <a:t>	B=C</a:t>
            </a:r>
            <a:r>
              <a:rPr lang="en-US" dirty="0">
                <a:solidFill>
                  <a:schemeClr val="accent4">
                    <a:lumMod val="75000"/>
                  </a:schemeClr>
                </a:solidFill>
                <a:latin typeface="Times New Roman" panose="02020603050405020304" pitchFamily="18" charset="0"/>
                <a:cs typeface="Times New Roman" panose="02020603050405020304" pitchFamily="18" charset="0"/>
              </a:rPr>
              <a:t>: A tarantula is a spider.  </a:t>
            </a:r>
            <a:endParaRPr lang="en-US" dirty="0" smtClean="0">
              <a:solidFill>
                <a:schemeClr val="accent4">
                  <a:lumMod val="75000"/>
                </a:schemeClr>
              </a:solidFill>
              <a:latin typeface="Times New Roman" panose="02020603050405020304" pitchFamily="18" charset="0"/>
              <a:cs typeface="Times New Roman" panose="02020603050405020304" pitchFamily="18" charset="0"/>
            </a:endParaRPr>
          </a:p>
          <a:p>
            <a:pPr>
              <a:lnSpc>
                <a:spcPct val="90000"/>
              </a:lnSpc>
            </a:pPr>
            <a:r>
              <a:rPr lang="en-US" dirty="0" smtClean="0">
                <a:solidFill>
                  <a:schemeClr val="accent4">
                    <a:lumMod val="75000"/>
                  </a:schemeClr>
                </a:solidFill>
                <a:latin typeface="Times New Roman" panose="02020603050405020304" pitchFamily="18" charset="0"/>
                <a:cs typeface="Times New Roman" panose="02020603050405020304" pitchFamily="18" charset="0"/>
              </a:rPr>
              <a:t>	A=C</a:t>
            </a:r>
            <a:r>
              <a:rPr lang="en-US" dirty="0">
                <a:solidFill>
                  <a:schemeClr val="accent4">
                    <a:lumMod val="75000"/>
                  </a:schemeClr>
                </a:solidFill>
                <a:latin typeface="Times New Roman" panose="02020603050405020304" pitchFamily="18" charset="0"/>
                <a:cs typeface="Times New Roman" panose="02020603050405020304" pitchFamily="18" charset="0"/>
              </a:rPr>
              <a:t>: Therefore, tarantulas have eight legs." </a:t>
            </a:r>
          </a:p>
          <a:p>
            <a:pPr lvl="1">
              <a:lnSpc>
                <a:spcPct val="90000"/>
              </a:lnSpc>
            </a:pPr>
            <a:r>
              <a:rPr lang="en-US" dirty="0">
                <a:latin typeface="Times New Roman" panose="02020603050405020304" pitchFamily="18" charset="0"/>
                <a:cs typeface="Times New Roman" panose="02020603050405020304" pitchFamily="18" charset="0"/>
              </a:rPr>
              <a:t>A=B: All mammals have backbones.</a:t>
            </a:r>
          </a:p>
          <a:p>
            <a:pPr lvl="1">
              <a:lnSpc>
                <a:spcPct val="90000"/>
              </a:lnSpc>
            </a:pPr>
            <a:r>
              <a:rPr lang="en-US" dirty="0">
                <a:latin typeface="Times New Roman" panose="02020603050405020304" pitchFamily="18" charset="0"/>
                <a:cs typeface="Times New Roman" panose="02020603050405020304" pitchFamily="18" charset="0"/>
              </a:rPr>
              <a:t>B=C: Humans are mammals.</a:t>
            </a:r>
          </a:p>
          <a:p>
            <a:pPr lvl="1">
              <a:lnSpc>
                <a:spcPct val="90000"/>
              </a:lnSpc>
            </a:pPr>
            <a:r>
              <a:rPr lang="en-US" dirty="0">
                <a:latin typeface="Times New Roman" panose="02020603050405020304" pitchFamily="18" charset="0"/>
                <a:cs typeface="Times New Roman" panose="02020603050405020304" pitchFamily="18" charset="0"/>
              </a:rPr>
              <a:t>A=C: Humans have backbones.</a:t>
            </a:r>
          </a:p>
          <a:p>
            <a:pPr>
              <a:lnSpc>
                <a:spcPct val="90000"/>
              </a:lnSpc>
            </a:pPr>
            <a:endParaRPr lang="en-US" sz="1800"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A=B: All birds lay eggs.</a:t>
            </a:r>
          </a:p>
          <a:p>
            <a:pPr lvl="1">
              <a:lnSpc>
                <a:spcPct val="90000"/>
              </a:lnSpc>
            </a:pPr>
            <a:r>
              <a:rPr lang="en-US" dirty="0">
                <a:latin typeface="Times New Roman" panose="02020603050405020304" pitchFamily="18" charset="0"/>
                <a:cs typeface="Times New Roman" panose="02020603050405020304" pitchFamily="18" charset="0"/>
              </a:rPr>
              <a:t>B=C: Pigeons are birds.</a:t>
            </a:r>
          </a:p>
          <a:p>
            <a:pPr lvl="1">
              <a:lnSpc>
                <a:spcPct val="90000"/>
              </a:lnSpc>
            </a:pPr>
            <a:r>
              <a:rPr lang="en-US" dirty="0">
                <a:latin typeface="Times New Roman" panose="02020603050405020304" pitchFamily="18" charset="0"/>
                <a:cs typeface="Times New Roman" panose="02020603050405020304" pitchFamily="18" charset="0"/>
              </a:rPr>
              <a:t>A=C: Pigeons lay eggs.</a:t>
            </a:r>
          </a:p>
          <a:p>
            <a:pPr>
              <a:lnSpc>
                <a:spcPct val="90000"/>
              </a:lnSpc>
            </a:pPr>
            <a:endParaRPr lang="en-US" sz="1800" dirty="0">
              <a:latin typeface="Times New Roman" panose="02020603050405020304" pitchFamily="18" charset="0"/>
              <a:cs typeface="Times New Roman" panose="02020603050405020304" pitchFamily="18" charset="0"/>
            </a:endParaRPr>
          </a:p>
          <a:p>
            <a:pPr lvl="1">
              <a:lnSpc>
                <a:spcPct val="90000"/>
              </a:lnSpc>
            </a:pPr>
            <a:r>
              <a:rPr lang="en-US" dirty="0">
                <a:latin typeface="Times New Roman" panose="02020603050405020304" pitchFamily="18" charset="0"/>
                <a:cs typeface="Times New Roman" panose="02020603050405020304" pitchFamily="18" charset="0"/>
              </a:rPr>
              <a:t>A=B: All plants perform photosynthesis.</a:t>
            </a:r>
          </a:p>
          <a:p>
            <a:pPr lvl="1">
              <a:lnSpc>
                <a:spcPct val="90000"/>
              </a:lnSpc>
            </a:pPr>
            <a:r>
              <a:rPr lang="en-US" dirty="0">
                <a:latin typeface="Times New Roman" panose="02020603050405020304" pitchFamily="18" charset="0"/>
                <a:cs typeface="Times New Roman" panose="02020603050405020304" pitchFamily="18" charset="0"/>
              </a:rPr>
              <a:t>B=C: A cactus is a plant.</a:t>
            </a:r>
          </a:p>
          <a:p>
            <a:pPr lvl="1">
              <a:lnSpc>
                <a:spcPct val="90000"/>
              </a:lnSpc>
            </a:pPr>
            <a:r>
              <a:rPr lang="en-US" dirty="0">
                <a:latin typeface="Times New Roman" panose="02020603050405020304" pitchFamily="18" charset="0"/>
                <a:cs typeface="Times New Roman" panose="02020603050405020304" pitchFamily="18" charset="0"/>
              </a:rPr>
              <a:t>A=C: A cactus performs photosynthesis.</a:t>
            </a:r>
          </a:p>
        </p:txBody>
      </p:sp>
    </p:spTree>
    <p:extLst>
      <p:ext uri="{BB962C8B-B14F-4D97-AF65-F5344CB8AC3E}">
        <p14:creationId xmlns:p14="http://schemas.microsoft.com/office/powerpoint/2010/main" val="54742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D7105C8-9D3D-A568-B268-C2CF934D6663}"/>
              </a:ext>
            </a:extLst>
          </p:cNvPr>
          <p:cNvSpPr txBox="1"/>
          <p:nvPr/>
        </p:nvSpPr>
        <p:spPr>
          <a:xfrm>
            <a:off x="1140177" y="1354667"/>
            <a:ext cx="9132711" cy="3083921"/>
          </a:xfrm>
          <a:prstGeom prst="rect">
            <a:avLst/>
          </a:prstGeom>
          <a:noFill/>
        </p:spPr>
        <p:txBody>
          <a:bodyPr wrap="square">
            <a:spAutoFit/>
          </a:bodyPr>
          <a:lstStyle/>
          <a:p>
            <a:pPr>
              <a:lnSpc>
                <a:spcPct val="90000"/>
              </a:lnSpc>
            </a:pPr>
            <a:r>
              <a:rPr lang="en-US" sz="1800" dirty="0">
                <a:solidFill>
                  <a:schemeClr val="accent4">
                    <a:lumMod val="75000"/>
                  </a:schemeClr>
                </a:solidFill>
                <a:latin typeface="Times New Roman" panose="02020603050405020304" pitchFamily="18" charset="0"/>
                <a:cs typeface="Times New Roman" panose="02020603050405020304" pitchFamily="18" charset="0"/>
              </a:rPr>
              <a:t>Hypothesis</a:t>
            </a:r>
            <a:r>
              <a:rPr lang="en-US" sz="1800" dirty="0">
                <a:latin typeface="Times New Roman" panose="02020603050405020304" pitchFamily="18" charset="0"/>
                <a:cs typeface="Times New Roman" panose="02020603050405020304" pitchFamily="18" charset="0"/>
              </a:rPr>
              <a:t>: a statement describing a proposed relationship between </a:t>
            </a:r>
            <a:r>
              <a:rPr lang="en-US" dirty="0" smtClean="0">
                <a:latin typeface="Times New Roman" panose="02020603050405020304" pitchFamily="18" charset="0"/>
                <a:cs typeface="Times New Roman" panose="02020603050405020304" pitchFamily="18" charset="0"/>
              </a:rPr>
              <a:t>different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types of variables.</a:t>
            </a:r>
          </a:p>
          <a:p>
            <a:pPr>
              <a:lnSpc>
                <a:spcPct val="90000"/>
              </a:lnSpc>
            </a:pPr>
            <a:r>
              <a:rPr lang="en-US" dirty="0">
                <a:latin typeface="Times New Roman" panose="02020603050405020304" pitchFamily="18" charset="0"/>
                <a:cs typeface="Times New Roman" panose="02020603050405020304" pitchFamily="18" charset="0"/>
              </a:rPr>
              <a:t>Examples:</a:t>
            </a:r>
          </a:p>
          <a:p>
            <a:pPr marL="285750" indent="-285750">
              <a:lnSpc>
                <a:spcPct val="9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Daily exposure to the sun leads to increased levels of happiness.</a:t>
            </a:r>
          </a:p>
          <a:p>
            <a:pPr marL="285750" indent="-28575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first-year student starts attending more lectures, then their exam scores will improve.</a:t>
            </a:r>
          </a:p>
          <a:p>
            <a:pPr marL="285750" indent="-28575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 who eat breakfast will perform better on a math exam than students who do not eat breakfast.</a:t>
            </a:r>
          </a:p>
          <a:p>
            <a:pPr marL="285750" indent="-28575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People with high-sugar diets and sedentary activity levels are more likely to develop depression."</a:t>
            </a:r>
          </a:p>
          <a:p>
            <a:pPr marL="285750" indent="-28575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Younger people who are regularly exposed to green, outdoor areas have better subjective well-being than older adults who have limited exposure to green spaces.</a:t>
            </a:r>
          </a:p>
          <a:p>
            <a:pPr>
              <a:lnSpc>
                <a:spcPct val="90000"/>
              </a:lnSpc>
            </a:pPr>
            <a:r>
              <a:rPr lang="en-US"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nSpc>
                <a:spcPct val="90000"/>
              </a:lnSpc>
            </a:pPr>
            <a:r>
              <a:rPr lang="en-US" altLang="af-ZA" sz="1800" dirty="0">
                <a:solidFill>
                  <a:schemeClr val="accent4">
                    <a:lumMod val="75000"/>
                  </a:schemeClr>
                </a:solidFill>
                <a:latin typeface="Times New Roman" panose="02020603050405020304" pitchFamily="18" charset="0"/>
                <a:cs typeface="Times New Roman" panose="02020603050405020304" pitchFamily="18" charset="0"/>
              </a:rPr>
              <a:t>Variables : </a:t>
            </a:r>
            <a:r>
              <a:rPr lang="en-US" altLang="af-ZA" sz="1800" dirty="0">
                <a:latin typeface="Times New Roman" panose="02020603050405020304" pitchFamily="18" charset="0"/>
                <a:cs typeface="Times New Roman" panose="02020603050405020304" pitchFamily="18" charset="0"/>
              </a:rPr>
              <a:t>Behaviors, events, or other characteristics which can change or vary in some way.</a:t>
            </a:r>
            <a:endParaRPr lang="aa-ET" dirty="0"/>
          </a:p>
        </p:txBody>
      </p:sp>
    </p:spTree>
    <p:extLst>
      <p:ext uri="{BB962C8B-B14F-4D97-AF65-F5344CB8AC3E}">
        <p14:creationId xmlns:p14="http://schemas.microsoft.com/office/powerpoint/2010/main" val="103476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1" y="901521"/>
            <a:ext cx="10792496" cy="5078313"/>
          </a:xfrm>
          <a:prstGeom prst="rect">
            <a:avLst/>
          </a:prstGeom>
          <a:noFill/>
        </p:spPr>
        <p:txBody>
          <a:bodyPr wrap="square" rtlCol="0">
            <a:spAutoFit/>
          </a:bodyPr>
          <a:lstStyle/>
          <a:p>
            <a:r>
              <a:rPr lang="en-US" dirty="0"/>
              <a:t>Here's a framework to write a hypothesis:</a:t>
            </a:r>
          </a:p>
          <a:p>
            <a:endParaRPr lang="en-US" dirty="0"/>
          </a:p>
          <a:p>
            <a:r>
              <a:rPr lang="en-US" dirty="0"/>
              <a:t>1. Identify the Variables: Clearly identify the variables involved in your study. There should be at least one independent variable (the factor you are changing or manipulating) and one dependent variable (the outcome you are measuring).</a:t>
            </a:r>
          </a:p>
          <a:p>
            <a:endParaRPr lang="en-US" dirty="0"/>
          </a:p>
          <a:p>
            <a:r>
              <a:rPr lang="en-US" dirty="0"/>
              <a:t>2. State the Relationship: In a clear and concise statement, express the expected relationship between the variables. This can be a prediction of how changes in the independent variable(s) will affect the dependent variable(s</a:t>
            </a:r>
            <a:r>
              <a:rPr lang="en-US" dirty="0" smtClean="0"/>
              <a:t>). Or a relationship </a:t>
            </a:r>
            <a:r>
              <a:rPr lang="en-US" smtClean="0"/>
              <a:t>between variable.</a:t>
            </a:r>
            <a:endParaRPr lang="en-US" dirty="0"/>
          </a:p>
          <a:p>
            <a:endParaRPr lang="en-US" dirty="0"/>
          </a:p>
          <a:p>
            <a:r>
              <a:rPr lang="en-US" dirty="0" smtClean="0"/>
              <a:t>3. </a:t>
            </a:r>
            <a:r>
              <a:rPr lang="en-US" dirty="0"/>
              <a:t>Make it Testable: Ensure that your hypothesis is testable and can be empirically investigated through data collection and analysis.</a:t>
            </a:r>
          </a:p>
          <a:p>
            <a:endParaRPr lang="en-US" dirty="0"/>
          </a:p>
          <a:p>
            <a:r>
              <a:rPr lang="en-US" dirty="0" smtClean="0"/>
              <a:t>4. </a:t>
            </a:r>
            <a:r>
              <a:rPr lang="en-US" dirty="0"/>
              <a:t>Be Specific: Avoid vague or ambiguous language. Your hypothesis should be specific enough to guide your research.</a:t>
            </a:r>
          </a:p>
          <a:p>
            <a:endParaRPr lang="en-US" dirty="0"/>
          </a:p>
          <a:p>
            <a:r>
              <a:rPr lang="en-US" dirty="0" smtClean="0"/>
              <a:t>5. </a:t>
            </a:r>
            <a:r>
              <a:rPr lang="en-US" dirty="0"/>
              <a:t>Keep it Falsifiable: A hypothesis should be framed in a way that it can be proven false through evidence. If it cannot be falsified, it may not be a valid hypothesis.</a:t>
            </a:r>
          </a:p>
        </p:txBody>
      </p:sp>
    </p:spTree>
    <p:extLst>
      <p:ext uri="{BB962C8B-B14F-4D97-AF65-F5344CB8AC3E}">
        <p14:creationId xmlns:p14="http://schemas.microsoft.com/office/powerpoint/2010/main" val="150695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2"/>
          <p:cNvSpPr>
            <a:spLocks noGrp="1" noChangeArrowheads="1"/>
          </p:cNvSpPr>
          <p:nvPr>
            <p:ph type="title"/>
          </p:nvPr>
        </p:nvSpPr>
        <p:spPr>
          <a:xfrm>
            <a:off x="686834" y="1153572"/>
            <a:ext cx="3200400" cy="4461163"/>
          </a:xfrm>
        </p:spPr>
        <p:txBody>
          <a:bodyPr>
            <a:normAutofit/>
          </a:bodyPr>
          <a:lstStyle/>
          <a:p>
            <a:r>
              <a:rPr lang="en-US" sz="4100" b="1">
                <a:solidFill>
                  <a:srgbClr val="FFFFFF"/>
                </a:solidFill>
                <a:latin typeface="Cambria" panose="02040503050406030204" pitchFamily="18" charset="0"/>
                <a:ea typeface="Cambria" panose="02040503050406030204" pitchFamily="18" charset="0"/>
              </a:rPr>
              <a:t>Operational definition</a:t>
            </a:r>
          </a:p>
        </p:txBody>
      </p:sp>
      <p:sp>
        <p:nvSpPr>
          <p:cNvPr id="76" name="Arc 75">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459" name="Rectangle 3"/>
          <p:cNvSpPr>
            <a:spLocks noGrp="1" noChangeArrowheads="1"/>
          </p:cNvSpPr>
          <p:nvPr>
            <p:ph type="body" idx="1"/>
          </p:nvPr>
        </p:nvSpPr>
        <p:spPr>
          <a:xfrm>
            <a:off x="4447308" y="591344"/>
            <a:ext cx="6906491" cy="5585619"/>
          </a:xfrm>
        </p:spPr>
        <p:txBody>
          <a:bodyPr anchor="ctr">
            <a:normAutofit/>
          </a:bodyPr>
          <a:lstStyle/>
          <a:p>
            <a:pPr marL="0" indent="0">
              <a:buNone/>
            </a:pPr>
            <a:r>
              <a:rPr lang="en-US" sz="2000" b="1" dirty="0">
                <a:latin typeface="Times New Roman" panose="02020603050405020304" pitchFamily="18" charset="0"/>
                <a:cs typeface="Times New Roman" panose="02020603050405020304" pitchFamily="18" charset="0"/>
              </a:rPr>
              <a:t>Operational definition</a:t>
            </a:r>
            <a:r>
              <a:rPr lang="en-US" sz="2000" dirty="0">
                <a:latin typeface="Times New Roman" panose="02020603050405020304" pitchFamily="18" charset="0"/>
                <a:cs typeface="Times New Roman" panose="02020603050405020304" pitchFamily="18" charset="0"/>
              </a:rPr>
              <a:t>: a term whose meaning is derived from the processes or observable events used to measure it. </a:t>
            </a:r>
          </a:p>
          <a:p>
            <a:r>
              <a:rPr lang="en-US" sz="2000" dirty="0">
                <a:latin typeface="Times New Roman" panose="02020603050405020304" pitchFamily="18" charset="0"/>
                <a:cs typeface="Times New Roman" panose="02020603050405020304" pitchFamily="18" charset="0"/>
              </a:rPr>
              <a:t>E.g. defining “beauty”.</a:t>
            </a:r>
          </a:p>
          <a:p>
            <a:r>
              <a:rPr lang="en-US" sz="2000" dirty="0">
                <a:latin typeface="Times New Roman" panose="02020603050405020304" pitchFamily="18" charset="0"/>
                <a:cs typeface="Times New Roman" panose="02020603050405020304" pitchFamily="18" charset="0"/>
              </a:rPr>
              <a:t>To define beauty as ‘whatever is pleasing to the senses’ is not acceptable as an operational definition because it is not based on an observable event. However, defining it as ‘giving a dozen roses to someone’ is operational.</a:t>
            </a:r>
          </a:p>
          <a:p>
            <a:r>
              <a:rPr lang="en-US" sz="2000" dirty="0">
                <a:latin typeface="Times New Roman" panose="02020603050405020304" pitchFamily="18" charset="0"/>
                <a:cs typeface="Times New Roman" panose="02020603050405020304" pitchFamily="18" charset="0"/>
              </a:rPr>
              <a:t>The difficulty with abstract concepts as given in this example is that sometimes the operational definition may be unrelated to the concept which it is supposed to define.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 xmlns:a16="http://schemas.microsoft.com/office/drawing/2014/main" id="{3E443FD7-A66B-4AA0-872D-B088B9BC5F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1094095" y="851517"/>
            <a:ext cx="5238466" cy="2991416"/>
          </a:xfrm>
        </p:spPr>
        <p:txBody>
          <a:bodyPr anchor="b">
            <a:normAutofit/>
          </a:bodyPr>
          <a:lstStyle/>
          <a:p>
            <a:pPr algn="l"/>
            <a:r>
              <a:rPr lang="en-GB" dirty="0">
                <a:latin typeface="Cambria" panose="02040503050406030204" pitchFamily="18" charset="0"/>
                <a:ea typeface="Cambria" panose="02040503050406030204" pitchFamily="18" charset="0"/>
              </a:rPr>
              <a:t>Research methods</a:t>
            </a:r>
            <a:endParaRPr lang="en-US" dirty="0">
              <a:latin typeface="Cambria" panose="02040503050406030204" pitchFamily="18" charset="0"/>
              <a:ea typeface="Cambria" panose="02040503050406030204" pitchFamily="18" charset="0"/>
            </a:endParaRPr>
          </a:p>
        </p:txBody>
      </p:sp>
      <p:sp>
        <p:nvSpPr>
          <p:cNvPr id="4101" name="Freeform: Shape 72">
            <a:extLst>
              <a:ext uri="{FF2B5EF4-FFF2-40B4-BE49-F238E27FC236}">
                <a16:creationId xmlns="" xmlns:a16="http://schemas.microsoft.com/office/drawing/2014/main" id="{C04BE0EF-3561-49B4-9A29-F283168A9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E:\MEDIA\CAGCAT10\j0301252.wmf"/>
          <p:cNvPicPr>
            <a:picLocks noChangeAspect="1" noChangeArrowheads="1"/>
          </p:cNvPicPr>
          <p:nvPr/>
        </p:nvPicPr>
        <p:blipFill>
          <a:blip r:embed="rId2" cstate="print"/>
          <a:stretch>
            <a:fillRect/>
          </a:stretch>
        </p:blipFill>
        <p:spPr bwMode="auto">
          <a:xfrm>
            <a:off x="7531503" y="2366166"/>
            <a:ext cx="3217333" cy="27436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71B065C2-6452-CCDF-5E22-DC752F7236A6}"/>
              </a:ext>
            </a:extLst>
          </p:cNvPr>
          <p:cNvSpPr>
            <a:spLocks noGrp="1" noChangeArrowheads="1"/>
          </p:cNvSpPr>
          <p:nvPr>
            <p:ph type="title"/>
          </p:nvPr>
        </p:nvSpPr>
        <p:spPr/>
        <p:txBody>
          <a:bodyPr/>
          <a:lstStyle/>
          <a:p>
            <a:pPr eaLnBrk="1" hangingPunct="1">
              <a:defRPr/>
            </a:pPr>
            <a:r>
              <a:rPr lang="en-US" altLang="af-ZA"/>
              <a:t>Psychological Research</a:t>
            </a:r>
          </a:p>
        </p:txBody>
      </p:sp>
      <p:sp>
        <p:nvSpPr>
          <p:cNvPr id="21507" name="Rectangle 3">
            <a:extLst>
              <a:ext uri="{FF2B5EF4-FFF2-40B4-BE49-F238E27FC236}">
                <a16:creationId xmlns="" xmlns:a16="http://schemas.microsoft.com/office/drawing/2014/main" id="{C1E943E6-533F-C74E-8F17-CD09ADF07D61}"/>
              </a:ext>
            </a:extLst>
          </p:cNvPr>
          <p:cNvSpPr>
            <a:spLocks noGrp="1" noChangeArrowheads="1"/>
          </p:cNvSpPr>
          <p:nvPr>
            <p:ph idx="1"/>
          </p:nvPr>
        </p:nvSpPr>
        <p:spPr>
          <a:xfrm>
            <a:off x="2209800" y="1524000"/>
            <a:ext cx="7772400" cy="4114800"/>
          </a:xfrm>
        </p:spPr>
        <p:txBody>
          <a:bodyPr>
            <a:normAutofit lnSpcReduction="10000"/>
          </a:bodyPr>
          <a:lstStyle/>
          <a:p>
            <a:pPr eaLnBrk="1" hangingPunct="1"/>
            <a:r>
              <a:rPr lang="en-US" altLang="af-ZA" sz="2400"/>
              <a:t>Methods of data collection:</a:t>
            </a:r>
          </a:p>
          <a:p>
            <a:pPr lvl="1" eaLnBrk="1" hangingPunct="1"/>
            <a:r>
              <a:rPr lang="en-US" altLang="af-ZA" u="sng"/>
              <a:t>Qualitative</a:t>
            </a:r>
          </a:p>
          <a:p>
            <a:pPr lvl="2" eaLnBrk="1" hangingPunct="1"/>
            <a:r>
              <a:rPr lang="en-US" altLang="aa-ET" sz="1600"/>
              <a:t>Gathers information that is not in numerical form.  For example, diary accounts, open-ended questionnaires, unstructured interviews and unstructured observations. </a:t>
            </a:r>
          </a:p>
          <a:p>
            <a:pPr lvl="2" eaLnBrk="1" hangingPunct="1"/>
            <a:r>
              <a:rPr lang="en-US" altLang="aa-ET" sz="1600"/>
              <a:t>Data is typically descriptive data and as such is harder to analyze than quantitative data.</a:t>
            </a:r>
          </a:p>
          <a:p>
            <a:pPr lvl="2" eaLnBrk="1" hangingPunct="1"/>
            <a:r>
              <a:rPr lang="en-US" altLang="aa-ET" sz="1600"/>
              <a:t>Includes focus groups, in-depth interviews, and reviews of documents for types of themes </a:t>
            </a:r>
          </a:p>
          <a:p>
            <a:pPr lvl="1" eaLnBrk="1" hangingPunct="1"/>
            <a:r>
              <a:rPr lang="en-US" altLang="af-ZA" u="sng"/>
              <a:t>Quantitative</a:t>
            </a:r>
            <a:r>
              <a:rPr lang="en-US" altLang="af-ZA"/>
              <a:t> </a:t>
            </a:r>
          </a:p>
          <a:p>
            <a:pPr lvl="2" eaLnBrk="1" hangingPunct="1"/>
            <a:r>
              <a:rPr lang="en-US" altLang="aa-ET" sz="1800"/>
              <a:t>Gathers data in numerical form which can be put into categories, or in rank order, or measured in units of measurement; used to construct graphs and tables of raw data.</a:t>
            </a:r>
          </a:p>
          <a:p>
            <a:pPr lvl="2" eaLnBrk="1" hangingPunct="1"/>
            <a:r>
              <a:rPr lang="en-US" altLang="aa-ET" sz="1800"/>
              <a:t>Surveys, structured interviews &amp; observations, and reviews of records or documents for numeric information</a:t>
            </a:r>
            <a:endParaRPr lang="en-US" altLang="af-ZA" sz="1800"/>
          </a:p>
          <a:p>
            <a:pPr lvl="1" eaLnBrk="1" hangingPunct="1"/>
            <a:endParaRPr lang="en-US" altLang="af-ZA"/>
          </a:p>
          <a:p>
            <a:pPr eaLnBrk="1" hangingPunct="1"/>
            <a:endParaRPr lang="en-US" altLang="af-ZA" sz="2400"/>
          </a:p>
        </p:txBody>
      </p:sp>
      <p:sp>
        <p:nvSpPr>
          <p:cNvPr id="21508" name="Slide Number Placeholder 5">
            <a:extLst>
              <a:ext uri="{FF2B5EF4-FFF2-40B4-BE49-F238E27FC236}">
                <a16:creationId xmlns="" xmlns:a16="http://schemas.microsoft.com/office/drawing/2014/main" id="{DFE3BD46-A869-3198-F3A2-57C917C5C8D8}"/>
              </a:ext>
            </a:extLst>
          </p:cNvPr>
          <p:cNvSpPr>
            <a:spLocks noGrp="1"/>
          </p:cNvSpPr>
          <p:nvPr>
            <p:ph type="sldNum" sz="quarter" idx="10"/>
          </p:nvPr>
        </p:nvSpPr>
        <p:spPr bwMode="auto">
          <a:xfrm>
            <a:off x="2209800" y="6248400"/>
            <a:ext cx="1905000" cy="457200"/>
          </a:xfrm>
          <a:prstGeom prst="rect">
            <a:avLst/>
          </a:pr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91440" tIns="45720" rIns="91440" bIns="45720" rtlCol="0"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l"/>
            <a:fld id="{7A78A112-02A0-470B-9438-EC50544237D9}" type="slidenum">
              <a:rPr lang="en-US" altLang="aa-ET">
                <a:solidFill>
                  <a:schemeClr val="bg2"/>
                </a:solidFill>
                <a:latin typeface="Times New Roman" panose="02020603050405020304" pitchFamily="18" charset="0"/>
              </a:rPr>
              <a:pPr algn="l"/>
              <a:t>18</a:t>
            </a:fld>
            <a:endParaRPr lang="en-US" altLang="aa-ET">
              <a:solidFill>
                <a:schemeClr val="bg2"/>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 xmlns:a16="http://schemas.microsoft.com/office/drawing/2014/main" id="{7C963096-7E21-DE77-064D-249566F13728}"/>
              </a:ext>
            </a:extLst>
          </p:cNvPr>
          <p:cNvSpPr>
            <a:spLocks noChangeArrowheads="1"/>
          </p:cNvSpPr>
          <p:nvPr/>
        </p:nvSpPr>
        <p:spPr bwMode="auto">
          <a:xfrm>
            <a:off x="1524001" y="-176728"/>
            <a:ext cx="184731" cy="369332"/>
          </a:xfrm>
          <a:prstGeom prst="rect">
            <a:avLst/>
          </a:prstGeom>
          <a:solidFill>
            <a:srgbClr val="000000"/>
          </a:solidFill>
          <a:ln w="9525">
            <a:solidFill>
              <a:schemeClr val="tx1"/>
            </a:solidFill>
            <a:miter lim="800000"/>
            <a:headEnd/>
            <a:tailEnd/>
          </a:ln>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aa-ET" altLang="aa-ET"/>
          </a:p>
        </p:txBody>
      </p:sp>
      <p:sp>
        <p:nvSpPr>
          <p:cNvPr id="5123" name="Title 8">
            <a:extLst>
              <a:ext uri="{FF2B5EF4-FFF2-40B4-BE49-F238E27FC236}">
                <a16:creationId xmlns="" xmlns:a16="http://schemas.microsoft.com/office/drawing/2014/main" id="{27F5EA85-6A11-BEF8-B2A9-95250507F686}"/>
              </a:ext>
            </a:extLst>
          </p:cNvPr>
          <p:cNvSpPr>
            <a:spLocks noGrp="1"/>
          </p:cNvSpPr>
          <p:nvPr>
            <p:ph type="title"/>
          </p:nvPr>
        </p:nvSpPr>
        <p:spPr>
          <a:xfrm>
            <a:off x="2209800" y="0"/>
            <a:ext cx="7772400" cy="1143000"/>
          </a:xfrm>
        </p:spPr>
        <p:txBody>
          <a:bodyPr/>
          <a:lstStyle/>
          <a:p>
            <a:pPr eaLnBrk="1" hangingPunct="1">
              <a:defRPr/>
            </a:pPr>
            <a:r>
              <a:rPr lang="en-US"/>
              <a:t>Difference</a:t>
            </a:r>
          </a:p>
        </p:txBody>
      </p:sp>
      <p:sp>
        <p:nvSpPr>
          <p:cNvPr id="22532" name="Content Placeholder 10">
            <a:extLst>
              <a:ext uri="{FF2B5EF4-FFF2-40B4-BE49-F238E27FC236}">
                <a16:creationId xmlns="" xmlns:a16="http://schemas.microsoft.com/office/drawing/2014/main" id="{8EFBDEA1-39AD-44DD-2407-EDDD0FB0EC9A}"/>
              </a:ext>
            </a:extLst>
          </p:cNvPr>
          <p:cNvSpPr>
            <a:spLocks noGrp="1"/>
          </p:cNvSpPr>
          <p:nvPr>
            <p:ph sz="half" idx="2"/>
          </p:nvPr>
        </p:nvSpPr>
        <p:spPr>
          <a:xfrm>
            <a:off x="1905000" y="990600"/>
            <a:ext cx="3810000" cy="4114800"/>
          </a:xfrm>
        </p:spPr>
        <p:txBody>
          <a:bodyPr>
            <a:normAutofit fontScale="92500" lnSpcReduction="10000"/>
          </a:bodyPr>
          <a:lstStyle/>
          <a:p>
            <a:pPr eaLnBrk="1" hangingPunct="1"/>
            <a:r>
              <a:rPr lang="en-US" altLang="aa-ET" sz="2000" u="sng"/>
              <a:t>Qualitative</a:t>
            </a:r>
          </a:p>
          <a:p>
            <a:pPr lvl="1" eaLnBrk="1" hangingPunct="1"/>
            <a:r>
              <a:rPr lang="en-US" altLang="aa-ET" sz="1800"/>
              <a:t>Primarily inductive process used to formulate theory or hypotheses </a:t>
            </a:r>
          </a:p>
          <a:p>
            <a:pPr lvl="1" eaLnBrk="1" hangingPunct="1"/>
            <a:r>
              <a:rPr lang="en-US" altLang="aa-ET" sz="1800"/>
              <a:t>More subjective. More in-depth information on a few cases </a:t>
            </a:r>
          </a:p>
          <a:p>
            <a:pPr lvl="1" eaLnBrk="1" hangingPunct="1"/>
            <a:r>
              <a:rPr lang="en-US" altLang="aa-ET" sz="1800"/>
              <a:t>Text-based , no statistical  tests</a:t>
            </a:r>
          </a:p>
          <a:p>
            <a:pPr lvl="1" eaLnBrk="1" hangingPunct="1"/>
            <a:r>
              <a:rPr lang="en-US" altLang="aa-ET" sz="1800"/>
              <a:t>Unstructured or semi-structured response options </a:t>
            </a:r>
          </a:p>
          <a:p>
            <a:pPr lvl="1" eaLnBrk="1" hangingPunct="1"/>
            <a:r>
              <a:rPr lang="en-US" altLang="aa-ET" sz="1800"/>
              <a:t>Can be valid and reliable: largely depends on skill and rigor of the researcher</a:t>
            </a:r>
          </a:p>
          <a:p>
            <a:pPr lvl="1" eaLnBrk="1" hangingPunct="1"/>
            <a:r>
              <a:rPr lang="en-US" altLang="aa-ET" sz="1800"/>
              <a:t>Time expenditure lighter on the planning end and heavier during the analysis phase</a:t>
            </a:r>
          </a:p>
          <a:p>
            <a:pPr lvl="1" eaLnBrk="1" hangingPunct="1"/>
            <a:r>
              <a:rPr lang="en-US" altLang="aa-ET" sz="1800"/>
              <a:t>Less generalizable</a:t>
            </a:r>
          </a:p>
          <a:p>
            <a:pPr eaLnBrk="1" hangingPunct="1"/>
            <a:endParaRPr lang="en-US" altLang="aa-ET" sz="2000"/>
          </a:p>
        </p:txBody>
      </p:sp>
      <p:sp>
        <p:nvSpPr>
          <p:cNvPr id="12" name="Content Placeholder 10">
            <a:extLst>
              <a:ext uri="{FF2B5EF4-FFF2-40B4-BE49-F238E27FC236}">
                <a16:creationId xmlns="" xmlns:a16="http://schemas.microsoft.com/office/drawing/2014/main" id="{176B127C-33ED-5154-C51E-F30F1C4A9B87}"/>
              </a:ext>
            </a:extLst>
          </p:cNvPr>
          <p:cNvSpPr txBox="1">
            <a:spLocks/>
          </p:cNvSpPr>
          <p:nvPr/>
        </p:nvSpPr>
        <p:spPr bwMode="auto">
          <a:xfrm>
            <a:off x="6248400" y="990600"/>
            <a:ext cx="3810000" cy="4114800"/>
          </a:xfrm>
          <a:prstGeom prst="rect">
            <a:avLst/>
          </a:prstGeom>
          <a:noFill/>
          <a:ln w="9525">
            <a:noFill/>
            <a:miter lim="800000"/>
            <a:headEnd/>
            <a:tailEnd/>
          </a:ln>
          <a:effectLst/>
        </p:spPr>
        <p:txBody>
          <a:bodyPr/>
          <a:lstStyle/>
          <a:p>
            <a:pPr marL="342900" indent="-342900">
              <a:spcBef>
                <a:spcPct val="20000"/>
              </a:spcBef>
              <a:buFontTx/>
              <a:buChar char="•"/>
              <a:defRPr/>
            </a:pPr>
            <a:r>
              <a:rPr lang="en-US" sz="2000" u="sng" kern="0" dirty="0"/>
              <a:t>Quantitative</a:t>
            </a:r>
          </a:p>
          <a:p>
            <a:pPr marL="742950" lvl="1" indent="-285750">
              <a:spcBef>
                <a:spcPct val="20000"/>
              </a:spcBef>
              <a:buFontTx/>
              <a:buChar char="–"/>
              <a:defRPr/>
            </a:pPr>
            <a:r>
              <a:rPr lang="en-US" dirty="0">
                <a:latin typeface="Times New Roman" charset="0"/>
              </a:rPr>
              <a:t>Primarily deductive process used to test pre-specified concepts/hypotheses that make up a theory</a:t>
            </a:r>
          </a:p>
          <a:p>
            <a:pPr marL="742950" lvl="1" indent="-285750">
              <a:spcBef>
                <a:spcPct val="20000"/>
              </a:spcBef>
              <a:buFontTx/>
              <a:buChar char="–"/>
              <a:defRPr/>
            </a:pPr>
            <a:r>
              <a:rPr lang="en-US" dirty="0">
                <a:latin typeface="Times New Roman" charset="0"/>
              </a:rPr>
              <a:t>More objective: provides observed effects (interpreted by researchers) on a problem or condition </a:t>
            </a:r>
          </a:p>
          <a:p>
            <a:pPr marL="742950" lvl="1" indent="-285750">
              <a:spcBef>
                <a:spcPct val="20000"/>
              </a:spcBef>
              <a:buFontTx/>
              <a:buChar char="–"/>
              <a:defRPr/>
            </a:pPr>
            <a:r>
              <a:rPr lang="en-US" kern="0" dirty="0"/>
              <a:t>Number-based, statistical tests are used.</a:t>
            </a:r>
          </a:p>
          <a:p>
            <a:pPr marL="742950" lvl="1" indent="-285750">
              <a:spcBef>
                <a:spcPct val="20000"/>
              </a:spcBef>
              <a:buFontTx/>
              <a:buChar char="–"/>
              <a:defRPr/>
            </a:pPr>
            <a:r>
              <a:rPr lang="en-US" dirty="0">
                <a:latin typeface="Times New Roman" charset="0"/>
              </a:rPr>
              <a:t>Fixed response options </a:t>
            </a:r>
          </a:p>
          <a:p>
            <a:pPr marL="742950" lvl="1" indent="-285750">
              <a:spcBef>
                <a:spcPct val="20000"/>
              </a:spcBef>
              <a:buFontTx/>
              <a:buChar char="–"/>
              <a:defRPr/>
            </a:pPr>
            <a:r>
              <a:rPr lang="en-US" dirty="0">
                <a:latin typeface="Times New Roman" charset="0"/>
              </a:rPr>
              <a:t>Can be valid and reliable: largely depends on the measurement /instrument used</a:t>
            </a:r>
          </a:p>
          <a:p>
            <a:pPr marL="742950" lvl="1" indent="-285750">
              <a:spcBef>
                <a:spcPct val="20000"/>
              </a:spcBef>
              <a:buFontTx/>
              <a:buChar char="–"/>
              <a:defRPr/>
            </a:pPr>
            <a:r>
              <a:rPr lang="en-US" dirty="0">
                <a:latin typeface="Times New Roman" charset="0"/>
              </a:rPr>
              <a:t>Time expenditure heavier on the planning phase and lighter on the analysis phase</a:t>
            </a:r>
          </a:p>
          <a:p>
            <a:pPr marL="742950" lvl="1" indent="-285750">
              <a:spcBef>
                <a:spcPct val="20000"/>
              </a:spcBef>
              <a:buFontTx/>
              <a:buChar char="–"/>
              <a:defRPr/>
            </a:pPr>
            <a:r>
              <a:rPr lang="en-US" dirty="0">
                <a:latin typeface="Times New Roman" charset="0"/>
              </a:rPr>
              <a:t>More </a:t>
            </a:r>
            <a:r>
              <a:rPr lang="en-US" dirty="0" err="1">
                <a:latin typeface="Times New Roman" charset="0"/>
              </a:rPr>
              <a:t>generalizable</a:t>
            </a:r>
            <a:endParaRPr lang="en-US"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Contents</a:t>
            </a:r>
          </a:p>
        </p:txBody>
      </p:sp>
      <p:sp>
        <p:nvSpPr>
          <p:cNvPr id="3" name="Content Placeholder 2"/>
          <p:cNvSpPr>
            <a:spLocks noGrp="1"/>
          </p:cNvSpPr>
          <p:nvPr>
            <p:ph sz="quarter" idx="1"/>
          </p:nvPr>
        </p:nvSpPr>
        <p:spPr/>
        <p:txBody>
          <a:bodyPr>
            <a:normAutofit/>
          </a:bodyPr>
          <a:lstStyle/>
          <a:p>
            <a:r>
              <a:rPr lang="en-GB" sz="2400" dirty="0">
                <a:latin typeface="Times New Roman" panose="02020603050405020304" pitchFamily="18" charset="0"/>
                <a:cs typeface="Times New Roman" panose="02020603050405020304" pitchFamily="18" charset="0"/>
              </a:rPr>
              <a:t>What is research</a:t>
            </a:r>
          </a:p>
          <a:p>
            <a:r>
              <a:rPr lang="en-GB" sz="2400" dirty="0">
                <a:latin typeface="Times New Roman" panose="02020603050405020304" pitchFamily="18" charset="0"/>
                <a:cs typeface="Times New Roman" panose="02020603050405020304" pitchFamily="18" charset="0"/>
              </a:rPr>
              <a:t>Why conduct research</a:t>
            </a:r>
          </a:p>
          <a:p>
            <a:r>
              <a:rPr lang="en-GB" sz="2400" dirty="0">
                <a:latin typeface="Times New Roman" panose="02020603050405020304" pitchFamily="18" charset="0"/>
                <a:cs typeface="Times New Roman" panose="02020603050405020304" pitchFamily="18" charset="0"/>
              </a:rPr>
              <a:t>Main concepts: Theory, Induction, Deduction, Hypothesis, Operational definition.</a:t>
            </a:r>
          </a:p>
          <a:p>
            <a:r>
              <a:rPr lang="en-GB" sz="2400" dirty="0">
                <a:latin typeface="Times New Roman" panose="02020603050405020304" pitchFamily="18" charset="0"/>
                <a:cs typeface="Times New Roman" panose="02020603050405020304" pitchFamily="18" charset="0"/>
              </a:rPr>
              <a:t>Research methods</a:t>
            </a:r>
          </a:p>
          <a:p>
            <a:pPr marL="800100" lvl="1" indent="-342900" algn="just">
              <a:buFont typeface="+mj-lt"/>
              <a:buAutoNum type="alphaLcParenR"/>
            </a:pPr>
            <a:r>
              <a:rPr lang="en-US" sz="1800" dirty="0">
                <a:effectLst/>
                <a:latin typeface="Times New Roman" panose="02020603050405020304" pitchFamily="18" charset="0"/>
                <a:ea typeface="Calibri" panose="020F0502020204030204" pitchFamily="34" charset="0"/>
              </a:rPr>
              <a:t>Naturalistic observation </a:t>
            </a:r>
          </a:p>
          <a:p>
            <a:pPr marL="800100" lvl="1" indent="-342900" algn="just">
              <a:buFont typeface="+mj-lt"/>
              <a:buAutoNum type="alphaLcParenR"/>
            </a:pPr>
            <a:r>
              <a:rPr lang="en-US" sz="1800" dirty="0">
                <a:effectLst/>
                <a:latin typeface="Times New Roman" panose="02020603050405020304" pitchFamily="18" charset="0"/>
                <a:ea typeface="Calibri" panose="020F0502020204030204" pitchFamily="34" charset="0"/>
              </a:rPr>
              <a:t>Experimental method </a:t>
            </a:r>
          </a:p>
          <a:p>
            <a:pPr marL="800100" lvl="1" indent="-342900" algn="just">
              <a:buFont typeface="+mj-lt"/>
              <a:buAutoNum type="alphaLcParenR"/>
            </a:pPr>
            <a:r>
              <a:rPr lang="en-US" sz="1800" dirty="0">
                <a:effectLst/>
                <a:latin typeface="Times New Roman" panose="02020603050405020304" pitchFamily="18" charset="0"/>
                <a:ea typeface="Calibri" panose="020F0502020204030204" pitchFamily="34" charset="0"/>
              </a:rPr>
              <a:t>Survey and interview </a:t>
            </a:r>
          </a:p>
          <a:p>
            <a:pPr marL="800100" lvl="1" indent="-342900" algn="just">
              <a:buFont typeface="+mj-lt"/>
              <a:buAutoNum type="alphaLcParenR"/>
            </a:pPr>
            <a:r>
              <a:rPr lang="en-US" sz="1800" dirty="0">
                <a:effectLst/>
                <a:latin typeface="Times New Roman" panose="02020603050405020304" pitchFamily="18" charset="0"/>
                <a:ea typeface="Calibri" panose="020F0502020204030204" pitchFamily="34" charset="0"/>
              </a:rPr>
              <a:t>Case study and focus group </a:t>
            </a:r>
          </a:p>
          <a:p>
            <a:pPr marL="800100" lvl="1" indent="-342900">
              <a:buFont typeface="+mj-lt"/>
              <a:buAutoNum type="alphaLcParenR"/>
            </a:pPr>
            <a:r>
              <a:rPr lang="en-US" sz="1800" dirty="0">
                <a:effectLst/>
                <a:latin typeface="Times New Roman" panose="02020603050405020304" pitchFamily="18" charset="0"/>
                <a:ea typeface="Times New Roman" panose="02020603050405020304" pitchFamily="18" charset="0"/>
              </a:rPr>
              <a:t>Meta-analysis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53363" y="365760"/>
            <a:ext cx="9367203" cy="1188720"/>
          </a:xfrm>
        </p:spPr>
        <p:txBody>
          <a:bodyPr>
            <a:normAutofit/>
          </a:bodyPr>
          <a:lstStyle/>
          <a:p>
            <a:r>
              <a:rPr lang="en-US" sz="3700">
                <a:latin typeface="Cambria" panose="02040503050406030204" pitchFamily="18" charset="0"/>
                <a:ea typeface="Cambria" panose="02040503050406030204" pitchFamily="18" charset="0"/>
                <a:cs typeface="Times New Roman" panose="02020603050405020304" pitchFamily="18" charset="0"/>
              </a:rPr>
              <a:t>Types of Methods of Psychological Research </a:t>
            </a:r>
          </a:p>
        </p:txBody>
      </p:sp>
      <p:sp>
        <p:nvSpPr>
          <p:cNvPr id="72" name="Freeform: Shape 71">
            <a:extLst>
              <a:ext uri="{FF2B5EF4-FFF2-40B4-BE49-F238E27FC236}">
                <a16:creationId xmlns="" xmlns:a16="http://schemas.microsoft.com/office/drawing/2014/main" id="{7CB4857B-ED7C-444D-9F04-2F885114A1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 xmlns:a16="http://schemas.microsoft.com/office/drawing/2014/main" id="{D18046FB-44EA-4FD8-A585-EA09A319B2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 xmlns:a16="http://schemas.microsoft.com/office/drawing/2014/main" id="{479F5F2B-8B58-4140-AE6A-51F6C67B18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579" name="Rectangle 3"/>
          <p:cNvSpPr>
            <a:spLocks noGrp="1" noChangeArrowheads="1"/>
          </p:cNvSpPr>
          <p:nvPr>
            <p:ph type="body" idx="1"/>
          </p:nvPr>
        </p:nvSpPr>
        <p:spPr>
          <a:xfrm>
            <a:off x="1653363" y="2176272"/>
            <a:ext cx="9367204" cy="4041648"/>
          </a:xfrm>
        </p:spPr>
        <p:txBody>
          <a:bodyPr anchor="t">
            <a:normAutofit/>
          </a:bodyPr>
          <a:lstStyle/>
          <a:p>
            <a:r>
              <a:rPr lang="en-US" sz="2200" dirty="0">
                <a:latin typeface="Times New Roman" panose="02020603050405020304" pitchFamily="18" charset="0"/>
                <a:cs typeface="Times New Roman" panose="02020603050405020304" pitchFamily="18" charset="0"/>
              </a:rPr>
              <a:t>A research method is a procedure for examining a problem and gathering observations. These include:</a:t>
            </a:r>
          </a:p>
          <a:p>
            <a:pPr lvl="1"/>
            <a:r>
              <a:rPr lang="en-US" sz="2200" b="1" dirty="0">
                <a:latin typeface="Times New Roman" panose="02020603050405020304" pitchFamily="18" charset="0"/>
                <a:cs typeface="Times New Roman" panose="02020603050405020304" pitchFamily="18" charset="0"/>
              </a:rPr>
              <a:t>Experimental Method</a:t>
            </a:r>
            <a:r>
              <a:rPr lang="en-US"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the researcher varies different factors to see what effect they have on each other. </a:t>
            </a:r>
            <a:endParaRPr lang="en-US" sz="2200" dirty="0">
              <a:latin typeface="Times New Roman" panose="02020603050405020304" pitchFamily="18" charset="0"/>
              <a:cs typeface="Times New Roman" panose="02020603050405020304" pitchFamily="18" charset="0"/>
            </a:endParaRPr>
          </a:p>
          <a:p>
            <a:pPr lvl="1"/>
            <a:r>
              <a:rPr lang="en-US" sz="2200" b="1" dirty="0">
                <a:latin typeface="Times New Roman" panose="02020603050405020304" pitchFamily="18" charset="0"/>
                <a:cs typeface="Times New Roman" panose="02020603050405020304" pitchFamily="18" charset="0"/>
              </a:rPr>
              <a:t>Non-experimental Method </a:t>
            </a:r>
            <a:r>
              <a:rPr lang="en-US" sz="2000" b="1" dirty="0">
                <a:latin typeface="Times New Roman" panose="02020603050405020304" pitchFamily="18" charset="0"/>
                <a:cs typeface="Times New Roman" panose="02020603050405020304" pitchFamily="18" charset="0"/>
              </a:rPr>
              <a:t>/ descriptive / correlation designs</a:t>
            </a:r>
            <a:r>
              <a:rPr lang="en-US" sz="2000" dirty="0">
                <a:latin typeface="Times New Roman" panose="02020603050405020304" pitchFamily="18" charset="0"/>
                <a:cs typeface="Times New Roman" panose="02020603050405020304" pitchFamily="18" charset="0"/>
              </a:rPr>
              <a:t>: in this the researcher can not have or do not attempt to have any direct control over aspects of behavior. For e.g. Testing coordination before and after alcohol or drug usage will not involve control over the quantity consumed.  </a:t>
            </a:r>
          </a:p>
          <a:p>
            <a:pPr lvl="2"/>
            <a:r>
              <a:rPr lang="en-US" dirty="0">
                <a:latin typeface="Times New Roman" panose="02020603050405020304" pitchFamily="18" charset="0"/>
                <a:cs typeface="Times New Roman" panose="02020603050405020304" pitchFamily="18" charset="0"/>
              </a:rPr>
              <a:t>A. Naturalistic Observation</a:t>
            </a:r>
          </a:p>
          <a:p>
            <a:pPr lvl="2"/>
            <a:r>
              <a:rPr lang="en-US" sz="2200" dirty="0">
                <a:latin typeface="Times New Roman" panose="02020603050405020304" pitchFamily="18" charset="0"/>
                <a:cs typeface="Times New Roman" panose="02020603050405020304" pitchFamily="18" charset="0"/>
              </a:rPr>
              <a:t>B. Case Studies</a:t>
            </a:r>
          </a:p>
          <a:p>
            <a:pPr lvl="2"/>
            <a:r>
              <a:rPr lang="en-US" sz="2200" dirty="0">
                <a:latin typeface="Times New Roman" panose="02020603050405020304" pitchFamily="18" charset="0"/>
                <a:cs typeface="Times New Roman" panose="02020603050405020304" pitchFamily="18" charset="0"/>
              </a:rPr>
              <a:t>C. Surveys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a:normAutofit/>
          </a:bodyPr>
          <a:lstStyle/>
          <a:p>
            <a:r>
              <a:rPr lang="en-US" b="1" dirty="0">
                <a:latin typeface="Cambria" panose="02040503050406030204" pitchFamily="18" charset="0"/>
                <a:ea typeface="Cambria" panose="02040503050406030204" pitchFamily="18" charset="0"/>
              </a:rPr>
              <a:t>Experimental method </a:t>
            </a:r>
          </a:p>
        </p:txBody>
      </p:sp>
      <p:sp>
        <p:nvSpPr>
          <p:cNvPr id="3" name="Content Placeholder 2"/>
          <p:cNvSpPr>
            <a:spLocks noGrp="1"/>
          </p:cNvSpPr>
          <p:nvPr>
            <p:ph sz="quarter" idx="1"/>
          </p:nvPr>
        </p:nvSpPr>
        <p:spPr>
          <a:xfrm>
            <a:off x="1497605" y="2670623"/>
            <a:ext cx="6066118" cy="2438546"/>
          </a:xfrm>
        </p:spPr>
        <p:txBody>
          <a:bodyPr>
            <a:normAutofit fontScale="92500" lnSpcReduction="10000"/>
          </a:bodyPr>
          <a:lstStyle/>
          <a:p>
            <a:pPr marL="457200" lvl="1" indent="0">
              <a:buNone/>
            </a:pPr>
            <a:r>
              <a:rPr lang="en-GB" sz="1300" b="1" dirty="0"/>
              <a:t> </a:t>
            </a:r>
          </a:p>
          <a:p>
            <a:pPr lvl="1"/>
            <a:r>
              <a:rPr lang="en-GB" sz="1600" b="1" dirty="0">
                <a:latin typeface="Times New Roman" panose="02020603050405020304" pitchFamily="18" charset="0"/>
                <a:cs typeface="Times New Roman" panose="02020603050405020304" pitchFamily="18" charset="0"/>
              </a:rPr>
              <a:t>Independent variable IV: </a:t>
            </a:r>
            <a:r>
              <a:rPr lang="en-GB" sz="1600" dirty="0">
                <a:latin typeface="Times New Roman" panose="02020603050405020304" pitchFamily="18" charset="0"/>
                <a:cs typeface="Times New Roman" panose="02020603050405020304" pitchFamily="18" charset="0"/>
              </a:rPr>
              <a:t>Condition or event manipulated by experimenter</a:t>
            </a:r>
          </a:p>
          <a:p>
            <a:pPr lvl="1"/>
            <a:r>
              <a:rPr lang="en-GB" sz="1600" b="1" dirty="0">
                <a:latin typeface="Times New Roman" panose="02020603050405020304" pitchFamily="18" charset="0"/>
                <a:cs typeface="Times New Roman" panose="02020603050405020304" pitchFamily="18" charset="0"/>
              </a:rPr>
              <a:t>Dependent variable DV: </a:t>
            </a:r>
            <a:r>
              <a:rPr lang="en-GB" sz="1600" dirty="0">
                <a:latin typeface="Times New Roman" panose="02020603050405020304" pitchFamily="18" charset="0"/>
                <a:cs typeface="Times New Roman" panose="02020603050405020304" pitchFamily="18" charset="0"/>
              </a:rPr>
              <a:t>aspect of behaviour thought to be affected by independent variable or </a:t>
            </a:r>
            <a:r>
              <a:rPr lang="en-US" sz="1600" dirty="0">
                <a:latin typeface="Times New Roman" panose="02020603050405020304" pitchFamily="18" charset="0"/>
                <a:cs typeface="Times New Roman" panose="02020603050405020304" pitchFamily="18" charset="0"/>
              </a:rPr>
              <a:t>the variable being tested and measured in an experiment</a:t>
            </a:r>
            <a:endParaRPr lang="en-GB" sz="1600" dirty="0">
              <a:latin typeface="Times New Roman" panose="02020603050405020304" pitchFamily="18" charset="0"/>
              <a:cs typeface="Times New Roman" panose="02020603050405020304" pitchFamily="18" charset="0"/>
            </a:endParaRPr>
          </a:p>
          <a:p>
            <a:pPr lvl="1"/>
            <a:r>
              <a:rPr lang="en-GB" sz="1600" b="1" dirty="0">
                <a:latin typeface="Times New Roman" panose="02020603050405020304" pitchFamily="18" charset="0"/>
                <a:cs typeface="Times New Roman" panose="02020603050405020304" pitchFamily="18" charset="0"/>
              </a:rPr>
              <a:t>Experimental group: </a:t>
            </a:r>
            <a:r>
              <a:rPr lang="en-GB" sz="1600" dirty="0">
                <a:latin typeface="Times New Roman" panose="02020603050405020304" pitchFamily="18" charset="0"/>
                <a:cs typeface="Times New Roman" panose="02020603050405020304" pitchFamily="18" charset="0"/>
              </a:rPr>
              <a:t>Participants who receive special treatment</a:t>
            </a:r>
          </a:p>
          <a:p>
            <a:pPr lvl="1"/>
            <a:r>
              <a:rPr lang="en-GB" sz="1600" b="1" dirty="0">
                <a:latin typeface="Times New Roman" panose="02020603050405020304" pitchFamily="18" charset="0"/>
                <a:cs typeface="Times New Roman" panose="02020603050405020304" pitchFamily="18" charset="0"/>
              </a:rPr>
              <a:t>Control group: </a:t>
            </a:r>
            <a:r>
              <a:rPr lang="en-GB" sz="1600" dirty="0">
                <a:latin typeface="Times New Roman" panose="02020603050405020304" pitchFamily="18" charset="0"/>
                <a:cs typeface="Times New Roman" panose="02020603050405020304" pitchFamily="18" charset="0"/>
              </a:rPr>
              <a:t>Similar subjects who do not receive treatment given to experimental group</a:t>
            </a:r>
          </a:p>
          <a:p>
            <a:pPr lvl="1"/>
            <a:r>
              <a:rPr lang="en-GB" sz="1600" b="1" dirty="0">
                <a:latin typeface="Times New Roman" panose="02020603050405020304" pitchFamily="18" charset="0"/>
                <a:cs typeface="Times New Roman" panose="02020603050405020304" pitchFamily="18" charset="0"/>
              </a:rPr>
              <a:t>Extraneous variables: </a:t>
            </a:r>
            <a:r>
              <a:rPr lang="en-GB" sz="1600" dirty="0">
                <a:latin typeface="Times New Roman" panose="02020603050405020304" pitchFamily="18" charset="0"/>
                <a:cs typeface="Times New Roman" panose="02020603050405020304" pitchFamily="18" charset="0"/>
              </a:rPr>
              <a:t>factors besides IV that might affect DV, hence they need to be controlled</a:t>
            </a:r>
          </a:p>
        </p:txBody>
      </p:sp>
      <p:sp>
        <p:nvSpPr>
          <p:cNvPr id="10" name="Freeform 6">
            <a:extLst>
              <a:ext uri="{FF2B5EF4-FFF2-40B4-BE49-F238E27FC236}">
                <a16:creationId xmlns="" xmlns:a16="http://schemas.microsoft.com/office/drawing/2014/main" id="{A9616D99-AEFB-4C95-84EF-5DEC698D92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 name="Freeform 6">
            <a:extLst>
              <a:ext uri="{FF2B5EF4-FFF2-40B4-BE49-F238E27FC236}">
                <a16:creationId xmlns="" xmlns:a16="http://schemas.microsoft.com/office/drawing/2014/main" id="{D0F97023-F626-4FC5-8C2D-753B5C7F46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2" descr="E:\MEDIA\CAGCAT10\j0234687.gif">
            <a:extLst>
              <a:ext uri="{FF2B5EF4-FFF2-40B4-BE49-F238E27FC236}">
                <a16:creationId xmlns="" xmlns:a16="http://schemas.microsoft.com/office/drawing/2014/main" id="{C045BB21-0E5F-4E43-935B-E51F25DEE8B8}"/>
              </a:ext>
            </a:extLst>
          </p:cNvPr>
          <p:cNvPicPr>
            <a:picLocks noChangeAspect="1" noChangeArrowheads="1" noCrop="1"/>
          </p:cNvPicPr>
          <p:nvPr/>
        </p:nvPicPr>
        <p:blipFill>
          <a:blip r:embed="rId2" cstate="print"/>
          <a:stretch>
            <a:fillRect/>
          </a:stretch>
        </p:blipFill>
        <p:spPr bwMode="auto">
          <a:xfrm>
            <a:off x="8151962" y="3539897"/>
            <a:ext cx="2542433" cy="1497867"/>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Cause and effect</a:t>
            </a:r>
          </a:p>
        </p:txBody>
      </p:sp>
      <p:sp>
        <p:nvSpPr>
          <p:cNvPr id="3" name="Content Placeholder 2"/>
          <p:cNvSpPr>
            <a:spLocks noGrp="1"/>
          </p:cNvSpPr>
          <p:nvPr>
            <p:ph idx="1"/>
          </p:nvPr>
        </p:nvSpPr>
        <p:spPr>
          <a:xfrm>
            <a:off x="1056442" y="1825625"/>
            <a:ext cx="10297357" cy="4351338"/>
          </a:xfrm>
        </p:spPr>
        <p:txBody>
          <a:bodyPr>
            <a:normAutofit/>
          </a:bodyPr>
          <a:lstStyle/>
          <a:p>
            <a:r>
              <a:rPr lang="en-US" sz="2400" dirty="0">
                <a:latin typeface="Times New Roman" panose="02020603050405020304" pitchFamily="18" charset="0"/>
                <a:cs typeface="Times New Roman" panose="02020603050405020304" pitchFamily="18" charset="0"/>
              </a:rPr>
              <a:t>The only way to make cause and effect statements is to conduct an experiment to answer a research question. </a:t>
            </a:r>
          </a:p>
          <a:p>
            <a:r>
              <a:rPr lang="en-US" sz="2400" dirty="0">
                <a:latin typeface="Times New Roman" panose="02020603050405020304" pitchFamily="18" charset="0"/>
                <a:cs typeface="Times New Roman" panose="02020603050405020304" pitchFamily="18" charset="0"/>
              </a:rPr>
              <a:t>Other research methods (non-experimental) cannot give you cause-and-effect.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88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a:extLst>
              <a:ext uri="{FF2B5EF4-FFF2-40B4-BE49-F238E27FC236}">
                <a16:creationId xmlns="" xmlns:a16="http://schemas.microsoft.com/office/drawing/2014/main" id="{7D9E5B07-A2B3-E153-25CF-1D75B238769F}"/>
              </a:ext>
            </a:extLst>
          </p:cNvPr>
          <p:cNvSpPr>
            <a:spLocks noGrp="1" noChangeArrowheads="1"/>
          </p:cNvSpPr>
          <p:nvPr>
            <p:ph type="body" sz="half" idx="1"/>
          </p:nvPr>
        </p:nvSpPr>
        <p:spPr>
          <a:xfrm>
            <a:off x="1828800" y="685800"/>
            <a:ext cx="3962400" cy="3352800"/>
          </a:xfrm>
        </p:spPr>
        <p:txBody>
          <a:bodyPr/>
          <a:lstStyle/>
          <a:p>
            <a:pPr eaLnBrk="1" hangingPunct="1"/>
            <a:r>
              <a:rPr lang="en-US" altLang="aa-ET" sz="3200"/>
              <a:t>Does TV increase aggression? Only an </a:t>
            </a:r>
            <a:r>
              <a:rPr lang="en-US" altLang="aa-ET" sz="3200" i="1"/>
              <a:t>experiment</a:t>
            </a:r>
            <a:r>
              <a:rPr lang="en-US" altLang="aa-ET" sz="3200"/>
              <a:t> can determine cause &amp; effect.</a:t>
            </a:r>
          </a:p>
        </p:txBody>
      </p:sp>
      <p:pic>
        <p:nvPicPr>
          <p:cNvPr id="35843" name="Picture 14">
            <a:extLst>
              <a:ext uri="{FF2B5EF4-FFF2-40B4-BE49-F238E27FC236}">
                <a16:creationId xmlns="" xmlns:a16="http://schemas.microsoft.com/office/drawing/2014/main" id="{18ACB8E5-2D2B-EE5F-6D42-7E97471D8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81000"/>
            <a:ext cx="3867150" cy="5543550"/>
          </a:xfrm>
          <a:prstGeom prst="rect">
            <a:avLst/>
          </a:prstGeom>
          <a:noFill/>
          <a:ln w="76200" cmpd="tri">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599"/>
            <a:ext cx="10515600" cy="1325563"/>
          </a:xfrm>
        </p:spPr>
        <p:txBody>
          <a:bodyPr/>
          <a:lstStyle/>
          <a:p>
            <a:r>
              <a:rPr lang="en-US" b="1" dirty="0">
                <a:latin typeface="Cambria" panose="02040503050406030204" pitchFamily="18" charset="0"/>
                <a:ea typeface="Cambria" panose="02040503050406030204" pitchFamily="18" charset="0"/>
              </a:rPr>
              <a:t>Random samples and Random assignment</a:t>
            </a:r>
          </a:p>
        </p:txBody>
      </p:sp>
      <p:sp>
        <p:nvSpPr>
          <p:cNvPr id="3" name="Content Placeholder 2"/>
          <p:cNvSpPr>
            <a:spLocks noGrp="1"/>
          </p:cNvSpPr>
          <p:nvPr>
            <p:ph idx="1"/>
          </p:nvPr>
        </p:nvSpPr>
        <p:spPr>
          <a:xfrm>
            <a:off x="1154097" y="2336872"/>
            <a:ext cx="10433844" cy="4246807"/>
          </a:xfrm>
        </p:spPr>
        <p:txBody>
          <a:bodyPr>
            <a:normAutofit/>
          </a:bodyPr>
          <a:lstStyle/>
          <a:p>
            <a:r>
              <a:rPr lang="en-US" dirty="0">
                <a:latin typeface="Times New Roman" panose="02020603050405020304" pitchFamily="18" charset="0"/>
                <a:cs typeface="Times New Roman" panose="02020603050405020304" pitchFamily="18" charset="0"/>
              </a:rPr>
              <a:t>Why is it important to have a random sample</a:t>
            </a:r>
          </a:p>
          <a:p>
            <a:r>
              <a:rPr lang="en-US" dirty="0">
                <a:latin typeface="Times New Roman" panose="02020603050405020304" pitchFamily="18" charset="0"/>
                <a:cs typeface="Times New Roman" panose="02020603050405020304" pitchFamily="18" charset="0"/>
              </a:rPr>
              <a:t>Why is it important to randomly assign to experimental and control groups? </a:t>
            </a:r>
          </a:p>
          <a:p>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andom sampling refers to how you select individuals from the population to participate in your study. </a:t>
            </a:r>
          </a:p>
          <a:p>
            <a:pPr lvl="1"/>
            <a:r>
              <a:rPr lang="en-US" b="0" i="0" dirty="0">
                <a:effectLst/>
                <a:latin typeface="Times New Roman" panose="02020603050405020304" pitchFamily="18" charset="0"/>
                <a:cs typeface="Times New Roman" panose="02020603050405020304" pitchFamily="18" charset="0"/>
              </a:rPr>
              <a:t>Random assignment refers to how you place those participants into groups (such as experimental vs. control)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784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 xmlns:a16="http://schemas.microsoft.com/office/drawing/2014/main" id="{728D1312-EF1D-4E88-6C10-DC2E2F2FD2B8}"/>
              </a:ext>
            </a:extLst>
          </p:cNvPr>
          <p:cNvSpPr>
            <a:spLocks noGrp="1"/>
          </p:cNvSpPr>
          <p:nvPr>
            <p:ph type="sldNum" sz="quarter" idx="10"/>
          </p:nvPr>
        </p:nvSpPr>
        <p:spPr bwMode="auto">
          <a:xfrm rot="16200000">
            <a:off x="9075738" y="1646238"/>
            <a:ext cx="2438400" cy="365125"/>
          </a:xfrm>
          <a:prstGeom prst="rect">
            <a:avLst/>
          </a:pr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l"/>
            <a:fld id="{170EDE80-412A-4E01-B335-B0428D5C0EB7}" type="slidenum">
              <a:rPr lang="en-US" altLang="aa-ET">
                <a:solidFill>
                  <a:schemeClr val="bg2"/>
                </a:solidFill>
                <a:latin typeface="Times New Roman" panose="02020603050405020304" pitchFamily="18" charset="0"/>
              </a:rPr>
              <a:pPr algn="l"/>
              <a:t>25</a:t>
            </a:fld>
            <a:endParaRPr lang="en-US" altLang="aa-ET">
              <a:solidFill>
                <a:schemeClr val="bg2"/>
              </a:solidFill>
              <a:latin typeface="Times New Roman" panose="02020603050405020304" pitchFamily="18" charset="0"/>
            </a:endParaRPr>
          </a:p>
        </p:txBody>
      </p:sp>
      <p:sp>
        <p:nvSpPr>
          <p:cNvPr id="19459" name="Title 6">
            <a:extLst>
              <a:ext uri="{FF2B5EF4-FFF2-40B4-BE49-F238E27FC236}">
                <a16:creationId xmlns="" xmlns:a16="http://schemas.microsoft.com/office/drawing/2014/main" id="{5156E838-164D-9644-1B4F-84FB3C270B66}"/>
              </a:ext>
            </a:extLst>
          </p:cNvPr>
          <p:cNvSpPr>
            <a:spLocks noGrp="1"/>
          </p:cNvSpPr>
          <p:nvPr>
            <p:ph type="title" idx="4294967295"/>
          </p:nvPr>
        </p:nvSpPr>
        <p:spPr>
          <a:xfrm>
            <a:off x="1905000" y="0"/>
            <a:ext cx="8229600" cy="1066800"/>
          </a:xfrm>
        </p:spPr>
        <p:txBody>
          <a:bodyPr/>
          <a:lstStyle/>
          <a:p>
            <a:pPr eaLnBrk="1" hangingPunct="1">
              <a:defRPr/>
            </a:pPr>
            <a:r>
              <a:rPr lang="en-US"/>
              <a:t>Experiment Example</a:t>
            </a:r>
          </a:p>
        </p:txBody>
      </p:sp>
      <p:sp>
        <p:nvSpPr>
          <p:cNvPr id="37892" name="Date Placeholder 4">
            <a:extLst>
              <a:ext uri="{FF2B5EF4-FFF2-40B4-BE49-F238E27FC236}">
                <a16:creationId xmlns="" xmlns:a16="http://schemas.microsoft.com/office/drawing/2014/main" id="{2E743C63-24EE-45A2-E5E2-43B013BE078F}"/>
              </a:ext>
            </a:extLst>
          </p:cNvPr>
          <p:cNvSpPr txBox="1">
            <a:spLocks noGrp="1"/>
          </p:cNvSpPr>
          <p:nvPr/>
        </p:nvSpPr>
        <p:spPr bwMode="auto">
          <a:xfrm>
            <a:off x="1981200" y="6245225"/>
            <a:ext cx="3352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aa-ET" altLang="aa-ET" sz="1400">
              <a:latin typeface="Arial" panose="020B0604020202020204" pitchFamily="34" charset="0"/>
            </a:endParaRPr>
          </a:p>
        </p:txBody>
      </p:sp>
      <p:sp>
        <p:nvSpPr>
          <p:cNvPr id="37893" name="Rectangle 9">
            <a:extLst>
              <a:ext uri="{FF2B5EF4-FFF2-40B4-BE49-F238E27FC236}">
                <a16:creationId xmlns="" xmlns:a16="http://schemas.microsoft.com/office/drawing/2014/main" id="{B2E3674E-2BAA-AB1E-E990-67EFCE14E44E}"/>
              </a:ext>
            </a:extLst>
          </p:cNvPr>
          <p:cNvSpPr txBox="1">
            <a:spLocks noGrp="1"/>
          </p:cNvSpPr>
          <p:nvPr/>
        </p:nvSpPr>
        <p:spPr bwMode="auto">
          <a:xfrm>
            <a:off x="8305800" y="563880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a:endParaRPr lang="aa-ET" altLang="aa-ET" sz="1400">
              <a:latin typeface="Arial" panose="020B0604020202020204" pitchFamily="34" charset="0"/>
            </a:endParaRPr>
          </a:p>
        </p:txBody>
      </p:sp>
      <p:pic>
        <p:nvPicPr>
          <p:cNvPr id="37894" name="Picture 7" descr="C:\Documents and Settings\revathi.r\Desktop\PPts\CH01\feL82809_0303.jpg">
            <a:extLst>
              <a:ext uri="{FF2B5EF4-FFF2-40B4-BE49-F238E27FC236}">
                <a16:creationId xmlns="" xmlns:a16="http://schemas.microsoft.com/office/drawing/2014/main" id="{CBEE5D61-D406-4BE8-678C-689CA8F11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 xmlns:a16="http://schemas.microsoft.com/office/drawing/2014/main" id="{C456D15B-46FD-57A9-E230-5F5A3ADE1491}"/>
              </a:ext>
            </a:extLst>
          </p:cNvPr>
          <p:cNvSpPr>
            <a:spLocks noGrp="1" noChangeArrowheads="1"/>
          </p:cNvSpPr>
          <p:nvPr>
            <p:ph type="title"/>
          </p:nvPr>
        </p:nvSpPr>
        <p:spPr/>
        <p:txBody>
          <a:bodyPr/>
          <a:lstStyle/>
          <a:p>
            <a:pPr algn="ctr" eaLnBrk="1" hangingPunct="1">
              <a:defRPr/>
            </a:pPr>
            <a:r>
              <a:rPr lang="en-US" sz="4000" dirty="0"/>
              <a:t>Research Methods—Experimental (Continued)</a:t>
            </a:r>
          </a:p>
        </p:txBody>
      </p:sp>
      <p:sp>
        <p:nvSpPr>
          <p:cNvPr id="192515" name="Rectangle 3">
            <a:extLst>
              <a:ext uri="{FF2B5EF4-FFF2-40B4-BE49-F238E27FC236}">
                <a16:creationId xmlns="" xmlns:a16="http://schemas.microsoft.com/office/drawing/2014/main" id="{C6A6FC45-2388-1ACA-BF89-ECA6DD695098}"/>
              </a:ext>
            </a:extLst>
          </p:cNvPr>
          <p:cNvSpPr>
            <a:spLocks noGrp="1" noChangeArrowheads="1"/>
          </p:cNvSpPr>
          <p:nvPr>
            <p:ph type="body" idx="1"/>
          </p:nvPr>
        </p:nvSpPr>
        <p:spPr>
          <a:xfrm>
            <a:off x="629392" y="1676401"/>
            <a:ext cx="10842172" cy="4530725"/>
          </a:xfrm>
        </p:spPr>
        <p:txBody>
          <a:bodyPr/>
          <a:lstStyle/>
          <a:p>
            <a:pPr eaLnBrk="1" hangingPunct="1">
              <a:defRPr/>
            </a:pPr>
            <a:r>
              <a:rPr lang="en-US" sz="3300" dirty="0"/>
              <a:t>Potential </a:t>
            </a:r>
            <a:r>
              <a:rPr lang="en-US" sz="3300" b="1" dirty="0">
                <a:effectLst>
                  <a:outerShdw blurRad="38100" dist="38100" dir="2700000" algn="tl">
                    <a:srgbClr val="666633"/>
                  </a:outerShdw>
                </a:effectLst>
              </a:rPr>
              <a:t>participant</a:t>
            </a:r>
            <a:r>
              <a:rPr lang="en-US" sz="3300" dirty="0"/>
              <a:t> problems:</a:t>
            </a:r>
            <a:endParaRPr lang="en-US" sz="1700" dirty="0"/>
          </a:p>
          <a:p>
            <a:pPr eaLnBrk="1" hangingPunct="1">
              <a:buFont typeface="Wingdings" pitchFamily="2" charset="2"/>
              <a:buNone/>
              <a:defRPr/>
            </a:pPr>
            <a:endParaRPr lang="en-US" sz="1700" dirty="0"/>
          </a:p>
          <a:p>
            <a:pPr lvl="1" eaLnBrk="1" hangingPunct="1">
              <a:defRPr/>
            </a:pPr>
            <a:r>
              <a:rPr lang="en-US" sz="3200" dirty="0"/>
              <a:t>Sample bias: research participants are unrepresentative of the larger population</a:t>
            </a:r>
          </a:p>
          <a:p>
            <a:pPr lvl="1" eaLnBrk="1" hangingPunct="1">
              <a:defRPr/>
            </a:pPr>
            <a:r>
              <a:rPr lang="en-US" sz="3200" dirty="0"/>
              <a:t>Example: usage of drugs by teenagers (sample = college students) </a:t>
            </a:r>
          </a:p>
          <a:p>
            <a:pPr lvl="1" eaLnBrk="1" hangingPunct="1">
              <a:buFont typeface="Wingdings" pitchFamily="2" charset="2"/>
              <a:buNone/>
              <a:defRPr/>
            </a:pPr>
            <a:endParaRPr lang="en-US" sz="1600" dirty="0"/>
          </a:p>
          <a:p>
            <a:pPr lvl="1" eaLnBrk="1" hangingPunct="1">
              <a:defRPr/>
            </a:pPr>
            <a:r>
              <a:rPr lang="en-US" sz="3200" dirty="0"/>
              <a:t>Participant bias: research participants are influenced by the researcher or experimental conditions</a:t>
            </a:r>
          </a:p>
          <a:p>
            <a:pPr lvl="1" eaLnBrk="1" hangingPunct="1">
              <a:defRPr/>
            </a:pPr>
            <a:r>
              <a:rPr lang="en-US" sz="3200" dirty="0"/>
              <a:t>Example: social desirability, the halo effect </a:t>
            </a:r>
            <a:r>
              <a:rPr lang="en-US" sz="3200" dirty="0" err="1"/>
              <a:t>etc</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 xmlns:a16="http://schemas.microsoft.com/office/drawing/2014/main" id="{5AD32DFA-5E8E-AF58-67B2-26E06E8DA0FB}"/>
              </a:ext>
            </a:extLst>
          </p:cNvPr>
          <p:cNvSpPr>
            <a:spLocks noGrp="1" noChangeArrowheads="1"/>
          </p:cNvSpPr>
          <p:nvPr>
            <p:ph type="title"/>
          </p:nvPr>
        </p:nvSpPr>
        <p:spPr/>
        <p:txBody>
          <a:bodyPr/>
          <a:lstStyle/>
          <a:p>
            <a:pPr algn="ctr" eaLnBrk="1" hangingPunct="1">
              <a:defRPr/>
            </a:pPr>
            <a:r>
              <a:rPr lang="en-US" sz="4000" dirty="0"/>
              <a:t>Research Methods—Experimental (Continued)</a:t>
            </a:r>
          </a:p>
        </p:txBody>
      </p:sp>
      <p:sp>
        <p:nvSpPr>
          <p:cNvPr id="129027" name="Rectangle 3">
            <a:extLst>
              <a:ext uri="{FF2B5EF4-FFF2-40B4-BE49-F238E27FC236}">
                <a16:creationId xmlns="" xmlns:a16="http://schemas.microsoft.com/office/drawing/2014/main" id="{5C788B42-01C1-16F7-B028-4AEF1F5625D8}"/>
              </a:ext>
            </a:extLst>
          </p:cNvPr>
          <p:cNvSpPr>
            <a:spLocks noGrp="1" noChangeArrowheads="1"/>
          </p:cNvSpPr>
          <p:nvPr>
            <p:ph type="body" idx="1"/>
          </p:nvPr>
        </p:nvSpPr>
        <p:spPr>
          <a:xfrm>
            <a:off x="1828800" y="1981200"/>
            <a:ext cx="8458200" cy="4114800"/>
          </a:xfrm>
        </p:spPr>
        <p:txBody>
          <a:bodyPr/>
          <a:lstStyle/>
          <a:p>
            <a:pPr eaLnBrk="1" hangingPunct="1">
              <a:defRPr/>
            </a:pPr>
            <a:r>
              <a:rPr lang="en-US" sz="2900" dirty="0"/>
              <a:t>Potential </a:t>
            </a:r>
            <a:r>
              <a:rPr lang="en-US" sz="2900" b="1" dirty="0"/>
              <a:t>r</a:t>
            </a:r>
            <a:r>
              <a:rPr lang="en-US" sz="2900" b="1" dirty="0">
                <a:effectLst>
                  <a:outerShdw blurRad="38100" dist="38100" dir="2700000" algn="tl">
                    <a:srgbClr val="666633"/>
                  </a:outerShdw>
                </a:effectLst>
              </a:rPr>
              <a:t>esearcher</a:t>
            </a:r>
            <a:r>
              <a:rPr lang="en-US" sz="2900" dirty="0"/>
              <a:t> problems:</a:t>
            </a:r>
          </a:p>
          <a:p>
            <a:pPr eaLnBrk="1" hangingPunct="1">
              <a:buFont typeface="Wingdings" pitchFamily="2" charset="2"/>
              <a:buNone/>
              <a:defRPr/>
            </a:pPr>
            <a:endParaRPr lang="en-US" sz="2900" dirty="0"/>
          </a:p>
          <a:p>
            <a:pPr lvl="1" eaLnBrk="1" hangingPunct="1">
              <a:defRPr/>
            </a:pPr>
            <a:r>
              <a:rPr lang="en-US" sz="2800" u="sng" dirty="0"/>
              <a:t>Experimenter bias </a:t>
            </a:r>
            <a:r>
              <a:rPr lang="en-US" sz="2800" dirty="0"/>
              <a:t>(researcher influences the research results in the expected direction) </a:t>
            </a:r>
          </a:p>
          <a:p>
            <a:pPr lvl="1" eaLnBrk="1" hangingPunct="1">
              <a:defRPr/>
            </a:pPr>
            <a:endParaRPr lang="en-US" sz="2800" dirty="0"/>
          </a:p>
          <a:p>
            <a:pPr lvl="1" eaLnBrk="1" hangingPunct="1">
              <a:defRPr/>
            </a:pPr>
            <a:r>
              <a:rPr lang="en-US" sz="2800" u="sng" dirty="0"/>
              <a:t>Ethnocentrism </a:t>
            </a:r>
            <a:r>
              <a:rPr lang="en-US" sz="2800" dirty="0"/>
              <a:t>(believing one's culture is typical of all cultures)</a:t>
            </a:r>
          </a:p>
          <a:p>
            <a:pPr eaLnBrk="1" hangingPunct="1">
              <a:defRPr/>
            </a:pPr>
            <a:endParaRPr lang="en-US" sz="2900" dirty="0"/>
          </a:p>
          <a:p>
            <a:pPr eaLnBrk="1" hangingPunct="1">
              <a:buFont typeface="Wingdings" pitchFamily="2" charset="2"/>
              <a:buNone/>
              <a:defRPr/>
            </a:pP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 xmlns:a16="http://schemas.microsoft.com/office/drawing/2014/main" id="{BE947143-D049-7DFE-8B31-9B658FF8F928}"/>
              </a:ext>
            </a:extLst>
          </p:cNvPr>
          <p:cNvSpPr>
            <a:spLocks noGrp="1" noChangeArrowheads="1"/>
          </p:cNvSpPr>
          <p:nvPr>
            <p:ph type="title"/>
          </p:nvPr>
        </p:nvSpPr>
        <p:spPr/>
        <p:txBody>
          <a:bodyPr/>
          <a:lstStyle/>
          <a:p>
            <a:pPr algn="ctr" eaLnBrk="1" hangingPunct="1">
              <a:defRPr/>
            </a:pPr>
            <a:r>
              <a:rPr lang="en-US" sz="4000" dirty="0"/>
              <a:t>Research Methods—Experimental (Continued)</a:t>
            </a:r>
          </a:p>
        </p:txBody>
      </p:sp>
      <p:pic>
        <p:nvPicPr>
          <p:cNvPr id="40963" name="Picture 8">
            <a:extLst>
              <a:ext uri="{FF2B5EF4-FFF2-40B4-BE49-F238E27FC236}">
                <a16:creationId xmlns="" xmlns:a16="http://schemas.microsoft.com/office/drawing/2014/main" id="{138CD8CE-9E9E-B5E3-DF40-5FA6ECB4D2D2}"/>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81200" y="1752600"/>
            <a:ext cx="8229600" cy="4191000"/>
          </a:xfrm>
          <a:ln w="76200" cmpd="tri">
            <a:solidFill>
              <a:srgbClr val="FF0000"/>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Reliability and Validity </a:t>
            </a:r>
          </a:p>
        </p:txBody>
      </p:sp>
      <p:sp>
        <p:nvSpPr>
          <p:cNvPr id="3" name="Content Placeholder 2"/>
          <p:cNvSpPr>
            <a:spLocks noGrp="1"/>
          </p:cNvSpPr>
          <p:nvPr>
            <p:ph idx="1"/>
          </p:nvPr>
        </p:nvSpPr>
        <p:spPr>
          <a:xfrm>
            <a:off x="1562469" y="2336873"/>
            <a:ext cx="9676337" cy="3599316"/>
          </a:xfrm>
        </p:spPr>
        <p:txBody>
          <a:bodyPr>
            <a:normAutofit/>
          </a:bodyPr>
          <a:lstStyle/>
          <a:p>
            <a:r>
              <a:rPr lang="en-US" sz="2400" dirty="0">
                <a:latin typeface="Times New Roman" panose="02020603050405020304" pitchFamily="18" charset="0"/>
                <a:cs typeface="Times New Roman" panose="02020603050405020304" pitchFamily="18" charset="0"/>
              </a:rPr>
              <a:t>Reliability: the ability to give stable and consistent results. Reliable, dependable (aka will give consistent results or measurements every time). </a:t>
            </a:r>
          </a:p>
          <a:p>
            <a:r>
              <a:rPr lang="en-US" sz="2400" dirty="0">
                <a:latin typeface="Times New Roman" panose="02020603050405020304" pitchFamily="18" charset="0"/>
                <a:cs typeface="Times New Roman" panose="02020603050405020304" pitchFamily="18" charset="0"/>
              </a:rPr>
              <a:t>Validity: the ability to accurately measure/test what it’s supposed to measure/test. </a:t>
            </a:r>
          </a:p>
        </p:txBody>
      </p:sp>
    </p:spTree>
    <p:extLst>
      <p:ext uri="{BB962C8B-B14F-4D97-AF65-F5344CB8AC3E}">
        <p14:creationId xmlns:p14="http://schemas.microsoft.com/office/powerpoint/2010/main" val="338272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F0AED851-54B9-4765-92D2-F0BE443BEC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6622170" y="2127922"/>
            <a:ext cx="5453849" cy="2387600"/>
          </a:xfrm>
        </p:spPr>
        <p:txBody>
          <a:bodyPr anchor="t">
            <a:normAutofit/>
          </a:bodyPr>
          <a:lstStyle/>
          <a:p>
            <a:pPr algn="l">
              <a:lnSpc>
                <a:spcPct val="100000"/>
              </a:lnSpc>
            </a:pPr>
            <a:r>
              <a:rPr lang="en-GB" sz="5400" dirty="0">
                <a:latin typeface="Cambria" panose="02040503050406030204" pitchFamily="18" charset="0"/>
                <a:ea typeface="Cambria" panose="02040503050406030204" pitchFamily="18" charset="0"/>
              </a:rPr>
              <a:t>What is research?</a:t>
            </a:r>
            <a:br>
              <a:rPr lang="en-GB" sz="5400" dirty="0">
                <a:latin typeface="Cambria" panose="02040503050406030204" pitchFamily="18" charset="0"/>
                <a:ea typeface="Cambria" panose="02040503050406030204" pitchFamily="18" charset="0"/>
              </a:rPr>
            </a:br>
            <a:r>
              <a:rPr lang="en-GB" sz="5400" dirty="0">
                <a:latin typeface="Cambria" panose="02040503050406030204" pitchFamily="18" charset="0"/>
                <a:ea typeface="Cambria" panose="02040503050406030204" pitchFamily="18" charset="0"/>
              </a:rPr>
              <a:t/>
            </a:r>
            <a:br>
              <a:rPr lang="en-GB" sz="5400" dirty="0">
                <a:latin typeface="Cambria" panose="02040503050406030204" pitchFamily="18" charset="0"/>
                <a:ea typeface="Cambria" panose="02040503050406030204" pitchFamily="18" charset="0"/>
              </a:rPr>
            </a:br>
            <a:r>
              <a:rPr lang="en-US" sz="1800" b="0" i="0" dirty="0">
                <a:effectLst/>
                <a:latin typeface="Times New Roman" panose="02020603050405020304" pitchFamily="18" charset="0"/>
                <a:cs typeface="Times New Roman" panose="02020603050405020304" pitchFamily="18" charset="0"/>
              </a:rPr>
              <a:t>Creative and systematic work undertaken to increase the stock of knowledge</a:t>
            </a:r>
            <a:endParaRPr lang="en-US" sz="5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3" name="Rectangle 72">
            <a:extLst>
              <a:ext uri="{FF2B5EF4-FFF2-40B4-BE49-F238E27FC236}">
                <a16:creationId xmlns=""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MEDIA\CAGCAT10\j0195812.wmf"/>
          <p:cNvPicPr>
            <a:picLocks noChangeAspect="1" noChangeArrowheads="1"/>
          </p:cNvPicPr>
          <p:nvPr/>
        </p:nvPicPr>
        <p:blipFill>
          <a:blip r:embed="rId2" cstate="print"/>
          <a:stretch>
            <a:fillRect/>
          </a:stretch>
        </p:blipFill>
        <p:spPr bwMode="auto">
          <a:xfrm>
            <a:off x="1113810" y="1091085"/>
            <a:ext cx="4559755" cy="4675194"/>
          </a:xfrm>
          <a:prstGeom prst="rect">
            <a:avLst/>
          </a:prstGeom>
          <a:noFill/>
        </p:spPr>
      </p:pic>
      <p:grpSp>
        <p:nvGrpSpPr>
          <p:cNvPr id="77" name="Group 76">
            <a:extLst>
              <a:ext uri="{FF2B5EF4-FFF2-40B4-BE49-F238E27FC236}">
                <a16:creationId xmlns=""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a:normAutofit/>
          </a:bodyPr>
          <a:lstStyle/>
          <a:p>
            <a:r>
              <a:rPr lang="en-US" b="1" dirty="0">
                <a:latin typeface="Cambria" panose="02040503050406030204" pitchFamily="18" charset="0"/>
                <a:ea typeface="Cambria" panose="02040503050406030204" pitchFamily="18" charset="0"/>
              </a:rPr>
              <a:t>Correlational Research </a:t>
            </a:r>
          </a:p>
        </p:txBody>
      </p:sp>
      <p:sp>
        <p:nvSpPr>
          <p:cNvPr id="3" name="Content Placeholder 2"/>
          <p:cNvSpPr>
            <a:spLocks noGrp="1"/>
          </p:cNvSpPr>
          <p:nvPr>
            <p:ph sz="quarter" idx="1"/>
          </p:nvPr>
        </p:nvSpPr>
        <p:spPr>
          <a:xfrm>
            <a:off x="1571811" y="2714411"/>
            <a:ext cx="6066118" cy="2438546"/>
          </a:xfrm>
        </p:spPr>
        <p:txBody>
          <a:bodyPr>
            <a:normAutofit fontScale="92500" lnSpcReduction="10000"/>
          </a:bodyPr>
          <a:lstStyle/>
          <a:p>
            <a:pPr marL="457200" lvl="1" indent="0">
              <a:buNone/>
            </a:pPr>
            <a:r>
              <a:rPr lang="en-GB" sz="1300" b="1" dirty="0"/>
              <a:t> </a:t>
            </a:r>
          </a:p>
          <a:p>
            <a:r>
              <a:rPr lang="en-US" sz="1900" dirty="0">
                <a:latin typeface="Times New Roman" panose="02020603050405020304" pitchFamily="18" charset="0"/>
                <a:cs typeface="Times New Roman" panose="02020603050405020304" pitchFamily="18" charset="0"/>
              </a:rPr>
              <a:t>Correlation: a relationship between two or more variables</a:t>
            </a:r>
          </a:p>
          <a:p>
            <a:r>
              <a:rPr lang="en-US" sz="1900" dirty="0">
                <a:latin typeface="Times New Roman" panose="02020603050405020304" pitchFamily="18" charset="0"/>
                <a:cs typeface="Times New Roman" panose="02020603050405020304" pitchFamily="18" charset="0"/>
              </a:rPr>
              <a:t>When two variables are correlated, it means that as one variable changes, so does the other. </a:t>
            </a:r>
          </a:p>
          <a:p>
            <a:r>
              <a:rPr lang="en-US" sz="1900" dirty="0">
                <a:latin typeface="Times New Roman" panose="02020603050405020304" pitchFamily="18" charset="0"/>
                <a:cs typeface="Times New Roman" panose="02020603050405020304" pitchFamily="18" charset="0"/>
              </a:rPr>
              <a:t>It doesn’t necessarily imply cause and effect between the variables. </a:t>
            </a:r>
          </a:p>
          <a:p>
            <a:r>
              <a:rPr lang="en-US" sz="2000" b="1" dirty="0">
                <a:latin typeface="Times New Roman" panose="02020603050405020304" pitchFamily="18" charset="0"/>
                <a:cs typeface="Times New Roman" panose="02020603050405020304" pitchFamily="18" charset="0"/>
              </a:rPr>
              <a:t>Correlation is not causation</a:t>
            </a:r>
          </a:p>
          <a:p>
            <a:pPr lvl="1"/>
            <a:r>
              <a:rPr lang="en-US" sz="1800" b="1" dirty="0">
                <a:latin typeface="Times New Roman" panose="02020603050405020304" pitchFamily="18" charset="0"/>
                <a:cs typeface="Times New Roman" panose="02020603050405020304" pitchFamily="18" charset="0"/>
              </a:rPr>
              <a:t>It does not tell you about cause and effect 	</a:t>
            </a:r>
          </a:p>
        </p:txBody>
      </p:sp>
      <p:sp>
        <p:nvSpPr>
          <p:cNvPr id="10" name="Freeform 6">
            <a:extLst>
              <a:ext uri="{FF2B5EF4-FFF2-40B4-BE49-F238E27FC236}">
                <a16:creationId xmlns="" xmlns:a16="http://schemas.microsoft.com/office/drawing/2014/main" id="{A9616D99-AEFB-4C95-84EF-5DEC698D92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 name="Freeform 6">
            <a:extLst>
              <a:ext uri="{FF2B5EF4-FFF2-40B4-BE49-F238E27FC236}">
                <a16:creationId xmlns="" xmlns:a16="http://schemas.microsoft.com/office/drawing/2014/main" id="{D0F97023-F626-4FC5-8C2D-753B5C7F46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6" name="Picture 5">
            <a:extLst>
              <a:ext uri="{FF2B5EF4-FFF2-40B4-BE49-F238E27FC236}">
                <a16:creationId xmlns="" xmlns:a16="http://schemas.microsoft.com/office/drawing/2014/main" id="{1FE6BD18-FB3E-40FC-950E-D7A8380D1DA4}"/>
              </a:ext>
            </a:extLst>
          </p:cNvPr>
          <p:cNvPicPr>
            <a:picLocks noChangeAspect="1"/>
          </p:cNvPicPr>
          <p:nvPr/>
        </p:nvPicPr>
        <p:blipFill rotWithShape="1">
          <a:blip r:embed="rId2"/>
          <a:srcRect t="3722"/>
          <a:stretch/>
        </p:blipFill>
        <p:spPr>
          <a:xfrm>
            <a:off x="8002809" y="3060017"/>
            <a:ext cx="2435470" cy="2315789"/>
          </a:xfrm>
          <a:prstGeom prst="rect">
            <a:avLst/>
          </a:prstGeom>
        </p:spPr>
      </p:pic>
    </p:spTree>
    <p:extLst>
      <p:ext uri="{BB962C8B-B14F-4D97-AF65-F5344CB8AC3E}">
        <p14:creationId xmlns:p14="http://schemas.microsoft.com/office/powerpoint/2010/main" val="167747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More ice-cream = more crime? </a:t>
            </a:r>
          </a:p>
        </p:txBody>
      </p:sp>
      <p:sp>
        <p:nvSpPr>
          <p:cNvPr id="3" name="Content Placeholder 2"/>
          <p:cNvSpPr>
            <a:spLocks noGrp="1"/>
          </p:cNvSpPr>
          <p:nvPr>
            <p:ph idx="1"/>
          </p:nvPr>
        </p:nvSpPr>
        <p:spPr>
          <a:xfrm>
            <a:off x="1071271" y="1568713"/>
            <a:ext cx="10443066" cy="4685606"/>
          </a:xfrm>
        </p:spPr>
        <p:txBody>
          <a:bodyPr>
            <a:normAutofit/>
          </a:bodyPr>
          <a:lstStyle/>
          <a:p>
            <a:r>
              <a:rPr lang="en-US" sz="2000" dirty="0">
                <a:latin typeface="Times New Roman" panose="02020603050405020304" pitchFamily="18" charset="0"/>
                <a:cs typeface="Times New Roman" panose="02020603050405020304" pitchFamily="18" charset="0"/>
              </a:rPr>
              <a:t>Research shows that as sales in ice-cream increase, so does the overall rate of crime</a:t>
            </a:r>
          </a:p>
          <a:p>
            <a:r>
              <a:rPr lang="en-US" sz="2000" dirty="0">
                <a:latin typeface="Times New Roman" panose="02020603050405020304" pitchFamily="18" charset="0"/>
                <a:cs typeface="Times New Roman" panose="02020603050405020304" pitchFamily="18" charset="0"/>
              </a:rPr>
              <a:t>Does that mean people who have more ice-cream could possibly commit crimes? </a:t>
            </a:r>
          </a:p>
          <a:p>
            <a:r>
              <a:rPr lang="en-US" sz="2000" dirty="0">
                <a:latin typeface="Times New Roman" panose="02020603050405020304" pitchFamily="18" charset="0"/>
                <a:cs typeface="Times New Roman" panose="02020603050405020304" pitchFamily="18" charset="0"/>
              </a:rPr>
              <a:t>Or, maybe it means people are so stressed by the rise in crime that they end up having more ice-cream? </a:t>
            </a:r>
          </a:p>
          <a:p>
            <a:r>
              <a:rPr lang="en-US" sz="2000" dirty="0">
                <a:latin typeface="Times New Roman" panose="02020603050405020304" pitchFamily="18" charset="0"/>
                <a:cs typeface="Times New Roman" panose="02020603050405020304" pitchFamily="18" charset="0"/>
              </a:rPr>
              <a:t>Or, criminals decide to treat themselves to ice-cream after a job well done?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relationship between the two does exist, but clearly one does not cause the other. There could be another variable (</a:t>
            </a:r>
            <a:r>
              <a:rPr lang="en-US" sz="2000" b="1" dirty="0">
                <a:latin typeface="Times New Roman" panose="02020603050405020304" pitchFamily="18" charset="0"/>
                <a:cs typeface="Times New Roman" panose="02020603050405020304" pitchFamily="18" charset="0"/>
              </a:rPr>
              <a:t>confounding </a:t>
            </a:r>
            <a:r>
              <a:rPr lang="en-US" sz="2000"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extraneous variable</a:t>
            </a:r>
            <a:r>
              <a:rPr lang="en-US" sz="2000" dirty="0">
                <a:latin typeface="Times New Roman" panose="02020603050405020304" pitchFamily="18" charset="0"/>
                <a:cs typeface="Times New Roman" panose="02020603050405020304" pitchFamily="18" charset="0"/>
              </a:rPr>
              <a:t>) involved. </a:t>
            </a:r>
          </a:p>
          <a:p>
            <a:r>
              <a:rPr lang="en-US" sz="2000" dirty="0">
                <a:latin typeface="Times New Roman" panose="02020603050405020304" pitchFamily="18" charset="0"/>
                <a:cs typeface="Times New Roman" panose="02020603050405020304" pitchFamily="18" charset="0"/>
              </a:rPr>
              <a:t>Therefore…..</a:t>
            </a:r>
          </a:p>
        </p:txBody>
      </p:sp>
    </p:spTree>
    <p:extLst>
      <p:ext uri="{BB962C8B-B14F-4D97-AF65-F5344CB8AC3E}">
        <p14:creationId xmlns:p14="http://schemas.microsoft.com/office/powerpoint/2010/main" val="184258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Does a correlation imply causation?</a:t>
            </a:r>
          </a:p>
        </p:txBody>
      </p:sp>
      <p:pic>
        <p:nvPicPr>
          <p:cNvPr id="4" name="Content Placeholder 3"/>
          <p:cNvPicPr>
            <a:picLocks noGrp="1" noChangeAspect="1"/>
          </p:cNvPicPr>
          <p:nvPr>
            <p:ph idx="1"/>
          </p:nvPr>
        </p:nvPicPr>
        <p:blipFill>
          <a:blip r:embed="rId2"/>
          <a:stretch>
            <a:fillRect/>
          </a:stretch>
        </p:blipFill>
        <p:spPr>
          <a:xfrm>
            <a:off x="3529300" y="1828930"/>
            <a:ext cx="4649383" cy="3951976"/>
          </a:xfrm>
        </p:spPr>
      </p:pic>
    </p:spTree>
    <p:extLst>
      <p:ext uri="{BB962C8B-B14F-4D97-AF65-F5344CB8AC3E}">
        <p14:creationId xmlns:p14="http://schemas.microsoft.com/office/powerpoint/2010/main" val="1424756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Correlational Research </a:t>
            </a:r>
          </a:p>
        </p:txBody>
      </p:sp>
      <p:sp>
        <p:nvSpPr>
          <p:cNvPr id="3" name="Content Placeholder 2"/>
          <p:cNvSpPr>
            <a:spLocks noGrp="1"/>
          </p:cNvSpPr>
          <p:nvPr>
            <p:ph idx="1"/>
          </p:nvPr>
        </p:nvSpPr>
        <p:spPr>
          <a:xfrm>
            <a:off x="1393794" y="1608903"/>
            <a:ext cx="9255156" cy="4102023"/>
          </a:xfrm>
        </p:spPr>
        <p:txBody>
          <a:bodyPr>
            <a:normAutofit/>
          </a:bodyPr>
          <a:lstStyle/>
          <a:p>
            <a:r>
              <a:rPr lang="en-US" sz="2000" dirty="0">
                <a:latin typeface="Times New Roman" panose="02020603050405020304" pitchFamily="18" charset="0"/>
                <a:cs typeface="Times New Roman" panose="02020603050405020304" pitchFamily="18" charset="0"/>
              </a:rPr>
              <a:t>Positive correlation</a:t>
            </a:r>
          </a:p>
          <a:p>
            <a:r>
              <a:rPr lang="en-US" sz="2000" dirty="0">
                <a:latin typeface="Times New Roman" panose="02020603050405020304" pitchFamily="18" charset="0"/>
                <a:cs typeface="Times New Roman" panose="02020603050405020304" pitchFamily="18" charset="0"/>
              </a:rPr>
              <a:t>Negative correlation</a:t>
            </a:r>
          </a:p>
          <a:p>
            <a:r>
              <a:rPr lang="en-US" sz="2000" dirty="0">
                <a:latin typeface="Times New Roman" panose="02020603050405020304" pitchFamily="18" charset="0"/>
                <a:cs typeface="Times New Roman" panose="02020603050405020304" pitchFamily="18" charset="0"/>
              </a:rPr>
              <a:t>No correlation</a:t>
            </a:r>
          </a:p>
          <a:p>
            <a:r>
              <a:rPr lang="en-US" sz="2000" dirty="0">
                <a:latin typeface="Times New Roman" panose="02020603050405020304" pitchFamily="18" charset="0"/>
                <a:cs typeface="Times New Roman" panose="02020603050405020304" pitchFamily="18" charset="0"/>
              </a:rPr>
              <a:t>The stronger the correlation between two variables (aka the stronger the relationship between two variables), the more predictable changes in one variable will be as the other variable changes.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925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Measuring correlation </a:t>
            </a:r>
          </a:p>
        </p:txBody>
      </p:sp>
      <p:sp>
        <p:nvSpPr>
          <p:cNvPr id="3" name="Content Placeholder 2"/>
          <p:cNvSpPr>
            <a:spLocks noGrp="1"/>
          </p:cNvSpPr>
          <p:nvPr>
            <p:ph idx="1"/>
          </p:nvPr>
        </p:nvSpPr>
        <p:spPr>
          <a:xfrm>
            <a:off x="914399" y="1528614"/>
            <a:ext cx="9698128" cy="4868486"/>
          </a:xfrm>
        </p:spPr>
        <p:txBody>
          <a:bodyPr>
            <a:normAutofit/>
          </a:bodyPr>
          <a:lstStyle/>
          <a:p>
            <a:r>
              <a:rPr lang="en-US" sz="2400" dirty="0">
                <a:latin typeface="Times New Roman" panose="02020603050405020304" pitchFamily="18" charset="0"/>
                <a:cs typeface="Times New Roman" panose="02020603050405020304" pitchFamily="18" charset="0"/>
              </a:rPr>
              <a:t>Correlation coefficient is a number from -1 to +1 that indicates the strength and direction of the relationship between two variables. </a:t>
            </a:r>
          </a:p>
          <a:p>
            <a:r>
              <a:rPr lang="en-US" sz="2400" dirty="0">
                <a:latin typeface="Times New Roman" panose="02020603050405020304" pitchFamily="18" charset="0"/>
                <a:cs typeface="Times New Roman" panose="02020603050405020304" pitchFamily="18" charset="0"/>
              </a:rPr>
              <a:t>Direction: </a:t>
            </a:r>
          </a:p>
          <a:p>
            <a:pPr lvl="1"/>
            <a:r>
              <a:rPr lang="en-US" sz="2000" dirty="0">
                <a:latin typeface="Times New Roman" panose="02020603050405020304" pitchFamily="18" charset="0"/>
                <a:cs typeface="Times New Roman" panose="02020603050405020304" pitchFamily="18" charset="0"/>
              </a:rPr>
              <a:t>Anything below 0 (minus): negative correlation </a:t>
            </a:r>
          </a:p>
          <a:p>
            <a:pPr lvl="1"/>
            <a:r>
              <a:rPr lang="en-US" sz="2000" dirty="0">
                <a:latin typeface="Times New Roman" panose="02020603050405020304" pitchFamily="18" charset="0"/>
                <a:cs typeface="Times New Roman" panose="02020603050405020304" pitchFamily="18" charset="0"/>
              </a:rPr>
              <a:t>Anything above 0 (positive number): positive correlation </a:t>
            </a:r>
          </a:p>
        </p:txBody>
      </p:sp>
    </p:spTree>
    <p:extLst>
      <p:ext uri="{BB962C8B-B14F-4D97-AF65-F5344CB8AC3E}">
        <p14:creationId xmlns:p14="http://schemas.microsoft.com/office/powerpoint/2010/main" val="2880896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39" y="266330"/>
            <a:ext cx="9613861" cy="1080938"/>
          </a:xfrm>
        </p:spPr>
        <p:txBody>
          <a:bodyPr/>
          <a:lstStyle/>
          <a:p>
            <a:r>
              <a:rPr lang="en-US" b="1" dirty="0">
                <a:latin typeface="Cambria" panose="02040503050406030204" pitchFamily="18" charset="0"/>
                <a:ea typeface="Cambria" panose="02040503050406030204" pitchFamily="18" charset="0"/>
              </a:rPr>
              <a:t>Correlation Review</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0507773"/>
              </p:ext>
            </p:extLst>
          </p:nvPr>
        </p:nvGraphicFramePr>
        <p:xfrm>
          <a:off x="2272400" y="1260629"/>
          <a:ext cx="7772400" cy="5073985"/>
        </p:xfrm>
        <a:graphic>
          <a:graphicData uri="http://schemas.openxmlformats.org/drawingml/2006/table">
            <a:tbl>
              <a:tblPr firstRow="1" bandRow="1">
                <a:tableStyleId>{5C22544A-7EE6-4342-B048-85BDC9FD1C3A}</a:tableStyleId>
              </a:tblPr>
              <a:tblGrid>
                <a:gridCol w="3886200">
                  <a:extLst>
                    <a:ext uri="{9D8B030D-6E8A-4147-A177-3AD203B41FA5}">
                      <a16:colId xmlns="" xmlns:a16="http://schemas.microsoft.com/office/drawing/2014/main" val="1145304067"/>
                    </a:ext>
                  </a:extLst>
                </a:gridCol>
                <a:gridCol w="3886200">
                  <a:extLst>
                    <a:ext uri="{9D8B030D-6E8A-4147-A177-3AD203B41FA5}">
                      <a16:colId xmlns="" xmlns:a16="http://schemas.microsoft.com/office/drawing/2014/main" val="978629959"/>
                    </a:ext>
                  </a:extLst>
                </a:gridCol>
              </a:tblGrid>
              <a:tr h="351490">
                <a:tc>
                  <a:txBody>
                    <a:bodyPr/>
                    <a:lstStyle/>
                    <a:p>
                      <a:r>
                        <a:rPr lang="en-US" sz="1800" i="0" dirty="0">
                          <a:latin typeface="Times New Roman" panose="02020603050405020304" pitchFamily="18" charset="0"/>
                          <a:cs typeface="Times New Roman" panose="02020603050405020304" pitchFamily="18" charset="0"/>
                        </a:rPr>
                        <a:t>Positive Correlation </a:t>
                      </a:r>
                    </a:p>
                  </a:txBody>
                  <a:tcPr marT="45714" marB="45714"/>
                </a:tc>
                <a:tc>
                  <a:txBody>
                    <a:bodyPr/>
                    <a:lstStyle/>
                    <a:p>
                      <a:r>
                        <a:rPr lang="en-US" sz="1800" i="0" dirty="0">
                          <a:latin typeface="Times New Roman" panose="02020603050405020304" pitchFamily="18" charset="0"/>
                          <a:cs typeface="Times New Roman" panose="02020603050405020304" pitchFamily="18" charset="0"/>
                        </a:rPr>
                        <a:t>Negative Correlation</a:t>
                      </a:r>
                      <a:r>
                        <a:rPr lang="en-US" sz="1800" i="0" baseline="0" dirty="0">
                          <a:latin typeface="Times New Roman" panose="02020603050405020304" pitchFamily="18" charset="0"/>
                          <a:cs typeface="Times New Roman" panose="02020603050405020304" pitchFamily="18" charset="0"/>
                        </a:rPr>
                        <a:t> </a:t>
                      </a:r>
                      <a:endParaRPr lang="en-US" sz="1800" i="0"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 xmlns:a16="http://schemas.microsoft.com/office/drawing/2014/main" val="4184706820"/>
                  </a:ext>
                </a:extLst>
              </a:tr>
              <a:tr h="1574944">
                <a:tc>
                  <a:txBody>
                    <a:bodyPr/>
                    <a:lstStyle/>
                    <a:p>
                      <a:r>
                        <a:rPr lang="en-US" sz="1800" i="1" u="sng" kern="1200" baseline="0" dirty="0">
                          <a:solidFill>
                            <a:schemeClr val="dk1"/>
                          </a:solidFill>
                          <a:latin typeface="Times New Roman" panose="02020603050405020304" pitchFamily="18" charset="0"/>
                          <a:ea typeface="+mn-ea"/>
                          <a:cs typeface="Times New Roman" panose="02020603050405020304" pitchFamily="18" charset="0"/>
                        </a:rPr>
                        <a:t>Definition</a:t>
                      </a:r>
                    </a:p>
                    <a:p>
                      <a:r>
                        <a:rPr lang="en-US" sz="1800" i="1" kern="1200" baseline="0" dirty="0">
                          <a:solidFill>
                            <a:schemeClr val="dk1"/>
                          </a:solidFill>
                          <a:latin typeface="Times New Roman" panose="02020603050405020304" pitchFamily="18" charset="0"/>
                          <a:ea typeface="+mn-ea"/>
                          <a:cs typeface="Times New Roman" panose="02020603050405020304" pitchFamily="18" charset="0"/>
                        </a:rPr>
                        <a:t>Indicates that as the value of one variable increases, we can</a:t>
                      </a:r>
                    </a:p>
                    <a:p>
                      <a:r>
                        <a:rPr lang="en-US" sz="1800" i="1" kern="1200" baseline="0" dirty="0">
                          <a:solidFill>
                            <a:schemeClr val="dk1"/>
                          </a:solidFill>
                          <a:latin typeface="Times New Roman" panose="02020603050405020304" pitchFamily="18" charset="0"/>
                          <a:ea typeface="+mn-ea"/>
                          <a:cs typeface="Times New Roman" panose="02020603050405020304" pitchFamily="18" charset="0"/>
                        </a:rPr>
                        <a:t>predict that the value of the other variable will also increase</a:t>
                      </a:r>
                      <a:endParaRPr lang="en-US" sz="1800" i="1" dirty="0">
                        <a:latin typeface="Times New Roman" panose="02020603050405020304" pitchFamily="18" charset="0"/>
                        <a:cs typeface="Times New Roman" panose="02020603050405020304" pitchFamily="18" charset="0"/>
                      </a:endParaRPr>
                    </a:p>
                  </a:txBody>
                  <a:tcPr marT="45714" marB="45714"/>
                </a:tc>
                <a:tc>
                  <a:txBody>
                    <a:bodyPr/>
                    <a:lstStyle/>
                    <a:p>
                      <a:r>
                        <a:rPr lang="en-US" sz="1800" i="1" u="sng" kern="1200" baseline="0" dirty="0">
                          <a:solidFill>
                            <a:schemeClr val="dk1"/>
                          </a:solidFill>
                          <a:latin typeface="Times New Roman" panose="02020603050405020304" pitchFamily="18" charset="0"/>
                          <a:ea typeface="+mn-ea"/>
                          <a:cs typeface="Times New Roman" panose="02020603050405020304" pitchFamily="18" charset="0"/>
                        </a:rPr>
                        <a:t>Definition </a:t>
                      </a:r>
                    </a:p>
                    <a:p>
                      <a:r>
                        <a:rPr lang="en-US" sz="1800" i="1" kern="1200" baseline="0" dirty="0">
                          <a:solidFill>
                            <a:schemeClr val="dk1"/>
                          </a:solidFill>
                          <a:latin typeface="Times New Roman" panose="02020603050405020304" pitchFamily="18" charset="0"/>
                          <a:ea typeface="+mn-ea"/>
                          <a:cs typeface="Times New Roman" panose="02020603050405020304" pitchFamily="18" charset="0"/>
                        </a:rPr>
                        <a:t>Negative correlation tells us that as the value of one variable increases,</a:t>
                      </a:r>
                    </a:p>
                    <a:p>
                      <a:r>
                        <a:rPr lang="en-US" sz="1800" i="1" kern="1200" baseline="0" dirty="0">
                          <a:solidFill>
                            <a:schemeClr val="dk1"/>
                          </a:solidFill>
                          <a:latin typeface="Times New Roman" panose="02020603050405020304" pitchFamily="18" charset="0"/>
                          <a:ea typeface="+mn-ea"/>
                          <a:cs typeface="Times New Roman" panose="02020603050405020304" pitchFamily="18" charset="0"/>
                        </a:rPr>
                        <a:t>the value of the other decreases. </a:t>
                      </a:r>
                      <a:endParaRPr lang="en-US" sz="1800" i="1"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 xmlns:a16="http://schemas.microsoft.com/office/drawing/2014/main" val="420737678"/>
                  </a:ext>
                </a:extLst>
              </a:tr>
              <a:tr h="1944585">
                <a:tc>
                  <a:txBody>
                    <a:bodyPr/>
                    <a:lstStyle/>
                    <a:p>
                      <a:r>
                        <a:rPr lang="en-US" sz="1800" i="1" u="sng" kern="1200" baseline="0" dirty="0">
                          <a:solidFill>
                            <a:schemeClr val="dk1"/>
                          </a:solidFill>
                          <a:latin typeface="Times New Roman" panose="02020603050405020304" pitchFamily="18" charset="0"/>
                          <a:ea typeface="+mn-ea"/>
                          <a:cs typeface="Times New Roman" panose="02020603050405020304" pitchFamily="18" charset="0"/>
                        </a:rPr>
                        <a:t>Example</a:t>
                      </a:r>
                    </a:p>
                    <a:p>
                      <a:r>
                        <a:rPr lang="en-US" sz="1800" i="0" kern="1200" baseline="0" dirty="0">
                          <a:solidFill>
                            <a:schemeClr val="dk1"/>
                          </a:solidFill>
                          <a:latin typeface="Times New Roman" panose="02020603050405020304" pitchFamily="18" charset="0"/>
                          <a:ea typeface="+mn-ea"/>
                          <a:cs typeface="Times New Roman" panose="02020603050405020304" pitchFamily="18" charset="0"/>
                        </a:rPr>
                        <a:t>The more time students spend studying for a test, the higher their grades on the test will be</a:t>
                      </a:r>
                    </a:p>
                    <a:p>
                      <a:r>
                        <a:rPr lang="en-US" sz="1800" i="0" kern="1200" baseline="0" dirty="0">
                          <a:solidFill>
                            <a:schemeClr val="dk1"/>
                          </a:solidFill>
                          <a:latin typeface="Times New Roman" panose="02020603050405020304" pitchFamily="18" charset="0"/>
                          <a:ea typeface="+mn-ea"/>
                          <a:cs typeface="Times New Roman" panose="02020603050405020304" pitchFamily="18" charset="0"/>
                        </a:rPr>
                        <a:t>The less they study, the lower their test scores will be</a:t>
                      </a:r>
                      <a:endParaRPr lang="en-US" sz="1800" i="0" dirty="0">
                        <a:latin typeface="Times New Roman" panose="02020603050405020304" pitchFamily="18" charset="0"/>
                        <a:cs typeface="Times New Roman" panose="02020603050405020304" pitchFamily="18" charset="0"/>
                      </a:endParaRPr>
                    </a:p>
                  </a:txBody>
                  <a:tcPr marT="45714" marB="45714"/>
                </a:tc>
                <a:tc>
                  <a:txBody>
                    <a:bodyPr/>
                    <a:lstStyle/>
                    <a:p>
                      <a:r>
                        <a:rPr lang="en-US" sz="1800" i="1" u="sng" kern="1200" baseline="0" dirty="0">
                          <a:solidFill>
                            <a:schemeClr val="dk1"/>
                          </a:solidFill>
                          <a:latin typeface="Times New Roman" panose="02020603050405020304" pitchFamily="18" charset="0"/>
                          <a:ea typeface="+mn-ea"/>
                          <a:cs typeface="Times New Roman" panose="02020603050405020304" pitchFamily="18" charset="0"/>
                        </a:rPr>
                        <a:t>Example</a:t>
                      </a:r>
                    </a:p>
                    <a:p>
                      <a:r>
                        <a:rPr lang="en-US" sz="1800" i="0" kern="1200" baseline="0" dirty="0">
                          <a:solidFill>
                            <a:schemeClr val="dk1"/>
                          </a:solidFill>
                          <a:latin typeface="Times New Roman" panose="02020603050405020304" pitchFamily="18" charset="0"/>
                          <a:ea typeface="+mn-ea"/>
                          <a:cs typeface="Times New Roman" panose="02020603050405020304" pitchFamily="18" charset="0"/>
                        </a:rPr>
                        <a:t>As the number of hours spent studying increases, the number of hours spent partying decreases</a:t>
                      </a:r>
                      <a:endParaRPr lang="en-US" sz="1800" i="0"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 xmlns:a16="http://schemas.microsoft.com/office/drawing/2014/main" val="2342750331"/>
                  </a:ext>
                </a:extLst>
              </a:tr>
              <a:tr h="1162620">
                <a:tc>
                  <a:txBody>
                    <a:bodyPr/>
                    <a:lstStyle/>
                    <a:p>
                      <a:r>
                        <a:rPr lang="en-US" sz="1800" i="1" u="sng" kern="1200" baseline="0" dirty="0">
                          <a:solidFill>
                            <a:schemeClr val="dk1"/>
                          </a:solidFill>
                          <a:latin typeface="Times New Roman" panose="02020603050405020304" pitchFamily="18" charset="0"/>
                          <a:ea typeface="+mn-ea"/>
                          <a:cs typeface="Times New Roman" panose="02020603050405020304" pitchFamily="18" charset="0"/>
                        </a:rPr>
                        <a:t>Correlation Coefficient </a:t>
                      </a:r>
                    </a:p>
                    <a:p>
                      <a:r>
                        <a:rPr lang="en-US" sz="1800" i="0" kern="1200" baseline="0" dirty="0">
                          <a:solidFill>
                            <a:schemeClr val="dk1"/>
                          </a:solidFill>
                          <a:latin typeface="Times New Roman" panose="02020603050405020304" pitchFamily="18" charset="0"/>
                          <a:ea typeface="+mn-ea"/>
                          <a:cs typeface="Times New Roman" panose="02020603050405020304" pitchFamily="18" charset="0"/>
                        </a:rPr>
                        <a:t>Correlation indicated by a positive number </a:t>
                      </a:r>
                    </a:p>
                    <a:p>
                      <a:r>
                        <a:rPr lang="en-US" sz="1800" kern="1200" baseline="0" dirty="0">
                          <a:solidFill>
                            <a:schemeClr val="dk1"/>
                          </a:solidFill>
                          <a:latin typeface="Times New Roman" panose="02020603050405020304" pitchFamily="18" charset="0"/>
                          <a:ea typeface="+mn-ea"/>
                          <a:cs typeface="Times New Roman" panose="02020603050405020304" pitchFamily="18" charset="0"/>
                        </a:rPr>
                        <a:t>ranging between 0 and  +1.0</a:t>
                      </a:r>
                      <a:endParaRPr lang="en-US" sz="1800" i="0" kern="1200" baseline="0" dirty="0">
                        <a:solidFill>
                          <a:schemeClr val="dk1"/>
                        </a:solidFill>
                        <a:latin typeface="Times New Roman" panose="02020603050405020304" pitchFamily="18" charset="0"/>
                        <a:ea typeface="+mn-ea"/>
                        <a:cs typeface="Times New Roman" panose="02020603050405020304" pitchFamily="18" charset="0"/>
                      </a:endParaRPr>
                    </a:p>
                  </a:txBody>
                  <a:tcPr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u="sng" kern="1200" baseline="0" dirty="0">
                          <a:solidFill>
                            <a:schemeClr val="dk1"/>
                          </a:solidFill>
                          <a:latin typeface="Times New Roman" panose="02020603050405020304" pitchFamily="18" charset="0"/>
                          <a:ea typeface="+mn-ea"/>
                          <a:cs typeface="Times New Roman" panose="02020603050405020304" pitchFamily="18" charset="0"/>
                        </a:rPr>
                        <a:t>Correlation Coefficient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baseline="0" dirty="0">
                          <a:solidFill>
                            <a:schemeClr val="dk1"/>
                          </a:solidFill>
                          <a:latin typeface="Times New Roman" panose="02020603050405020304" pitchFamily="18" charset="0"/>
                          <a:ea typeface="+mn-ea"/>
                          <a:cs typeface="Times New Roman" panose="02020603050405020304" pitchFamily="18" charset="0"/>
                        </a:rPr>
                        <a:t>Correlation indicated by a negative  number </a:t>
                      </a:r>
                    </a:p>
                    <a:p>
                      <a:r>
                        <a:rPr lang="en-US" sz="1800" kern="1200" baseline="0" dirty="0">
                          <a:solidFill>
                            <a:schemeClr val="dk1"/>
                          </a:solidFill>
                          <a:latin typeface="Times New Roman" panose="02020603050405020304" pitchFamily="18" charset="0"/>
                          <a:ea typeface="+mn-ea"/>
                          <a:cs typeface="Times New Roman" panose="02020603050405020304" pitchFamily="18" charset="0"/>
                        </a:rPr>
                        <a:t>ranging between 0 and  -1.0</a:t>
                      </a:r>
                      <a:endParaRPr lang="en-US" sz="1800" i="0"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 xmlns:a16="http://schemas.microsoft.com/office/drawing/2014/main" val="632082916"/>
                  </a:ext>
                </a:extLst>
              </a:tr>
            </a:tbl>
          </a:graphicData>
        </a:graphic>
      </p:graphicFrame>
    </p:spTree>
    <p:extLst>
      <p:ext uri="{BB962C8B-B14F-4D97-AF65-F5344CB8AC3E}">
        <p14:creationId xmlns:p14="http://schemas.microsoft.com/office/powerpoint/2010/main" val="1397091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Correlations – Visually </a:t>
            </a:r>
          </a:p>
        </p:txBody>
      </p:sp>
      <p:sp>
        <p:nvSpPr>
          <p:cNvPr id="3" name="Content Placeholder 2"/>
          <p:cNvSpPr>
            <a:spLocks noGrp="1"/>
          </p:cNvSpPr>
          <p:nvPr>
            <p:ph idx="1"/>
          </p:nvPr>
        </p:nvSpPr>
        <p:spPr>
          <a:xfrm>
            <a:off x="976543" y="1592568"/>
            <a:ext cx="8840553" cy="4768734"/>
          </a:xfrm>
        </p:spPr>
        <p:txBody>
          <a:bodyPr>
            <a:normAutofit/>
          </a:bodyPr>
          <a:lstStyle/>
          <a:p>
            <a:r>
              <a:rPr lang="en-US" sz="2000" dirty="0">
                <a:latin typeface="Times New Roman" panose="02020603050405020304" pitchFamily="18" charset="0"/>
                <a:cs typeface="Times New Roman" panose="02020603050405020304" pitchFamily="18" charset="0"/>
              </a:rPr>
              <a:t>Scatterplots give us visual representations of correlations. </a:t>
            </a:r>
          </a:p>
          <a:p>
            <a:r>
              <a:rPr lang="en-US" sz="2000" dirty="0">
                <a:latin typeface="Times New Roman" panose="02020603050405020304" pitchFamily="18" charset="0"/>
                <a:cs typeface="Times New Roman" panose="02020603050405020304" pitchFamily="18" charset="0"/>
              </a:rPr>
              <a:t>The stronger the correlation, the closer the data points are on a straight line. </a:t>
            </a:r>
          </a:p>
        </p:txBody>
      </p:sp>
      <p:pic>
        <p:nvPicPr>
          <p:cNvPr id="4" name="Picture 3"/>
          <p:cNvPicPr>
            <a:picLocks noChangeAspect="1"/>
          </p:cNvPicPr>
          <p:nvPr/>
        </p:nvPicPr>
        <p:blipFill>
          <a:blip r:embed="rId2"/>
          <a:stretch>
            <a:fillRect/>
          </a:stretch>
        </p:blipFill>
        <p:spPr>
          <a:xfrm>
            <a:off x="4932875" y="3202905"/>
            <a:ext cx="3063968" cy="3090728"/>
          </a:xfrm>
          <a:prstGeom prst="rect">
            <a:avLst/>
          </a:prstGeom>
        </p:spPr>
      </p:pic>
      <p:pic>
        <p:nvPicPr>
          <p:cNvPr id="5" name="Picture 4"/>
          <p:cNvPicPr>
            <a:picLocks noChangeAspect="1"/>
          </p:cNvPicPr>
          <p:nvPr/>
        </p:nvPicPr>
        <p:blipFill>
          <a:blip r:embed="rId3"/>
          <a:stretch>
            <a:fillRect/>
          </a:stretch>
        </p:blipFill>
        <p:spPr>
          <a:xfrm>
            <a:off x="8474587" y="3092967"/>
            <a:ext cx="3150534" cy="3178050"/>
          </a:xfrm>
          <a:prstGeom prst="rect">
            <a:avLst/>
          </a:prstGeom>
        </p:spPr>
      </p:pic>
      <p:pic>
        <p:nvPicPr>
          <p:cNvPr id="6" name="Picture 5"/>
          <p:cNvPicPr>
            <a:picLocks noChangeAspect="1"/>
          </p:cNvPicPr>
          <p:nvPr/>
        </p:nvPicPr>
        <p:blipFill>
          <a:blip r:embed="rId4"/>
          <a:stretch>
            <a:fillRect/>
          </a:stretch>
        </p:blipFill>
        <p:spPr>
          <a:xfrm>
            <a:off x="976543" y="3135236"/>
            <a:ext cx="3226066" cy="3226066"/>
          </a:xfrm>
          <a:prstGeom prst="rect">
            <a:avLst/>
          </a:prstGeom>
        </p:spPr>
      </p:pic>
      <p:sp>
        <p:nvSpPr>
          <p:cNvPr id="7" name="TextBox 6">
            <a:extLst>
              <a:ext uri="{FF2B5EF4-FFF2-40B4-BE49-F238E27FC236}">
                <a16:creationId xmlns="" xmlns:a16="http://schemas.microsoft.com/office/drawing/2014/main" id="{30E99821-A825-4DF7-8D31-0FD2FE6CDD54}"/>
              </a:ext>
            </a:extLst>
          </p:cNvPr>
          <p:cNvSpPr txBox="1"/>
          <p:nvPr/>
        </p:nvSpPr>
        <p:spPr>
          <a:xfrm>
            <a:off x="1537425" y="6331733"/>
            <a:ext cx="20859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Positive correlation</a:t>
            </a:r>
          </a:p>
        </p:txBody>
      </p:sp>
      <p:sp>
        <p:nvSpPr>
          <p:cNvPr id="9" name="TextBox 8">
            <a:extLst>
              <a:ext uri="{FF2B5EF4-FFF2-40B4-BE49-F238E27FC236}">
                <a16:creationId xmlns="" xmlns:a16="http://schemas.microsoft.com/office/drawing/2014/main" id="{DE11A825-F3AF-4D22-A037-3A539C196B48}"/>
              </a:ext>
            </a:extLst>
          </p:cNvPr>
          <p:cNvSpPr txBox="1"/>
          <p:nvPr/>
        </p:nvSpPr>
        <p:spPr>
          <a:xfrm>
            <a:off x="5509350" y="6293633"/>
            <a:ext cx="20859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Negative correlation</a:t>
            </a:r>
          </a:p>
        </p:txBody>
      </p:sp>
      <p:sp>
        <p:nvSpPr>
          <p:cNvPr id="11" name="TextBox 10">
            <a:extLst>
              <a:ext uri="{FF2B5EF4-FFF2-40B4-BE49-F238E27FC236}">
                <a16:creationId xmlns="" xmlns:a16="http://schemas.microsoft.com/office/drawing/2014/main" id="{1AF739DD-E6FA-450D-8A18-3EB06E9C2AB8}"/>
              </a:ext>
            </a:extLst>
          </p:cNvPr>
          <p:cNvSpPr txBox="1"/>
          <p:nvPr/>
        </p:nvSpPr>
        <p:spPr>
          <a:xfrm>
            <a:off x="9012981" y="6291366"/>
            <a:ext cx="208597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No correlation</a:t>
            </a:r>
          </a:p>
        </p:txBody>
      </p:sp>
    </p:spTree>
    <p:extLst>
      <p:ext uri="{BB962C8B-B14F-4D97-AF65-F5344CB8AC3E}">
        <p14:creationId xmlns:p14="http://schemas.microsoft.com/office/powerpoint/2010/main" val="1170997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Correlations </a:t>
            </a:r>
          </a:p>
        </p:txBody>
      </p:sp>
      <p:sp>
        <p:nvSpPr>
          <p:cNvPr id="3" name="Content Placeholder 2"/>
          <p:cNvSpPr>
            <a:spLocks noGrp="1"/>
          </p:cNvSpPr>
          <p:nvPr>
            <p:ph idx="1"/>
          </p:nvPr>
        </p:nvSpPr>
        <p:spPr>
          <a:xfrm>
            <a:off x="1057274" y="1690688"/>
            <a:ext cx="9184667" cy="4395151"/>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Extraneous/Confounding variable: outside factor or variable (often unanticipated) that causes the change </a:t>
            </a:r>
          </a:p>
          <a:p>
            <a:pPr lvl="1">
              <a:lnSpc>
                <a:spcPct val="150000"/>
              </a:lnSpc>
            </a:pP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the “third” factor or variable that’s responsible for the change, or that could be the reason for the change</a:t>
            </a:r>
          </a:p>
          <a:p>
            <a:pPr lvl="1">
              <a:lnSpc>
                <a:spcPct val="150000"/>
              </a:lnSpc>
            </a:pP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in the </a:t>
            </a:r>
            <a:r>
              <a:rPr lang="en-US" sz="1800" dirty="0" err="1">
                <a:latin typeface="Times New Roman" panose="02020603050405020304" pitchFamily="18" charset="0"/>
                <a:cs typeface="Times New Roman" panose="02020603050405020304" pitchFamily="18" charset="0"/>
              </a:rPr>
              <a:t>icecream</a:t>
            </a:r>
            <a:r>
              <a:rPr lang="en-US" sz="1800" dirty="0">
                <a:latin typeface="Times New Roman" panose="02020603050405020304" pitchFamily="18" charset="0"/>
                <a:cs typeface="Times New Roman" panose="02020603050405020304" pitchFamily="18" charset="0"/>
              </a:rPr>
              <a:t>/crime example, the weather was the extraneous variable (aka the weather is actually responsible for both higher </a:t>
            </a:r>
            <a:r>
              <a:rPr lang="en-US" sz="1800" dirty="0" err="1">
                <a:latin typeface="Times New Roman" panose="02020603050405020304" pitchFamily="18" charset="0"/>
                <a:cs typeface="Times New Roman" panose="02020603050405020304" pitchFamily="18" charset="0"/>
              </a:rPr>
              <a:t>icecream</a:t>
            </a:r>
            <a:r>
              <a:rPr lang="en-US" sz="1800" dirty="0">
                <a:latin typeface="Times New Roman" panose="02020603050405020304" pitchFamily="18" charset="0"/>
                <a:cs typeface="Times New Roman" panose="02020603050405020304" pitchFamily="18" charset="0"/>
              </a:rPr>
              <a:t> sales and more crime)</a:t>
            </a:r>
          </a:p>
        </p:txBody>
      </p:sp>
    </p:spTree>
    <p:extLst>
      <p:ext uri="{BB962C8B-B14F-4D97-AF65-F5344CB8AC3E}">
        <p14:creationId xmlns:p14="http://schemas.microsoft.com/office/powerpoint/2010/main" val="2711596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a:normAutofit/>
          </a:bodyPr>
          <a:lstStyle/>
          <a:p>
            <a:r>
              <a:rPr lang="en-US" b="1" dirty="0">
                <a:latin typeface="Cambria" panose="02040503050406030204" pitchFamily="18" charset="0"/>
                <a:ea typeface="Cambria" panose="02040503050406030204" pitchFamily="18" charset="0"/>
              </a:rPr>
              <a:t>Observational Research </a:t>
            </a:r>
          </a:p>
        </p:txBody>
      </p:sp>
      <p:sp>
        <p:nvSpPr>
          <p:cNvPr id="3" name="Content Placeholder 2"/>
          <p:cNvSpPr>
            <a:spLocks noGrp="1"/>
          </p:cNvSpPr>
          <p:nvPr>
            <p:ph sz="quarter" idx="1"/>
          </p:nvPr>
        </p:nvSpPr>
        <p:spPr>
          <a:xfrm>
            <a:off x="1814420" y="2670622"/>
            <a:ext cx="6066118" cy="2613791"/>
          </a:xfrm>
        </p:spPr>
        <p:txBody>
          <a:bodyPr>
            <a:normAutofit fontScale="70000" lnSpcReduction="20000"/>
          </a:bodyPr>
          <a:lstStyle/>
          <a:p>
            <a:pPr>
              <a:lnSpc>
                <a:spcPct val="120000"/>
              </a:lnSpc>
            </a:pPr>
            <a:r>
              <a:rPr lang="en-US" sz="2000" dirty="0">
                <a:latin typeface="Times New Roman" panose="02020603050405020304" pitchFamily="18" charset="0"/>
                <a:cs typeface="Times New Roman" panose="02020603050405020304" pitchFamily="18" charset="0"/>
              </a:rPr>
              <a:t>Naturalistic observation: careful systematic observation but no intervention with subjects.</a:t>
            </a:r>
          </a:p>
          <a:p>
            <a:r>
              <a:rPr lang="en-US" sz="2000" dirty="0">
                <a:latin typeface="Times New Roman" panose="02020603050405020304" pitchFamily="18" charset="0"/>
                <a:cs typeface="Times New Roman" panose="02020603050405020304" pitchFamily="18" charset="0"/>
              </a:rPr>
              <a:t>Which of the following are observable </a:t>
            </a:r>
            <a:r>
              <a:rPr lang="en-US" sz="2000" dirty="0" err="1">
                <a:latin typeface="Times New Roman" panose="02020603050405020304" pitchFamily="18" charset="0"/>
                <a:cs typeface="Times New Roman" panose="02020603050405020304" pitchFamily="18" charset="0"/>
              </a:rPr>
              <a:t>behaviours</a:t>
            </a:r>
            <a:r>
              <a:rPr lang="en-US" sz="20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Writing a letter</a:t>
            </a:r>
          </a:p>
          <a:p>
            <a:pPr lvl="1"/>
            <a:r>
              <a:rPr lang="en-US" sz="2600" dirty="0">
                <a:latin typeface="Times New Roman" panose="02020603050405020304" pitchFamily="18" charset="0"/>
                <a:cs typeface="Times New Roman" panose="02020603050405020304" pitchFamily="18" charset="0"/>
              </a:rPr>
              <a:t>Feeling angry</a:t>
            </a:r>
          </a:p>
          <a:p>
            <a:pPr lvl="1"/>
            <a:r>
              <a:rPr lang="en-US" sz="2600" dirty="0">
                <a:latin typeface="Times New Roman" panose="02020603050405020304" pitchFamily="18" charset="0"/>
                <a:cs typeface="Times New Roman" panose="02020603050405020304" pitchFamily="18" charset="0"/>
              </a:rPr>
              <a:t>Saying ‘please pass the salt’</a:t>
            </a:r>
          </a:p>
          <a:p>
            <a:pPr lvl="1"/>
            <a:r>
              <a:rPr lang="en-US" sz="2600" dirty="0">
                <a:latin typeface="Times New Roman" panose="02020603050405020304" pitchFamily="18" charset="0"/>
                <a:cs typeface="Times New Roman" panose="02020603050405020304" pitchFamily="18" charset="0"/>
              </a:rPr>
              <a:t>Passing the salt</a:t>
            </a:r>
          </a:p>
          <a:p>
            <a:pPr lvl="1"/>
            <a:r>
              <a:rPr lang="en-US" sz="2600" dirty="0">
                <a:latin typeface="Times New Roman" panose="02020603050405020304" pitchFamily="18" charset="0"/>
                <a:cs typeface="Times New Roman" panose="02020603050405020304" pitchFamily="18" charset="0"/>
              </a:rPr>
              <a:t>Perceiving a round object</a:t>
            </a:r>
          </a:p>
          <a:p>
            <a:pPr lvl="1"/>
            <a:r>
              <a:rPr lang="en-US" sz="2600" dirty="0">
                <a:latin typeface="Times New Roman" panose="02020603050405020304" pitchFamily="18" charset="0"/>
                <a:cs typeface="Times New Roman" panose="02020603050405020304" pitchFamily="18" charset="0"/>
              </a:rPr>
              <a:t>Experiencing hunger</a:t>
            </a:r>
          </a:p>
          <a:p>
            <a:pPr lvl="1"/>
            <a:r>
              <a:rPr lang="en-US" sz="2600" dirty="0">
                <a:latin typeface="Times New Roman" panose="02020603050405020304" pitchFamily="18" charset="0"/>
                <a:cs typeface="Times New Roman" panose="02020603050405020304" pitchFamily="18" charset="0"/>
              </a:rPr>
              <a:t>Walking rapidly</a:t>
            </a:r>
          </a:p>
          <a:p>
            <a:endParaRPr lang="en-US" sz="2000" dirty="0">
              <a:latin typeface="Times New Roman" panose="02020603050405020304" pitchFamily="18" charset="0"/>
              <a:cs typeface="Times New Roman" panose="02020603050405020304" pitchFamily="18" charset="0"/>
            </a:endParaRPr>
          </a:p>
        </p:txBody>
      </p:sp>
      <p:sp>
        <p:nvSpPr>
          <p:cNvPr id="10" name="Freeform 6">
            <a:extLst>
              <a:ext uri="{FF2B5EF4-FFF2-40B4-BE49-F238E27FC236}">
                <a16:creationId xmlns="" xmlns:a16="http://schemas.microsoft.com/office/drawing/2014/main" id="{A9616D99-AEFB-4C95-84EF-5DEC698D92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2" name="Freeform 6">
            <a:extLst>
              <a:ext uri="{FF2B5EF4-FFF2-40B4-BE49-F238E27FC236}">
                <a16:creationId xmlns="" xmlns:a16="http://schemas.microsoft.com/office/drawing/2014/main" id="{D0F97023-F626-4FC5-8C2D-753B5C7F46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3">
            <a:extLst>
              <a:ext uri="{FF2B5EF4-FFF2-40B4-BE49-F238E27FC236}">
                <a16:creationId xmlns="" xmlns:a16="http://schemas.microsoft.com/office/drawing/2014/main" id="{4418058D-3F70-4018-A6F5-BB8BD17F24D6}"/>
              </a:ext>
            </a:extLst>
          </p:cNvPr>
          <p:cNvPicPr>
            <a:picLocks noChangeAspect="1"/>
          </p:cNvPicPr>
          <p:nvPr/>
        </p:nvPicPr>
        <p:blipFill>
          <a:blip r:embed="rId2"/>
          <a:stretch>
            <a:fillRect/>
          </a:stretch>
        </p:blipFill>
        <p:spPr>
          <a:xfrm>
            <a:off x="7395310" y="3310980"/>
            <a:ext cx="3275669" cy="2121290"/>
          </a:xfrm>
          <a:prstGeom prst="rect">
            <a:avLst/>
          </a:prstGeom>
        </p:spPr>
      </p:pic>
    </p:spTree>
    <p:extLst>
      <p:ext uri="{BB962C8B-B14F-4D97-AF65-F5344CB8AC3E}">
        <p14:creationId xmlns:p14="http://schemas.microsoft.com/office/powerpoint/2010/main" val="2871115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Food for thought!</a:t>
            </a:r>
          </a:p>
        </p:txBody>
      </p:sp>
      <p:sp>
        <p:nvSpPr>
          <p:cNvPr id="3" name="Content Placeholder 2"/>
          <p:cNvSpPr>
            <a:spLocks noGrp="1"/>
          </p:cNvSpPr>
          <p:nvPr>
            <p:ph sz="quarter" idx="1"/>
          </p:nvPr>
        </p:nvSpPr>
        <p:spPr>
          <a:xfrm>
            <a:off x="1209675" y="1825625"/>
            <a:ext cx="9391650" cy="4351338"/>
          </a:xfrm>
        </p:spPr>
        <p:txBody>
          <a:bodyPr/>
          <a:lstStyle/>
          <a:p>
            <a:pPr marL="0" indent="0">
              <a:buNone/>
            </a:pPr>
            <a:r>
              <a:rPr lang="en-US" dirty="0">
                <a:latin typeface="Times New Roman" panose="02020603050405020304" pitchFamily="18" charset="0"/>
                <a:cs typeface="Times New Roman" panose="02020603050405020304" pitchFamily="18" charset="0"/>
              </a:rPr>
              <a:t>Case: </a:t>
            </a:r>
          </a:p>
          <a:p>
            <a:r>
              <a:rPr lang="en-US" sz="2400" dirty="0">
                <a:latin typeface="Times New Roman" panose="02020603050405020304" pitchFamily="18" charset="0"/>
                <a:cs typeface="Times New Roman" panose="02020603050405020304" pitchFamily="18" charset="0"/>
              </a:rPr>
              <a:t>Samantha, a three years old girl accidently breaks her mother’s vase while she is not present in the house. Later the mother sees the damage and says to Samantha, ‘ I see you’ve broken something’. Samantha’s reply is a classic example of psychology’s theme in direct observation. She says, ‘How do you know? Did you see me do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Psychology as a Science </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What is science about? </a:t>
            </a:r>
          </a:p>
          <a:p>
            <a:pPr lvl="1"/>
            <a:r>
              <a:rPr lang="en-US" sz="2400" dirty="0">
                <a:latin typeface="Times New Roman" panose="02020603050405020304" pitchFamily="18" charset="0"/>
                <a:cs typeface="Times New Roman" panose="02020603050405020304" pitchFamily="18" charset="0"/>
              </a:rPr>
              <a:t>Facts </a:t>
            </a:r>
            <a:r>
              <a:rPr lang="en-US" dirty="0">
                <a:latin typeface="Times New Roman" panose="02020603050405020304" pitchFamily="18" charset="0"/>
                <a:cs typeface="Times New Roman" panose="02020603050405020304" pitchFamily="18" charset="0"/>
              </a:rPr>
              <a:t>(Islamabad is the capital of Pakistan, Heart pumps blood throughout the body, we need oxygen to survive)</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Proof (written in constitution, circulatory system and respiratory system)</a:t>
            </a:r>
          </a:p>
          <a:p>
            <a:pPr lvl="1"/>
            <a:r>
              <a:rPr lang="en-US" sz="2400" dirty="0">
                <a:latin typeface="Times New Roman" panose="02020603050405020304" pitchFamily="18" charset="0"/>
                <a:cs typeface="Times New Roman" panose="02020603050405020304" pitchFamily="18" charset="0"/>
              </a:rPr>
              <a:t>Research </a:t>
            </a:r>
          </a:p>
          <a:p>
            <a:r>
              <a:rPr lang="en-US" sz="2800" dirty="0">
                <a:latin typeface="Times New Roman" panose="02020603050405020304" pitchFamily="18" charset="0"/>
                <a:cs typeface="Times New Roman" panose="02020603050405020304" pitchFamily="18" charset="0"/>
              </a:rPr>
              <a:t>That’s what Psychology attempts to do as well, which is why we call it a science. </a:t>
            </a:r>
          </a:p>
        </p:txBody>
      </p:sp>
    </p:spTree>
    <p:extLst>
      <p:ext uri="{BB962C8B-B14F-4D97-AF65-F5344CB8AC3E}">
        <p14:creationId xmlns:p14="http://schemas.microsoft.com/office/powerpoint/2010/main" val="142885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a:latin typeface="Cambria" panose="02040503050406030204" pitchFamily="18" charset="0"/>
                <a:ea typeface="Cambria" panose="02040503050406030204" pitchFamily="18" charset="0"/>
              </a:rPr>
              <a:t>Direct Observation</a:t>
            </a:r>
          </a:p>
        </p:txBody>
      </p:sp>
      <p:sp>
        <p:nvSpPr>
          <p:cNvPr id="23555" name="Rectangle 3"/>
          <p:cNvSpPr>
            <a:spLocks noGrp="1" noChangeArrowheads="1"/>
          </p:cNvSpPr>
          <p:nvPr>
            <p:ph type="body" idx="1"/>
          </p:nvPr>
        </p:nvSpPr>
        <p:spPr>
          <a:xfrm>
            <a:off x="1373079" y="1621654"/>
            <a:ext cx="9144000" cy="4441794"/>
          </a:xfrm>
        </p:spPr>
        <p:txBody>
          <a:bodyPr>
            <a:normAutofit fontScale="92500" lnSpcReduction="10000"/>
          </a:bodyPr>
          <a:lstStyle/>
          <a:p>
            <a:pPr>
              <a:lnSpc>
                <a:spcPct val="80000"/>
              </a:lnSpc>
            </a:pPr>
            <a:r>
              <a:rPr lang="en-US" sz="2400" dirty="0">
                <a:latin typeface="Times New Roman" panose="02020603050405020304" pitchFamily="18" charset="0"/>
                <a:cs typeface="Times New Roman" panose="02020603050405020304" pitchFamily="18" charset="0"/>
              </a:rPr>
              <a:t>Any observational technique which depends on direct observation of behavior by the researcher rather than asking individuals to report their behavior.</a:t>
            </a:r>
          </a:p>
          <a:p>
            <a:pPr lvl="2">
              <a:lnSpc>
                <a:spcPct val="150000"/>
              </a:lnSpc>
            </a:pPr>
            <a:r>
              <a:rPr lang="en-US" sz="1800" b="1" dirty="0">
                <a:latin typeface="Times New Roman" panose="02020603050405020304" pitchFamily="18" charset="0"/>
                <a:cs typeface="Times New Roman" panose="02020603050405020304" pitchFamily="18" charset="0"/>
              </a:rPr>
              <a:t>A. Naturalistic observation</a:t>
            </a:r>
            <a:r>
              <a:rPr lang="en-US" sz="1800" dirty="0">
                <a:latin typeface="Times New Roman" panose="02020603050405020304" pitchFamily="18" charset="0"/>
                <a:cs typeface="Times New Roman" panose="02020603050405020304" pitchFamily="18" charset="0"/>
              </a:rPr>
              <a:t>: For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Observing</a:t>
            </a:r>
            <a:r>
              <a:rPr lang="en-US" sz="1800" dirty="0">
                <a:solidFill>
                  <a:schemeClr val="accent4">
                    <a:lumMod val="75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children in playground settings / </a:t>
            </a:r>
            <a:r>
              <a:rPr lang="en-US" sz="1800" i="1" dirty="0">
                <a:latin typeface="Times New Roman" panose="02020603050405020304" pitchFamily="18" charset="0"/>
                <a:cs typeface="Times New Roman" panose="02020603050405020304" pitchFamily="18" charset="0"/>
              </a:rPr>
              <a:t>Candid Camera.</a:t>
            </a:r>
          </a:p>
          <a:p>
            <a:pPr lvl="2">
              <a:lnSpc>
                <a:spcPct val="150000"/>
              </a:lnSpc>
            </a:pPr>
            <a:r>
              <a:rPr lang="en-US" sz="1800" b="1" dirty="0">
                <a:latin typeface="Times New Roman" panose="02020603050405020304" pitchFamily="18" charset="0"/>
                <a:cs typeface="Times New Roman" panose="02020603050405020304" pitchFamily="18" charset="0"/>
              </a:rPr>
              <a:t>B. Participant observation: </a:t>
            </a:r>
            <a:r>
              <a:rPr lang="en-US" sz="1800" dirty="0">
                <a:latin typeface="Times New Roman" panose="02020603050405020304" pitchFamily="18" charset="0"/>
                <a:cs typeface="Times New Roman" panose="02020603050405020304" pitchFamily="18" charset="0"/>
              </a:rPr>
              <a:t>in this method, the researcher becomes part of the group he wishes to study</a:t>
            </a:r>
            <a:endParaRPr lang="en-US" sz="2400" dirty="0">
              <a:latin typeface="Times New Roman" panose="02020603050405020304" pitchFamily="18" charset="0"/>
              <a:cs typeface="Times New Roman" panose="02020603050405020304" pitchFamily="18" charset="0"/>
            </a:endParaRPr>
          </a:p>
          <a:p>
            <a:pPr>
              <a:lnSpc>
                <a:spcPct val="80000"/>
              </a:lnSpc>
            </a:pPr>
            <a:r>
              <a:rPr lang="en-US" dirty="0">
                <a:latin typeface="Times New Roman" panose="02020603050405020304" pitchFamily="18" charset="0"/>
                <a:cs typeface="Times New Roman" panose="02020603050405020304" pitchFamily="18" charset="0"/>
              </a:rPr>
              <a:t>Advantage:</a:t>
            </a:r>
          </a:p>
          <a:p>
            <a:pPr lvl="1">
              <a:lnSpc>
                <a:spcPct val="80000"/>
              </a:lnSpc>
            </a:pPr>
            <a:r>
              <a:rPr lang="en-US" sz="2000" dirty="0">
                <a:latin typeface="Times New Roman" panose="02020603050405020304" pitchFamily="18" charset="0"/>
                <a:cs typeface="Times New Roman" panose="02020603050405020304" pitchFamily="18" charset="0"/>
              </a:rPr>
              <a:t>We get the first hand knowledge of what people do in their natural situations. </a:t>
            </a:r>
          </a:p>
          <a:p>
            <a:pPr>
              <a:lnSpc>
                <a:spcPct val="80000"/>
              </a:lnSpc>
            </a:pPr>
            <a:r>
              <a:rPr lang="en-US" sz="2400" dirty="0">
                <a:latin typeface="Times New Roman" panose="02020603050405020304" pitchFamily="18" charset="0"/>
                <a:cs typeface="Times New Roman" panose="02020603050405020304" pitchFamily="18" charset="0"/>
              </a:rPr>
              <a:t>Disadvantages:</a:t>
            </a:r>
          </a:p>
          <a:p>
            <a:pPr lvl="1">
              <a:lnSpc>
                <a:spcPct val="80000"/>
              </a:lnSpc>
            </a:pPr>
            <a:r>
              <a:rPr lang="en-US" sz="2000" dirty="0">
                <a:latin typeface="Times New Roman" panose="02020603050405020304" pitchFamily="18" charset="0"/>
                <a:cs typeface="Times New Roman" panose="02020603050405020304" pitchFamily="18" charset="0"/>
              </a:rPr>
              <a:t>Furthermore, if people realize that they are being observed, they may change their natural response. </a:t>
            </a:r>
          </a:p>
          <a:p>
            <a:pPr lvl="1">
              <a:lnSpc>
                <a:spcPct val="80000"/>
              </a:lnSpc>
            </a:pPr>
            <a:r>
              <a:rPr lang="en-US" sz="2000" dirty="0">
                <a:latin typeface="Times New Roman" panose="02020603050405020304" pitchFamily="18" charset="0"/>
                <a:cs typeface="Times New Roman" panose="02020603050405020304" pitchFamily="18" charset="0"/>
              </a:rPr>
              <a:t>Lack of control is the biggest drawback.</a:t>
            </a:r>
          </a:p>
          <a:p>
            <a:pPr lvl="1">
              <a:lnSpc>
                <a:spcPct val="80000"/>
              </a:lnSpc>
            </a:pPr>
            <a:r>
              <a:rPr lang="en-US" sz="2000" dirty="0">
                <a:latin typeface="Times New Roman" panose="02020603050405020304" pitchFamily="18" charset="0"/>
                <a:cs typeface="Times New Roman" panose="02020603050405020304" pitchFamily="18" charset="0"/>
              </a:rPr>
              <a:t>Researcher is passive &amp; simply records whatever is happening</a:t>
            </a:r>
          </a:p>
          <a:p>
            <a:pPr>
              <a:lnSpc>
                <a:spcPct val="80000"/>
              </a:lnSpc>
            </a:pPr>
            <a:endParaRPr lang="en-US" sz="2400" dirty="0">
              <a:latin typeface="Times New Roman" panose="02020603050405020304" pitchFamily="18" charset="0"/>
              <a:cs typeface="Times New Roman" panose="02020603050405020304" pitchFamily="18" charset="0"/>
            </a:endParaRPr>
          </a:p>
          <a:p>
            <a:pPr>
              <a:lnSpc>
                <a:spcPct val="80000"/>
              </a:lnSpc>
            </a:pPr>
            <a:endParaRPr lang="en-US" sz="2400" dirty="0">
              <a:latin typeface="Times New Roman" panose="02020603050405020304" pitchFamily="18" charset="0"/>
              <a:cs typeface="Times New Roman" panose="02020603050405020304" pitchFamily="18" charset="0"/>
            </a:endParaRPr>
          </a:p>
          <a:p>
            <a:pPr marL="0" indent="0">
              <a:lnSpc>
                <a:spcPct val="80000"/>
              </a:lnSpc>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Case Study</a:t>
            </a:r>
          </a:p>
        </p:txBody>
      </p:sp>
      <p:sp>
        <p:nvSpPr>
          <p:cNvPr id="3" name="Content Placeholder 2"/>
          <p:cNvSpPr>
            <a:spLocks noGrp="1"/>
          </p:cNvSpPr>
          <p:nvPr>
            <p:ph sz="quarter" idx="1"/>
          </p:nvPr>
        </p:nvSpPr>
        <p:spPr>
          <a:xfrm>
            <a:off x="994299" y="1600200"/>
            <a:ext cx="9295749" cy="5029200"/>
          </a:xfrm>
        </p:spPr>
        <p:txBody>
          <a:bodyPr>
            <a:normAutofit/>
          </a:bodyPr>
          <a:lstStyle/>
          <a:p>
            <a:pPr eaLnBrk="1" hangingPunct="1">
              <a:lnSpc>
                <a:spcPct val="90000"/>
              </a:lnSpc>
            </a:pPr>
            <a:r>
              <a:rPr lang="en-US" altLang="af-ZA" sz="2400" dirty="0"/>
              <a:t>An in-depth intensive investigation of an individual or small group of people.</a:t>
            </a:r>
          </a:p>
          <a:p>
            <a:pPr eaLnBrk="1" hangingPunct="1">
              <a:lnSpc>
                <a:spcPct val="90000"/>
              </a:lnSpc>
            </a:pPr>
            <a:r>
              <a:rPr lang="en-US" altLang="af-ZA" sz="2400" dirty="0"/>
              <a:t>Case study often involve </a:t>
            </a:r>
            <a:r>
              <a:rPr lang="en-US" altLang="af-ZA" sz="2400" b="1" i="1" dirty="0"/>
              <a:t>psychological testing</a:t>
            </a:r>
            <a:r>
              <a:rPr lang="en-US" altLang="af-ZA" sz="2400" dirty="0"/>
              <a:t> – a procedure in which carefully designed set of  questions is used to gain insight into the personality of the individual or group being studied.</a:t>
            </a:r>
          </a:p>
          <a:p>
            <a:pPr eaLnBrk="1" hangingPunct="1">
              <a:lnSpc>
                <a:spcPct val="90000"/>
              </a:lnSpc>
            </a:pPr>
            <a:r>
              <a:rPr lang="en-US" altLang="af-ZA" sz="2400" dirty="0"/>
              <a:t>It is used not only to gain insight about the individual but to understand the general behavioral patterns of people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b="1" dirty="0">
                <a:latin typeface="Cambria" panose="02040503050406030204" pitchFamily="18" charset="0"/>
                <a:ea typeface="Cambria" panose="02040503050406030204" pitchFamily="18" charset="0"/>
              </a:rPr>
              <a:t>Survey</a:t>
            </a:r>
            <a:endParaRPr lang="en-US" b="1" dirty="0">
              <a:latin typeface="Cambria" panose="02040503050406030204" pitchFamily="18" charset="0"/>
              <a:ea typeface="Cambria" panose="02040503050406030204" pitchFamily="18" charset="0"/>
            </a:endParaRPr>
          </a:p>
        </p:txBody>
      </p:sp>
      <p:sp>
        <p:nvSpPr>
          <p:cNvPr id="11267" name="Rectangle 3"/>
          <p:cNvSpPr>
            <a:spLocks noGrp="1" noChangeArrowheads="1"/>
          </p:cNvSpPr>
          <p:nvPr>
            <p:ph type="body" idx="1"/>
          </p:nvPr>
        </p:nvSpPr>
        <p:spPr>
          <a:xfrm>
            <a:off x="1524000" y="1524000"/>
            <a:ext cx="9144000" cy="4162425"/>
          </a:xfrm>
        </p:spPr>
        <p:txBody>
          <a:bodyPr>
            <a:normAutofit/>
          </a:bodyPr>
          <a:lstStyle/>
          <a:p>
            <a:pPr>
              <a:lnSpc>
                <a:spcPct val="90000"/>
              </a:lnSpc>
            </a:pPr>
            <a:r>
              <a:rPr lang="en-US" sz="1700" dirty="0">
                <a:solidFill>
                  <a:schemeClr val="accent4">
                    <a:lumMod val="75000"/>
                  </a:schemeClr>
                </a:solidFill>
                <a:latin typeface="Times New Roman" panose="02020603050405020304" pitchFamily="18" charset="0"/>
                <a:cs typeface="Times New Roman" panose="02020603050405020304" pitchFamily="18" charset="0"/>
              </a:rPr>
              <a:t>Definition</a:t>
            </a:r>
            <a:r>
              <a:rPr lang="en-US" sz="1700" dirty="0">
                <a:latin typeface="Times New Roman" panose="02020603050405020304" pitchFamily="18" charset="0"/>
                <a:cs typeface="Times New Roman" panose="02020603050405020304" pitchFamily="18" charset="0"/>
              </a:rPr>
              <a:t>: a survey is a technique for determining attitudes of many individuals by providing a</a:t>
            </a:r>
            <a:r>
              <a:rPr lang="en-US" sz="1700" dirty="0">
                <a:solidFill>
                  <a:schemeClr val="accent4">
                    <a:lumMod val="75000"/>
                  </a:schemeClr>
                </a:solidFill>
                <a:latin typeface="Times New Roman" panose="02020603050405020304" pitchFamily="18" charset="0"/>
                <a:cs typeface="Times New Roman" panose="02020603050405020304" pitchFamily="18" charset="0"/>
              </a:rPr>
              <a:t> preplanned series of questions </a:t>
            </a:r>
            <a:r>
              <a:rPr lang="en-US" sz="1700" dirty="0">
                <a:latin typeface="Times New Roman" panose="02020603050405020304" pitchFamily="18" charset="0"/>
                <a:cs typeface="Times New Roman" panose="02020603050405020304" pitchFamily="18" charset="0"/>
              </a:rPr>
              <a:t>to which individuals respond. </a:t>
            </a:r>
          </a:p>
          <a:p>
            <a:pPr>
              <a:lnSpc>
                <a:spcPct val="90000"/>
              </a:lnSpc>
            </a:pPr>
            <a:endParaRPr lang="en-US" sz="1700" dirty="0">
              <a:latin typeface="Times New Roman" panose="02020603050405020304" pitchFamily="18" charset="0"/>
              <a:cs typeface="Times New Roman" panose="02020603050405020304" pitchFamily="18" charset="0"/>
            </a:endParaRPr>
          </a:p>
          <a:p>
            <a:pPr>
              <a:lnSpc>
                <a:spcPct val="90000"/>
              </a:lnSpc>
            </a:pPr>
            <a:r>
              <a:rPr lang="en-US" sz="1700" dirty="0">
                <a:solidFill>
                  <a:schemeClr val="accent4">
                    <a:lumMod val="75000"/>
                  </a:schemeClr>
                </a:solidFill>
                <a:latin typeface="Times New Roman" panose="02020603050405020304" pitchFamily="18" charset="0"/>
                <a:cs typeface="Times New Roman" panose="02020603050405020304" pitchFamily="18" charset="0"/>
              </a:rPr>
              <a:t>Usage</a:t>
            </a:r>
            <a:r>
              <a:rPr lang="en-US" sz="1700" dirty="0">
                <a:latin typeface="Times New Roman" panose="02020603050405020304" pitchFamily="18" charset="0"/>
                <a:cs typeface="Times New Roman" panose="02020603050405020304" pitchFamily="18" charset="0"/>
              </a:rPr>
              <a:t>: Today, surveys are used extensively by government, political parties, corporations, the news media etc. </a:t>
            </a:r>
          </a:p>
          <a:p>
            <a:pPr>
              <a:lnSpc>
                <a:spcPct val="90000"/>
              </a:lnSpc>
            </a:pPr>
            <a:endParaRPr lang="en-US" sz="1700" dirty="0">
              <a:latin typeface="Times New Roman" panose="02020603050405020304" pitchFamily="18" charset="0"/>
              <a:cs typeface="Times New Roman" panose="02020603050405020304" pitchFamily="18" charset="0"/>
            </a:endParaRPr>
          </a:p>
          <a:p>
            <a:pPr>
              <a:lnSpc>
                <a:spcPct val="90000"/>
              </a:lnSpc>
            </a:pPr>
            <a:r>
              <a:rPr lang="en-US" sz="1700" dirty="0">
                <a:solidFill>
                  <a:schemeClr val="accent4">
                    <a:lumMod val="75000"/>
                  </a:schemeClr>
                </a:solidFill>
                <a:latin typeface="Times New Roman" panose="02020603050405020304" pitchFamily="18" charset="0"/>
                <a:cs typeface="Times New Roman" panose="02020603050405020304" pitchFamily="18" charset="0"/>
              </a:rPr>
              <a:t>Types</a:t>
            </a:r>
            <a:r>
              <a:rPr lang="en-US" sz="1700" dirty="0">
                <a:latin typeface="Times New Roman" panose="02020603050405020304" pitchFamily="18" charset="0"/>
                <a:cs typeface="Times New Roman" panose="02020603050405020304" pitchFamily="18" charset="0"/>
              </a:rPr>
              <a:t>: </a:t>
            </a:r>
          </a:p>
          <a:p>
            <a:pPr lvl="1">
              <a:lnSpc>
                <a:spcPct val="90000"/>
              </a:lnSpc>
            </a:pPr>
            <a:r>
              <a:rPr lang="en-US" sz="1700" dirty="0">
                <a:solidFill>
                  <a:schemeClr val="accent4">
                    <a:lumMod val="75000"/>
                  </a:schemeClr>
                </a:solidFill>
                <a:latin typeface="Times New Roman" panose="02020603050405020304" pitchFamily="18" charset="0"/>
                <a:cs typeface="Times New Roman" panose="02020603050405020304" pitchFamily="18" charset="0"/>
              </a:rPr>
              <a:t>A. Close ended/Fixed alternative surveys: </a:t>
            </a:r>
          </a:p>
          <a:p>
            <a:pPr lvl="2">
              <a:lnSpc>
                <a:spcPct val="90000"/>
              </a:lnSpc>
            </a:pP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 “Yes’ , “No”, “I’m not sure”. </a:t>
            </a:r>
          </a:p>
          <a:p>
            <a:pPr lvl="2">
              <a:lnSpc>
                <a:spcPct val="90000"/>
              </a:lnSpc>
            </a:pPr>
            <a:r>
              <a:rPr lang="en-US" sz="1700" dirty="0">
                <a:latin typeface="Times New Roman" panose="02020603050405020304" pitchFamily="18" charset="0"/>
                <a:cs typeface="Times New Roman" panose="02020603050405020304" pitchFamily="18" charset="0"/>
              </a:rPr>
              <a:t>ii “Not at all”, “Sometimes”, “Often”, “Most of the time.”	  Likert Scale</a:t>
            </a:r>
          </a:p>
          <a:p>
            <a:pPr lvl="2">
              <a:lnSpc>
                <a:spcPct val="150000"/>
              </a:lnSpc>
            </a:pPr>
            <a:r>
              <a:rPr lang="en-US" sz="1700" dirty="0">
                <a:latin typeface="Times New Roman" panose="02020603050405020304" pitchFamily="18" charset="0"/>
                <a:cs typeface="Times New Roman" panose="02020603050405020304" pitchFamily="18" charset="0"/>
              </a:rPr>
              <a:t>ii Rating Scales. 1..2…3…4……….10. </a:t>
            </a:r>
          </a:p>
          <a:p>
            <a:pPr lvl="1">
              <a:lnSpc>
                <a:spcPct val="90000"/>
              </a:lnSpc>
            </a:pPr>
            <a:r>
              <a:rPr lang="en-US" sz="1700" dirty="0">
                <a:solidFill>
                  <a:schemeClr val="accent4">
                    <a:lumMod val="75000"/>
                  </a:schemeClr>
                </a:solidFill>
                <a:latin typeface="Times New Roman" panose="02020603050405020304" pitchFamily="18" charset="0"/>
                <a:cs typeface="Times New Roman" panose="02020603050405020304" pitchFamily="18" charset="0"/>
              </a:rPr>
              <a:t>B. Open ended surveys: </a:t>
            </a:r>
            <a:r>
              <a:rPr lang="en-US" sz="1700" dirty="0">
                <a:latin typeface="Times New Roman" panose="02020603050405020304" pitchFamily="18" charset="0"/>
                <a:cs typeface="Times New Roman" panose="02020603050405020304" pitchFamily="18" charset="0"/>
              </a:rPr>
              <a:t>these use interviewers guiding the respondent through several questions. </a:t>
            </a:r>
          </a:p>
        </p:txBody>
      </p:sp>
      <p:sp>
        <p:nvSpPr>
          <p:cNvPr id="2" name="Right Brace 1">
            <a:extLst>
              <a:ext uri="{FF2B5EF4-FFF2-40B4-BE49-F238E27FC236}">
                <a16:creationId xmlns="" xmlns:a16="http://schemas.microsoft.com/office/drawing/2014/main" id="{E2A00B44-CAC6-41BE-A021-3A3E187FF7D5}"/>
              </a:ext>
            </a:extLst>
          </p:cNvPr>
          <p:cNvSpPr/>
          <p:nvPr/>
        </p:nvSpPr>
        <p:spPr>
          <a:xfrm>
            <a:off x="7877175" y="4143375"/>
            <a:ext cx="123825" cy="67627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0DB0178-BD6E-8420-6E9F-5D4663592A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500" y="194008"/>
            <a:ext cx="7188200" cy="6416213"/>
          </a:xfrm>
        </p:spPr>
      </p:pic>
    </p:spTree>
    <p:extLst>
      <p:ext uri="{BB962C8B-B14F-4D97-AF65-F5344CB8AC3E}">
        <p14:creationId xmlns:p14="http://schemas.microsoft.com/office/powerpoint/2010/main" val="1931381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A8EC31-719F-21D9-7BE1-18D671BFCB2C}"/>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A09B908E-2A97-5AA8-2002-DAA4CA0CC29A}"/>
              </a:ext>
            </a:extLst>
          </p:cNvPr>
          <p:cNvSpPr>
            <a:spLocks noGrp="1"/>
          </p:cNvSpPr>
          <p:nvPr>
            <p:ph idx="1"/>
          </p:nvPr>
        </p:nvSpPr>
        <p:spPr/>
        <p:txBody>
          <a:bodyPr/>
          <a:lstStyle/>
          <a:p>
            <a:pPr eaLnBrk="1" hangingPunct="1"/>
            <a:r>
              <a:rPr lang="en-US" altLang="af-ZA" sz="2400" dirty="0"/>
              <a:t>Advantages:</a:t>
            </a:r>
          </a:p>
          <a:p>
            <a:pPr lvl="1" eaLnBrk="1" hangingPunct="1"/>
            <a:r>
              <a:rPr lang="en-US" altLang="af-ZA" dirty="0"/>
              <a:t>Straightforward way of finding out what people think, do, feel by asking them directly. </a:t>
            </a:r>
          </a:p>
          <a:p>
            <a:pPr lvl="1" eaLnBrk="1" hangingPunct="1"/>
            <a:r>
              <a:rPr lang="en-US" altLang="af-ZA" dirty="0"/>
              <a:t>Survey methods have become highly sophisticated enabling us to make inferences.</a:t>
            </a:r>
          </a:p>
          <a:p>
            <a:pPr lvl="1" eaLnBrk="1" hangingPunct="1"/>
            <a:r>
              <a:rPr lang="en-US" altLang="af-ZA" dirty="0"/>
              <a:t>Quick, easy, cost efficient</a:t>
            </a:r>
          </a:p>
          <a:p>
            <a:pPr eaLnBrk="1" hangingPunct="1"/>
            <a:r>
              <a:rPr lang="en-US" altLang="af-ZA" dirty="0"/>
              <a:t>Disadvantages:</a:t>
            </a:r>
          </a:p>
          <a:p>
            <a:pPr lvl="1" eaLnBrk="1" hangingPunct="1"/>
            <a:r>
              <a:rPr lang="en-US" altLang="af-ZA" dirty="0"/>
              <a:t>People may not give their true responses.</a:t>
            </a:r>
          </a:p>
          <a:p>
            <a:pPr lvl="1" eaLnBrk="1" hangingPunct="1"/>
            <a:r>
              <a:rPr lang="en-US" altLang="af-ZA" dirty="0"/>
              <a:t>Accuracy of sample is also very important factor. </a:t>
            </a:r>
          </a:p>
          <a:p>
            <a:endParaRPr lang="aa-ET" dirty="0"/>
          </a:p>
        </p:txBody>
      </p:sp>
    </p:spTree>
    <p:extLst>
      <p:ext uri="{BB962C8B-B14F-4D97-AF65-F5344CB8AC3E}">
        <p14:creationId xmlns:p14="http://schemas.microsoft.com/office/powerpoint/2010/main" val="56996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25B4984F-47C5-06DD-C2D3-852310DC963E}"/>
              </a:ext>
            </a:extLst>
          </p:cNvPr>
          <p:cNvSpPr>
            <a:spLocks noGrp="1" noChangeArrowheads="1"/>
          </p:cNvSpPr>
          <p:nvPr>
            <p:ph type="title"/>
          </p:nvPr>
        </p:nvSpPr>
        <p:spPr/>
        <p:txBody>
          <a:bodyPr/>
          <a:lstStyle/>
          <a:p>
            <a:pPr>
              <a:defRPr/>
            </a:pPr>
            <a:r>
              <a:rPr lang="en-US" altLang="af-ZA" dirty="0"/>
              <a:t>Interviews</a:t>
            </a:r>
          </a:p>
        </p:txBody>
      </p:sp>
      <p:sp>
        <p:nvSpPr>
          <p:cNvPr id="28675" name="Rectangle 3">
            <a:extLst>
              <a:ext uri="{FF2B5EF4-FFF2-40B4-BE49-F238E27FC236}">
                <a16:creationId xmlns="" xmlns:a16="http://schemas.microsoft.com/office/drawing/2014/main" id="{9913F757-B08C-8791-84C5-8248F29D6924}"/>
              </a:ext>
            </a:extLst>
          </p:cNvPr>
          <p:cNvSpPr>
            <a:spLocks noGrp="1" noChangeArrowheads="1"/>
          </p:cNvSpPr>
          <p:nvPr>
            <p:ph idx="1"/>
          </p:nvPr>
        </p:nvSpPr>
        <p:spPr/>
        <p:txBody>
          <a:bodyPr/>
          <a:lstStyle/>
          <a:p>
            <a:pPr eaLnBrk="1" hangingPunct="1"/>
            <a:endParaRPr lang="en-US" altLang="af-ZA" sz="2400"/>
          </a:p>
          <a:p>
            <a:pPr eaLnBrk="1" hangingPunct="1"/>
            <a:endParaRPr lang="en-US" altLang="af-ZA" sz="2400"/>
          </a:p>
        </p:txBody>
      </p:sp>
      <p:sp>
        <p:nvSpPr>
          <p:cNvPr id="28676" name="Slide Number Placeholder 5">
            <a:extLst>
              <a:ext uri="{FF2B5EF4-FFF2-40B4-BE49-F238E27FC236}">
                <a16:creationId xmlns="" xmlns:a16="http://schemas.microsoft.com/office/drawing/2014/main" id="{55BA6C83-2708-598B-27B9-AE729B8A6405}"/>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A5C2C7C-5D34-4B2A-A9DC-E0803F4D480C}" type="slidenum">
              <a:rPr lang="en-US" altLang="aa-ET">
                <a:solidFill>
                  <a:srgbClr val="FFFFFF"/>
                </a:solidFill>
              </a:rPr>
              <a:pPr/>
              <a:t>45</a:t>
            </a:fld>
            <a:endParaRPr lang="en-US" altLang="aa-ET">
              <a:solidFill>
                <a:srgbClr val="FFFFFF"/>
              </a:solidFill>
            </a:endParaRPr>
          </a:p>
        </p:txBody>
      </p:sp>
      <p:sp>
        <p:nvSpPr>
          <p:cNvPr id="5" name="Content Placeholder 2">
            <a:extLst>
              <a:ext uri="{FF2B5EF4-FFF2-40B4-BE49-F238E27FC236}">
                <a16:creationId xmlns="" xmlns:a16="http://schemas.microsoft.com/office/drawing/2014/main" id="{59E8DC68-DE85-6FA0-5FDB-6344D040139C}"/>
              </a:ext>
            </a:extLst>
          </p:cNvPr>
          <p:cNvSpPr txBox="1">
            <a:spLocks/>
          </p:cNvSpPr>
          <p:nvPr/>
        </p:nvSpPr>
        <p:spPr bwMode="auto">
          <a:xfrm>
            <a:off x="961901" y="1600200"/>
            <a:ext cx="9328274" cy="4800600"/>
          </a:xfrm>
          <a:prstGeom prst="rect">
            <a:avLst/>
          </a:prstGeom>
          <a:noFill/>
          <a:ln w="9525">
            <a:noFill/>
            <a:miter lim="800000"/>
            <a:headEnd/>
            <a:tailEnd/>
          </a:ln>
        </p:spPr>
        <p:txBody>
          <a:bodyPr>
            <a:normAutofit/>
          </a:bodyPr>
          <a:lstStyle/>
          <a:p>
            <a:pPr marL="342900" indent="-228600">
              <a:spcBef>
                <a:spcPct val="20000"/>
              </a:spcBef>
              <a:buClr>
                <a:schemeClr val="accent1"/>
              </a:buClr>
              <a:buFont typeface="Arial" pitchFamily="34" charset="0"/>
              <a:buChar char="•"/>
              <a:defRPr/>
            </a:pPr>
            <a:r>
              <a:rPr lang="en-US" sz="2200" dirty="0"/>
              <a:t>Typically involves a face-to-face meeting  in which a researcher (interviewer) asks an individual a series of questions.</a:t>
            </a:r>
          </a:p>
          <a:p>
            <a:pPr marL="342900" indent="-228600">
              <a:spcBef>
                <a:spcPct val="20000"/>
              </a:spcBef>
              <a:buClr>
                <a:schemeClr val="accent1"/>
              </a:buClr>
              <a:buFont typeface="Arial" pitchFamily="34" charset="0"/>
              <a:buChar char="•"/>
              <a:defRPr/>
            </a:pPr>
            <a:r>
              <a:rPr lang="en-US" sz="2200" dirty="0"/>
              <a:t>Allows the interviewer to observe verbal &amp; non-verbal behavior</a:t>
            </a:r>
          </a:p>
          <a:p>
            <a:pPr marL="342900" indent="-228600">
              <a:spcBef>
                <a:spcPct val="20000"/>
              </a:spcBef>
              <a:buClr>
                <a:schemeClr val="accent1"/>
              </a:buClr>
              <a:buFont typeface="Arial" pitchFamily="34" charset="0"/>
              <a:buChar char="•"/>
              <a:defRPr/>
            </a:pPr>
            <a:r>
              <a:rPr lang="en-US" sz="2200" dirty="0"/>
              <a:t>Allows follow-up questions and clarifications</a:t>
            </a:r>
          </a:p>
          <a:p>
            <a:pPr marL="342900" indent="-228600">
              <a:spcBef>
                <a:spcPct val="20000"/>
              </a:spcBef>
              <a:buClr>
                <a:schemeClr val="accent1"/>
              </a:buClr>
              <a:buFont typeface="Arial" pitchFamily="34" charset="0"/>
              <a:buChar char="•"/>
              <a:defRPr/>
            </a:pPr>
            <a:r>
              <a:rPr lang="en-US" sz="2200" dirty="0"/>
              <a:t>Advantage: </a:t>
            </a:r>
          </a:p>
          <a:p>
            <a:pPr marL="800100" lvl="1" indent="-228600">
              <a:spcBef>
                <a:spcPct val="20000"/>
              </a:spcBef>
              <a:buClr>
                <a:schemeClr val="accent1"/>
              </a:buClr>
              <a:buFont typeface="Arial" pitchFamily="34" charset="0"/>
              <a:buChar char="•"/>
              <a:defRPr/>
            </a:pPr>
            <a:r>
              <a:rPr lang="en-US" sz="2200" dirty="0"/>
              <a:t>Allows for a wider range of responses</a:t>
            </a:r>
          </a:p>
          <a:p>
            <a:pPr marL="342900" indent="-228600">
              <a:spcBef>
                <a:spcPct val="20000"/>
              </a:spcBef>
              <a:buClr>
                <a:schemeClr val="accent1"/>
              </a:buClr>
              <a:buFont typeface="Arial" pitchFamily="34" charset="0"/>
              <a:buChar char="•"/>
              <a:defRPr/>
            </a:pPr>
            <a:r>
              <a:rPr lang="en-US" sz="2200" dirty="0"/>
              <a:t>Disadvantage: </a:t>
            </a:r>
          </a:p>
          <a:p>
            <a:pPr marL="639763" lvl="1" indent="-228600">
              <a:spcBef>
                <a:spcPct val="20000"/>
              </a:spcBef>
              <a:buClr>
                <a:schemeClr val="accent2"/>
              </a:buClr>
              <a:buFont typeface="Arial" pitchFamily="34" charset="0"/>
              <a:buChar char="•"/>
              <a:defRPr/>
            </a:pPr>
            <a:r>
              <a:rPr lang="en-US" sz="2000" dirty="0"/>
              <a:t>Time consuming</a:t>
            </a:r>
          </a:p>
          <a:p>
            <a:pPr marL="639763" lvl="1" indent="-228600">
              <a:spcBef>
                <a:spcPct val="20000"/>
              </a:spcBef>
              <a:buClr>
                <a:schemeClr val="accent2"/>
              </a:buClr>
              <a:buFont typeface="Arial" pitchFamily="34" charset="0"/>
              <a:buChar char="•"/>
              <a:defRPr/>
            </a:pPr>
            <a:r>
              <a:rPr lang="en-US" sz="2000" dirty="0"/>
              <a:t>No cause-and-effect relationships can be inferred</a:t>
            </a:r>
          </a:p>
          <a:p>
            <a:pPr marL="342900" indent="-228600">
              <a:spcBef>
                <a:spcPct val="20000"/>
              </a:spcBef>
              <a:buClr>
                <a:schemeClr val="accent1"/>
              </a:buClr>
              <a:buFont typeface="Arial" pitchFamily="34" charset="0"/>
              <a:buChar char="•"/>
              <a:defRPr/>
            </a:pPr>
            <a:endParaRPr lang="en-US"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Focus Groups </a:t>
            </a:r>
          </a:p>
        </p:txBody>
      </p:sp>
      <p:sp>
        <p:nvSpPr>
          <p:cNvPr id="3" name="Content Placeholder 2"/>
          <p:cNvSpPr>
            <a:spLocks noGrp="1"/>
          </p:cNvSpPr>
          <p:nvPr>
            <p:ph idx="1"/>
          </p:nvPr>
        </p:nvSpPr>
        <p:spPr/>
        <p:txBody>
          <a:bodyPr/>
          <a:lstStyle/>
          <a:p>
            <a:pPr>
              <a:lnSpc>
                <a:spcPct val="100000"/>
              </a:lnSpc>
            </a:pPr>
            <a:r>
              <a:rPr lang="en-US" dirty="0">
                <a:latin typeface="Times New Roman" panose="02020603050405020304" pitchFamily="18" charset="0"/>
                <a:ea typeface="Cambria" panose="02040503050406030204" pitchFamily="18" charset="0"/>
                <a:cs typeface="Times New Roman" panose="02020603050405020304" pitchFamily="18" charset="0"/>
              </a:rPr>
              <a:t>Focus Group Interviews</a:t>
            </a:r>
          </a:p>
          <a:p>
            <a:pPr lvl="1">
              <a:lnSpc>
                <a:spcPct val="100000"/>
              </a:lnSpc>
            </a:pPr>
            <a:r>
              <a:rPr lang="en-US" dirty="0">
                <a:latin typeface="Times New Roman" panose="02020603050405020304" pitchFamily="18" charset="0"/>
                <a:ea typeface="Cambria" panose="02040503050406030204" pitchFamily="18" charset="0"/>
                <a:cs typeface="Times New Roman" panose="02020603050405020304" pitchFamily="18" charset="0"/>
              </a:rPr>
              <a:t>A group of people who discuss a subject under direction of a moderator.</a:t>
            </a:r>
          </a:p>
          <a:p>
            <a:pPr lvl="2">
              <a:lnSpc>
                <a:spcPct val="100000"/>
              </a:lnSpc>
            </a:pPr>
            <a:r>
              <a:rPr lang="en-US" altLang="aa-ET" dirty="0"/>
              <a:t>Mostly done by marketers and sociologists to learn about the consumer insights and serious social issues.</a:t>
            </a:r>
          </a:p>
          <a:p>
            <a:pPr lvl="1">
              <a:lnSpc>
                <a:spcPct val="100000"/>
              </a:lnSpc>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23854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1C012-B47F-A721-F0C3-0EDE5A08B7B4}"/>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3AC9E10F-DD23-6A37-553C-BB26ECE6BDE8}"/>
              </a:ext>
            </a:extLst>
          </p:cNvPr>
          <p:cNvSpPr>
            <a:spLocks noGrp="1"/>
          </p:cNvSpPr>
          <p:nvPr>
            <p:ph idx="1"/>
          </p:nvPr>
        </p:nvSpPr>
        <p:spPr/>
        <p:txBody>
          <a:bodyPr>
            <a:normAutofit fontScale="92500" lnSpcReduction="10000"/>
          </a:bodyPr>
          <a:lstStyle/>
          <a:p>
            <a:r>
              <a:rPr lang="en-US" dirty="0"/>
              <a:t>Examples:</a:t>
            </a:r>
          </a:p>
          <a:p>
            <a:pPr lvl="1"/>
            <a:r>
              <a:rPr lang="en-US" b="0" i="0" dirty="0">
                <a:solidFill>
                  <a:srgbClr val="222222"/>
                </a:solidFill>
                <a:effectLst/>
                <a:latin typeface="Arial" panose="020B0604020202020204" pitchFamily="34" charset="0"/>
              </a:rPr>
              <a:t>A political party may be interested in how young adult voters would react to certain policies.</a:t>
            </a:r>
          </a:p>
          <a:p>
            <a:pPr lvl="1"/>
            <a:r>
              <a:rPr lang="en-US" b="0" i="0" dirty="0">
                <a:solidFill>
                  <a:srgbClr val="222222"/>
                </a:solidFill>
                <a:effectLst/>
                <a:latin typeface="Arial" panose="020B0604020202020204" pitchFamily="34" charset="0"/>
              </a:rPr>
              <a:t>By observing young adults discussing those policies, market researchers would then report their findings to their client. The client could be a political party, a newspaper, or a think-tank.</a:t>
            </a:r>
            <a:endParaRPr lang="en-US" dirty="0">
              <a:solidFill>
                <a:srgbClr val="222222"/>
              </a:solidFill>
              <a:latin typeface="Arial" panose="020B0604020202020204" pitchFamily="34" charset="0"/>
            </a:endParaRPr>
          </a:p>
          <a:p>
            <a:pPr lvl="1"/>
            <a:endParaRPr lang="en-US" dirty="0">
              <a:solidFill>
                <a:srgbClr val="222222"/>
              </a:solidFill>
              <a:latin typeface="Arial" panose="020B0604020202020204" pitchFamily="34" charset="0"/>
            </a:endParaRPr>
          </a:p>
          <a:p>
            <a:pPr lvl="1"/>
            <a:r>
              <a:rPr lang="en-US" b="0" i="0" dirty="0">
                <a:solidFill>
                  <a:srgbClr val="222222"/>
                </a:solidFill>
                <a:effectLst/>
                <a:latin typeface="Arial" panose="020B0604020202020204" pitchFamily="34" charset="0"/>
              </a:rPr>
              <a:t>You are about to launch a new video game console, your target audience will be children and young adults.</a:t>
            </a:r>
          </a:p>
          <a:p>
            <a:pPr lvl="1"/>
            <a:r>
              <a:rPr lang="en-US" b="0" i="0" dirty="0">
                <a:solidFill>
                  <a:srgbClr val="222222"/>
                </a:solidFill>
                <a:effectLst/>
                <a:latin typeface="Arial" panose="020B0604020202020204" pitchFamily="34" charset="0"/>
              </a:rPr>
              <a:t>A focus group of teenagers and young adults would discuss what is important for them. They would also discuss themes that you present to them.</a:t>
            </a:r>
          </a:p>
          <a:p>
            <a:pPr lvl="1"/>
            <a:r>
              <a:rPr lang="en-US" b="0" i="0" dirty="0">
                <a:solidFill>
                  <a:srgbClr val="222222"/>
                </a:solidFill>
                <a:effectLst/>
                <a:latin typeface="Arial" panose="020B0604020202020204" pitchFamily="34" charset="0"/>
              </a:rPr>
              <a:t>You might be interested in their budgets, i.e., how much they are willing to spend. You would also like to know what console they currently have, whether they like it, and why they chose it.</a:t>
            </a:r>
          </a:p>
          <a:p>
            <a:pPr lvl="1"/>
            <a:endParaRPr lang="aa-ET" dirty="0"/>
          </a:p>
        </p:txBody>
      </p:sp>
    </p:spTree>
    <p:extLst>
      <p:ext uri="{BB962C8B-B14F-4D97-AF65-F5344CB8AC3E}">
        <p14:creationId xmlns:p14="http://schemas.microsoft.com/office/powerpoint/2010/main" val="853354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8A1F3116-7754-397A-E2E7-AC31FEE7056C}"/>
              </a:ext>
            </a:extLst>
          </p:cNvPr>
          <p:cNvSpPr>
            <a:spLocks noGrp="1" noChangeArrowheads="1"/>
          </p:cNvSpPr>
          <p:nvPr>
            <p:ph type="title"/>
          </p:nvPr>
        </p:nvSpPr>
        <p:spPr/>
        <p:txBody>
          <a:bodyPr>
            <a:normAutofit/>
          </a:bodyPr>
          <a:lstStyle/>
          <a:p>
            <a:pPr>
              <a:defRPr/>
            </a:pPr>
            <a:r>
              <a:rPr lang="en-US" altLang="af-ZA" b="1" dirty="0">
                <a:latin typeface="Cambria" panose="02040503050406030204" pitchFamily="18" charset="0"/>
                <a:ea typeface="Cambria" panose="02040503050406030204" pitchFamily="18" charset="0"/>
              </a:rPr>
              <a:t>Meta Analysis/Archival Research</a:t>
            </a:r>
          </a:p>
        </p:txBody>
      </p:sp>
      <p:sp>
        <p:nvSpPr>
          <p:cNvPr id="25603" name="Rectangle 3">
            <a:extLst>
              <a:ext uri="{FF2B5EF4-FFF2-40B4-BE49-F238E27FC236}">
                <a16:creationId xmlns="" xmlns:a16="http://schemas.microsoft.com/office/drawing/2014/main" id="{20381AE9-FCD2-FB86-0398-1E7FF23A86CE}"/>
              </a:ext>
            </a:extLst>
          </p:cNvPr>
          <p:cNvSpPr>
            <a:spLocks noGrp="1" noChangeArrowheads="1"/>
          </p:cNvSpPr>
          <p:nvPr>
            <p:ph idx="1"/>
          </p:nvPr>
        </p:nvSpPr>
        <p:spPr/>
        <p:txBody>
          <a:bodyPr/>
          <a:lstStyle/>
          <a:p>
            <a:pPr eaLnBrk="1" hangingPunct="1"/>
            <a:r>
              <a:rPr lang="en-US" altLang="af-ZA" sz="2400" dirty="0"/>
              <a:t>Research in which </a:t>
            </a:r>
            <a:r>
              <a:rPr lang="en-US" altLang="af-ZA" sz="2400" u="sng" dirty="0"/>
              <a:t>existing da</a:t>
            </a:r>
            <a:r>
              <a:rPr lang="en-US" altLang="af-ZA" sz="2400" dirty="0"/>
              <a:t>ta such as census documents, college records or newspaper clippings, previous studies are examined to test a hypothesis. </a:t>
            </a:r>
          </a:p>
          <a:p>
            <a:pPr eaLnBrk="1" hangingPunct="1"/>
            <a:r>
              <a:rPr lang="en-US" altLang="af-ZA" sz="2400" dirty="0"/>
              <a:t>Advantages:</a:t>
            </a:r>
          </a:p>
          <a:p>
            <a:pPr lvl="1" eaLnBrk="1" hangingPunct="1"/>
            <a:r>
              <a:rPr lang="en-US" altLang="af-ZA" dirty="0"/>
              <a:t>It is an inexpensive means of testing a hypothesis.</a:t>
            </a:r>
          </a:p>
          <a:p>
            <a:pPr lvl="1" eaLnBrk="1" hangingPunct="1"/>
            <a:r>
              <a:rPr lang="en-US" altLang="af-ZA" dirty="0"/>
              <a:t>Faster way</a:t>
            </a:r>
          </a:p>
          <a:p>
            <a:pPr eaLnBrk="1" hangingPunct="1"/>
            <a:r>
              <a:rPr lang="en-US" altLang="af-ZA" dirty="0"/>
              <a:t>Disadvantages:</a:t>
            </a:r>
          </a:p>
          <a:p>
            <a:pPr lvl="1" eaLnBrk="1" hangingPunct="1"/>
            <a:r>
              <a:rPr lang="en-US" altLang="af-ZA" dirty="0"/>
              <a:t>The data may not be in the form which can be used to test the hypothesis fully.</a:t>
            </a:r>
          </a:p>
          <a:p>
            <a:pPr lvl="1" eaLnBrk="1" hangingPunct="1"/>
            <a:r>
              <a:rPr lang="en-US" altLang="af-ZA" dirty="0"/>
              <a:t>The information could be incomplete or haphazard.</a:t>
            </a:r>
          </a:p>
          <a:p>
            <a:pPr eaLnBrk="1" hangingPunct="1"/>
            <a:endParaRPr lang="en-US" altLang="af-ZA" sz="2400" dirty="0"/>
          </a:p>
        </p:txBody>
      </p:sp>
      <p:sp>
        <p:nvSpPr>
          <p:cNvPr id="25604" name="Slide Number Placeholder 5">
            <a:extLst>
              <a:ext uri="{FF2B5EF4-FFF2-40B4-BE49-F238E27FC236}">
                <a16:creationId xmlns="" xmlns:a16="http://schemas.microsoft.com/office/drawing/2014/main" id="{7712891C-AB79-DAA6-7925-6D560E674FF7}"/>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9EA4C25-5EA2-4927-8EE1-3E618591FD14}" type="slidenum">
              <a:rPr lang="en-US" altLang="aa-ET">
                <a:solidFill>
                  <a:srgbClr val="FFFFFF"/>
                </a:solidFill>
              </a:rPr>
              <a:pPr/>
              <a:t>48</a:t>
            </a:fld>
            <a:endParaRPr lang="en-US" altLang="aa-ET" dirty="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4D5E24-36E2-DC5E-3A24-96517ABF91D5}"/>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C70D912B-43AB-DA88-6370-55F636E4B852}"/>
              </a:ext>
            </a:extLst>
          </p:cNvPr>
          <p:cNvSpPr>
            <a:spLocks noGrp="1"/>
          </p:cNvSpPr>
          <p:nvPr>
            <p:ph idx="1"/>
          </p:nvPr>
        </p:nvSpPr>
        <p:spPr/>
        <p:txBody>
          <a:bodyPr/>
          <a:lstStyle/>
          <a:p>
            <a:r>
              <a:rPr lang="en-US" b="1" i="0" dirty="0">
                <a:solidFill>
                  <a:srgbClr val="333333"/>
                </a:solidFill>
                <a:effectLst/>
                <a:latin typeface="PT serif" panose="020B0604020202020204" pitchFamily="18" charset="0"/>
              </a:rPr>
              <a:t>Rates and risk of postpartum depression—a meta-analysis</a:t>
            </a:r>
          </a:p>
          <a:p>
            <a:r>
              <a:rPr lang="en-US" b="1" dirty="0">
                <a:solidFill>
                  <a:srgbClr val="333333"/>
                </a:solidFill>
                <a:latin typeface="PT serif" panose="020B0604020202020204" pitchFamily="18" charset="0"/>
              </a:rPr>
              <a:t>Causes of still birth since 2010</a:t>
            </a:r>
            <a:endParaRPr lang="aa-ET" dirty="0"/>
          </a:p>
        </p:txBody>
      </p:sp>
    </p:spTree>
    <p:extLst>
      <p:ext uri="{BB962C8B-B14F-4D97-AF65-F5344CB8AC3E}">
        <p14:creationId xmlns:p14="http://schemas.microsoft.com/office/powerpoint/2010/main" val="350944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Research in Psychology</a:t>
            </a:r>
          </a:p>
        </p:txBody>
      </p:sp>
      <p:sp>
        <p:nvSpPr>
          <p:cNvPr id="3" name="Content Placeholder 2"/>
          <p:cNvSpPr>
            <a:spLocks noGrp="1"/>
          </p:cNvSpPr>
          <p:nvPr>
            <p:ph idx="1"/>
          </p:nvPr>
        </p:nvSpPr>
        <p:spPr>
          <a:xfrm>
            <a:off x="689199" y="1690688"/>
            <a:ext cx="10386323" cy="4195481"/>
          </a:xfrm>
        </p:spPr>
        <p:txBody>
          <a:bodyPr>
            <a:normAutofit/>
          </a:bodyPr>
          <a:lstStyle/>
          <a:p>
            <a:r>
              <a:rPr lang="en-US" dirty="0">
                <a:latin typeface="Times New Roman" panose="02020603050405020304" pitchFamily="18" charset="0"/>
                <a:cs typeface="Times New Roman" panose="02020603050405020304" pitchFamily="18" charset="0"/>
              </a:rPr>
              <a:t>Research helps us in finding answers that are supported by factual evidence (could be proven, repeated or observed), instead of just relying on opinion, intuition, what people say, and luck </a:t>
            </a:r>
          </a:p>
          <a:p>
            <a:pPr lvl="1"/>
            <a:r>
              <a:rPr lang="en-US" dirty="0">
                <a:latin typeface="Times New Roman" panose="02020603050405020304" pitchFamily="18" charset="0"/>
                <a:cs typeface="Times New Roman" panose="02020603050405020304" pitchFamily="18" charset="0"/>
              </a:rPr>
              <a:t>Objective understanding of ourselves and our world</a:t>
            </a:r>
          </a:p>
          <a:p>
            <a:r>
              <a:rPr lang="en-US" dirty="0">
                <a:latin typeface="Times New Roman" panose="02020603050405020304" pitchFamily="18" charset="0"/>
                <a:cs typeface="Times New Roman" panose="02020603050405020304" pitchFamily="18" charset="0"/>
              </a:rPr>
              <a:t>History has many examples of how our “common sense” or intuition failed us</a:t>
            </a:r>
          </a:p>
          <a:p>
            <a:pPr lvl="1"/>
            <a:r>
              <a:rPr lang="en-US" dirty="0">
                <a:latin typeface="Times New Roman" panose="02020603050405020304" pitchFamily="18" charset="0"/>
                <a:cs typeface="Times New Roman" panose="02020603050405020304" pitchFamily="18" charset="0"/>
              </a:rPr>
              <a:t>Mental illness and possession </a:t>
            </a:r>
          </a:p>
          <a:p>
            <a:pPr lvl="1"/>
            <a:r>
              <a:rPr lang="en-US" dirty="0">
                <a:latin typeface="Times New Roman" panose="02020603050405020304" pitchFamily="18" charset="0"/>
                <a:cs typeface="Times New Roman" panose="02020603050405020304" pitchFamily="18" charset="0"/>
              </a:rPr>
              <a:t>Earth being square</a:t>
            </a:r>
          </a:p>
        </p:txBody>
      </p:sp>
    </p:spTree>
    <p:extLst>
      <p:ext uri="{BB962C8B-B14F-4D97-AF65-F5344CB8AC3E}">
        <p14:creationId xmlns:p14="http://schemas.microsoft.com/office/powerpoint/2010/main" val="2650068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 xmlns:a16="http://schemas.microsoft.com/office/drawing/2014/main" id="{5F61A9C6-A276-AAAD-437F-BE8B750760FC}"/>
              </a:ext>
            </a:extLst>
          </p:cNvPr>
          <p:cNvSpPr>
            <a:spLocks noGrp="1" noChangeArrowheads="1"/>
          </p:cNvSpPr>
          <p:nvPr>
            <p:ph type="title"/>
          </p:nvPr>
        </p:nvSpPr>
        <p:spPr/>
        <p:txBody>
          <a:bodyPr/>
          <a:lstStyle/>
          <a:p>
            <a:pPr eaLnBrk="1" hangingPunct="1">
              <a:defRPr/>
            </a:pPr>
            <a:r>
              <a:rPr lang="en-US" sz="3200" b="1">
                <a:latin typeface="Arial" pitchFamily="34" charset="0"/>
                <a:cs typeface="Arial" pitchFamily="34" charset="0"/>
              </a:rPr>
              <a:t>Separating Fact from Fiction</a:t>
            </a:r>
          </a:p>
        </p:txBody>
      </p:sp>
      <p:sp>
        <p:nvSpPr>
          <p:cNvPr id="41987" name="Rectangle 5">
            <a:extLst>
              <a:ext uri="{FF2B5EF4-FFF2-40B4-BE49-F238E27FC236}">
                <a16:creationId xmlns="" xmlns:a16="http://schemas.microsoft.com/office/drawing/2014/main" id="{47E488E2-1084-6BD2-D869-4A7434FEDB4E}"/>
              </a:ext>
            </a:extLst>
          </p:cNvPr>
          <p:cNvSpPr>
            <a:spLocks noGrp="1" noChangeArrowheads="1"/>
          </p:cNvSpPr>
          <p:nvPr>
            <p:ph type="body" idx="1"/>
          </p:nvPr>
        </p:nvSpPr>
        <p:spPr/>
        <p:txBody>
          <a:bodyPr/>
          <a:lstStyle/>
          <a:p>
            <a:pPr eaLnBrk="1" hangingPunct="1"/>
            <a:r>
              <a:rPr lang="en-US" altLang="aa-ET">
                <a:latin typeface="Arial" panose="020B0604020202020204" pitchFamily="34" charset="0"/>
                <a:cs typeface="Arial" panose="020B0604020202020204" pitchFamily="34" charset="0"/>
              </a:rPr>
              <a:t>Be skeptical/doubtful!</a:t>
            </a:r>
          </a:p>
          <a:p>
            <a:pPr eaLnBrk="1" hangingPunct="1"/>
            <a:r>
              <a:rPr lang="en-US" altLang="aa-ET">
                <a:latin typeface="Arial" panose="020B0604020202020204" pitchFamily="34" charset="0"/>
                <a:cs typeface="Arial" panose="020B0604020202020204" pitchFamily="34" charset="0"/>
              </a:rPr>
              <a:t>Consider the source of information</a:t>
            </a:r>
          </a:p>
          <a:p>
            <a:pPr eaLnBrk="1" hangingPunct="1"/>
            <a:r>
              <a:rPr lang="en-US" altLang="aa-ET">
                <a:latin typeface="Arial" panose="020B0604020202020204" pitchFamily="34" charset="0"/>
                <a:cs typeface="Arial" panose="020B0604020202020204" pitchFamily="34" charset="0"/>
              </a:rPr>
              <a:t>Ask yourself, “Was there a control group?”</a:t>
            </a:r>
          </a:p>
          <a:p>
            <a:pPr eaLnBrk="1" hangingPunct="1"/>
            <a:r>
              <a:rPr lang="en-US" altLang="aa-ET">
                <a:latin typeface="Arial" panose="020B0604020202020204" pitchFamily="34" charset="0"/>
                <a:cs typeface="Arial" panose="020B0604020202020204" pitchFamily="34" charset="0"/>
              </a:rPr>
              <a:t>Look for errors in distinguishing between correlation and causation (are claims based on correlational results yet passed off as causations?)</a:t>
            </a:r>
          </a:p>
          <a:p>
            <a:pPr eaLnBrk="1" hangingPunct="1"/>
            <a:endParaRPr lang="en-US" altLang="aa-ET">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 xmlns:a16="http://schemas.microsoft.com/office/drawing/2014/main" id="{E599DC9C-BDB9-2AF5-EF56-2AA000113F12}"/>
              </a:ext>
            </a:extLst>
          </p:cNvPr>
          <p:cNvSpPr>
            <a:spLocks noGrp="1" noChangeArrowheads="1"/>
          </p:cNvSpPr>
          <p:nvPr>
            <p:ph type="title"/>
          </p:nvPr>
        </p:nvSpPr>
        <p:spPr/>
        <p:txBody>
          <a:bodyPr/>
          <a:lstStyle/>
          <a:p>
            <a:pPr eaLnBrk="1" hangingPunct="1">
              <a:defRPr/>
            </a:pPr>
            <a:r>
              <a:rPr lang="en-US" sz="3200" b="1">
                <a:latin typeface="Arial" pitchFamily="34" charset="0"/>
                <a:cs typeface="Arial" pitchFamily="34" charset="0"/>
              </a:rPr>
              <a:t>Separating Fact from Fiction </a:t>
            </a:r>
            <a:br>
              <a:rPr lang="en-US" sz="3200" b="1">
                <a:latin typeface="Arial" pitchFamily="34" charset="0"/>
                <a:cs typeface="Arial" pitchFamily="34" charset="0"/>
              </a:rPr>
            </a:br>
            <a:r>
              <a:rPr lang="en-US" sz="3200" b="1">
                <a:latin typeface="Arial" pitchFamily="34" charset="0"/>
                <a:cs typeface="Arial" pitchFamily="34" charset="0"/>
              </a:rPr>
              <a:t>(cont)</a:t>
            </a:r>
          </a:p>
        </p:txBody>
      </p:sp>
      <p:sp>
        <p:nvSpPr>
          <p:cNvPr id="44035" name="Rectangle 5">
            <a:extLst>
              <a:ext uri="{FF2B5EF4-FFF2-40B4-BE49-F238E27FC236}">
                <a16:creationId xmlns="" xmlns:a16="http://schemas.microsoft.com/office/drawing/2014/main" id="{B13827F3-5C4A-077D-BD86-104320F09035}"/>
              </a:ext>
            </a:extLst>
          </p:cNvPr>
          <p:cNvSpPr>
            <a:spLocks noGrp="1" noChangeArrowheads="1"/>
          </p:cNvSpPr>
          <p:nvPr>
            <p:ph type="body" idx="1"/>
          </p:nvPr>
        </p:nvSpPr>
        <p:spPr/>
        <p:txBody>
          <a:bodyPr/>
          <a:lstStyle/>
          <a:p>
            <a:pPr eaLnBrk="1" hangingPunct="1"/>
            <a:r>
              <a:rPr lang="en-US" altLang="aa-ET" dirty="0">
                <a:latin typeface="Arial" panose="020B0604020202020204" pitchFamily="34" charset="0"/>
                <a:cs typeface="Arial" panose="020B0604020202020204" pitchFamily="34" charset="0"/>
              </a:rPr>
              <a:t>Be sure to distinguish between observation and inference (e.g., Robert is crying, but do we know why he is crying?)</a:t>
            </a:r>
          </a:p>
          <a:p>
            <a:pPr eaLnBrk="1" hangingPunct="1"/>
            <a:r>
              <a:rPr lang="en-US" altLang="aa-ET" dirty="0">
                <a:latin typeface="Arial" panose="020B0604020202020204" pitchFamily="34" charset="0"/>
                <a:cs typeface="Arial" panose="020B0604020202020204" pitchFamily="34" charset="0"/>
              </a:rPr>
              <a:t>Beware of oversimplifications, especially those motivated by monetary gain</a:t>
            </a:r>
          </a:p>
          <a:p>
            <a:pPr eaLnBrk="1" hangingPunct="1"/>
            <a:r>
              <a:rPr lang="en-US" altLang="aa-ET" dirty="0">
                <a:latin typeface="Arial" panose="020B0604020202020204" pitchFamily="34" charset="0"/>
                <a:cs typeface="Arial" panose="020B0604020202020204" pitchFamily="34" charset="0"/>
              </a:rPr>
              <a:t>For example is not proof!</a:t>
            </a:r>
          </a:p>
          <a:p>
            <a:pPr eaLnBrk="1" hangingPunct="1"/>
            <a:endParaRPr lang="en-US" altLang="aa-ET" dirty="0">
              <a:latin typeface="Arial" panose="020B0604020202020204" pitchFamily="34" charset="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49559D44-03E1-2904-7161-D6D3F9752DDC}"/>
              </a:ext>
            </a:extLst>
          </p:cNvPr>
          <p:cNvSpPr>
            <a:spLocks noGrp="1" noChangeArrowheads="1"/>
          </p:cNvSpPr>
          <p:nvPr>
            <p:ph type="title"/>
          </p:nvPr>
        </p:nvSpPr>
        <p:spPr/>
        <p:txBody>
          <a:bodyPr/>
          <a:lstStyle/>
          <a:p>
            <a:pPr eaLnBrk="1" hangingPunct="1">
              <a:defRPr/>
            </a:pPr>
            <a:r>
              <a:rPr lang="en-US" sz="3200" b="1" dirty="0">
                <a:latin typeface="Arial" pitchFamily="34" charset="0"/>
                <a:cs typeface="Arial" pitchFamily="34" charset="0"/>
              </a:rPr>
              <a:t>The Barnum Effect</a:t>
            </a:r>
          </a:p>
        </p:txBody>
      </p:sp>
      <p:sp>
        <p:nvSpPr>
          <p:cNvPr id="46083" name="Rectangle 3">
            <a:extLst>
              <a:ext uri="{FF2B5EF4-FFF2-40B4-BE49-F238E27FC236}">
                <a16:creationId xmlns="" xmlns:a16="http://schemas.microsoft.com/office/drawing/2014/main" id="{874E9E97-3349-3CF1-FA0C-7871C2D1A74C}"/>
              </a:ext>
            </a:extLst>
          </p:cNvPr>
          <p:cNvSpPr>
            <a:spLocks noGrp="1" noChangeArrowheads="1"/>
          </p:cNvSpPr>
          <p:nvPr>
            <p:ph type="body" idx="1"/>
          </p:nvPr>
        </p:nvSpPr>
        <p:spPr/>
        <p:txBody>
          <a:bodyPr/>
          <a:lstStyle/>
          <a:p>
            <a:pPr eaLnBrk="1" hangingPunct="1"/>
            <a:r>
              <a:rPr lang="en-US" altLang="aa-ET" i="1">
                <a:solidFill>
                  <a:srgbClr val="FF0000"/>
                </a:solidFill>
                <a:latin typeface="Arial" panose="020B0604020202020204" pitchFamily="34" charset="0"/>
                <a:cs typeface="Arial" panose="020B0604020202020204" pitchFamily="34" charset="0"/>
              </a:rPr>
              <a:t>Barnum effect:  Tendency to consider personal descriptions accurate if stated in general terms</a:t>
            </a:r>
          </a:p>
          <a:p>
            <a:pPr eaLnBrk="1" hangingPunct="1"/>
            <a:r>
              <a:rPr lang="en-US" altLang="aa-ET">
                <a:latin typeface="Arial" panose="020B0604020202020204" pitchFamily="34" charset="0"/>
                <a:cs typeface="Arial" panose="020B0604020202020204" pitchFamily="34" charset="0"/>
              </a:rPr>
              <a:t>Always have a little something for everyone.  Make sure all palm readings, horoscopes, etc. are so general that something in them will always apply to any one person! </a:t>
            </a:r>
            <a:endParaRPr lang="en-US" altLang="aa-ET" b="1">
              <a:latin typeface="Arial" panose="020B0604020202020204" pitchFamily="34" charset="0"/>
              <a:cs typeface="Arial" panose="020B0604020202020204" pitchFamily="34" charset="0"/>
            </a:endParaRPr>
          </a:p>
          <a:p>
            <a:pPr eaLnBrk="1" hangingPunct="1"/>
            <a:endParaRPr lang="en-US" altLang="aa-ET" sz="3000">
              <a:latin typeface="Arial" panose="020B060402020202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58044" y="804334"/>
            <a:ext cx="5006336" cy="1325563"/>
          </a:xfrm>
        </p:spPr>
        <p:txBody>
          <a:bodyPr>
            <a:normAutofit/>
          </a:bodyPr>
          <a:lstStyle/>
          <a:p>
            <a:r>
              <a:rPr lang="en-US" sz="4000" b="1" dirty="0">
                <a:latin typeface="Cambria" panose="02040503050406030204" pitchFamily="18" charset="0"/>
                <a:ea typeface="Cambria" panose="02040503050406030204" pitchFamily="18" charset="0"/>
                <a:cs typeface="Times New Roman" panose="02020603050405020304" pitchFamily="18" charset="0"/>
              </a:rPr>
              <a:t>The Ethics of Research</a:t>
            </a:r>
          </a:p>
        </p:txBody>
      </p:sp>
      <p:sp>
        <p:nvSpPr>
          <p:cNvPr id="9" name="Freeform: Shape 8">
            <a:extLst>
              <a:ext uri="{FF2B5EF4-FFF2-40B4-BE49-F238E27FC236}">
                <a16:creationId xmlns="" xmlns:a16="http://schemas.microsoft.com/office/drawing/2014/main" id="{4F74D28C-3268-4E35-8EE1-D92CB4A85A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 xmlns:a16="http://schemas.microsoft.com/office/drawing/2014/main" id="{58D44E42-C462-4105-BC86-FE75B4E3C4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8" descr="scientist_drink_potion_hg_clr.gif">
            <a:extLst>
              <a:ext uri="{FF2B5EF4-FFF2-40B4-BE49-F238E27FC236}">
                <a16:creationId xmlns="" xmlns:a16="http://schemas.microsoft.com/office/drawing/2014/main" id="{0B38AEE0-C9E7-4440-AA07-523DE8A26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41" y="643466"/>
            <a:ext cx="4105275" cy="4105275"/>
          </a:xfrm>
          <a:prstGeom prst="rect">
            <a:avLst/>
          </a:prstGeom>
        </p:spPr>
      </p:pic>
      <p:sp>
        <p:nvSpPr>
          <p:cNvPr id="3" name="Content Placeholder 2"/>
          <p:cNvSpPr>
            <a:spLocks noGrp="1"/>
          </p:cNvSpPr>
          <p:nvPr>
            <p:ph idx="1"/>
          </p:nvPr>
        </p:nvSpPr>
        <p:spPr>
          <a:xfrm>
            <a:off x="6658044" y="2428098"/>
            <a:ext cx="5006336" cy="3625568"/>
          </a:xfrm>
        </p:spPr>
        <p:txBody>
          <a:bodyPr anchor="t">
            <a:normAutofit fontScale="70000" lnSpcReduction="20000"/>
          </a:bodyPr>
          <a:lstStyle/>
          <a:p>
            <a:pPr>
              <a:lnSpc>
                <a:spcPct val="120000"/>
              </a:lnSpc>
            </a:pPr>
            <a:r>
              <a:rPr lang="en-US" altLang="en-US" sz="2100" b="1" u="sng" dirty="0">
                <a:latin typeface="Times New Roman" panose="02020603050405020304" pitchFamily="18" charset="0"/>
                <a:cs typeface="Times New Roman" panose="02020603050405020304" pitchFamily="18" charset="0"/>
              </a:rPr>
              <a:t>Protection from harm </a:t>
            </a:r>
            <a:r>
              <a:rPr lang="en-US" altLang="en-US" sz="2100" dirty="0">
                <a:latin typeface="Times New Roman" panose="02020603050405020304" pitchFamily="18" charset="0"/>
                <a:cs typeface="Times New Roman" panose="02020603050405020304" pitchFamily="18" charset="0"/>
              </a:rPr>
              <a:t>- no Coercion: must be voluntary participation. </a:t>
            </a:r>
            <a:r>
              <a:rPr lang="en-US" sz="1800" dirty="0">
                <a:latin typeface="Times New Roman" panose="02020603050405020304" pitchFamily="18" charset="0"/>
                <a:cs typeface="Times New Roman" panose="02020603050405020304" pitchFamily="18" charset="0"/>
              </a:rPr>
              <a:t>Should not affect them in any way during or after the study</a:t>
            </a:r>
          </a:p>
          <a:p>
            <a:pPr>
              <a:lnSpc>
                <a:spcPct val="120000"/>
              </a:lnSpc>
            </a:pPr>
            <a:r>
              <a:rPr lang="en-US" sz="1800" b="1" u="sng" dirty="0">
                <a:latin typeface="Times New Roman" panose="02020603050405020304" pitchFamily="18" charset="0"/>
                <a:cs typeface="Times New Roman" panose="02020603050405020304" pitchFamily="18" charset="0"/>
              </a:rPr>
              <a:t>Informed consent </a:t>
            </a:r>
            <a:r>
              <a:rPr lang="en-US" sz="1800" dirty="0">
                <a:latin typeface="Times New Roman" panose="02020603050405020304" pitchFamily="18" charset="0"/>
                <a:cs typeface="Times New Roman" panose="02020603050405020304" pitchFamily="18" charset="0"/>
              </a:rPr>
              <a:t>should be documented</a:t>
            </a:r>
          </a:p>
          <a:p>
            <a:pPr lvl="1">
              <a:lnSpc>
                <a:spcPct val="120000"/>
              </a:lnSpc>
            </a:pPr>
            <a:r>
              <a:rPr lang="en-US" sz="1800" dirty="0">
                <a:latin typeface="Times New Roman" panose="02020603050405020304" pitchFamily="18" charset="0"/>
                <a:cs typeface="Times New Roman" panose="02020603050405020304" pitchFamily="18" charset="0"/>
              </a:rPr>
              <a:t>Participants must be </a:t>
            </a:r>
            <a:r>
              <a:rPr lang="en-US" sz="1800" b="1" u="sng" dirty="0">
                <a:latin typeface="Times New Roman" panose="02020603050405020304" pitchFamily="18" charset="0"/>
                <a:cs typeface="Times New Roman" panose="02020603050405020304" pitchFamily="18" charset="0"/>
              </a:rPr>
              <a:t>informed</a:t>
            </a:r>
            <a:r>
              <a:rPr lang="en-US" sz="1800" dirty="0">
                <a:latin typeface="Times New Roman" panose="02020603050405020304" pitchFamily="18" charset="0"/>
                <a:cs typeface="Times New Roman" panose="02020603050405020304" pitchFamily="18" charset="0"/>
              </a:rPr>
              <a:t> of nature and procedures of research</a:t>
            </a:r>
          </a:p>
          <a:p>
            <a:pPr lvl="1">
              <a:lnSpc>
                <a:spcPct val="120000"/>
              </a:lnSpc>
            </a:pPr>
            <a:r>
              <a:rPr lang="en-US" altLang="en-US" sz="1800" dirty="0">
                <a:latin typeface="Times New Roman" panose="02020603050405020304" pitchFamily="18" charset="0"/>
                <a:cs typeface="Times New Roman" panose="02020603050405020304" pitchFamily="18" charset="0"/>
              </a:rPr>
              <a:t>Assurance that participation is voluntary </a:t>
            </a:r>
            <a:endParaRPr lang="en-US" sz="1800" dirty="0">
              <a:latin typeface="Times New Roman" panose="02020603050405020304" pitchFamily="18" charset="0"/>
              <a:cs typeface="Times New Roman" panose="02020603050405020304" pitchFamily="18" charset="0"/>
            </a:endParaRPr>
          </a:p>
          <a:p>
            <a:pPr>
              <a:lnSpc>
                <a:spcPct val="120000"/>
              </a:lnSpc>
            </a:pPr>
            <a:r>
              <a:rPr lang="en-US" sz="1800" dirty="0">
                <a:latin typeface="Times New Roman" panose="02020603050405020304" pitchFamily="18" charset="0"/>
                <a:cs typeface="Times New Roman" panose="02020603050405020304" pitchFamily="18" charset="0"/>
              </a:rPr>
              <a:t>Risks and limits on </a:t>
            </a:r>
            <a:r>
              <a:rPr lang="en-US" sz="1800" b="1" u="sng" dirty="0">
                <a:latin typeface="Times New Roman" panose="02020603050405020304" pitchFamily="18" charset="0"/>
                <a:cs typeface="Times New Roman" panose="02020603050405020304" pitchFamily="18" charset="0"/>
              </a:rPr>
              <a:t>confidentiality</a:t>
            </a:r>
            <a:r>
              <a:rPr lang="en-US" sz="1800" dirty="0">
                <a:latin typeface="Times New Roman" panose="02020603050405020304" pitchFamily="18" charset="0"/>
                <a:cs typeface="Times New Roman" panose="02020603050405020304" pitchFamily="18" charset="0"/>
              </a:rPr>
              <a:t> must be explained. Confidentiality = anonymity = privacy</a:t>
            </a:r>
          </a:p>
          <a:p>
            <a:pPr>
              <a:lnSpc>
                <a:spcPct val="120000"/>
              </a:lnSpc>
            </a:pPr>
            <a:r>
              <a:rPr lang="en-US" sz="1800" b="1" u="sng" dirty="0">
                <a:latin typeface="Times New Roman" panose="02020603050405020304" pitchFamily="18" charset="0"/>
                <a:cs typeface="Times New Roman" panose="02020603050405020304" pitchFamily="18" charset="0"/>
              </a:rPr>
              <a:t>Deception</a:t>
            </a:r>
            <a:r>
              <a:rPr lang="en-US" sz="1800" dirty="0">
                <a:latin typeface="Times New Roman" panose="02020603050405020304" pitchFamily="18" charset="0"/>
                <a:cs typeface="Times New Roman" panose="02020603050405020304" pitchFamily="18" charset="0"/>
              </a:rPr>
              <a:t> involving participants must be justified</a:t>
            </a:r>
          </a:p>
          <a:p>
            <a:pPr>
              <a:lnSpc>
                <a:spcPct val="120000"/>
              </a:lnSpc>
            </a:pPr>
            <a:r>
              <a:rPr lang="en-US" sz="1800" b="1" u="sng" dirty="0">
                <a:latin typeface="Times New Roman" panose="02020603050405020304" pitchFamily="18" charset="0"/>
                <a:cs typeface="Times New Roman" panose="02020603050405020304" pitchFamily="18" charset="0"/>
              </a:rPr>
              <a:t>Debriefing</a:t>
            </a:r>
            <a:r>
              <a:rPr lang="en-US" sz="1800" dirty="0">
                <a:latin typeface="Times New Roman" panose="02020603050405020304" pitchFamily="18" charset="0"/>
                <a:cs typeface="Times New Roman" panose="02020603050405020304" pitchFamily="18" charset="0"/>
              </a:rPr>
              <a:t> refers to explaining the research process to the participants at the end of the study.</a:t>
            </a:r>
            <a:endParaRPr lang="en-US" altLang="en-US" sz="1800" dirty="0">
              <a:latin typeface="Times New Roman" panose="02020603050405020304" pitchFamily="18" charset="0"/>
              <a:cs typeface="Times New Roman" panose="02020603050405020304" pitchFamily="18" charset="0"/>
            </a:endParaRPr>
          </a:p>
          <a:p>
            <a:pPr>
              <a:lnSpc>
                <a:spcPct val="120000"/>
              </a:lnSpc>
            </a:pPr>
            <a:r>
              <a:rPr lang="en-US" altLang="en-US" sz="1800" dirty="0">
                <a:latin typeface="Times New Roman" panose="02020603050405020304" pitchFamily="18" charset="0"/>
                <a:cs typeface="Times New Roman" panose="02020603050405020304" pitchFamily="18" charset="0"/>
              </a:rPr>
              <a:t>Ethical guidelines are in place to protect participants</a:t>
            </a:r>
          </a:p>
          <a:p>
            <a:pPr marL="0" indent="0">
              <a:lnSpc>
                <a:spcPct val="120000"/>
              </a:lnSpc>
              <a:buNone/>
            </a:pPr>
            <a:endParaRPr lang="en-US" altLang="en-US" sz="1700" dirty="0">
              <a:latin typeface="Times New Roman" panose="02020603050405020304" pitchFamily="18" charset="0"/>
              <a:cs typeface="Times New Roman" panose="02020603050405020304" pitchFamily="18" charset="0"/>
            </a:endParaRPr>
          </a:p>
          <a:p>
            <a:pPr lvl="1">
              <a:lnSpc>
                <a:spcPct val="120000"/>
              </a:lnSpc>
            </a:pPr>
            <a:endParaRPr lang="en-US" sz="1700" dirty="0">
              <a:latin typeface="Times New Roman" panose="02020603050405020304" pitchFamily="18" charset="0"/>
              <a:cs typeface="Times New Roman" panose="02020603050405020304" pitchFamily="18" charset="0"/>
            </a:endParaRPr>
          </a:p>
          <a:p>
            <a:pPr>
              <a:lnSpc>
                <a:spcPct val="120000"/>
              </a:lnSpc>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943569"/>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AC3A4A32-C0BA-4DEC-8D67-01E979D10096}"/>
              </a:ext>
            </a:extLst>
          </p:cNvPr>
          <p:cNvPicPr>
            <a:picLocks noChangeAspect="1"/>
          </p:cNvPicPr>
          <p:nvPr/>
        </p:nvPicPr>
        <p:blipFill rotWithShape="1">
          <a:blip r:embed="rId2">
            <a:alphaModFix amt="50000"/>
          </a:blip>
          <a:srcRect t="14112" b="983"/>
          <a:stretch/>
        </p:blipFill>
        <p:spPr>
          <a:xfrm>
            <a:off x="20" y="-190499"/>
            <a:ext cx="12191980" cy="6857999"/>
          </a:xfrm>
          <a:prstGeom prst="rect">
            <a:avLst/>
          </a:prstGeom>
        </p:spPr>
      </p:pic>
      <p:sp>
        <p:nvSpPr>
          <p:cNvPr id="2" name="Title 1"/>
          <p:cNvSpPr>
            <a:spLocks noGrp="1"/>
          </p:cNvSpPr>
          <p:nvPr>
            <p:ph type="ctrTitle"/>
          </p:nvPr>
        </p:nvSpPr>
        <p:spPr>
          <a:xfrm>
            <a:off x="2590800" y="2351087"/>
            <a:ext cx="9144000" cy="2900518"/>
          </a:xfrm>
        </p:spPr>
        <p:txBody>
          <a:bodyPr>
            <a:normAutofit/>
          </a:bodyPr>
          <a:lstStyle/>
          <a:p>
            <a:r>
              <a:rPr lang="en-US" dirty="0">
                <a:solidFill>
                  <a:srgbClr val="FFFFFF"/>
                </a:solidFill>
                <a:latin typeface="Cambria" panose="02040503050406030204" pitchFamily="18" charset="0"/>
                <a:ea typeface="Cambria" panose="02040503050406030204" pitchFamily="18" charset="0"/>
              </a:rPr>
              <a:t>Your Research Project</a:t>
            </a:r>
          </a:p>
        </p:txBody>
      </p:sp>
    </p:spTree>
    <p:extLst>
      <p:ext uri="{BB962C8B-B14F-4D97-AF65-F5344CB8AC3E}">
        <p14:creationId xmlns:p14="http://schemas.microsoft.com/office/powerpoint/2010/main" val="4131768055"/>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Steps in Conducting Research</a:t>
            </a:r>
          </a:p>
        </p:txBody>
      </p:sp>
      <p:sp>
        <p:nvSpPr>
          <p:cNvPr id="3" name="Content Placeholder 2"/>
          <p:cNvSpPr>
            <a:spLocks noGrp="1"/>
          </p:cNvSpPr>
          <p:nvPr>
            <p:ph idx="1"/>
          </p:nvPr>
        </p:nvSpPr>
        <p:spPr>
          <a:xfrm>
            <a:off x="1175621" y="1879672"/>
            <a:ext cx="10541861" cy="3930923"/>
          </a:xfrm>
        </p:spPr>
        <p:txBody>
          <a:bodyPr>
            <a:normAutofit/>
          </a:bodyPr>
          <a:lstStyle/>
          <a:p>
            <a:r>
              <a:rPr lang="en-US" sz="2400" dirty="0">
                <a:latin typeface="Times New Roman" panose="02020603050405020304" pitchFamily="18" charset="0"/>
                <a:cs typeface="Times New Roman" panose="02020603050405020304" pitchFamily="18" charset="0"/>
              </a:rPr>
              <a:t>What do you want to study? (identifying your research problem)</a:t>
            </a:r>
          </a:p>
          <a:p>
            <a:r>
              <a:rPr lang="en-US" sz="2400" dirty="0">
                <a:latin typeface="Times New Roman" panose="02020603050405020304" pitchFamily="18" charset="0"/>
                <a:cs typeface="Times New Roman" panose="02020603050405020304" pitchFamily="18" charset="0"/>
              </a:rPr>
              <a:t>Literature review (what information already exists)</a:t>
            </a:r>
          </a:p>
          <a:p>
            <a:r>
              <a:rPr lang="en-US" sz="2400" dirty="0">
                <a:latin typeface="Times New Roman" panose="02020603050405020304" pitchFamily="18" charset="0"/>
                <a:cs typeface="Times New Roman" panose="02020603050405020304" pitchFamily="18" charset="0"/>
              </a:rPr>
              <a:t>Specifying the purpose of research (What will be the outcome of my research?)</a:t>
            </a:r>
          </a:p>
          <a:p>
            <a:r>
              <a:rPr lang="en-US" sz="2400" dirty="0">
                <a:latin typeface="Times New Roman" panose="02020603050405020304" pitchFamily="18" charset="0"/>
                <a:cs typeface="Times New Roman" panose="02020603050405020304" pitchFamily="18" charset="0"/>
              </a:rPr>
              <a:t>Hypothesis</a:t>
            </a:r>
          </a:p>
          <a:p>
            <a:r>
              <a:rPr lang="en-US" sz="2400" dirty="0">
                <a:latin typeface="Times New Roman" panose="02020603050405020304" pitchFamily="18" charset="0"/>
                <a:cs typeface="Times New Roman" panose="02020603050405020304" pitchFamily="18" charset="0"/>
              </a:rPr>
              <a:t>Collect data</a:t>
            </a:r>
          </a:p>
          <a:p>
            <a:r>
              <a:rPr lang="en-US" sz="2400" dirty="0">
                <a:latin typeface="Times New Roman" panose="02020603050405020304" pitchFamily="18" charset="0"/>
                <a:cs typeface="Times New Roman" panose="02020603050405020304" pitchFamily="18" charset="0"/>
              </a:rPr>
              <a:t>Analyzing and interpreting the data</a:t>
            </a:r>
          </a:p>
          <a:p>
            <a:r>
              <a:rPr lang="en-US" sz="2400" dirty="0">
                <a:latin typeface="Times New Roman" panose="02020603050405020304" pitchFamily="18" charset="0"/>
                <a:cs typeface="Times New Roman" panose="02020603050405020304" pitchFamily="18" charset="0"/>
              </a:rPr>
              <a:t>Reporting and communicating research findings and recommendations (for future research and replication)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177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9688"/>
            <a:ext cx="10515600" cy="2852737"/>
          </a:xfrm>
        </p:spPr>
        <p:txBody>
          <a:bodyPr/>
          <a:lstStyle/>
          <a:p>
            <a:r>
              <a:rPr lang="en-US" b="1" dirty="0"/>
              <a:t>Questions?</a:t>
            </a:r>
          </a:p>
        </p:txBody>
      </p:sp>
      <p:sp>
        <p:nvSpPr>
          <p:cNvPr id="3" name="Text Placeholder 2"/>
          <p:cNvSpPr>
            <a:spLocks noGrp="1"/>
          </p:cNvSpPr>
          <p:nvPr>
            <p:ph type="body" idx="1"/>
          </p:nvPr>
        </p:nvSpPr>
        <p:spPr>
          <a:xfrm>
            <a:off x="1480421" y="4162425"/>
            <a:ext cx="10092973" cy="2002374"/>
          </a:xfrm>
        </p:spPr>
        <p:txBody>
          <a:bodyPr/>
          <a:lstStyle/>
          <a:p>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Topics due by the 3</a:t>
            </a:r>
            <a:r>
              <a:rPr lang="en-US" baseline="30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rd</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week – groups will be made accordingly </a:t>
            </a:r>
          </a:p>
          <a:p>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Hypotheses due by the beginning of 4</a:t>
            </a:r>
            <a:r>
              <a:rPr lang="en-US" baseline="30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week </a:t>
            </a:r>
          </a:p>
        </p:txBody>
      </p:sp>
    </p:spTree>
    <p:extLst>
      <p:ext uri="{BB962C8B-B14F-4D97-AF65-F5344CB8AC3E}">
        <p14:creationId xmlns:p14="http://schemas.microsoft.com/office/powerpoint/2010/main" val="103833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cs typeface="Times New Roman" panose="02020603050405020304" pitchFamily="18" charset="0"/>
              </a:rPr>
              <a:t>Using Research Information</a:t>
            </a:r>
          </a:p>
        </p:txBody>
      </p:sp>
      <p:sp>
        <p:nvSpPr>
          <p:cNvPr id="3" name="Content Placeholder 2"/>
          <p:cNvSpPr>
            <a:spLocks noGrp="1"/>
          </p:cNvSpPr>
          <p:nvPr>
            <p:ph idx="1"/>
          </p:nvPr>
        </p:nvSpPr>
        <p:spPr>
          <a:xfrm>
            <a:off x="680321" y="1690688"/>
            <a:ext cx="10242603" cy="4395151"/>
          </a:xfrm>
        </p:spPr>
        <p:txBody>
          <a:bodyPr>
            <a:normAutofit/>
          </a:bodyPr>
          <a:lstStyle/>
          <a:p>
            <a:pPr lvl="1"/>
            <a:r>
              <a:rPr lang="en-US" sz="2400" dirty="0">
                <a:latin typeface="Times New Roman" panose="02020603050405020304" pitchFamily="18" charset="0"/>
                <a:cs typeface="Times New Roman" panose="02020603050405020304" pitchFamily="18" charset="0"/>
              </a:rPr>
              <a:t>As a consumer </a:t>
            </a:r>
          </a:p>
          <a:p>
            <a:pPr lvl="1"/>
            <a:r>
              <a:rPr lang="en-US" sz="2400" dirty="0">
                <a:latin typeface="Times New Roman" panose="02020603050405020304" pitchFamily="18" charset="0"/>
                <a:cs typeface="Times New Roman" panose="02020603050405020304" pitchFamily="18" charset="0"/>
              </a:rPr>
              <a:t>As a researcher </a:t>
            </a:r>
          </a:p>
          <a:p>
            <a:pPr lvl="1"/>
            <a:r>
              <a:rPr lang="en-US" sz="2400" dirty="0">
                <a:latin typeface="Times New Roman" panose="02020603050405020304" pitchFamily="18" charset="0"/>
                <a:cs typeface="Times New Roman" panose="02020603050405020304" pitchFamily="18" charset="0"/>
              </a:rPr>
              <a:t>As a student</a:t>
            </a:r>
          </a:p>
          <a:p>
            <a:pPr lvl="1"/>
            <a:r>
              <a:rPr lang="en-US" sz="2400" dirty="0">
                <a:latin typeface="Times New Roman" panose="02020603050405020304" pitchFamily="18" charset="0"/>
                <a:cs typeface="Times New Roman" panose="02020603050405020304" pitchFamily="18" charset="0"/>
              </a:rPr>
              <a:t>As policy makers  </a:t>
            </a:r>
          </a:p>
        </p:txBody>
      </p:sp>
    </p:spTree>
    <p:extLst>
      <p:ext uri="{BB962C8B-B14F-4D97-AF65-F5344CB8AC3E}">
        <p14:creationId xmlns:p14="http://schemas.microsoft.com/office/powerpoint/2010/main" val="3763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22F15A2D-2324-487D-A02A-BF46C5C580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 xmlns:a16="http://schemas.microsoft.com/office/drawing/2014/main" id="{2AEAFA59-923A-4F54-8B49-44C970BCC3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C37E9D4B-7BFA-4D10-B666-547BAC4994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A sandwich sitting on top of a table&#10;&#10;Description automatically generated">
            <a:extLst>
              <a:ext uri="{FF2B5EF4-FFF2-40B4-BE49-F238E27FC236}">
                <a16:creationId xmlns="" xmlns:a16="http://schemas.microsoft.com/office/drawing/2014/main" id="{8BBFF7DE-B369-4A11-8626-E13CD613D4F4}"/>
              </a:ext>
            </a:extLst>
          </p:cNvPr>
          <p:cNvPicPr>
            <a:picLocks noChangeAspect="1"/>
          </p:cNvPicPr>
          <p:nvPr/>
        </p:nvPicPr>
        <p:blipFill>
          <a:blip r:embed="rId2"/>
          <a:stretch>
            <a:fillRect/>
          </a:stretch>
        </p:blipFill>
        <p:spPr>
          <a:xfrm>
            <a:off x="962163" y="1899821"/>
            <a:ext cx="9165958" cy="2612298"/>
          </a:xfrm>
          <a:prstGeom prst="rect">
            <a:avLst/>
          </a:prstGeom>
        </p:spPr>
      </p:pic>
    </p:spTree>
    <p:extLst>
      <p:ext uri="{BB962C8B-B14F-4D97-AF65-F5344CB8AC3E}">
        <p14:creationId xmlns:p14="http://schemas.microsoft.com/office/powerpoint/2010/main" val="62199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Bottom line</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Research is what makes the difference between facts and opinions. </a:t>
            </a:r>
          </a:p>
          <a:p>
            <a:r>
              <a:rPr lang="en-US" sz="2400" dirty="0">
                <a:latin typeface="Times New Roman" panose="02020603050405020304" pitchFamily="18" charset="0"/>
                <a:cs typeface="Times New Roman" panose="02020603050405020304" pitchFamily="18" charset="0"/>
              </a:rPr>
              <a:t>Facts: Observable realities </a:t>
            </a:r>
          </a:p>
          <a:p>
            <a:r>
              <a:rPr lang="en-US" sz="2400" dirty="0">
                <a:latin typeface="Times New Roman" panose="02020603050405020304" pitchFamily="18" charset="0"/>
                <a:cs typeface="Times New Roman" panose="02020603050405020304" pitchFamily="18" charset="0"/>
              </a:rPr>
              <a:t>Opinion: personal judgements, attitudes, or conclusions that may or may not be accurate. </a:t>
            </a:r>
          </a:p>
        </p:txBody>
      </p:sp>
    </p:spTree>
    <p:extLst>
      <p:ext uri="{BB962C8B-B14F-4D97-AF65-F5344CB8AC3E}">
        <p14:creationId xmlns:p14="http://schemas.microsoft.com/office/powerpoint/2010/main" val="373662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6C4028FD-8BAA-4A19-BFDE-594D991B75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b="1">
                <a:latin typeface="Cambria" panose="02040503050406030204" pitchFamily="18" charset="0"/>
                <a:ea typeface="Cambria" panose="02040503050406030204" pitchFamily="18" charset="0"/>
              </a:rPr>
              <a:t>Scientific Method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48711425"/>
              </p:ext>
            </p:extLst>
          </p:nvPr>
        </p:nvGraphicFramePr>
        <p:xfrm>
          <a:off x="1019175"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484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3087</Words>
  <Application>Microsoft Office PowerPoint</Application>
  <PresentationFormat>Widescreen</PresentationFormat>
  <Paragraphs>350</Paragraphs>
  <Slides>56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Calibri Light</vt:lpstr>
      <vt:lpstr>Cambria</vt:lpstr>
      <vt:lpstr>PT serif</vt:lpstr>
      <vt:lpstr>Times New Roman</vt:lpstr>
      <vt:lpstr>Verdana</vt:lpstr>
      <vt:lpstr>Wingdings</vt:lpstr>
      <vt:lpstr>Office Theme</vt:lpstr>
      <vt:lpstr>Research methods in Psychology</vt:lpstr>
      <vt:lpstr>Contents</vt:lpstr>
      <vt:lpstr>What is research?  Creative and systematic work undertaken to increase the stock of knowledge</vt:lpstr>
      <vt:lpstr>Psychology as a Science </vt:lpstr>
      <vt:lpstr>Research in Psychology</vt:lpstr>
      <vt:lpstr>Using Research Information</vt:lpstr>
      <vt:lpstr>PowerPoint Presentation</vt:lpstr>
      <vt:lpstr>Bottom line</vt:lpstr>
      <vt:lpstr>Scientific Method</vt:lpstr>
      <vt:lpstr>Important terms in the scientific methodology. </vt:lpstr>
      <vt:lpstr>PowerPoint Presentation</vt:lpstr>
      <vt:lpstr>PowerPoint Presentation</vt:lpstr>
      <vt:lpstr>PowerPoint Presentation</vt:lpstr>
      <vt:lpstr>PowerPoint Presentation</vt:lpstr>
      <vt:lpstr>PowerPoint Presentation</vt:lpstr>
      <vt:lpstr>Operational definition</vt:lpstr>
      <vt:lpstr>Research methods</vt:lpstr>
      <vt:lpstr>Psychological Research</vt:lpstr>
      <vt:lpstr>Difference</vt:lpstr>
      <vt:lpstr>Types of Methods of Psychological Research </vt:lpstr>
      <vt:lpstr>Experimental method </vt:lpstr>
      <vt:lpstr>Cause and effect</vt:lpstr>
      <vt:lpstr>PowerPoint Presentation</vt:lpstr>
      <vt:lpstr>Random samples and Random assignment</vt:lpstr>
      <vt:lpstr>Experiment Example</vt:lpstr>
      <vt:lpstr>Research Methods—Experimental (Continued)</vt:lpstr>
      <vt:lpstr>Research Methods—Experimental (Continued)</vt:lpstr>
      <vt:lpstr>Research Methods—Experimental (Continued)</vt:lpstr>
      <vt:lpstr>Reliability and Validity </vt:lpstr>
      <vt:lpstr>Correlational Research </vt:lpstr>
      <vt:lpstr>More ice-cream = more crime? </vt:lpstr>
      <vt:lpstr>Does a correlation imply causation?</vt:lpstr>
      <vt:lpstr>Correlational Research </vt:lpstr>
      <vt:lpstr>Measuring correlation </vt:lpstr>
      <vt:lpstr>Correlation Review</vt:lpstr>
      <vt:lpstr>Correlations – Visually </vt:lpstr>
      <vt:lpstr>Correlations </vt:lpstr>
      <vt:lpstr>Observational Research </vt:lpstr>
      <vt:lpstr>Food for thought!</vt:lpstr>
      <vt:lpstr>Direct Observation</vt:lpstr>
      <vt:lpstr>Case Study</vt:lpstr>
      <vt:lpstr>Survey</vt:lpstr>
      <vt:lpstr>PowerPoint Presentation</vt:lpstr>
      <vt:lpstr>PowerPoint Presentation</vt:lpstr>
      <vt:lpstr>Interviews</vt:lpstr>
      <vt:lpstr>Focus Groups </vt:lpstr>
      <vt:lpstr>PowerPoint Presentation</vt:lpstr>
      <vt:lpstr>Meta Analysis/Archival Research</vt:lpstr>
      <vt:lpstr>PowerPoint Presentation</vt:lpstr>
      <vt:lpstr>Separating Fact from Fiction</vt:lpstr>
      <vt:lpstr>Separating Fact from Fiction  (cont)</vt:lpstr>
      <vt:lpstr>The Barnum Effect</vt:lpstr>
      <vt:lpstr>The Ethics of Research</vt:lpstr>
      <vt:lpstr>Your Research Project</vt:lpstr>
      <vt:lpstr>Steps in Conducting Research</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in Psychology</dc:title>
  <dc:creator>Farah Nasir</dc:creator>
  <cp:lastModifiedBy>Microsoft account</cp:lastModifiedBy>
  <cp:revision>91</cp:revision>
  <dcterms:created xsi:type="dcterms:W3CDTF">2020-09-08T08:34:05Z</dcterms:created>
  <dcterms:modified xsi:type="dcterms:W3CDTF">2023-09-25T09:53:56Z</dcterms:modified>
</cp:coreProperties>
</file>