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7" r:id="rId5"/>
    <p:sldId id="266" r:id="rId6"/>
    <p:sldId id="259" r:id="rId7"/>
    <p:sldId id="26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1608B-B9EF-4B7C-95AE-3D7721A9E0AC}"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24CA7AED-5545-4A8E-AE1A-0D6C86D0642B}">
      <dgm:prSet/>
      <dgm:spPr/>
      <dgm:t>
        <a:bodyPr/>
        <a:lstStyle/>
        <a:p>
          <a:pPr algn="just"/>
          <a:r>
            <a:rPr lang="en-US" dirty="0"/>
            <a:t>He faced poverty and hardship as a young migrant in Karachi after the partition of India. He also faced hostility and discrimination from some members of his own community who did not approve of his social work.</a:t>
          </a:r>
        </a:p>
      </dgm:t>
    </dgm:pt>
    <dgm:pt modelId="{499EA6E7-F40E-4C65-BDAC-5371E54A62EC}" type="parTrans" cxnId="{268051AD-AD79-474A-BAC2-15FEA0BF866B}">
      <dgm:prSet/>
      <dgm:spPr/>
      <dgm:t>
        <a:bodyPr/>
        <a:lstStyle/>
        <a:p>
          <a:endParaRPr lang="en-US"/>
        </a:p>
      </dgm:t>
    </dgm:pt>
    <dgm:pt modelId="{60C87E7F-8A40-4A7D-97A7-5AE7D5773D6D}" type="sibTrans" cxnId="{268051AD-AD79-474A-BAC2-15FEA0BF866B}">
      <dgm:prSet/>
      <dgm:spPr/>
      <dgm:t>
        <a:bodyPr/>
        <a:lstStyle/>
        <a:p>
          <a:endParaRPr lang="en-US"/>
        </a:p>
      </dgm:t>
    </dgm:pt>
    <dgm:pt modelId="{F8381271-A90A-4522-8986-F65AF97E0127}">
      <dgm:prSet/>
      <dgm:spPr/>
      <dgm:t>
        <a:bodyPr/>
        <a:lstStyle/>
        <a:p>
          <a:pPr algn="just"/>
          <a:r>
            <a:rPr lang="en-US" dirty="0"/>
            <a:t>He faced challenges in maintaining and expanding his foundation's services due to the lack of government support, corruption, bureaucracy, and security issues. He often had to sell his personal belongings or borrow money to keep his foundation running.</a:t>
          </a:r>
        </a:p>
      </dgm:t>
    </dgm:pt>
    <dgm:pt modelId="{3E6459DD-7211-41A3-BFB3-EC3037D3F44A}" type="parTrans" cxnId="{1CB81EE0-D72A-4A87-B70A-A163B867C1FF}">
      <dgm:prSet/>
      <dgm:spPr/>
      <dgm:t>
        <a:bodyPr/>
        <a:lstStyle/>
        <a:p>
          <a:endParaRPr lang="en-US"/>
        </a:p>
      </dgm:t>
    </dgm:pt>
    <dgm:pt modelId="{126F9667-35D6-4B98-AE38-94CB987BC248}" type="sibTrans" cxnId="{1CB81EE0-D72A-4A87-B70A-A163B867C1FF}">
      <dgm:prSet/>
      <dgm:spPr/>
      <dgm:t>
        <a:bodyPr/>
        <a:lstStyle/>
        <a:p>
          <a:endParaRPr lang="en-US"/>
        </a:p>
      </dgm:t>
    </dgm:pt>
    <dgm:pt modelId="{19B02E46-73B1-4D7B-B33F-7D37190A99A4}">
      <dgm:prSet/>
      <dgm:spPr/>
      <dgm:t>
        <a:bodyPr/>
        <a:lstStyle/>
        <a:p>
          <a:pPr algn="just"/>
          <a:r>
            <a:rPr lang="en-US" dirty="0"/>
            <a:t>He faced opposition and threats from some religious extremists and political groups who accused him of being a heretic, a spy, or a </a:t>
          </a:r>
          <a:r>
            <a:rPr lang="en-US" dirty="0" err="1"/>
            <a:t>traitor.He</a:t>
          </a:r>
          <a:r>
            <a:rPr lang="en-US" dirty="0"/>
            <a:t> was also attacked several times by armed men who tried to rob or kidnap him or his staff. He survived a bomb blast near his office in 2013 that killed three people.</a:t>
          </a:r>
        </a:p>
      </dgm:t>
    </dgm:pt>
    <dgm:pt modelId="{A24EC015-313F-43D8-B42C-E9869BD25D69}" type="parTrans" cxnId="{EEAA2670-0BC6-4211-92C7-41ACE4441D9E}">
      <dgm:prSet/>
      <dgm:spPr/>
      <dgm:t>
        <a:bodyPr/>
        <a:lstStyle/>
        <a:p>
          <a:endParaRPr lang="en-US"/>
        </a:p>
      </dgm:t>
    </dgm:pt>
    <dgm:pt modelId="{D3A7DFEB-5F5F-4793-86E3-444163C7BEC3}" type="sibTrans" cxnId="{EEAA2670-0BC6-4211-92C7-41ACE4441D9E}">
      <dgm:prSet/>
      <dgm:spPr/>
      <dgm:t>
        <a:bodyPr/>
        <a:lstStyle/>
        <a:p>
          <a:endParaRPr lang="en-US"/>
        </a:p>
      </dgm:t>
    </dgm:pt>
    <dgm:pt modelId="{890C38F3-17D7-4666-B6E0-76D4EC0F7BE3}" type="pres">
      <dgm:prSet presAssocID="{1691608B-B9EF-4B7C-95AE-3D7721A9E0AC}" presName="vert0" presStyleCnt="0">
        <dgm:presLayoutVars>
          <dgm:dir/>
          <dgm:animOne val="branch"/>
          <dgm:animLvl val="lvl"/>
        </dgm:presLayoutVars>
      </dgm:prSet>
      <dgm:spPr/>
    </dgm:pt>
    <dgm:pt modelId="{583F82C0-2279-490D-9E90-763286F9D803}" type="pres">
      <dgm:prSet presAssocID="{24CA7AED-5545-4A8E-AE1A-0D6C86D0642B}" presName="thickLine" presStyleLbl="alignNode1" presStyleIdx="0" presStyleCnt="3"/>
      <dgm:spPr/>
    </dgm:pt>
    <dgm:pt modelId="{860D1D61-2060-4532-A2C0-BEDBFDDE42F9}" type="pres">
      <dgm:prSet presAssocID="{24CA7AED-5545-4A8E-AE1A-0D6C86D0642B}" presName="horz1" presStyleCnt="0"/>
      <dgm:spPr/>
    </dgm:pt>
    <dgm:pt modelId="{9B265D48-2454-4247-AAD1-CCED2E5D485A}" type="pres">
      <dgm:prSet presAssocID="{24CA7AED-5545-4A8E-AE1A-0D6C86D0642B}" presName="tx1" presStyleLbl="revTx" presStyleIdx="0" presStyleCnt="3"/>
      <dgm:spPr/>
    </dgm:pt>
    <dgm:pt modelId="{3C31FA5F-9312-42B1-B454-BA9DAA7673DA}" type="pres">
      <dgm:prSet presAssocID="{24CA7AED-5545-4A8E-AE1A-0D6C86D0642B}" presName="vert1" presStyleCnt="0"/>
      <dgm:spPr/>
    </dgm:pt>
    <dgm:pt modelId="{018B3A73-1D96-4846-A5E3-CB2556C8D49F}" type="pres">
      <dgm:prSet presAssocID="{F8381271-A90A-4522-8986-F65AF97E0127}" presName="thickLine" presStyleLbl="alignNode1" presStyleIdx="1" presStyleCnt="3"/>
      <dgm:spPr/>
    </dgm:pt>
    <dgm:pt modelId="{9AFEA385-42CD-463A-8D58-0475835ECAEF}" type="pres">
      <dgm:prSet presAssocID="{F8381271-A90A-4522-8986-F65AF97E0127}" presName="horz1" presStyleCnt="0"/>
      <dgm:spPr/>
    </dgm:pt>
    <dgm:pt modelId="{259E2A24-5461-4C54-9332-D5A607F50739}" type="pres">
      <dgm:prSet presAssocID="{F8381271-A90A-4522-8986-F65AF97E0127}" presName="tx1" presStyleLbl="revTx" presStyleIdx="1" presStyleCnt="3"/>
      <dgm:spPr/>
    </dgm:pt>
    <dgm:pt modelId="{DF19DDA3-3DB5-4187-9702-0A8373A3A994}" type="pres">
      <dgm:prSet presAssocID="{F8381271-A90A-4522-8986-F65AF97E0127}" presName="vert1" presStyleCnt="0"/>
      <dgm:spPr/>
    </dgm:pt>
    <dgm:pt modelId="{BE7015E2-BE4B-4E42-8E4A-222CF5F4A157}" type="pres">
      <dgm:prSet presAssocID="{19B02E46-73B1-4D7B-B33F-7D37190A99A4}" presName="thickLine" presStyleLbl="alignNode1" presStyleIdx="2" presStyleCnt="3"/>
      <dgm:spPr/>
    </dgm:pt>
    <dgm:pt modelId="{76DAF09C-5CCA-459A-B7B0-2A84D506426A}" type="pres">
      <dgm:prSet presAssocID="{19B02E46-73B1-4D7B-B33F-7D37190A99A4}" presName="horz1" presStyleCnt="0"/>
      <dgm:spPr/>
    </dgm:pt>
    <dgm:pt modelId="{608572DB-8D3B-4005-9FF9-714F0C2D89A3}" type="pres">
      <dgm:prSet presAssocID="{19B02E46-73B1-4D7B-B33F-7D37190A99A4}" presName="tx1" presStyleLbl="revTx" presStyleIdx="2" presStyleCnt="3"/>
      <dgm:spPr/>
    </dgm:pt>
    <dgm:pt modelId="{8CCA1CBE-CAD3-40F8-BAC5-2528FAE193BC}" type="pres">
      <dgm:prSet presAssocID="{19B02E46-73B1-4D7B-B33F-7D37190A99A4}" presName="vert1" presStyleCnt="0"/>
      <dgm:spPr/>
    </dgm:pt>
  </dgm:ptLst>
  <dgm:cxnLst>
    <dgm:cxn modelId="{C3B94117-7C8A-4BE7-AFFE-B25AAA5C624B}" type="presOf" srcId="{19B02E46-73B1-4D7B-B33F-7D37190A99A4}" destId="{608572DB-8D3B-4005-9FF9-714F0C2D89A3}" srcOrd="0" destOrd="0" presId="urn:microsoft.com/office/officeart/2008/layout/LinedList"/>
    <dgm:cxn modelId="{B8623D48-4B54-4BB1-961D-C49EA558DC17}" type="presOf" srcId="{24CA7AED-5545-4A8E-AE1A-0D6C86D0642B}" destId="{9B265D48-2454-4247-AAD1-CCED2E5D485A}" srcOrd="0" destOrd="0" presId="urn:microsoft.com/office/officeart/2008/layout/LinedList"/>
    <dgm:cxn modelId="{EEAA2670-0BC6-4211-92C7-41ACE4441D9E}" srcId="{1691608B-B9EF-4B7C-95AE-3D7721A9E0AC}" destId="{19B02E46-73B1-4D7B-B33F-7D37190A99A4}" srcOrd="2" destOrd="0" parTransId="{A24EC015-313F-43D8-B42C-E9869BD25D69}" sibTransId="{D3A7DFEB-5F5F-4793-86E3-444163C7BEC3}"/>
    <dgm:cxn modelId="{A0EA1C9C-093C-4CB2-8FCF-AB81D333064D}" type="presOf" srcId="{1691608B-B9EF-4B7C-95AE-3D7721A9E0AC}" destId="{890C38F3-17D7-4666-B6E0-76D4EC0F7BE3}" srcOrd="0" destOrd="0" presId="urn:microsoft.com/office/officeart/2008/layout/LinedList"/>
    <dgm:cxn modelId="{268051AD-AD79-474A-BAC2-15FEA0BF866B}" srcId="{1691608B-B9EF-4B7C-95AE-3D7721A9E0AC}" destId="{24CA7AED-5545-4A8E-AE1A-0D6C86D0642B}" srcOrd="0" destOrd="0" parTransId="{499EA6E7-F40E-4C65-BDAC-5371E54A62EC}" sibTransId="{60C87E7F-8A40-4A7D-97A7-5AE7D5773D6D}"/>
    <dgm:cxn modelId="{610C01DB-5191-4CD0-84E3-5A5A0C2C28BF}" type="presOf" srcId="{F8381271-A90A-4522-8986-F65AF97E0127}" destId="{259E2A24-5461-4C54-9332-D5A607F50739}" srcOrd="0" destOrd="0" presId="urn:microsoft.com/office/officeart/2008/layout/LinedList"/>
    <dgm:cxn modelId="{1CB81EE0-D72A-4A87-B70A-A163B867C1FF}" srcId="{1691608B-B9EF-4B7C-95AE-3D7721A9E0AC}" destId="{F8381271-A90A-4522-8986-F65AF97E0127}" srcOrd="1" destOrd="0" parTransId="{3E6459DD-7211-41A3-BFB3-EC3037D3F44A}" sibTransId="{126F9667-35D6-4B98-AE38-94CB987BC248}"/>
    <dgm:cxn modelId="{1086BBA4-26A2-4760-9C6F-B90BD87025E6}" type="presParOf" srcId="{890C38F3-17D7-4666-B6E0-76D4EC0F7BE3}" destId="{583F82C0-2279-490D-9E90-763286F9D803}" srcOrd="0" destOrd="0" presId="urn:microsoft.com/office/officeart/2008/layout/LinedList"/>
    <dgm:cxn modelId="{46592E29-5E66-4FA2-AE42-8164E1465A6C}" type="presParOf" srcId="{890C38F3-17D7-4666-B6E0-76D4EC0F7BE3}" destId="{860D1D61-2060-4532-A2C0-BEDBFDDE42F9}" srcOrd="1" destOrd="0" presId="urn:microsoft.com/office/officeart/2008/layout/LinedList"/>
    <dgm:cxn modelId="{626E9F79-3CBD-4F86-882D-A05BF7082E0C}" type="presParOf" srcId="{860D1D61-2060-4532-A2C0-BEDBFDDE42F9}" destId="{9B265D48-2454-4247-AAD1-CCED2E5D485A}" srcOrd="0" destOrd="0" presId="urn:microsoft.com/office/officeart/2008/layout/LinedList"/>
    <dgm:cxn modelId="{A88150E5-88AC-4E8F-8B05-E1F9CB356121}" type="presParOf" srcId="{860D1D61-2060-4532-A2C0-BEDBFDDE42F9}" destId="{3C31FA5F-9312-42B1-B454-BA9DAA7673DA}" srcOrd="1" destOrd="0" presId="urn:microsoft.com/office/officeart/2008/layout/LinedList"/>
    <dgm:cxn modelId="{79D4A995-A3B8-47B0-98B2-7D966F201430}" type="presParOf" srcId="{890C38F3-17D7-4666-B6E0-76D4EC0F7BE3}" destId="{018B3A73-1D96-4846-A5E3-CB2556C8D49F}" srcOrd="2" destOrd="0" presId="urn:microsoft.com/office/officeart/2008/layout/LinedList"/>
    <dgm:cxn modelId="{82A6AA66-89BC-4511-AFCD-F6F3C3EE0ED5}" type="presParOf" srcId="{890C38F3-17D7-4666-B6E0-76D4EC0F7BE3}" destId="{9AFEA385-42CD-463A-8D58-0475835ECAEF}" srcOrd="3" destOrd="0" presId="urn:microsoft.com/office/officeart/2008/layout/LinedList"/>
    <dgm:cxn modelId="{9CA2E2D6-A042-4D4B-9318-948601988D56}" type="presParOf" srcId="{9AFEA385-42CD-463A-8D58-0475835ECAEF}" destId="{259E2A24-5461-4C54-9332-D5A607F50739}" srcOrd="0" destOrd="0" presId="urn:microsoft.com/office/officeart/2008/layout/LinedList"/>
    <dgm:cxn modelId="{59228089-DE14-44C3-B51C-9F01CE77848F}" type="presParOf" srcId="{9AFEA385-42CD-463A-8D58-0475835ECAEF}" destId="{DF19DDA3-3DB5-4187-9702-0A8373A3A994}" srcOrd="1" destOrd="0" presId="urn:microsoft.com/office/officeart/2008/layout/LinedList"/>
    <dgm:cxn modelId="{673EC995-8916-43FC-8A24-789341633920}" type="presParOf" srcId="{890C38F3-17D7-4666-B6E0-76D4EC0F7BE3}" destId="{BE7015E2-BE4B-4E42-8E4A-222CF5F4A157}" srcOrd="4" destOrd="0" presId="urn:microsoft.com/office/officeart/2008/layout/LinedList"/>
    <dgm:cxn modelId="{6D225E61-98CE-4377-B851-2D50E2967DEF}" type="presParOf" srcId="{890C38F3-17D7-4666-B6E0-76D4EC0F7BE3}" destId="{76DAF09C-5CCA-459A-B7B0-2A84D506426A}" srcOrd="5" destOrd="0" presId="urn:microsoft.com/office/officeart/2008/layout/LinedList"/>
    <dgm:cxn modelId="{003C4339-424F-481D-BC9D-205835398935}" type="presParOf" srcId="{76DAF09C-5CCA-459A-B7B0-2A84D506426A}" destId="{608572DB-8D3B-4005-9FF9-714F0C2D89A3}" srcOrd="0" destOrd="0" presId="urn:microsoft.com/office/officeart/2008/layout/LinedList"/>
    <dgm:cxn modelId="{C05B6BB6-A382-4519-865E-4ED0562E06A3}" type="presParOf" srcId="{76DAF09C-5CCA-459A-B7B0-2A84D506426A}" destId="{8CCA1CBE-CAD3-40F8-BAC5-2528FAE193B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F82C0-2279-490D-9E90-763286F9D803}">
      <dsp:nvSpPr>
        <dsp:cNvPr id="0" name=""/>
        <dsp:cNvSpPr/>
      </dsp:nvSpPr>
      <dsp:spPr>
        <a:xfrm>
          <a:off x="0" y="1982"/>
          <a:ext cx="10353675"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B265D48-2454-4247-AAD1-CCED2E5D485A}">
      <dsp:nvSpPr>
        <dsp:cNvPr id="0" name=""/>
        <dsp:cNvSpPr/>
      </dsp:nvSpPr>
      <dsp:spPr>
        <a:xfrm>
          <a:off x="0" y="1982"/>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t>He faced poverty and hardship as a young migrant in Karachi after the partition of India. He also faced hostility and discrimination from some members of his own community who did not approve of his social work.</a:t>
          </a:r>
        </a:p>
      </dsp:txBody>
      <dsp:txXfrm>
        <a:off x="0" y="1982"/>
        <a:ext cx="10353675" cy="1351757"/>
      </dsp:txXfrm>
    </dsp:sp>
    <dsp:sp modelId="{018B3A73-1D96-4846-A5E3-CB2556C8D49F}">
      <dsp:nvSpPr>
        <dsp:cNvPr id="0" name=""/>
        <dsp:cNvSpPr/>
      </dsp:nvSpPr>
      <dsp:spPr>
        <a:xfrm>
          <a:off x="0" y="1353739"/>
          <a:ext cx="10353675" cy="0"/>
        </a:xfrm>
        <a:prstGeom prst="line">
          <a:avLst/>
        </a:prstGeom>
        <a:gradFill rotWithShape="0">
          <a:gsLst>
            <a:gs pos="0">
              <a:schemeClr val="accent5">
                <a:hueOff val="801524"/>
                <a:satOff val="-9438"/>
                <a:lumOff val="6274"/>
                <a:alphaOff val="0"/>
                <a:tint val="96000"/>
                <a:lumMod val="104000"/>
              </a:schemeClr>
            </a:gs>
            <a:gs pos="100000">
              <a:schemeClr val="accent5">
                <a:hueOff val="801524"/>
                <a:satOff val="-9438"/>
                <a:lumOff val="6274"/>
                <a:alphaOff val="0"/>
                <a:shade val="90000"/>
                <a:lumMod val="90000"/>
              </a:schemeClr>
            </a:gs>
          </a:gsLst>
          <a:lin ang="5400000" scaled="0"/>
        </a:gradFill>
        <a:ln w="9525" cap="rnd" cmpd="sng" algn="ctr">
          <a:solidFill>
            <a:schemeClr val="accent5">
              <a:hueOff val="801524"/>
              <a:satOff val="-9438"/>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259E2A24-5461-4C54-9332-D5A607F50739}">
      <dsp:nvSpPr>
        <dsp:cNvPr id="0" name=""/>
        <dsp:cNvSpPr/>
      </dsp:nvSpPr>
      <dsp:spPr>
        <a:xfrm>
          <a:off x="0" y="1353739"/>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t>He faced challenges in maintaining and expanding his foundation's services due to the lack of government support, corruption, bureaucracy, and security issues. He often had to sell his personal belongings or borrow money to keep his foundation running.</a:t>
          </a:r>
        </a:p>
      </dsp:txBody>
      <dsp:txXfrm>
        <a:off x="0" y="1353739"/>
        <a:ext cx="10353675" cy="1351757"/>
      </dsp:txXfrm>
    </dsp:sp>
    <dsp:sp modelId="{BE7015E2-BE4B-4E42-8E4A-222CF5F4A157}">
      <dsp:nvSpPr>
        <dsp:cNvPr id="0" name=""/>
        <dsp:cNvSpPr/>
      </dsp:nvSpPr>
      <dsp:spPr>
        <a:xfrm>
          <a:off x="0" y="2705497"/>
          <a:ext cx="10353675" cy="0"/>
        </a:xfrm>
        <a:prstGeom prst="line">
          <a:avLst/>
        </a:prstGeom>
        <a:gradFill rotWithShape="0">
          <a:gsLst>
            <a:gs pos="0">
              <a:schemeClr val="accent5">
                <a:hueOff val="1603047"/>
                <a:satOff val="-18876"/>
                <a:lumOff val="12549"/>
                <a:alphaOff val="0"/>
                <a:tint val="96000"/>
                <a:lumMod val="104000"/>
              </a:schemeClr>
            </a:gs>
            <a:gs pos="100000">
              <a:schemeClr val="accent5">
                <a:hueOff val="1603047"/>
                <a:satOff val="-18876"/>
                <a:lumOff val="12549"/>
                <a:alphaOff val="0"/>
                <a:shade val="90000"/>
                <a:lumMod val="90000"/>
              </a:schemeClr>
            </a:gs>
          </a:gsLst>
          <a:lin ang="5400000" scaled="0"/>
        </a:gradFill>
        <a:ln w="9525" cap="rnd" cmpd="sng" algn="ctr">
          <a:solidFill>
            <a:schemeClr val="accent5">
              <a:hueOff val="1603047"/>
              <a:satOff val="-18876"/>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608572DB-8D3B-4005-9FF9-714F0C2D89A3}">
      <dsp:nvSpPr>
        <dsp:cNvPr id="0" name=""/>
        <dsp:cNvSpPr/>
      </dsp:nvSpPr>
      <dsp:spPr>
        <a:xfrm>
          <a:off x="0" y="2705497"/>
          <a:ext cx="10353675" cy="1351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kern="1200" dirty="0"/>
            <a:t>He faced opposition and threats from some religious extremists and political groups who accused him of being a heretic, a spy, or a </a:t>
          </a:r>
          <a:r>
            <a:rPr lang="en-US" sz="2200" kern="1200" dirty="0" err="1"/>
            <a:t>traitor.He</a:t>
          </a:r>
          <a:r>
            <a:rPr lang="en-US" sz="2200" kern="1200" dirty="0"/>
            <a:t> was also attacked several times by armed men who tried to rob or kidnap him or his staff. He survived a bomb blast near his office in 2013 that killed three people.</a:t>
          </a:r>
        </a:p>
      </dsp:txBody>
      <dsp:txXfrm>
        <a:off x="0" y="2705497"/>
        <a:ext cx="10353675" cy="13517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52875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52424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145897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842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52265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ED4-19E2-4D3F-8BF2-219E7C9B5F97}"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61858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81ED4-19E2-4D3F-8BF2-219E7C9B5F97}"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334402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4090068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417243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81ED4-19E2-4D3F-8BF2-219E7C9B5F97}"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90400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81ED4-19E2-4D3F-8BF2-219E7C9B5F97}" type="datetimeFigureOut">
              <a:rPr lang="en-US" smtClean="0"/>
              <a:t>06-Oct-23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306250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69305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81ED4-19E2-4D3F-8BF2-219E7C9B5F97}" type="datetimeFigureOut">
              <a:rPr lang="en-US" smtClean="0"/>
              <a:t>06-Oct-23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0759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81ED4-19E2-4D3F-8BF2-219E7C9B5F97}" type="datetimeFigureOut">
              <a:rPr lang="en-US" smtClean="0"/>
              <a:t>06-Oct-23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824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1ED4-19E2-4D3F-8BF2-219E7C9B5F97}" type="datetimeFigureOut">
              <a:rPr lang="en-US" smtClean="0"/>
              <a:t>06-Oct-23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86292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130938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81ED4-19E2-4D3F-8BF2-219E7C9B5F97}" type="datetimeFigureOut">
              <a:rPr lang="en-US" smtClean="0"/>
              <a:t>06-Oct-23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FAB81-2261-48E0-B144-30D827F461F3}" type="slidenum">
              <a:rPr lang="en-US" smtClean="0"/>
              <a:t>‹#›</a:t>
            </a:fld>
            <a:endParaRPr lang="en-US"/>
          </a:p>
        </p:txBody>
      </p:sp>
    </p:spTree>
    <p:extLst>
      <p:ext uri="{BB962C8B-B14F-4D97-AF65-F5344CB8AC3E}">
        <p14:creationId xmlns:p14="http://schemas.microsoft.com/office/powerpoint/2010/main" val="25689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3D81ED4-19E2-4D3F-8BF2-219E7C9B5F97}" type="datetimeFigureOut">
              <a:rPr lang="en-US" smtClean="0"/>
              <a:t>06-Oct-23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56FAB81-2261-48E0-B144-30D827F461F3}" type="slidenum">
              <a:rPr lang="en-US" smtClean="0"/>
              <a:t>‹#›</a:t>
            </a:fld>
            <a:endParaRPr lang="en-US"/>
          </a:p>
        </p:txBody>
      </p:sp>
    </p:spTree>
    <p:extLst>
      <p:ext uri="{BB962C8B-B14F-4D97-AF65-F5344CB8AC3E}">
        <p14:creationId xmlns:p14="http://schemas.microsoft.com/office/powerpoint/2010/main" val="37064021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hyperlink" Target="https://www.samdailytimes.org/2016_07_13_archive.html"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hecognate.com/pakistans-edhi-foundation-offers-to-send-50-ambulances-to-help-india-fight-covid-19-surge/"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theworldofrandomthings.blogspot.com/2015/06/lets-just-preach-humanity.html"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ljazeera.com/news/2017/2/28/14-things-to-know-about-abdul-sattar-edhi" TargetMode="External"/><Relationship Id="rId2" Type="http://schemas.openxmlformats.org/officeDocument/2006/relationships/hyperlink" Target="https://en.wikipedia.org/wiki/Abdul_Sattar_Edhi" TargetMode="External"/><Relationship Id="rId1" Type="http://schemas.openxmlformats.org/officeDocument/2006/relationships/slideLayout" Target="../slideLayouts/slideLayout2.xml"/><Relationship Id="rId5" Type="http://schemas.openxmlformats.org/officeDocument/2006/relationships/hyperlink" Target="https://pantheon.world/profile/person/Abdul_Sattar_Edhi/" TargetMode="External"/><Relationship Id="rId4" Type="http://schemas.openxmlformats.org/officeDocument/2006/relationships/hyperlink" Target="https://edhi.org/founder-profi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2D0E-7068-AE14-2327-EA795A4D7C7C}"/>
              </a:ext>
            </a:extLst>
          </p:cNvPr>
          <p:cNvSpPr>
            <a:spLocks noGrp="1"/>
          </p:cNvSpPr>
          <p:nvPr>
            <p:ph type="ctrTitle"/>
          </p:nvPr>
        </p:nvSpPr>
        <p:spPr>
          <a:xfrm>
            <a:off x="5369441" y="1064036"/>
            <a:ext cx="6039294" cy="2364964"/>
          </a:xfrm>
        </p:spPr>
        <p:txBody>
          <a:bodyPr>
            <a:normAutofit/>
          </a:bodyPr>
          <a:lstStyle/>
          <a:p>
            <a:r>
              <a:rPr lang="en-US" dirty="0">
                <a:solidFill>
                  <a:schemeClr val="tx1"/>
                </a:solidFill>
              </a:rPr>
              <a:t>Abdul Sattar Edhi</a:t>
            </a:r>
          </a:p>
        </p:txBody>
      </p:sp>
      <p:sp>
        <p:nvSpPr>
          <p:cNvPr id="3" name="Subtitle 2">
            <a:extLst>
              <a:ext uri="{FF2B5EF4-FFF2-40B4-BE49-F238E27FC236}">
                <a16:creationId xmlns:a16="http://schemas.microsoft.com/office/drawing/2014/main" id="{4FAE615E-8102-D5D4-5AE1-9E204062B589}"/>
              </a:ext>
            </a:extLst>
          </p:cNvPr>
          <p:cNvSpPr>
            <a:spLocks noGrp="1"/>
          </p:cNvSpPr>
          <p:nvPr>
            <p:ph type="subTitle" idx="1"/>
          </p:nvPr>
        </p:nvSpPr>
        <p:spPr>
          <a:xfrm>
            <a:off x="8048847" y="5519784"/>
            <a:ext cx="3548690" cy="548359"/>
          </a:xfrm>
        </p:spPr>
        <p:txBody>
          <a:bodyPr>
            <a:normAutofit/>
          </a:bodyPr>
          <a:lstStyle/>
          <a:p>
            <a:r>
              <a:rPr lang="en-US" u="sng" dirty="0">
                <a:solidFill>
                  <a:srgbClr val="BA705D"/>
                </a:solidFill>
              </a:rPr>
              <a:t>Abdullah (02-131222-099)</a:t>
            </a:r>
          </a:p>
        </p:txBody>
      </p:sp>
      <p:pic>
        <p:nvPicPr>
          <p:cNvPr id="14" name="Picture 13">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7" name="Picture 6" descr="A person with a long white beard&#10;&#10;Description automatically generated">
            <a:extLst>
              <a:ext uri="{FF2B5EF4-FFF2-40B4-BE49-F238E27FC236}">
                <a16:creationId xmlns:a16="http://schemas.microsoft.com/office/drawing/2014/main" id="{5E529562-309F-E6C0-C1ED-97D32832691E}"/>
              </a:ext>
            </a:extLst>
          </p:cNvPr>
          <p:cNvPicPr>
            <a:picLocks noChangeAspect="1"/>
          </p:cNvPicPr>
          <p:nvPr/>
        </p:nvPicPr>
        <p:blipFill rotWithShape="1">
          <a:blip r:embed="rId4">
            <a:extLst>
              <a:ext uri="{28A0092B-C50C-407E-A947-70E740481C1C}">
                <a14:useLocalDpi xmlns:a14="http://schemas.microsoft.com/office/drawing/2010/main" val="0"/>
              </a:ext>
            </a:extLst>
          </a:blip>
          <a:srcRect l="17358" r="13741"/>
          <a:stretch/>
        </p:blipFill>
        <p:spPr>
          <a:xfrm>
            <a:off x="20" y="10"/>
            <a:ext cx="4571629" cy="6857990"/>
          </a:xfrm>
          <a:prstGeom prst="rect">
            <a:avLst/>
          </a:prstGeom>
        </p:spPr>
      </p:pic>
    </p:spTree>
    <p:extLst>
      <p:ext uri="{BB962C8B-B14F-4D97-AF65-F5344CB8AC3E}">
        <p14:creationId xmlns:p14="http://schemas.microsoft.com/office/powerpoint/2010/main" val="114879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erson hugging a child&#10;&#10;Description automatically generated">
            <a:extLst>
              <a:ext uri="{FF2B5EF4-FFF2-40B4-BE49-F238E27FC236}">
                <a16:creationId xmlns:a16="http://schemas.microsoft.com/office/drawing/2014/main" id="{9B9F5DEA-635A-5EA7-F69B-4F81B694620A}"/>
              </a:ext>
            </a:extLst>
          </p:cNvPr>
          <p:cNvPicPr>
            <a:picLocks noChangeAspect="1"/>
          </p:cNvPicPr>
          <p:nvPr/>
        </p:nvPicPr>
        <p:blipFill rotWithShape="1">
          <a:blip r:embed="rId2">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48" r="749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EA9FF2A-1549-0D55-7C3E-6F4CA91CF0E0}"/>
              </a:ext>
            </a:extLst>
          </p:cNvPr>
          <p:cNvSpPr>
            <a:spLocks noGrp="1"/>
          </p:cNvSpPr>
          <p:nvPr>
            <p:ph type="title"/>
          </p:nvPr>
        </p:nvSpPr>
        <p:spPr>
          <a:xfrm>
            <a:off x="913795" y="733974"/>
            <a:ext cx="10353762" cy="970450"/>
          </a:xfrm>
        </p:spPr>
        <p:txBody>
          <a:bodyPr>
            <a:normAutofit/>
          </a:bodyPr>
          <a:lstStyle/>
          <a:p>
            <a:r>
              <a:rPr lang="en-US" dirty="0">
                <a:solidFill>
                  <a:schemeClr val="tx1"/>
                </a:solidFill>
              </a:rPr>
              <a:t>Who was Abdul Sattar Edhi?</a:t>
            </a:r>
          </a:p>
        </p:txBody>
      </p:sp>
      <p:sp>
        <p:nvSpPr>
          <p:cNvPr id="3" name="Content Placeholder 2">
            <a:extLst>
              <a:ext uri="{FF2B5EF4-FFF2-40B4-BE49-F238E27FC236}">
                <a16:creationId xmlns:a16="http://schemas.microsoft.com/office/drawing/2014/main" id="{32065B73-3534-937B-F191-5D1A865A6A58}"/>
              </a:ext>
            </a:extLst>
          </p:cNvPr>
          <p:cNvSpPr>
            <a:spLocks noGrp="1"/>
          </p:cNvSpPr>
          <p:nvPr>
            <p:ph idx="1"/>
          </p:nvPr>
        </p:nvSpPr>
        <p:spPr>
          <a:xfrm>
            <a:off x="913795" y="1580050"/>
            <a:ext cx="10353762" cy="4058751"/>
          </a:xfrm>
        </p:spPr>
        <p:txBody>
          <a:bodyPr anchor="ctr">
            <a:normAutofit/>
          </a:bodyPr>
          <a:lstStyle/>
          <a:p>
            <a:pPr marL="0" indent="0" algn="just">
              <a:spcBef>
                <a:spcPts val="0"/>
              </a:spcBef>
              <a:spcAft>
                <a:spcPts val="800"/>
              </a:spcAft>
              <a:buNone/>
            </a:pPr>
            <a:r>
              <a:rPr lang="en-US" sz="2200" kern="100" dirty="0">
                <a:solidFill>
                  <a:schemeClr val="tx1"/>
                </a:solidFill>
                <a:effectLst/>
                <a:ea typeface="Calibri" panose="020F0502020204030204" pitchFamily="34" charset="0"/>
                <a:cs typeface="Times New Roman" panose="02020603050405020304" pitchFamily="18" charset="0"/>
              </a:rPr>
              <a:t>Abdul Sattar Edhi was a renowned Pakistani philanthropist who is widely regarded as one of the greatest humanitarians in Pakistan's history. He was born on February 28, 1928, in Gujarat, British India, and passed away on July 8, 2016, in Karachi, Pakistan. He founded the Edhi Foundation, which runs the world's largest ambulance network, along with homeless shelters, animal shelters, rehabilitation centers, and orphanages across Pakistan. </a:t>
            </a:r>
            <a:r>
              <a:rPr lang="en-US" sz="2200" dirty="0">
                <a:solidFill>
                  <a:schemeClr val="tx1"/>
                </a:solidFill>
                <a:effectLst/>
                <a:ea typeface="Calibri" panose="020F0502020204030204" pitchFamily="34" charset="0"/>
              </a:rPr>
              <a:t>He is known amongst Pakistanis as the "Angel of Mercy"</a:t>
            </a:r>
            <a:r>
              <a:rPr lang="en-US" sz="2200" kern="100" dirty="0">
                <a:solidFill>
                  <a:schemeClr val="tx1"/>
                </a:solidFill>
                <a:effectLst/>
                <a:ea typeface="Calibri" panose="020F0502020204030204" pitchFamily="34" charset="0"/>
                <a:cs typeface="Times New Roman" panose="02020603050405020304" pitchFamily="18" charset="0"/>
              </a:rPr>
              <a:t> </a:t>
            </a:r>
            <a:r>
              <a:rPr lang="en-US" sz="2200" kern="0" dirty="0">
                <a:solidFill>
                  <a:schemeClr val="tx1"/>
                </a:solidFill>
                <a:effectLst/>
                <a:ea typeface="Times New Roman" panose="02020603050405020304" pitchFamily="18" charset="0"/>
              </a:rPr>
              <a:t>Abdul Sattar Edhi was a person who had a deep sense of empathy and kindness for the suffering of others. He gave away most of his wealth and possessions to help others. He never discriminated against anyone based on their religion, ethnicity, or nationality. He treated everyone with respect and dignity.</a:t>
            </a:r>
            <a:endParaRPr lang="en-US" sz="2200" kern="100" dirty="0">
              <a:solidFill>
                <a:schemeClr val="tx1"/>
              </a:solidFill>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87CEC0D-B7B8-2114-2CC7-1E712F36766D}"/>
              </a:ext>
            </a:extLst>
          </p:cNvPr>
          <p:cNvSpPr txBox="1"/>
          <p:nvPr/>
        </p:nvSpPr>
        <p:spPr>
          <a:xfrm>
            <a:off x="9476193" y="6657945"/>
            <a:ext cx="271580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samdailytimes.org/2016_07_13_archive.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88226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everal ambulances parked on the street&#10;&#10;Description automatically generated">
            <a:extLst>
              <a:ext uri="{FF2B5EF4-FFF2-40B4-BE49-F238E27FC236}">
                <a16:creationId xmlns:a16="http://schemas.microsoft.com/office/drawing/2014/main" id="{18009C22-F27C-B714-4A34-1C062B2421E1}"/>
              </a:ext>
            </a:extLst>
          </p:cNvPr>
          <p:cNvPicPr>
            <a:picLocks noChangeAspect="1"/>
          </p:cNvPicPr>
          <p:nvPr/>
        </p:nvPicPr>
        <p:blipFill rotWithShape="1">
          <a:blip r:embed="rId2">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E75BC5F1-07C6-AB92-1D1B-5634E266BCB4}"/>
              </a:ext>
            </a:extLst>
          </p:cNvPr>
          <p:cNvSpPr>
            <a:spLocks noGrp="1"/>
          </p:cNvSpPr>
          <p:nvPr>
            <p:ph type="title"/>
          </p:nvPr>
        </p:nvSpPr>
        <p:spPr>
          <a:xfrm>
            <a:off x="913795" y="96350"/>
            <a:ext cx="10353762" cy="970450"/>
          </a:xfrm>
        </p:spPr>
        <p:txBody>
          <a:bodyPr>
            <a:normAutofit/>
          </a:bodyPr>
          <a:lstStyle/>
          <a:p>
            <a:r>
              <a:rPr lang="en-US" dirty="0">
                <a:solidFill>
                  <a:schemeClr val="tx1"/>
                </a:solidFill>
              </a:rPr>
              <a:t>Career Highlights</a:t>
            </a:r>
          </a:p>
        </p:txBody>
      </p:sp>
      <p:sp>
        <p:nvSpPr>
          <p:cNvPr id="3" name="Content Placeholder 2">
            <a:extLst>
              <a:ext uri="{FF2B5EF4-FFF2-40B4-BE49-F238E27FC236}">
                <a16:creationId xmlns:a16="http://schemas.microsoft.com/office/drawing/2014/main" id="{8F619088-F1E6-63EB-4148-17DA661AF3D1}"/>
              </a:ext>
            </a:extLst>
          </p:cNvPr>
          <p:cNvSpPr>
            <a:spLocks noGrp="1"/>
          </p:cNvSpPr>
          <p:nvPr>
            <p:ph idx="1"/>
          </p:nvPr>
        </p:nvSpPr>
        <p:spPr>
          <a:xfrm>
            <a:off x="913795" y="1732449"/>
            <a:ext cx="10353762" cy="4058751"/>
          </a:xfrm>
        </p:spPr>
        <p:txBody>
          <a:bodyPr anchor="ctr">
            <a:noAutofit/>
          </a:bodyPr>
          <a:lstStyle/>
          <a:p>
            <a:pPr marL="36900" indent="0" algn="just">
              <a:lnSpc>
                <a:spcPct val="90000"/>
              </a:lnSpc>
              <a:buNone/>
            </a:pPr>
            <a:r>
              <a:rPr lang="en-US" sz="2200" dirty="0">
                <a:solidFill>
                  <a:schemeClr val="tx1"/>
                </a:solidFill>
              </a:rPr>
              <a:t>Abdul Sattar Edhi started his career as a street hawker, selling pencils and matchboxes in Karachi, Pakistan. He then became a commission agent selling cloth in the wholesale market. After a few years, he left this occupation and decided to establish a free dispensary with the help of some members of his community and began providing emergency services to the people in need. His </a:t>
            </a:r>
            <a:r>
              <a:rPr lang="en-US" sz="2200" kern="100" dirty="0">
                <a:solidFill>
                  <a:schemeClr val="tx1"/>
                </a:solidFill>
                <a:effectLst/>
                <a:ea typeface="Calibri" panose="020F0502020204030204" pitchFamily="34" charset="0"/>
                <a:cs typeface="Times New Roman" panose="02020603050405020304" pitchFamily="18" charset="0"/>
              </a:rPr>
              <a:t>charitable activities expanded greatly in 1957 when an Asian flu epidemic (originating in China) swept through Pakistan and the rest of the world.</a:t>
            </a:r>
          </a:p>
          <a:p>
            <a:pPr marL="36900" indent="0" algn="just">
              <a:lnSpc>
                <a:spcPct val="90000"/>
              </a:lnSpc>
              <a:buNone/>
            </a:pPr>
            <a:r>
              <a:rPr lang="en-US" sz="2200" kern="100" dirty="0">
                <a:solidFill>
                  <a:schemeClr val="tx1"/>
                </a:solidFill>
                <a:effectLst/>
                <a:ea typeface="Calibri" panose="020F0502020204030204" pitchFamily="34" charset="0"/>
                <a:cs typeface="Times New Roman" panose="02020603050405020304" pitchFamily="18" charset="0"/>
              </a:rPr>
              <a:t>Over his lifetime, the Edhi Foundation expanded, backed entirely by private donations from Pakistani citizens across class, which included establishing a network of 1,800 ambulances. By the time of his death, Edhi was registered as a parent or guardian of nearly 20,000 adopted children.</a:t>
            </a:r>
          </a:p>
          <a:p>
            <a:pPr marL="36900" indent="0" algn="just">
              <a:lnSpc>
                <a:spcPct val="90000"/>
              </a:lnSpc>
              <a:buNone/>
            </a:pPr>
            <a:r>
              <a:rPr lang="en-US" sz="2200" dirty="0">
                <a:solidFill>
                  <a:schemeClr val="tx1"/>
                </a:solidFill>
                <a:effectLst/>
                <a:ea typeface="Calibri" panose="020F0502020204030204" pitchFamily="34" charset="0"/>
              </a:rPr>
              <a:t>He personally participated in many rescue and relief operations during natural disasters and wars, such as the 1970 Bhola cyclone, the 1974 famine in Ethiopia, the 1985 earthquake in Mexico, the 2005 earthquake in Pakistan, and the 2010 floods in Pakistan. </a:t>
            </a:r>
            <a:endParaRPr lang="en-US" sz="2200" kern="100" dirty="0">
              <a:solidFill>
                <a:schemeClr val="tx1"/>
              </a:solidFill>
              <a:effectLst/>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4679B43-C5AB-2B4B-2A9A-FD250C7AC2EF}"/>
              </a:ext>
            </a:extLst>
          </p:cNvPr>
          <p:cNvSpPr txBox="1"/>
          <p:nvPr/>
        </p:nvSpPr>
        <p:spPr>
          <a:xfrm>
            <a:off x="9812824" y="6657945"/>
            <a:ext cx="23791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cognate.com/pakistans-edhi-foundation-offers-to-send-50-ambulances-to-help-india-fight-covid-19-sur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97823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41BE-82A9-B5F9-BFFB-CCE7EBD57012}"/>
              </a:ext>
            </a:extLst>
          </p:cNvPr>
          <p:cNvSpPr>
            <a:spLocks noGrp="1"/>
          </p:cNvSpPr>
          <p:nvPr>
            <p:ph type="title"/>
          </p:nvPr>
        </p:nvSpPr>
        <p:spPr>
          <a:xfrm>
            <a:off x="913795" y="609600"/>
            <a:ext cx="10353762" cy="970450"/>
          </a:xfrm>
        </p:spPr>
        <p:txBody>
          <a:bodyPr>
            <a:normAutofit/>
          </a:bodyPr>
          <a:lstStyle/>
          <a:p>
            <a:r>
              <a:rPr lang="en-US" dirty="0">
                <a:solidFill>
                  <a:schemeClr val="tx1"/>
                </a:solidFill>
              </a:rPr>
              <a:t>Obstacles</a:t>
            </a:r>
          </a:p>
        </p:txBody>
      </p:sp>
      <p:graphicFrame>
        <p:nvGraphicFramePr>
          <p:cNvPr id="7" name="Content Placeholder 2">
            <a:extLst>
              <a:ext uri="{FF2B5EF4-FFF2-40B4-BE49-F238E27FC236}">
                <a16:creationId xmlns:a16="http://schemas.microsoft.com/office/drawing/2014/main" id="{774055DC-D888-A395-8329-8AD37517A547}"/>
              </a:ext>
            </a:extLst>
          </p:cNvPr>
          <p:cNvGraphicFramePr>
            <a:graphicFrameLocks noGrp="1"/>
          </p:cNvGraphicFramePr>
          <p:nvPr>
            <p:ph idx="1"/>
            <p:extLst>
              <p:ext uri="{D42A27DB-BD31-4B8C-83A1-F6EECF244321}">
                <p14:modId xmlns:p14="http://schemas.microsoft.com/office/powerpoint/2010/main" val="4067079184"/>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340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brown cardboard with white text&#10;&#10;Description automatically generated">
            <a:extLst>
              <a:ext uri="{FF2B5EF4-FFF2-40B4-BE49-F238E27FC236}">
                <a16:creationId xmlns:a16="http://schemas.microsoft.com/office/drawing/2014/main" id="{434B2346-9215-BFDE-1C2F-5A0277FB31B9}"/>
              </a:ext>
            </a:extLst>
          </p:cNvPr>
          <p:cNvPicPr>
            <a:picLocks noChangeAspect="1"/>
          </p:cNvPicPr>
          <p:nvPr/>
        </p:nvPicPr>
        <p:blipFill rotWithShape="1">
          <a:blip r:embed="rId2">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2174"/>
          <a:stretch/>
        </p:blipFill>
        <p:spPr>
          <a:xfrm>
            <a:off x="20" y="10"/>
            <a:ext cx="12191980" cy="6857990"/>
          </a:xfrm>
          <a:prstGeom prst="rect">
            <a:avLst/>
          </a:prstGeom>
        </p:spPr>
      </p:pic>
      <p:sp>
        <p:nvSpPr>
          <p:cNvPr id="2" name="Title 1">
            <a:extLst>
              <a:ext uri="{FF2B5EF4-FFF2-40B4-BE49-F238E27FC236}">
                <a16:creationId xmlns:a16="http://schemas.microsoft.com/office/drawing/2014/main" id="{8A9A2E53-0857-2606-7865-D3655259F500}"/>
              </a:ext>
            </a:extLst>
          </p:cNvPr>
          <p:cNvSpPr>
            <a:spLocks noGrp="1"/>
          </p:cNvSpPr>
          <p:nvPr>
            <p:ph type="title"/>
          </p:nvPr>
        </p:nvSpPr>
        <p:spPr>
          <a:xfrm>
            <a:off x="913795" y="488446"/>
            <a:ext cx="10353762" cy="970450"/>
          </a:xfrm>
        </p:spPr>
        <p:txBody>
          <a:bodyPr>
            <a:normAutofit/>
          </a:bodyPr>
          <a:lstStyle/>
          <a:p>
            <a:r>
              <a:rPr lang="en-US" dirty="0">
                <a:solidFill>
                  <a:schemeClr val="tx1"/>
                </a:solidFill>
              </a:rPr>
              <a:t>What inspired him?</a:t>
            </a:r>
          </a:p>
        </p:txBody>
      </p:sp>
      <p:sp>
        <p:nvSpPr>
          <p:cNvPr id="3" name="Content Placeholder 2">
            <a:extLst>
              <a:ext uri="{FF2B5EF4-FFF2-40B4-BE49-F238E27FC236}">
                <a16:creationId xmlns:a16="http://schemas.microsoft.com/office/drawing/2014/main" id="{88BEF33D-76D8-B4E2-2032-0BA40F2F89F5}"/>
              </a:ext>
            </a:extLst>
          </p:cNvPr>
          <p:cNvSpPr>
            <a:spLocks noGrp="1"/>
          </p:cNvSpPr>
          <p:nvPr>
            <p:ph idx="1"/>
          </p:nvPr>
        </p:nvSpPr>
        <p:spPr>
          <a:xfrm>
            <a:off x="913795" y="2029045"/>
            <a:ext cx="10353762" cy="4058751"/>
          </a:xfrm>
        </p:spPr>
        <p:txBody>
          <a:bodyPr anchor="ctr">
            <a:noAutofit/>
          </a:bodyPr>
          <a:lstStyle/>
          <a:p>
            <a:pPr marL="36900" indent="0" algn="just">
              <a:lnSpc>
                <a:spcPct val="90000"/>
              </a:lnSpc>
              <a:buNone/>
            </a:pPr>
            <a:r>
              <a:rPr lang="en-US" dirty="0">
                <a:solidFill>
                  <a:schemeClr val="tx1"/>
                </a:solidFill>
                <a:effectLst/>
              </a:rPr>
              <a:t>His mother was his first inspiration who taught him to be kind and generous towards the poor and needy. She also gave him a small amount of money every day to help someone in need. She suffered from paralysis and mental illness for eight years before she died, which made him more compassionate towards the sick and disabled.</a:t>
            </a:r>
          </a:p>
          <a:p>
            <a:pPr marL="36900" indent="0" algn="just">
              <a:lnSpc>
                <a:spcPct val="90000"/>
              </a:lnSpc>
              <a:buNone/>
            </a:pPr>
            <a:r>
              <a:rPr lang="en-US" dirty="0">
                <a:solidFill>
                  <a:schemeClr val="tx1"/>
                </a:solidFill>
                <a:effectLst/>
              </a:rPr>
              <a:t>His wife Bilquis Edhi supported him in his mission and shared his vision. She was a nurse who joined his foundation as a volunteer and later became his partner in life and work. She helped him run the maternity homes, adoption centers, women's shelters, and nursing homes that catered to women and children. She also accompanied him on many rescue missions and relief operations. She was awarded the Mother Teresa Award for Social Justice in 2015 for her humanitarian work.</a:t>
            </a:r>
          </a:p>
          <a:p>
            <a:pPr marL="36900" indent="0" algn="just">
              <a:lnSpc>
                <a:spcPct val="90000"/>
              </a:lnSpc>
              <a:buNone/>
            </a:pPr>
            <a:r>
              <a:rPr lang="en-US" dirty="0">
                <a:solidFill>
                  <a:schemeClr val="tx1"/>
                </a:solidFill>
                <a:effectLst/>
                <a:ea typeface="Calibri" panose="020F0502020204030204" pitchFamily="34" charset="0"/>
              </a:rPr>
              <a:t>He believed that all human beings are equal and deserve respect and dignity regardless of their religion, caste, or creed. He followed the principle of "service to humanity is service to God" and considered himself a "practical Muslim". He said that he did not need any mosque or temple to pray; he prayed with his actions by helping others. </a:t>
            </a:r>
            <a:endParaRPr lang="en-US" kern="100" dirty="0">
              <a:solidFill>
                <a:schemeClr val="tx1"/>
              </a:solidFill>
              <a:effectLst/>
              <a:ea typeface="Calibri" panose="020F0502020204030204" pitchFamily="34" charset="0"/>
              <a:cs typeface="Times New Roman" panose="02020603050405020304" pitchFamily="18" charset="0"/>
            </a:endParaRPr>
          </a:p>
          <a:p>
            <a:pPr marL="36900" indent="0">
              <a:lnSpc>
                <a:spcPct val="90000"/>
              </a:lnSpc>
              <a:buNone/>
            </a:pPr>
            <a:endParaRPr lang="en-US" dirty="0">
              <a:solidFill>
                <a:schemeClr val="tx1"/>
              </a:solidFill>
              <a:effectLst/>
            </a:endParaRPr>
          </a:p>
        </p:txBody>
      </p:sp>
      <p:sp>
        <p:nvSpPr>
          <p:cNvPr id="9" name="TextBox 8">
            <a:extLst>
              <a:ext uri="{FF2B5EF4-FFF2-40B4-BE49-F238E27FC236}">
                <a16:creationId xmlns:a16="http://schemas.microsoft.com/office/drawing/2014/main" id="{199189AE-1C4A-AA1C-E847-2CF02F1C72A5}"/>
              </a:ext>
            </a:extLst>
          </p:cNvPr>
          <p:cNvSpPr txBox="1"/>
          <p:nvPr/>
        </p:nvSpPr>
        <p:spPr>
          <a:xfrm>
            <a:off x="9476193" y="6657945"/>
            <a:ext cx="271580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heworldofrandomthings.blogspot.com/2015/06/lets-just-preach-humanity.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407782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1D51-D4EA-4EC2-C792-87ACDBB2D372}"/>
              </a:ext>
            </a:extLst>
          </p:cNvPr>
          <p:cNvSpPr>
            <a:spLocks noGrp="1"/>
          </p:cNvSpPr>
          <p:nvPr>
            <p:ph type="title"/>
          </p:nvPr>
        </p:nvSpPr>
        <p:spPr>
          <a:xfrm>
            <a:off x="2933981" y="109870"/>
            <a:ext cx="5978072" cy="1329596"/>
          </a:xfrm>
        </p:spPr>
        <p:txBody>
          <a:bodyPr>
            <a:normAutofit/>
          </a:bodyPr>
          <a:lstStyle/>
          <a:p>
            <a:r>
              <a:rPr lang="en-US" dirty="0">
                <a:solidFill>
                  <a:schemeClr val="tx1"/>
                </a:solidFill>
                <a:effectLst/>
                <a:ea typeface="Times New Roman" panose="02020603050405020304" pitchFamily="18" charset="0"/>
                <a:cs typeface="Times New Roman" panose="02020603050405020304" pitchFamily="18" charset="0"/>
              </a:rPr>
              <a:t>Achievements</a:t>
            </a:r>
            <a:endParaRPr lang="en-US" dirty="0">
              <a:solidFill>
                <a:schemeClr val="tx1"/>
              </a:solidFill>
            </a:endParaRPr>
          </a:p>
        </p:txBody>
      </p:sp>
      <p:sp>
        <p:nvSpPr>
          <p:cNvPr id="3" name="Content Placeholder 2">
            <a:extLst>
              <a:ext uri="{FF2B5EF4-FFF2-40B4-BE49-F238E27FC236}">
                <a16:creationId xmlns:a16="http://schemas.microsoft.com/office/drawing/2014/main" id="{9CB7839C-6FA1-7BF9-5650-65D3E722546B}"/>
              </a:ext>
            </a:extLst>
          </p:cNvPr>
          <p:cNvSpPr>
            <a:spLocks noGrp="1"/>
          </p:cNvSpPr>
          <p:nvPr>
            <p:ph idx="1"/>
          </p:nvPr>
        </p:nvSpPr>
        <p:spPr>
          <a:xfrm>
            <a:off x="913795" y="2665766"/>
            <a:ext cx="5978072" cy="3783994"/>
          </a:xfrm>
        </p:spPr>
        <p:txBody>
          <a:bodyPr anchor="ctr">
            <a:noAutofit/>
          </a:bodyPr>
          <a:lstStyle/>
          <a:p>
            <a:pPr marL="36900" indent="0">
              <a:lnSpc>
                <a:spcPct val="90000"/>
              </a:lnSpc>
              <a:buClr>
                <a:srgbClr val="F061D3"/>
              </a:buClr>
              <a:buNone/>
            </a:pPr>
            <a:r>
              <a:rPr lang="en-US" kern="100" dirty="0">
                <a:solidFill>
                  <a:schemeClr val="tx1"/>
                </a:solidFill>
                <a:effectLst/>
                <a:latin typeface="+mj-lt"/>
                <a:ea typeface="Calibri" panose="020F0502020204030204" pitchFamily="34" charset="0"/>
                <a:cs typeface="Times New Roman" panose="02020603050405020304" pitchFamily="18" charset="0"/>
              </a:rPr>
              <a:t>He received many awards and honors for his humanitarian services, both nationally and internationally. Some of them are:</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Ramon Magsaysay Award for Public Service in 1986</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Nishan-e-Imtiaz in 1989</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Lenin Peace Prize in 1992</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Wolf of </a:t>
            </a:r>
            <a:r>
              <a:rPr lang="en-US" kern="100" dirty="0" err="1">
                <a:solidFill>
                  <a:schemeClr val="tx1"/>
                </a:solidFill>
                <a:effectLst/>
                <a:latin typeface="+mj-lt"/>
                <a:ea typeface="Calibri" panose="020F0502020204030204" pitchFamily="34" charset="0"/>
                <a:cs typeface="Times New Roman" panose="02020603050405020304" pitchFamily="18" charset="0"/>
              </a:rPr>
              <a:t>Bhogio</a:t>
            </a:r>
            <a:r>
              <a:rPr lang="en-US" kern="100" dirty="0">
                <a:solidFill>
                  <a:schemeClr val="tx1"/>
                </a:solidFill>
                <a:effectLst/>
                <a:latin typeface="+mj-lt"/>
                <a:ea typeface="Calibri" panose="020F0502020204030204" pitchFamily="34" charset="0"/>
                <a:cs typeface="Times New Roman" panose="02020603050405020304" pitchFamily="18" charset="0"/>
              </a:rPr>
              <a:t> Peace Award (2005)</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The Gandhi Peace Award in 2007</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UNESCO-</a:t>
            </a:r>
            <a:r>
              <a:rPr lang="en-US" kern="100" dirty="0" err="1">
                <a:solidFill>
                  <a:schemeClr val="tx1"/>
                </a:solidFill>
                <a:effectLst/>
                <a:latin typeface="+mj-lt"/>
                <a:ea typeface="Calibri" panose="020F0502020204030204" pitchFamily="34" charset="0"/>
                <a:cs typeface="Times New Roman" panose="02020603050405020304" pitchFamily="18" charset="0"/>
              </a:rPr>
              <a:t>Madanjeet</a:t>
            </a:r>
            <a:r>
              <a:rPr lang="en-US" kern="100" dirty="0">
                <a:solidFill>
                  <a:schemeClr val="tx1"/>
                </a:solidFill>
                <a:effectLst/>
                <a:latin typeface="+mj-lt"/>
                <a:ea typeface="Calibri" panose="020F0502020204030204" pitchFamily="34" charset="0"/>
                <a:cs typeface="Times New Roman" panose="02020603050405020304" pitchFamily="18" charset="0"/>
              </a:rPr>
              <a:t> Singh Prize</a:t>
            </a:r>
          </a:p>
          <a:p>
            <a:pPr>
              <a:lnSpc>
                <a:spcPct val="90000"/>
              </a:lnSpc>
              <a:buClr>
                <a:srgbClr val="F061D3"/>
              </a:buClr>
            </a:pPr>
            <a:r>
              <a:rPr lang="en-US" kern="100" dirty="0">
                <a:solidFill>
                  <a:schemeClr val="tx1"/>
                </a:solidFill>
                <a:effectLst/>
                <a:latin typeface="+mj-lt"/>
                <a:ea typeface="Calibri" panose="020F0502020204030204" pitchFamily="34" charset="0"/>
                <a:cs typeface="Times New Roman" panose="02020603050405020304" pitchFamily="18" charset="0"/>
              </a:rPr>
              <a:t>He was also nominated several times for the Nobel Peace Prize.</a:t>
            </a:r>
          </a:p>
          <a:p>
            <a:pPr>
              <a:lnSpc>
                <a:spcPct val="90000"/>
              </a:lnSpc>
              <a:buClr>
                <a:srgbClr val="F061D3"/>
              </a:buClr>
            </a:pPr>
            <a:endParaRPr lang="en-US" kern="100" dirty="0">
              <a:solidFill>
                <a:schemeClr val="tx1"/>
              </a:solidFill>
              <a:effectLst/>
              <a:latin typeface="+mj-lt"/>
              <a:ea typeface="Calibri" panose="020F0502020204030204" pitchFamily="34" charset="0"/>
              <a:cs typeface="Times New Roman" panose="02020603050405020304" pitchFamily="18" charset="0"/>
            </a:endParaRPr>
          </a:p>
          <a:p>
            <a:pPr>
              <a:lnSpc>
                <a:spcPct val="90000"/>
              </a:lnSpc>
              <a:buClr>
                <a:srgbClr val="F061D3"/>
              </a:buClr>
            </a:pPr>
            <a:endParaRPr lang="en-US" kern="100" dirty="0">
              <a:solidFill>
                <a:schemeClr val="tx1"/>
              </a:solidFill>
              <a:effectLst/>
              <a:latin typeface="+mj-lt"/>
              <a:ea typeface="Calibri" panose="020F0502020204030204" pitchFamily="34" charset="0"/>
              <a:cs typeface="Times New Roman" panose="02020603050405020304" pitchFamily="18" charset="0"/>
            </a:endParaRPr>
          </a:p>
          <a:p>
            <a:pPr>
              <a:lnSpc>
                <a:spcPct val="90000"/>
              </a:lnSpc>
              <a:buClr>
                <a:srgbClr val="F061D3"/>
              </a:buClr>
            </a:pPr>
            <a:endParaRPr lang="en-US" dirty="0">
              <a:solidFill>
                <a:schemeClr val="tx1"/>
              </a:solidFill>
              <a:latin typeface="+mj-lt"/>
            </a:endParaRP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descr="A group of men wearing graduation gowns&#10;&#10;Description automatically generated">
            <a:extLst>
              <a:ext uri="{FF2B5EF4-FFF2-40B4-BE49-F238E27FC236}">
                <a16:creationId xmlns:a16="http://schemas.microsoft.com/office/drawing/2014/main" id="{38882DBF-38B8-9CA3-6F87-E55D909307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5" y="1910854"/>
            <a:ext cx="3995592" cy="2568594"/>
          </a:xfrm>
          <a:prstGeom prst="rect">
            <a:avLst/>
          </a:prstGeom>
        </p:spPr>
      </p:pic>
    </p:spTree>
    <p:extLst>
      <p:ext uri="{BB962C8B-B14F-4D97-AF65-F5344CB8AC3E}">
        <p14:creationId xmlns:p14="http://schemas.microsoft.com/office/powerpoint/2010/main" val="230220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4442-EAD5-D4BC-CCA3-E307CB50608C}"/>
              </a:ext>
            </a:extLst>
          </p:cNvPr>
          <p:cNvSpPr>
            <a:spLocks noGrp="1"/>
          </p:cNvSpPr>
          <p:nvPr>
            <p:ph type="title"/>
          </p:nvPr>
        </p:nvSpPr>
        <p:spPr>
          <a:xfrm>
            <a:off x="913795" y="971107"/>
            <a:ext cx="10353762" cy="970450"/>
          </a:xfrm>
        </p:spPr>
        <p:txBody>
          <a:bodyPr/>
          <a:lstStyle/>
          <a:p>
            <a:r>
              <a:rPr lang="en-US" dirty="0">
                <a:solidFill>
                  <a:schemeClr val="tx1"/>
                </a:solidFill>
              </a:rPr>
              <a:t>Conclusion</a:t>
            </a:r>
          </a:p>
        </p:txBody>
      </p:sp>
      <p:sp>
        <p:nvSpPr>
          <p:cNvPr id="3" name="Content Placeholder 2">
            <a:extLst>
              <a:ext uri="{FF2B5EF4-FFF2-40B4-BE49-F238E27FC236}">
                <a16:creationId xmlns:a16="http://schemas.microsoft.com/office/drawing/2014/main" id="{242B611C-9409-9D8D-7CA5-564DD06D7449}"/>
              </a:ext>
            </a:extLst>
          </p:cNvPr>
          <p:cNvSpPr>
            <a:spLocks noGrp="1"/>
          </p:cNvSpPr>
          <p:nvPr>
            <p:ph idx="1"/>
          </p:nvPr>
        </p:nvSpPr>
        <p:spPr>
          <a:xfrm>
            <a:off x="913795" y="2604319"/>
            <a:ext cx="10353762" cy="4058751"/>
          </a:xfrm>
        </p:spPr>
        <p:txBody>
          <a:bodyPr>
            <a:normAutofit/>
          </a:bodyPr>
          <a:lstStyle/>
          <a:p>
            <a:pPr marL="36900" indent="0" algn="just">
              <a:buNone/>
            </a:pPr>
            <a:r>
              <a:rPr lang="en-US" sz="2200" dirty="0">
                <a:solidFill>
                  <a:schemeClr val="tx1"/>
                </a:solidFill>
                <a:effectLst/>
                <a:ea typeface="Calibri" panose="020F0502020204030204" pitchFamily="34" charset="0"/>
              </a:rPr>
              <a:t>Abdul Sattar Edhi lived a simple life and believed in selflessness. He dedicated his entire life to the service of humanity. </a:t>
            </a:r>
            <a:r>
              <a:rPr lang="en-US" sz="2200" kern="100" dirty="0">
                <a:solidFill>
                  <a:schemeClr val="tx1"/>
                </a:solidFill>
                <a:effectLst/>
                <a:ea typeface="Calibri" panose="020F0502020204030204" pitchFamily="34" charset="0"/>
                <a:cs typeface="Times New Roman" panose="02020603050405020304" pitchFamily="18" charset="0"/>
              </a:rPr>
              <a:t>He is a true hero and a role model for millions of people around the world.</a:t>
            </a:r>
          </a:p>
          <a:p>
            <a:endParaRPr lang="en-US" sz="2200" dirty="0">
              <a:solidFill>
                <a:schemeClr val="tx1"/>
              </a:solidFill>
            </a:endParaRPr>
          </a:p>
          <a:p>
            <a:endParaRPr lang="en-US" sz="2200" dirty="0">
              <a:solidFill>
                <a:schemeClr val="tx1"/>
              </a:solidFill>
            </a:endParaRPr>
          </a:p>
        </p:txBody>
      </p:sp>
    </p:spTree>
    <p:extLst>
      <p:ext uri="{BB962C8B-B14F-4D97-AF65-F5344CB8AC3E}">
        <p14:creationId xmlns:p14="http://schemas.microsoft.com/office/powerpoint/2010/main" val="81789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8DC73-1304-7F26-818A-1DC410F95CBB}"/>
              </a:ext>
            </a:extLst>
          </p:cNvPr>
          <p:cNvSpPr>
            <a:spLocks noGrp="1"/>
          </p:cNvSpPr>
          <p:nvPr>
            <p:ph idx="1"/>
          </p:nvPr>
        </p:nvSpPr>
        <p:spPr/>
        <p:txBody>
          <a:bodyPr/>
          <a:lstStyle/>
          <a:p>
            <a:r>
              <a:rPr lang="en-US" dirty="0"/>
              <a:t>Sources:</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https://en.wikipedia.org/wiki/Abdul_Sattar_Edhi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https://www.aljazeera.com/news/2017/2/28/14-things-to-know-about-abdul-sattar-edhi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https://edhi.org/founder-profile/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https://pantheon.world/profile/person/Abdul_Sattar_Edhi/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690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5492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221</TotalTime>
  <Words>920</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Calisto MT</vt:lpstr>
      <vt:lpstr>Times New Roman</vt:lpstr>
      <vt:lpstr>Wingdings 2</vt:lpstr>
      <vt:lpstr>Slate</vt:lpstr>
      <vt:lpstr>Abdul Sattar Edhi</vt:lpstr>
      <vt:lpstr>Who was Abdul Sattar Edhi?</vt:lpstr>
      <vt:lpstr>Career Highlights</vt:lpstr>
      <vt:lpstr>Obstacles</vt:lpstr>
      <vt:lpstr>What inspired him?</vt:lpstr>
      <vt:lpstr>Achievements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02-131222-099</dc:creator>
  <cp:lastModifiedBy>02-131222-099</cp:lastModifiedBy>
  <cp:revision>111</cp:revision>
  <dcterms:created xsi:type="dcterms:W3CDTF">2023-10-04T09:38:17Z</dcterms:created>
  <dcterms:modified xsi:type="dcterms:W3CDTF">2023-10-06T12:25:31Z</dcterms:modified>
</cp:coreProperties>
</file>