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7" r:id="rId5"/>
    <p:sldId id="266" r:id="rId6"/>
    <p:sldId id="259" r:id="rId7"/>
    <p:sldId id="26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60"/>
  </p:normalViewPr>
  <p:slideViewPr>
    <p:cSldViewPr snapToGrid="0">
      <p:cViewPr varScale="1">
        <p:scale>
          <a:sx n="60" d="100"/>
          <a:sy n="60" d="100"/>
        </p:scale>
        <p:origin x="8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1608B-B9EF-4B7C-95AE-3D7721A9E0AC}"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24CA7AED-5545-4A8E-AE1A-0D6C86D0642B}">
      <dgm:prSet custT="1"/>
      <dgm:spPr/>
      <dgm:t>
        <a:bodyPr/>
        <a:lstStyle/>
        <a:p>
          <a:pPr algn="just"/>
          <a:r>
            <a:rPr lang="en-US" sz="2000" dirty="0"/>
            <a:t>He faced poverty and hardship as a young migrant in Karachi after the partition of India. He also faced hostility and discrimination from some members of his own community who did not approve of his social work.</a:t>
          </a:r>
        </a:p>
      </dgm:t>
    </dgm:pt>
    <dgm:pt modelId="{499EA6E7-F40E-4C65-BDAC-5371E54A62EC}" type="parTrans" cxnId="{268051AD-AD79-474A-BAC2-15FEA0BF866B}">
      <dgm:prSet/>
      <dgm:spPr/>
      <dgm:t>
        <a:bodyPr/>
        <a:lstStyle/>
        <a:p>
          <a:endParaRPr lang="en-US"/>
        </a:p>
      </dgm:t>
    </dgm:pt>
    <dgm:pt modelId="{60C87E7F-8A40-4A7D-97A7-5AE7D5773D6D}" type="sibTrans" cxnId="{268051AD-AD79-474A-BAC2-15FEA0BF866B}">
      <dgm:prSet/>
      <dgm:spPr/>
      <dgm:t>
        <a:bodyPr/>
        <a:lstStyle/>
        <a:p>
          <a:endParaRPr lang="en-US"/>
        </a:p>
      </dgm:t>
    </dgm:pt>
    <dgm:pt modelId="{F8381271-A90A-4522-8986-F65AF97E0127}">
      <dgm:prSet custT="1"/>
      <dgm:spPr/>
      <dgm:t>
        <a:bodyPr/>
        <a:lstStyle/>
        <a:p>
          <a:pPr algn="just"/>
          <a:r>
            <a:rPr lang="en-US" sz="2000" dirty="0"/>
            <a:t>He faced challenges in maintaining and expanding his foundation's services due to the lack of government support, corruption, bureaucracy, and security issues. He often had to sell his personal belongings or borrow money to keep his foundation running.</a:t>
          </a:r>
        </a:p>
      </dgm:t>
    </dgm:pt>
    <dgm:pt modelId="{3E6459DD-7211-41A3-BFB3-EC3037D3F44A}" type="parTrans" cxnId="{1CB81EE0-D72A-4A87-B70A-A163B867C1FF}">
      <dgm:prSet/>
      <dgm:spPr/>
      <dgm:t>
        <a:bodyPr/>
        <a:lstStyle/>
        <a:p>
          <a:endParaRPr lang="en-US"/>
        </a:p>
      </dgm:t>
    </dgm:pt>
    <dgm:pt modelId="{126F9667-35D6-4B98-AE38-94CB987BC248}" type="sibTrans" cxnId="{1CB81EE0-D72A-4A87-B70A-A163B867C1FF}">
      <dgm:prSet/>
      <dgm:spPr/>
      <dgm:t>
        <a:bodyPr/>
        <a:lstStyle/>
        <a:p>
          <a:endParaRPr lang="en-US"/>
        </a:p>
      </dgm:t>
    </dgm:pt>
    <dgm:pt modelId="{19B02E46-73B1-4D7B-B33F-7D37190A99A4}">
      <dgm:prSet custT="1"/>
      <dgm:spPr/>
      <dgm:t>
        <a:bodyPr/>
        <a:lstStyle/>
        <a:p>
          <a:pPr algn="just"/>
          <a:r>
            <a:rPr lang="en-US" sz="2000" dirty="0">
              <a:effectLst/>
            </a:rPr>
            <a:t>He faced opposition and threats from some religious extremists and political groups who accused him of being a heretic, a spy, or a traitor. He was also attacked several times by armed men who tried to rob or kidnap him or his staff. He survived a bomb blast near his office in 2013 that killed three people.</a:t>
          </a:r>
        </a:p>
      </dgm:t>
    </dgm:pt>
    <dgm:pt modelId="{A24EC015-313F-43D8-B42C-E9869BD25D69}" type="parTrans" cxnId="{EEAA2670-0BC6-4211-92C7-41ACE4441D9E}">
      <dgm:prSet/>
      <dgm:spPr/>
      <dgm:t>
        <a:bodyPr/>
        <a:lstStyle/>
        <a:p>
          <a:endParaRPr lang="en-US"/>
        </a:p>
      </dgm:t>
    </dgm:pt>
    <dgm:pt modelId="{D3A7DFEB-5F5F-4793-86E3-444163C7BEC3}" type="sibTrans" cxnId="{EEAA2670-0BC6-4211-92C7-41ACE4441D9E}">
      <dgm:prSet/>
      <dgm:spPr/>
      <dgm:t>
        <a:bodyPr/>
        <a:lstStyle/>
        <a:p>
          <a:endParaRPr lang="en-US"/>
        </a:p>
      </dgm:t>
    </dgm:pt>
    <dgm:pt modelId="{0AAB460A-5B56-456B-806E-9FCA64FCBFF7}" type="pres">
      <dgm:prSet presAssocID="{1691608B-B9EF-4B7C-95AE-3D7721A9E0AC}" presName="vert0" presStyleCnt="0">
        <dgm:presLayoutVars>
          <dgm:dir/>
          <dgm:animOne val="branch"/>
          <dgm:animLvl val="lvl"/>
        </dgm:presLayoutVars>
      </dgm:prSet>
      <dgm:spPr/>
    </dgm:pt>
    <dgm:pt modelId="{5FA34A64-945F-458E-B656-3FA91ECC1DAE}" type="pres">
      <dgm:prSet presAssocID="{24CA7AED-5545-4A8E-AE1A-0D6C86D0642B}" presName="thickLine" presStyleLbl="alignNode1" presStyleIdx="0" presStyleCnt="3"/>
      <dgm:spPr/>
    </dgm:pt>
    <dgm:pt modelId="{46925091-D8D7-4958-BA6A-0947CB140114}" type="pres">
      <dgm:prSet presAssocID="{24CA7AED-5545-4A8E-AE1A-0D6C86D0642B}" presName="horz1" presStyleCnt="0"/>
      <dgm:spPr/>
    </dgm:pt>
    <dgm:pt modelId="{C00C06EE-BD48-4201-BE0B-79FADC1DEBB6}" type="pres">
      <dgm:prSet presAssocID="{24CA7AED-5545-4A8E-AE1A-0D6C86D0642B}" presName="tx1" presStyleLbl="revTx" presStyleIdx="0" presStyleCnt="3"/>
      <dgm:spPr/>
    </dgm:pt>
    <dgm:pt modelId="{A15F4156-35AB-4FE4-8D60-31E22A792938}" type="pres">
      <dgm:prSet presAssocID="{24CA7AED-5545-4A8E-AE1A-0D6C86D0642B}" presName="vert1" presStyleCnt="0"/>
      <dgm:spPr/>
    </dgm:pt>
    <dgm:pt modelId="{322FD1A3-B350-4C3C-90B2-44B59AF3E31B}" type="pres">
      <dgm:prSet presAssocID="{F8381271-A90A-4522-8986-F65AF97E0127}" presName="thickLine" presStyleLbl="alignNode1" presStyleIdx="1" presStyleCnt="3"/>
      <dgm:spPr/>
    </dgm:pt>
    <dgm:pt modelId="{C7502B0B-FBC1-4D39-9041-2E4275667242}" type="pres">
      <dgm:prSet presAssocID="{F8381271-A90A-4522-8986-F65AF97E0127}" presName="horz1" presStyleCnt="0"/>
      <dgm:spPr/>
    </dgm:pt>
    <dgm:pt modelId="{C40E9A38-7D4C-4776-8B93-0112D8BE4FBA}" type="pres">
      <dgm:prSet presAssocID="{F8381271-A90A-4522-8986-F65AF97E0127}" presName="tx1" presStyleLbl="revTx" presStyleIdx="1" presStyleCnt="3"/>
      <dgm:spPr/>
    </dgm:pt>
    <dgm:pt modelId="{D409DC9D-E659-4454-A811-4D8DDD44EC63}" type="pres">
      <dgm:prSet presAssocID="{F8381271-A90A-4522-8986-F65AF97E0127}" presName="vert1" presStyleCnt="0"/>
      <dgm:spPr/>
    </dgm:pt>
    <dgm:pt modelId="{A6739467-E146-4E62-82A0-E216094AADE8}" type="pres">
      <dgm:prSet presAssocID="{19B02E46-73B1-4D7B-B33F-7D37190A99A4}" presName="thickLine" presStyleLbl="alignNode1" presStyleIdx="2" presStyleCnt="3"/>
      <dgm:spPr/>
    </dgm:pt>
    <dgm:pt modelId="{C6202A9F-CC54-4D54-BCC7-9EC3814DB2EC}" type="pres">
      <dgm:prSet presAssocID="{19B02E46-73B1-4D7B-B33F-7D37190A99A4}" presName="horz1" presStyleCnt="0"/>
      <dgm:spPr/>
    </dgm:pt>
    <dgm:pt modelId="{AAB76BE3-6A44-47BF-90CA-3C8F675FCB57}" type="pres">
      <dgm:prSet presAssocID="{19B02E46-73B1-4D7B-B33F-7D37190A99A4}" presName="tx1" presStyleLbl="revTx" presStyleIdx="2" presStyleCnt="3"/>
      <dgm:spPr/>
    </dgm:pt>
    <dgm:pt modelId="{5AD58336-76DB-4C97-9178-CB404FCA770E}" type="pres">
      <dgm:prSet presAssocID="{19B02E46-73B1-4D7B-B33F-7D37190A99A4}" presName="vert1" presStyleCnt="0"/>
      <dgm:spPr/>
    </dgm:pt>
  </dgm:ptLst>
  <dgm:cxnLst>
    <dgm:cxn modelId="{9BD8A910-06FC-455F-A8AD-AFAB231EDBF9}" type="presOf" srcId="{1691608B-B9EF-4B7C-95AE-3D7721A9E0AC}" destId="{0AAB460A-5B56-456B-806E-9FCA64FCBFF7}" srcOrd="0" destOrd="0" presId="urn:microsoft.com/office/officeart/2008/layout/LinedList"/>
    <dgm:cxn modelId="{393B8568-B57A-47FE-B0F3-03D3182C13EA}" type="presOf" srcId="{F8381271-A90A-4522-8986-F65AF97E0127}" destId="{C40E9A38-7D4C-4776-8B93-0112D8BE4FBA}" srcOrd="0" destOrd="0" presId="urn:microsoft.com/office/officeart/2008/layout/LinedList"/>
    <dgm:cxn modelId="{EEAA2670-0BC6-4211-92C7-41ACE4441D9E}" srcId="{1691608B-B9EF-4B7C-95AE-3D7721A9E0AC}" destId="{19B02E46-73B1-4D7B-B33F-7D37190A99A4}" srcOrd="2" destOrd="0" parTransId="{A24EC015-313F-43D8-B42C-E9869BD25D69}" sibTransId="{D3A7DFEB-5F5F-4793-86E3-444163C7BEC3}"/>
    <dgm:cxn modelId="{2468FC99-CA31-4372-94CD-B19C918FE256}" type="presOf" srcId="{24CA7AED-5545-4A8E-AE1A-0D6C86D0642B}" destId="{C00C06EE-BD48-4201-BE0B-79FADC1DEBB6}" srcOrd="0" destOrd="0" presId="urn:microsoft.com/office/officeart/2008/layout/LinedList"/>
    <dgm:cxn modelId="{268051AD-AD79-474A-BAC2-15FEA0BF866B}" srcId="{1691608B-B9EF-4B7C-95AE-3D7721A9E0AC}" destId="{24CA7AED-5545-4A8E-AE1A-0D6C86D0642B}" srcOrd="0" destOrd="0" parTransId="{499EA6E7-F40E-4C65-BDAC-5371E54A62EC}" sibTransId="{60C87E7F-8A40-4A7D-97A7-5AE7D5773D6D}"/>
    <dgm:cxn modelId="{6EA6BAB5-3898-4F0E-8B0F-952A5C048AD2}" type="presOf" srcId="{19B02E46-73B1-4D7B-B33F-7D37190A99A4}" destId="{AAB76BE3-6A44-47BF-90CA-3C8F675FCB57}" srcOrd="0" destOrd="0" presId="urn:microsoft.com/office/officeart/2008/layout/LinedList"/>
    <dgm:cxn modelId="{1CB81EE0-D72A-4A87-B70A-A163B867C1FF}" srcId="{1691608B-B9EF-4B7C-95AE-3D7721A9E0AC}" destId="{F8381271-A90A-4522-8986-F65AF97E0127}" srcOrd="1" destOrd="0" parTransId="{3E6459DD-7211-41A3-BFB3-EC3037D3F44A}" sibTransId="{126F9667-35D6-4B98-AE38-94CB987BC248}"/>
    <dgm:cxn modelId="{948E2D58-5F53-4187-BD46-0868600FD392}" type="presParOf" srcId="{0AAB460A-5B56-456B-806E-9FCA64FCBFF7}" destId="{5FA34A64-945F-458E-B656-3FA91ECC1DAE}" srcOrd="0" destOrd="0" presId="urn:microsoft.com/office/officeart/2008/layout/LinedList"/>
    <dgm:cxn modelId="{A7F51D75-9A38-402B-BC11-5BF3976CDA2A}" type="presParOf" srcId="{0AAB460A-5B56-456B-806E-9FCA64FCBFF7}" destId="{46925091-D8D7-4958-BA6A-0947CB140114}" srcOrd="1" destOrd="0" presId="urn:microsoft.com/office/officeart/2008/layout/LinedList"/>
    <dgm:cxn modelId="{3DC8F8AA-6078-4FBE-BC8E-E5DEA4E4F99D}" type="presParOf" srcId="{46925091-D8D7-4958-BA6A-0947CB140114}" destId="{C00C06EE-BD48-4201-BE0B-79FADC1DEBB6}" srcOrd="0" destOrd="0" presId="urn:microsoft.com/office/officeart/2008/layout/LinedList"/>
    <dgm:cxn modelId="{7B03F1BA-28BB-487E-9D22-AAE45FFA0F66}" type="presParOf" srcId="{46925091-D8D7-4958-BA6A-0947CB140114}" destId="{A15F4156-35AB-4FE4-8D60-31E22A792938}" srcOrd="1" destOrd="0" presId="urn:microsoft.com/office/officeart/2008/layout/LinedList"/>
    <dgm:cxn modelId="{EB549761-EC78-417E-A278-A736B62778AA}" type="presParOf" srcId="{0AAB460A-5B56-456B-806E-9FCA64FCBFF7}" destId="{322FD1A3-B350-4C3C-90B2-44B59AF3E31B}" srcOrd="2" destOrd="0" presId="urn:microsoft.com/office/officeart/2008/layout/LinedList"/>
    <dgm:cxn modelId="{533C6AAD-CFA7-4C15-B59F-A7CD7E2F5033}" type="presParOf" srcId="{0AAB460A-5B56-456B-806E-9FCA64FCBFF7}" destId="{C7502B0B-FBC1-4D39-9041-2E4275667242}" srcOrd="3" destOrd="0" presId="urn:microsoft.com/office/officeart/2008/layout/LinedList"/>
    <dgm:cxn modelId="{7ED6FF89-9C50-4692-9451-2CB00EE511C7}" type="presParOf" srcId="{C7502B0B-FBC1-4D39-9041-2E4275667242}" destId="{C40E9A38-7D4C-4776-8B93-0112D8BE4FBA}" srcOrd="0" destOrd="0" presId="urn:microsoft.com/office/officeart/2008/layout/LinedList"/>
    <dgm:cxn modelId="{8646B49F-9573-421B-8FF0-03EA7745C187}" type="presParOf" srcId="{C7502B0B-FBC1-4D39-9041-2E4275667242}" destId="{D409DC9D-E659-4454-A811-4D8DDD44EC63}" srcOrd="1" destOrd="0" presId="urn:microsoft.com/office/officeart/2008/layout/LinedList"/>
    <dgm:cxn modelId="{6183C5F7-A016-4FEF-94B6-2C64BB101810}" type="presParOf" srcId="{0AAB460A-5B56-456B-806E-9FCA64FCBFF7}" destId="{A6739467-E146-4E62-82A0-E216094AADE8}" srcOrd="4" destOrd="0" presId="urn:microsoft.com/office/officeart/2008/layout/LinedList"/>
    <dgm:cxn modelId="{9CE3D728-8B7B-4EDE-986C-E5BA17FF7F05}" type="presParOf" srcId="{0AAB460A-5B56-456B-806E-9FCA64FCBFF7}" destId="{C6202A9F-CC54-4D54-BCC7-9EC3814DB2EC}" srcOrd="5" destOrd="0" presId="urn:microsoft.com/office/officeart/2008/layout/LinedList"/>
    <dgm:cxn modelId="{FA3D62B7-D310-4478-9FD5-C43AED083F0A}" type="presParOf" srcId="{C6202A9F-CC54-4D54-BCC7-9EC3814DB2EC}" destId="{AAB76BE3-6A44-47BF-90CA-3C8F675FCB57}" srcOrd="0" destOrd="0" presId="urn:microsoft.com/office/officeart/2008/layout/LinedList"/>
    <dgm:cxn modelId="{5731994C-EAF3-4A6E-B7F1-B2284A2243F5}" type="presParOf" srcId="{C6202A9F-CC54-4D54-BCC7-9EC3814DB2EC}" destId="{5AD58336-76DB-4C97-9178-CB404FCA77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34A64-945F-458E-B656-3FA91ECC1DAE}">
      <dsp:nvSpPr>
        <dsp:cNvPr id="0" name=""/>
        <dsp:cNvSpPr/>
      </dsp:nvSpPr>
      <dsp:spPr>
        <a:xfrm>
          <a:off x="0" y="1982"/>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00C06EE-BD48-4201-BE0B-79FADC1DEBB6}">
      <dsp:nvSpPr>
        <dsp:cNvPr id="0" name=""/>
        <dsp:cNvSpPr/>
      </dsp:nvSpPr>
      <dsp:spPr>
        <a:xfrm>
          <a:off x="0" y="1982"/>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He faced poverty and hardship as a young migrant in Karachi after the partition of India. He also faced hostility and discrimination from some members of his own community who did not approve of his social work.</a:t>
          </a:r>
        </a:p>
      </dsp:txBody>
      <dsp:txXfrm>
        <a:off x="0" y="1982"/>
        <a:ext cx="10353675" cy="1351757"/>
      </dsp:txXfrm>
    </dsp:sp>
    <dsp:sp modelId="{322FD1A3-B350-4C3C-90B2-44B59AF3E31B}">
      <dsp:nvSpPr>
        <dsp:cNvPr id="0" name=""/>
        <dsp:cNvSpPr/>
      </dsp:nvSpPr>
      <dsp:spPr>
        <a:xfrm>
          <a:off x="0" y="1353739"/>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40E9A38-7D4C-4776-8B93-0112D8BE4FBA}">
      <dsp:nvSpPr>
        <dsp:cNvPr id="0" name=""/>
        <dsp:cNvSpPr/>
      </dsp:nvSpPr>
      <dsp:spPr>
        <a:xfrm>
          <a:off x="0" y="1353739"/>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He faced challenges in maintaining and expanding his foundation's services due to the lack of government support, corruption, bureaucracy, and security issues. He often had to sell his personal belongings or borrow money to keep his foundation running.</a:t>
          </a:r>
        </a:p>
      </dsp:txBody>
      <dsp:txXfrm>
        <a:off x="0" y="1353739"/>
        <a:ext cx="10353675" cy="1351757"/>
      </dsp:txXfrm>
    </dsp:sp>
    <dsp:sp modelId="{A6739467-E146-4E62-82A0-E216094AADE8}">
      <dsp:nvSpPr>
        <dsp:cNvPr id="0" name=""/>
        <dsp:cNvSpPr/>
      </dsp:nvSpPr>
      <dsp:spPr>
        <a:xfrm>
          <a:off x="0" y="2705497"/>
          <a:ext cx="10353675"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90000"/>
                <a:lumMod val="90000"/>
              </a:schemeClr>
            </a:gs>
          </a:gsLst>
          <a:lin ang="5400000" scaled="0"/>
        </a:gradFill>
        <a:ln w="9525" cap="rnd" cmpd="sng" algn="ctr">
          <a:solidFill>
            <a:schemeClr val="dk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AB76BE3-6A44-47BF-90CA-3C8F675FCB57}">
      <dsp:nvSpPr>
        <dsp:cNvPr id="0" name=""/>
        <dsp:cNvSpPr/>
      </dsp:nvSpPr>
      <dsp:spPr>
        <a:xfrm>
          <a:off x="0" y="2705497"/>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effectLst/>
            </a:rPr>
            <a:t>He faced opposition and threats from some religious extremists and political groups who accused him of being a heretic, a spy, or a traitor. He was also attacked several times by armed men who tried to rob or kidnap him or his staff. He survived a bomb blast near his office in 2013 that killed three people.</a:t>
          </a:r>
        </a:p>
      </dsp:txBody>
      <dsp:txXfrm>
        <a:off x="0" y="2705497"/>
        <a:ext cx="10353675" cy="13517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52875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52424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14589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842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52265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ED4-19E2-4D3F-8BF2-219E7C9B5F97}" type="datetimeFigureOut">
              <a:rPr lang="en-US" smtClean="0"/>
              <a:t>15-Oct-23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61858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ED4-19E2-4D3F-8BF2-219E7C9B5F97}" type="datetimeFigureOut">
              <a:rPr lang="en-US" smtClean="0"/>
              <a:t>15-Oct-23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334402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4090068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417243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90400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81ED4-19E2-4D3F-8BF2-219E7C9B5F97}" type="datetimeFigureOut">
              <a:rPr lang="en-US" smtClean="0"/>
              <a:t>15-Oct-23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306250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69305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81ED4-19E2-4D3F-8BF2-219E7C9B5F97}" type="datetimeFigureOut">
              <a:rPr lang="en-US" smtClean="0"/>
              <a:t>15-Oct-23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0759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81ED4-19E2-4D3F-8BF2-219E7C9B5F97}" type="datetimeFigureOut">
              <a:rPr lang="en-US" smtClean="0"/>
              <a:t>15-Oct-23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824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1ED4-19E2-4D3F-8BF2-219E7C9B5F97}" type="datetimeFigureOut">
              <a:rPr lang="en-US" smtClean="0"/>
              <a:t>15-Oct-23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86292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30938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15-Oct-23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5689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D81ED4-19E2-4D3F-8BF2-219E7C9B5F97}" type="datetimeFigureOut">
              <a:rPr lang="en-US" smtClean="0"/>
              <a:t>15-Oct-23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56FAB81-2261-48E0-B144-30D827F461F3}" type="slidenum">
              <a:rPr lang="en-US" smtClean="0"/>
              <a:t>‹#›</a:t>
            </a:fld>
            <a:endParaRPr lang="en-US"/>
          </a:p>
        </p:txBody>
      </p:sp>
    </p:spTree>
    <p:extLst>
      <p:ext uri="{BB962C8B-B14F-4D97-AF65-F5344CB8AC3E}">
        <p14:creationId xmlns:p14="http://schemas.microsoft.com/office/powerpoint/2010/main" val="3706402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samdailytimes.org/2016_07_13_archiv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thecognate.com/pakistans-edhi-foundation-offers-to-send-50-ambulances-to-help-india-fight-covid-19-surge/" TargetMode="Externa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theworldofrandomthings.blogspot.com/2015/06/lets-just-preach-humanity.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ljazeera.com/news/2017/2/28/14-things-to-know-about-abdul-sattar-edhi" TargetMode="External"/><Relationship Id="rId2" Type="http://schemas.openxmlformats.org/officeDocument/2006/relationships/hyperlink" Target="https://en.wikipedia.org/wiki/Abdul_Sattar_Edhi" TargetMode="External"/><Relationship Id="rId1" Type="http://schemas.openxmlformats.org/officeDocument/2006/relationships/slideLayout" Target="../slideLayouts/slideLayout2.xml"/><Relationship Id="rId5" Type="http://schemas.openxmlformats.org/officeDocument/2006/relationships/hyperlink" Target="https://pantheon.world/profile/person/Abdul_Sattar_Edhi/" TargetMode="External"/><Relationship Id="rId4" Type="http://schemas.openxmlformats.org/officeDocument/2006/relationships/hyperlink" Target="https://edhi.org/founder-prof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2D0E-7068-AE14-2327-EA795A4D7C7C}"/>
              </a:ext>
            </a:extLst>
          </p:cNvPr>
          <p:cNvSpPr>
            <a:spLocks noGrp="1"/>
          </p:cNvSpPr>
          <p:nvPr>
            <p:ph type="ctrTitle"/>
          </p:nvPr>
        </p:nvSpPr>
        <p:spPr>
          <a:xfrm>
            <a:off x="5369441" y="1064036"/>
            <a:ext cx="6039294" cy="2364964"/>
          </a:xfrm>
        </p:spPr>
        <p:txBody>
          <a:bodyPr>
            <a:normAutofit/>
          </a:bodyPr>
          <a:lstStyle/>
          <a:p>
            <a:r>
              <a:rPr lang="en-US" dirty="0">
                <a:solidFill>
                  <a:schemeClr val="tx1"/>
                </a:solidFill>
              </a:rPr>
              <a:t>Abdul Sattar Edhi</a:t>
            </a:r>
          </a:p>
        </p:txBody>
      </p:sp>
      <p:sp>
        <p:nvSpPr>
          <p:cNvPr id="3" name="Subtitle 2">
            <a:extLst>
              <a:ext uri="{FF2B5EF4-FFF2-40B4-BE49-F238E27FC236}">
                <a16:creationId xmlns:a16="http://schemas.microsoft.com/office/drawing/2014/main" id="{4FAE615E-8102-D5D4-5AE1-9E204062B589}"/>
              </a:ext>
            </a:extLst>
          </p:cNvPr>
          <p:cNvSpPr>
            <a:spLocks noGrp="1"/>
          </p:cNvSpPr>
          <p:nvPr>
            <p:ph type="subTitle" idx="1"/>
          </p:nvPr>
        </p:nvSpPr>
        <p:spPr>
          <a:xfrm>
            <a:off x="8048847" y="5519784"/>
            <a:ext cx="3548690" cy="548359"/>
          </a:xfrm>
        </p:spPr>
        <p:txBody>
          <a:bodyPr>
            <a:normAutofit/>
          </a:bodyPr>
          <a:lstStyle/>
          <a:p>
            <a:r>
              <a:rPr lang="en-US" u="sng" dirty="0">
                <a:solidFill>
                  <a:srgbClr val="BA705D"/>
                </a:solidFill>
              </a:rPr>
              <a:t>Abdullah (02-131222-099)</a:t>
            </a:r>
          </a:p>
        </p:txBody>
      </p:sp>
      <p:pic>
        <p:nvPicPr>
          <p:cNvPr id="14" name="Picture 13">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Picture 6" descr="A person with a long white beard&#10;&#10;Description automatically generated">
            <a:extLst>
              <a:ext uri="{FF2B5EF4-FFF2-40B4-BE49-F238E27FC236}">
                <a16:creationId xmlns:a16="http://schemas.microsoft.com/office/drawing/2014/main" id="{5E529562-309F-E6C0-C1ED-97D32832691E}"/>
              </a:ext>
            </a:extLst>
          </p:cNvPr>
          <p:cNvPicPr>
            <a:picLocks noChangeAspect="1"/>
          </p:cNvPicPr>
          <p:nvPr/>
        </p:nvPicPr>
        <p:blipFill rotWithShape="1">
          <a:blip r:embed="rId4">
            <a:extLst>
              <a:ext uri="{28A0092B-C50C-407E-A947-70E740481C1C}">
                <a14:useLocalDpi xmlns:a14="http://schemas.microsoft.com/office/drawing/2010/main" val="0"/>
              </a:ext>
            </a:extLst>
          </a:blip>
          <a:srcRect l="17358" r="13741"/>
          <a:stretch/>
        </p:blipFill>
        <p:spPr>
          <a:xfrm>
            <a:off x="20" y="10"/>
            <a:ext cx="4571629" cy="6857990"/>
          </a:xfrm>
          <a:prstGeom prst="rect">
            <a:avLst/>
          </a:prstGeom>
        </p:spPr>
      </p:pic>
    </p:spTree>
    <p:extLst>
      <p:ext uri="{BB962C8B-B14F-4D97-AF65-F5344CB8AC3E}">
        <p14:creationId xmlns:p14="http://schemas.microsoft.com/office/powerpoint/2010/main" val="114879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FF2A-1549-0D55-7C3E-6F4CA91CF0E0}"/>
              </a:ext>
            </a:extLst>
          </p:cNvPr>
          <p:cNvSpPr>
            <a:spLocks noGrp="1"/>
          </p:cNvSpPr>
          <p:nvPr>
            <p:ph type="title"/>
          </p:nvPr>
        </p:nvSpPr>
        <p:spPr>
          <a:xfrm>
            <a:off x="733042" y="448806"/>
            <a:ext cx="6199386" cy="970450"/>
          </a:xfrm>
        </p:spPr>
        <p:txBody>
          <a:bodyPr>
            <a:noAutofit/>
          </a:bodyPr>
          <a:lstStyle/>
          <a:p>
            <a:r>
              <a:rPr lang="en-US" sz="3800" dirty="0">
                <a:solidFill>
                  <a:schemeClr val="tx1"/>
                </a:solidFill>
              </a:rPr>
              <a:t>Who was Abdul Sattar Edhi?</a:t>
            </a:r>
          </a:p>
        </p:txBody>
      </p:sp>
      <p:sp>
        <p:nvSpPr>
          <p:cNvPr id="3" name="Content Placeholder 2">
            <a:extLst>
              <a:ext uri="{FF2B5EF4-FFF2-40B4-BE49-F238E27FC236}">
                <a16:creationId xmlns:a16="http://schemas.microsoft.com/office/drawing/2014/main" id="{32065B73-3534-937B-F191-5D1A865A6A58}"/>
              </a:ext>
            </a:extLst>
          </p:cNvPr>
          <p:cNvSpPr>
            <a:spLocks noGrp="1"/>
          </p:cNvSpPr>
          <p:nvPr>
            <p:ph idx="1"/>
          </p:nvPr>
        </p:nvSpPr>
        <p:spPr>
          <a:xfrm>
            <a:off x="605450" y="1419256"/>
            <a:ext cx="5978072" cy="4829144"/>
          </a:xfrm>
        </p:spPr>
        <p:txBody>
          <a:bodyPr anchor="ctr">
            <a:normAutofit/>
          </a:bodyPr>
          <a:lstStyle/>
          <a:p>
            <a:pPr marL="285750" indent="-285750" algn="just">
              <a:lnSpc>
                <a:spcPct val="90000"/>
              </a:lnSpc>
              <a:spcBef>
                <a:spcPts val="0"/>
              </a:spcBef>
              <a:spcAft>
                <a:spcPts val="800"/>
              </a:spcAft>
              <a:buClr>
                <a:srgbClr val="D5745B"/>
              </a:buClr>
              <a:buFont typeface="Arial" panose="020B0604020202020204" pitchFamily="34" charset="0"/>
              <a:buChar char="•"/>
            </a:pPr>
            <a:r>
              <a:rPr lang="en-US" sz="1900" kern="100" dirty="0">
                <a:solidFill>
                  <a:schemeClr val="tx1"/>
                </a:solidFill>
                <a:effectLst/>
                <a:ea typeface="Calibri" panose="020F0502020204030204" pitchFamily="34" charset="0"/>
                <a:cs typeface="Times New Roman" panose="02020603050405020304" pitchFamily="18" charset="0"/>
              </a:rPr>
              <a:t>Abdul Sattar Edhi was a renowned humanitarians in Pakistan's history.</a:t>
            </a:r>
          </a:p>
          <a:p>
            <a:pPr marL="285750" indent="-285750" algn="just">
              <a:lnSpc>
                <a:spcPct val="90000"/>
              </a:lnSpc>
              <a:spcBef>
                <a:spcPts val="0"/>
              </a:spcBef>
              <a:spcAft>
                <a:spcPts val="800"/>
              </a:spcAft>
              <a:buClr>
                <a:srgbClr val="D5745B"/>
              </a:buClr>
              <a:buFont typeface="Arial" panose="020B0604020202020204" pitchFamily="34" charset="0"/>
              <a:buChar char="•"/>
            </a:pPr>
            <a:r>
              <a:rPr lang="en-US" sz="1900" dirty="0">
                <a:solidFill>
                  <a:schemeClr val="tx1"/>
                </a:solidFill>
                <a:effectLst/>
                <a:ea typeface="Calibri" panose="020F0502020204030204" pitchFamily="34" charset="0"/>
              </a:rPr>
              <a:t>He is known amongst Pakistanis as the "Angel of Mercy"</a:t>
            </a:r>
            <a:endParaRPr lang="en-US" sz="1900" kern="100" dirty="0">
              <a:solidFill>
                <a:schemeClr val="tx1"/>
              </a:solidFill>
              <a:effectLst/>
              <a:ea typeface="Calibri" panose="020F0502020204030204" pitchFamily="34" charset="0"/>
              <a:cs typeface="Times New Roman" panose="02020603050405020304" pitchFamily="18" charset="0"/>
            </a:endParaRPr>
          </a:p>
          <a:p>
            <a:pPr marL="285750" indent="-285750" algn="just">
              <a:lnSpc>
                <a:spcPct val="90000"/>
              </a:lnSpc>
              <a:spcBef>
                <a:spcPts val="0"/>
              </a:spcBef>
              <a:spcAft>
                <a:spcPts val="800"/>
              </a:spcAft>
              <a:buClr>
                <a:srgbClr val="D5745B"/>
              </a:buClr>
              <a:buFont typeface="Arial" panose="020B0604020202020204" pitchFamily="34" charset="0"/>
              <a:buChar char="•"/>
            </a:pPr>
            <a:r>
              <a:rPr lang="en-US" sz="1900" kern="100" dirty="0">
                <a:solidFill>
                  <a:schemeClr val="tx1"/>
                </a:solidFill>
                <a:effectLst/>
                <a:ea typeface="Calibri" panose="020F0502020204030204" pitchFamily="34" charset="0"/>
                <a:cs typeface="Times New Roman" panose="02020603050405020304" pitchFamily="18" charset="0"/>
              </a:rPr>
              <a:t>He was born on February 28, 1928, in Gujarat, British India, and passed away on July 8, 2016, in Karachi, Pakistan.</a:t>
            </a:r>
          </a:p>
          <a:p>
            <a:pPr marL="285750" indent="-285750" algn="just">
              <a:lnSpc>
                <a:spcPct val="90000"/>
              </a:lnSpc>
              <a:spcBef>
                <a:spcPts val="0"/>
              </a:spcBef>
              <a:spcAft>
                <a:spcPts val="800"/>
              </a:spcAft>
              <a:buClr>
                <a:srgbClr val="D5745B"/>
              </a:buClr>
              <a:buFont typeface="Arial" panose="020B0604020202020204" pitchFamily="34" charset="0"/>
              <a:buChar char="•"/>
            </a:pPr>
            <a:r>
              <a:rPr lang="en-US" sz="1900" kern="100" dirty="0">
                <a:solidFill>
                  <a:schemeClr val="tx1"/>
                </a:solidFill>
                <a:effectLst/>
                <a:ea typeface="Calibri" panose="020F0502020204030204" pitchFamily="34" charset="0"/>
                <a:cs typeface="Times New Roman" panose="02020603050405020304" pitchFamily="18" charset="0"/>
              </a:rPr>
              <a:t>He founded the Edhi Foundation, which runs the world's largest ambulance network, along with rehabilitation centers, and orphanages across Pakistan.</a:t>
            </a:r>
          </a:p>
          <a:p>
            <a:pPr marL="285750" indent="-285750" algn="just">
              <a:lnSpc>
                <a:spcPct val="90000"/>
              </a:lnSpc>
              <a:spcBef>
                <a:spcPts val="0"/>
              </a:spcBef>
              <a:spcAft>
                <a:spcPts val="800"/>
              </a:spcAft>
              <a:buClr>
                <a:srgbClr val="D5745B"/>
              </a:buClr>
              <a:buFont typeface="Arial" panose="020B0604020202020204" pitchFamily="34" charset="0"/>
              <a:buChar char="•"/>
            </a:pPr>
            <a:r>
              <a:rPr lang="en-US" sz="1900" kern="0" dirty="0">
                <a:solidFill>
                  <a:schemeClr val="tx1"/>
                </a:solidFill>
                <a:effectLst/>
                <a:ea typeface="Times New Roman" panose="02020603050405020304" pitchFamily="18" charset="0"/>
              </a:rPr>
              <a:t>Abdul Sattar Edhi was a person who had a deep sense of empathy and kindness for the suffering of others. He never discriminated against anyone based on their religion, ethnicity, or nationality.</a:t>
            </a:r>
            <a:endParaRPr lang="en-US" sz="1900" kern="100" dirty="0">
              <a:solidFill>
                <a:schemeClr val="tx1"/>
              </a:solidFill>
              <a:effectLst/>
              <a:ea typeface="Calibri" panose="020F0502020204030204" pitchFamily="34" charset="0"/>
              <a:cs typeface="Times New Roman" panose="02020603050405020304" pitchFamily="18" charset="0"/>
            </a:endParaRPr>
          </a:p>
        </p:txBody>
      </p:sp>
      <p:pic>
        <p:nvPicPr>
          <p:cNvPr id="7" name="Picture 6" descr="A person hugging a child&#10;&#10;Description automatically generated">
            <a:extLst>
              <a:ext uri="{FF2B5EF4-FFF2-40B4-BE49-F238E27FC236}">
                <a16:creationId xmlns:a16="http://schemas.microsoft.com/office/drawing/2014/main" id="{9B9F5DEA-635A-5EA7-F69B-4F81B694620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560" r="36109" b="-1"/>
          <a:stretch/>
        </p:blipFill>
        <p:spPr>
          <a:xfrm>
            <a:off x="7620351" y="10"/>
            <a:ext cx="4571649" cy="6857990"/>
          </a:xfrm>
          <a:prstGeom prst="rect">
            <a:avLst/>
          </a:prstGeom>
        </p:spPr>
      </p:pic>
      <p:pic>
        <p:nvPicPr>
          <p:cNvPr id="13" name="Picture 12">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38822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C5F1-07C6-AB92-1D1B-5634E266BCB4}"/>
              </a:ext>
            </a:extLst>
          </p:cNvPr>
          <p:cNvSpPr>
            <a:spLocks noGrp="1"/>
          </p:cNvSpPr>
          <p:nvPr>
            <p:ph type="title"/>
          </p:nvPr>
        </p:nvSpPr>
        <p:spPr>
          <a:xfrm>
            <a:off x="914070" y="496722"/>
            <a:ext cx="10353762" cy="970450"/>
          </a:xfrm>
        </p:spPr>
        <p:txBody>
          <a:bodyPr>
            <a:normAutofit/>
          </a:bodyPr>
          <a:lstStyle/>
          <a:p>
            <a:r>
              <a:rPr lang="en-US" sz="4400" dirty="0">
                <a:solidFill>
                  <a:schemeClr val="tx1"/>
                </a:solidFill>
              </a:rPr>
              <a:t>Career Highlights</a:t>
            </a:r>
          </a:p>
        </p:txBody>
      </p:sp>
      <p:sp>
        <p:nvSpPr>
          <p:cNvPr id="3" name="Content Placeholder 2">
            <a:extLst>
              <a:ext uri="{FF2B5EF4-FFF2-40B4-BE49-F238E27FC236}">
                <a16:creationId xmlns:a16="http://schemas.microsoft.com/office/drawing/2014/main" id="{8F619088-F1E6-63EB-4148-17DA661AF3D1}"/>
              </a:ext>
            </a:extLst>
          </p:cNvPr>
          <p:cNvSpPr>
            <a:spLocks noGrp="1"/>
          </p:cNvSpPr>
          <p:nvPr>
            <p:ph idx="1"/>
          </p:nvPr>
        </p:nvSpPr>
        <p:spPr>
          <a:xfrm>
            <a:off x="233917" y="1881305"/>
            <a:ext cx="6696836" cy="4058751"/>
          </a:xfrm>
        </p:spPr>
        <p:txBody>
          <a:bodyPr anchor="ctr">
            <a:noAutofit/>
          </a:bodyPr>
          <a:lstStyle/>
          <a:p>
            <a:pPr algn="just">
              <a:lnSpc>
                <a:spcPct val="90000"/>
              </a:lnSpc>
              <a:buClr>
                <a:srgbClr val="DCE14A"/>
              </a:buClr>
              <a:buFont typeface="Arial" panose="020B0604020202020204" pitchFamily="34" charset="0"/>
              <a:buChar char="•"/>
            </a:pPr>
            <a:r>
              <a:rPr lang="en-US" sz="1800" dirty="0">
                <a:solidFill>
                  <a:schemeClr val="tx1"/>
                </a:solidFill>
              </a:rPr>
              <a:t>Started his career as a street hawker in Karachi, Pakistan, then became a commission agent selling cloth in the wholesale market.</a:t>
            </a:r>
          </a:p>
          <a:p>
            <a:pPr algn="just">
              <a:lnSpc>
                <a:spcPct val="90000"/>
              </a:lnSpc>
              <a:buClr>
                <a:srgbClr val="DCE14A"/>
              </a:buClr>
              <a:buFont typeface="Arial" panose="020B0604020202020204" pitchFamily="34" charset="0"/>
              <a:buChar char="•"/>
            </a:pPr>
            <a:r>
              <a:rPr lang="en-US" sz="1800" dirty="0">
                <a:solidFill>
                  <a:schemeClr val="tx1"/>
                </a:solidFill>
              </a:rPr>
              <a:t>After a few years, he decided to establish a dispensary with the help of his community and began providing emergency services to the people in need.</a:t>
            </a:r>
          </a:p>
          <a:p>
            <a:pPr algn="just">
              <a:lnSpc>
                <a:spcPct val="90000"/>
              </a:lnSpc>
              <a:buClr>
                <a:srgbClr val="DCE14A"/>
              </a:buClr>
              <a:buFont typeface="Arial" panose="020B0604020202020204" pitchFamily="34" charset="0"/>
              <a:buChar char="•"/>
            </a:pPr>
            <a:r>
              <a:rPr lang="en-US" sz="1800" dirty="0">
                <a:solidFill>
                  <a:schemeClr val="tx1"/>
                </a:solidFill>
              </a:rPr>
              <a:t>His </a:t>
            </a:r>
            <a:r>
              <a:rPr lang="en-US" sz="1800" kern="100" dirty="0">
                <a:solidFill>
                  <a:schemeClr val="tx1"/>
                </a:solidFill>
                <a:effectLst/>
                <a:ea typeface="Calibri" panose="020F0502020204030204" pitchFamily="34" charset="0"/>
                <a:cs typeface="Times New Roman" panose="02020603050405020304" pitchFamily="18" charset="0"/>
              </a:rPr>
              <a:t>charitable activities expanded in 1957 when an Asian flu epidemic swept through Pakistan and the rest of the world.</a:t>
            </a:r>
          </a:p>
          <a:p>
            <a:pPr algn="just">
              <a:lnSpc>
                <a:spcPct val="90000"/>
              </a:lnSpc>
              <a:buClr>
                <a:srgbClr val="DCE14A"/>
              </a:buClr>
              <a:buFont typeface="Arial" panose="020B0604020202020204" pitchFamily="34" charset="0"/>
              <a:buChar char="•"/>
            </a:pPr>
            <a:r>
              <a:rPr lang="en-US" sz="1800" dirty="0">
                <a:solidFill>
                  <a:schemeClr val="tx1"/>
                </a:solidFill>
                <a:effectLst/>
                <a:ea typeface="Calibri" panose="020F0502020204030204" pitchFamily="34" charset="0"/>
              </a:rPr>
              <a:t>He participated in many rescue and relief operations such as the 1970 cyclone and the 1974 famine in Ethiopia, the 1985 earthquake in Mexico, the 2005 earthquake and the 2010 floods in Pakistan.</a:t>
            </a:r>
            <a:endParaRPr lang="en-US" sz="1800" kern="100" dirty="0">
              <a:solidFill>
                <a:schemeClr val="tx1"/>
              </a:solidFill>
              <a:effectLst/>
              <a:ea typeface="Calibri" panose="020F0502020204030204" pitchFamily="34" charset="0"/>
              <a:cs typeface="Times New Roman" panose="02020603050405020304" pitchFamily="18" charset="0"/>
            </a:endParaRPr>
          </a:p>
          <a:p>
            <a:pPr algn="just">
              <a:lnSpc>
                <a:spcPct val="90000"/>
              </a:lnSpc>
              <a:buClr>
                <a:srgbClr val="DCE14A"/>
              </a:buClr>
              <a:buFont typeface="Arial" panose="020B0604020202020204" pitchFamily="34" charset="0"/>
              <a:buChar char="•"/>
            </a:pPr>
            <a:r>
              <a:rPr lang="en-US" sz="1800" kern="100" dirty="0">
                <a:solidFill>
                  <a:schemeClr val="tx1"/>
                </a:solidFill>
                <a:effectLst/>
                <a:ea typeface="Calibri" panose="020F0502020204030204" pitchFamily="34" charset="0"/>
                <a:cs typeface="Times New Roman" panose="02020603050405020304" pitchFamily="18" charset="0"/>
              </a:rPr>
              <a:t>The Edhi Foundation expanded, backed by donations from Pakistani citizens which included establishing a network of 1,800 ambulances. By the time of his death, Edhi was registered as guardian of nearly 20,000 adopted children.</a:t>
            </a:r>
          </a:p>
        </p:txBody>
      </p:sp>
      <p:pic>
        <p:nvPicPr>
          <p:cNvPr id="11" name="Picture 1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Picture 4" descr="Several ambulances parked on the street&#10;&#10;Description automatically generated">
            <a:extLst>
              <a:ext uri="{FF2B5EF4-FFF2-40B4-BE49-F238E27FC236}">
                <a16:creationId xmlns:a16="http://schemas.microsoft.com/office/drawing/2014/main" id="{18009C22-F27C-B714-4A34-1C062B2421E1}"/>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7067" r="18063"/>
          <a:stretch/>
        </p:blipFill>
        <p:spPr>
          <a:xfrm>
            <a:off x="7066560" y="2132822"/>
            <a:ext cx="4065464" cy="3258006"/>
          </a:xfrm>
          <a:prstGeom prst="rect">
            <a:avLst/>
          </a:prstGeom>
        </p:spPr>
      </p:pic>
    </p:spTree>
    <p:extLst>
      <p:ext uri="{BB962C8B-B14F-4D97-AF65-F5344CB8AC3E}">
        <p14:creationId xmlns:p14="http://schemas.microsoft.com/office/powerpoint/2010/main" val="39782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41BE-82A9-B5F9-BFFB-CCE7EBD57012}"/>
              </a:ext>
            </a:extLst>
          </p:cNvPr>
          <p:cNvSpPr>
            <a:spLocks noGrp="1"/>
          </p:cNvSpPr>
          <p:nvPr>
            <p:ph type="title"/>
          </p:nvPr>
        </p:nvSpPr>
        <p:spPr>
          <a:xfrm>
            <a:off x="913795" y="609600"/>
            <a:ext cx="10353762" cy="970450"/>
          </a:xfrm>
        </p:spPr>
        <p:txBody>
          <a:bodyPr>
            <a:normAutofit/>
          </a:bodyPr>
          <a:lstStyle/>
          <a:p>
            <a:r>
              <a:rPr lang="en-US" dirty="0">
                <a:solidFill>
                  <a:schemeClr val="tx1"/>
                </a:solidFill>
                <a:effectLst/>
              </a:rPr>
              <a:t>Obstacles</a:t>
            </a:r>
          </a:p>
        </p:txBody>
      </p:sp>
      <p:graphicFrame>
        <p:nvGraphicFramePr>
          <p:cNvPr id="7" name="Content Placeholder 2">
            <a:extLst>
              <a:ext uri="{FF2B5EF4-FFF2-40B4-BE49-F238E27FC236}">
                <a16:creationId xmlns:a16="http://schemas.microsoft.com/office/drawing/2014/main" id="{774055DC-D888-A395-8329-8AD37517A547}"/>
              </a:ext>
            </a:extLst>
          </p:cNvPr>
          <p:cNvGraphicFramePr>
            <a:graphicFrameLocks noGrp="1"/>
          </p:cNvGraphicFramePr>
          <p:nvPr>
            <p:ph idx="1"/>
            <p:extLst>
              <p:ext uri="{D42A27DB-BD31-4B8C-83A1-F6EECF244321}">
                <p14:modId xmlns:p14="http://schemas.microsoft.com/office/powerpoint/2010/main" val="211637139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40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2E53-0857-2606-7865-D3655259F500}"/>
              </a:ext>
            </a:extLst>
          </p:cNvPr>
          <p:cNvSpPr>
            <a:spLocks noGrp="1"/>
          </p:cNvSpPr>
          <p:nvPr>
            <p:ph type="title"/>
          </p:nvPr>
        </p:nvSpPr>
        <p:spPr>
          <a:xfrm>
            <a:off x="919119" y="237461"/>
            <a:ext cx="10353762" cy="970450"/>
          </a:xfrm>
        </p:spPr>
        <p:txBody>
          <a:bodyPr>
            <a:normAutofit/>
          </a:bodyPr>
          <a:lstStyle/>
          <a:p>
            <a:r>
              <a:rPr lang="en-US" dirty="0">
                <a:solidFill>
                  <a:schemeClr val="tx1"/>
                </a:solidFill>
              </a:rPr>
              <a:t>What inspired him?</a:t>
            </a:r>
          </a:p>
        </p:txBody>
      </p:sp>
      <p:sp>
        <p:nvSpPr>
          <p:cNvPr id="3" name="Content Placeholder 2">
            <a:extLst>
              <a:ext uri="{FF2B5EF4-FFF2-40B4-BE49-F238E27FC236}">
                <a16:creationId xmlns:a16="http://schemas.microsoft.com/office/drawing/2014/main" id="{88BEF33D-76D8-B4E2-2032-0BA40F2F89F5}"/>
              </a:ext>
            </a:extLst>
          </p:cNvPr>
          <p:cNvSpPr>
            <a:spLocks noGrp="1"/>
          </p:cNvSpPr>
          <p:nvPr>
            <p:ph idx="1"/>
          </p:nvPr>
        </p:nvSpPr>
        <p:spPr>
          <a:xfrm>
            <a:off x="627321" y="1955734"/>
            <a:ext cx="6475228" cy="3541300"/>
          </a:xfrm>
        </p:spPr>
        <p:txBody>
          <a:bodyPr anchor="ctr">
            <a:noAutofit/>
          </a:bodyPr>
          <a:lstStyle/>
          <a:p>
            <a:pPr algn="just">
              <a:lnSpc>
                <a:spcPct val="90000"/>
              </a:lnSpc>
              <a:buClr>
                <a:srgbClr val="9B7665"/>
              </a:buClr>
              <a:buFont typeface="Arial" panose="020B0604020202020204" pitchFamily="34" charset="0"/>
              <a:buChar char="•"/>
            </a:pPr>
            <a:r>
              <a:rPr lang="en-US" sz="1800" dirty="0">
                <a:solidFill>
                  <a:schemeClr val="tx1"/>
                </a:solidFill>
                <a:effectLst/>
              </a:rPr>
              <a:t>His mother was his first inspiration. She taught him to be kind and generous. She gave him some money every day to help someone in need. She suffered from paralysis for eight years before she died, which made him more compassionate towards the sick and disabled.</a:t>
            </a:r>
          </a:p>
          <a:p>
            <a:pPr algn="just">
              <a:lnSpc>
                <a:spcPct val="90000"/>
              </a:lnSpc>
              <a:buClr>
                <a:srgbClr val="9B7665"/>
              </a:buClr>
              <a:buFont typeface="Arial" panose="020B0604020202020204" pitchFamily="34" charset="0"/>
              <a:buChar char="•"/>
            </a:pPr>
            <a:r>
              <a:rPr lang="en-US" sz="1800" dirty="0">
                <a:solidFill>
                  <a:schemeClr val="tx1"/>
                </a:solidFill>
                <a:effectLst/>
              </a:rPr>
              <a:t>His wife Bilquis Edhi supported him in his mission and shared his vision. She helped him run the maternity homes, adoption centers, women's shelters, and nursing homes. She helped him in many rescue missions and relief operations. She was awarded the Mother Teresa Award for Social Justice in 2015 for her humanitarian work.</a:t>
            </a:r>
          </a:p>
          <a:p>
            <a:pPr algn="just">
              <a:lnSpc>
                <a:spcPct val="90000"/>
              </a:lnSpc>
              <a:buClr>
                <a:srgbClr val="9B7665"/>
              </a:buClr>
              <a:buFont typeface="Arial" panose="020B0604020202020204" pitchFamily="34" charset="0"/>
              <a:buChar char="•"/>
            </a:pPr>
            <a:r>
              <a:rPr lang="en-US" sz="1800" dirty="0">
                <a:solidFill>
                  <a:schemeClr val="tx1"/>
                </a:solidFill>
                <a:effectLst/>
                <a:ea typeface="Calibri" panose="020F0502020204030204" pitchFamily="34" charset="0"/>
              </a:rPr>
              <a:t>He followed the principle of "service to humanity is service to God“ He believed that all human beings are equal and deserve respect and dignity regardless of their religion or caste. </a:t>
            </a:r>
            <a:endParaRPr lang="en-US" sz="1800" dirty="0">
              <a:solidFill>
                <a:schemeClr val="tx1"/>
              </a:solidFill>
              <a:effectLst/>
            </a:endParaRPr>
          </a:p>
        </p:txBody>
      </p:sp>
      <p:pic>
        <p:nvPicPr>
          <p:cNvPr id="8" name="Picture 7" descr="A brown cardboard with white text&#10;&#10;Description automatically generated">
            <a:extLst>
              <a:ext uri="{FF2B5EF4-FFF2-40B4-BE49-F238E27FC236}">
                <a16:creationId xmlns:a16="http://schemas.microsoft.com/office/drawing/2014/main" id="{434B2346-9215-BFDE-1C2F-5A0277FB31B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2174"/>
          <a:stretch/>
        </p:blipFill>
        <p:spPr>
          <a:xfrm>
            <a:off x="7396170" y="2363233"/>
            <a:ext cx="4065464" cy="2286821"/>
          </a:xfrm>
          <a:prstGeom prst="rect">
            <a:avLst/>
          </a:prstGeom>
        </p:spPr>
      </p:pic>
    </p:spTree>
    <p:extLst>
      <p:ext uri="{BB962C8B-B14F-4D97-AF65-F5344CB8AC3E}">
        <p14:creationId xmlns:p14="http://schemas.microsoft.com/office/powerpoint/2010/main" val="407782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1D51-D4EA-4EC2-C792-87ACDBB2D372}"/>
              </a:ext>
            </a:extLst>
          </p:cNvPr>
          <p:cNvSpPr>
            <a:spLocks noGrp="1"/>
          </p:cNvSpPr>
          <p:nvPr>
            <p:ph type="title"/>
          </p:nvPr>
        </p:nvSpPr>
        <p:spPr>
          <a:xfrm>
            <a:off x="2933981" y="109870"/>
            <a:ext cx="5978072" cy="1329596"/>
          </a:xfrm>
        </p:spPr>
        <p:txBody>
          <a:bodyPr>
            <a:normAutofit/>
          </a:bodyPr>
          <a:lstStyle/>
          <a:p>
            <a:r>
              <a:rPr lang="en-US" dirty="0">
                <a:solidFill>
                  <a:schemeClr val="tx1"/>
                </a:solidFill>
                <a:effectLst/>
                <a:ea typeface="Times New Roman" panose="02020603050405020304" pitchFamily="18" charset="0"/>
                <a:cs typeface="Times New Roman" panose="02020603050405020304" pitchFamily="18" charset="0"/>
              </a:rPr>
              <a:t>Achievements</a:t>
            </a:r>
            <a:endParaRPr lang="en-US" dirty="0">
              <a:solidFill>
                <a:schemeClr val="tx1"/>
              </a:solidFill>
            </a:endParaRPr>
          </a:p>
        </p:txBody>
      </p:sp>
      <p:sp>
        <p:nvSpPr>
          <p:cNvPr id="3" name="Content Placeholder 2">
            <a:extLst>
              <a:ext uri="{FF2B5EF4-FFF2-40B4-BE49-F238E27FC236}">
                <a16:creationId xmlns:a16="http://schemas.microsoft.com/office/drawing/2014/main" id="{9CB7839C-6FA1-7BF9-5650-65D3E722546B}"/>
              </a:ext>
            </a:extLst>
          </p:cNvPr>
          <p:cNvSpPr>
            <a:spLocks noGrp="1"/>
          </p:cNvSpPr>
          <p:nvPr>
            <p:ph idx="1"/>
          </p:nvPr>
        </p:nvSpPr>
        <p:spPr>
          <a:xfrm>
            <a:off x="913795" y="2665766"/>
            <a:ext cx="5978072" cy="3783994"/>
          </a:xfrm>
        </p:spPr>
        <p:txBody>
          <a:bodyPr anchor="ctr">
            <a:noAutofit/>
          </a:bodyPr>
          <a:lstStyle/>
          <a:p>
            <a:pPr marL="36900" indent="0" algn="just">
              <a:lnSpc>
                <a:spcPct val="90000"/>
              </a:lnSpc>
              <a:buClr>
                <a:srgbClr val="F061D3"/>
              </a:buClr>
              <a:buNone/>
            </a:pPr>
            <a:r>
              <a:rPr lang="en-US" kern="100" dirty="0">
                <a:solidFill>
                  <a:schemeClr val="tx1"/>
                </a:solidFill>
                <a:effectLst/>
                <a:latin typeface="+mj-lt"/>
                <a:ea typeface="Calibri" panose="020F0502020204030204" pitchFamily="34" charset="0"/>
                <a:cs typeface="Times New Roman" panose="02020603050405020304" pitchFamily="18" charset="0"/>
              </a:rPr>
              <a:t>He received many awards and honors for his humanitarian services. Some of them are:</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Ramon Magsaysay Award for Public Service in 1986</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Nishan-e-Imtiaz in 1989</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Lenin Peace Prize in 1992</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Wolf of </a:t>
            </a:r>
            <a:r>
              <a:rPr lang="en-US" kern="100" dirty="0" err="1">
                <a:solidFill>
                  <a:schemeClr val="tx1"/>
                </a:solidFill>
                <a:effectLst/>
                <a:latin typeface="+mj-lt"/>
                <a:ea typeface="Calibri" panose="020F0502020204030204" pitchFamily="34" charset="0"/>
                <a:cs typeface="Times New Roman" panose="02020603050405020304" pitchFamily="18" charset="0"/>
              </a:rPr>
              <a:t>Bhogio</a:t>
            </a:r>
            <a:r>
              <a:rPr lang="en-US" kern="100" dirty="0">
                <a:solidFill>
                  <a:schemeClr val="tx1"/>
                </a:solidFill>
                <a:effectLst/>
                <a:latin typeface="+mj-lt"/>
                <a:ea typeface="Calibri" panose="020F0502020204030204" pitchFamily="34" charset="0"/>
                <a:cs typeface="Times New Roman" panose="02020603050405020304" pitchFamily="18" charset="0"/>
              </a:rPr>
              <a:t> Peace Award (2005)</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Gandhi Peace Award in 2007</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UNESCO-</a:t>
            </a:r>
            <a:r>
              <a:rPr lang="en-US" kern="100" dirty="0" err="1">
                <a:solidFill>
                  <a:schemeClr val="tx1"/>
                </a:solidFill>
                <a:effectLst/>
                <a:latin typeface="+mj-lt"/>
                <a:ea typeface="Calibri" panose="020F0502020204030204" pitchFamily="34" charset="0"/>
                <a:cs typeface="Times New Roman" panose="02020603050405020304" pitchFamily="18" charset="0"/>
              </a:rPr>
              <a:t>Madanjeet</a:t>
            </a:r>
            <a:r>
              <a:rPr lang="en-US" kern="100" dirty="0">
                <a:solidFill>
                  <a:schemeClr val="tx1"/>
                </a:solidFill>
                <a:effectLst/>
                <a:latin typeface="+mj-lt"/>
                <a:ea typeface="Calibri" panose="020F0502020204030204" pitchFamily="34" charset="0"/>
                <a:cs typeface="Times New Roman" panose="02020603050405020304" pitchFamily="18" charset="0"/>
              </a:rPr>
              <a:t> Singh Prize</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He was also nominated several times for the Nobel Peace Prize.</a:t>
            </a:r>
          </a:p>
          <a:p>
            <a:pPr>
              <a:lnSpc>
                <a:spcPct val="90000"/>
              </a:lnSpc>
              <a:buClr>
                <a:srgbClr val="F061D3"/>
              </a:buClr>
            </a:pPr>
            <a:endParaRPr lang="en-US" kern="100" dirty="0">
              <a:solidFill>
                <a:schemeClr val="tx1"/>
              </a:solidFill>
              <a:effectLst/>
              <a:latin typeface="+mj-lt"/>
              <a:ea typeface="Calibri" panose="020F0502020204030204" pitchFamily="34" charset="0"/>
              <a:cs typeface="Times New Roman" panose="02020603050405020304" pitchFamily="18" charset="0"/>
            </a:endParaRPr>
          </a:p>
          <a:p>
            <a:pPr>
              <a:lnSpc>
                <a:spcPct val="90000"/>
              </a:lnSpc>
              <a:buClr>
                <a:srgbClr val="F061D3"/>
              </a:buClr>
            </a:pPr>
            <a:endParaRPr lang="en-US" kern="100" dirty="0">
              <a:solidFill>
                <a:schemeClr val="tx1"/>
              </a:solidFill>
              <a:effectLst/>
              <a:latin typeface="+mj-lt"/>
              <a:ea typeface="Calibri" panose="020F0502020204030204" pitchFamily="34" charset="0"/>
              <a:cs typeface="Times New Roman" panose="02020603050405020304" pitchFamily="18" charset="0"/>
            </a:endParaRPr>
          </a:p>
          <a:p>
            <a:pPr>
              <a:lnSpc>
                <a:spcPct val="90000"/>
              </a:lnSpc>
              <a:buClr>
                <a:srgbClr val="F061D3"/>
              </a:buClr>
            </a:pPr>
            <a:endParaRPr lang="en-US" dirty="0">
              <a:solidFill>
                <a:schemeClr val="tx1"/>
              </a:solidFill>
              <a:latin typeface="+mj-lt"/>
            </a:endParaRP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descr="A group of men wearing graduation gowns&#10;&#10;Description automatically generated">
            <a:extLst>
              <a:ext uri="{FF2B5EF4-FFF2-40B4-BE49-F238E27FC236}">
                <a16:creationId xmlns:a16="http://schemas.microsoft.com/office/drawing/2014/main" id="{38882DBF-38B8-9CA3-6F87-E55D90930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5" y="1910854"/>
            <a:ext cx="3995592" cy="2568594"/>
          </a:xfrm>
          <a:prstGeom prst="rect">
            <a:avLst/>
          </a:prstGeom>
        </p:spPr>
      </p:pic>
    </p:spTree>
    <p:extLst>
      <p:ext uri="{BB962C8B-B14F-4D97-AF65-F5344CB8AC3E}">
        <p14:creationId xmlns:p14="http://schemas.microsoft.com/office/powerpoint/2010/main" val="230220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4442-EAD5-D4BC-CCA3-E307CB50608C}"/>
              </a:ext>
            </a:extLst>
          </p:cNvPr>
          <p:cNvSpPr>
            <a:spLocks noGrp="1"/>
          </p:cNvSpPr>
          <p:nvPr>
            <p:ph type="title"/>
          </p:nvPr>
        </p:nvSpPr>
        <p:spPr>
          <a:xfrm>
            <a:off x="913795" y="971107"/>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242B611C-9409-9D8D-7CA5-564DD06D7449}"/>
              </a:ext>
            </a:extLst>
          </p:cNvPr>
          <p:cNvSpPr>
            <a:spLocks noGrp="1"/>
          </p:cNvSpPr>
          <p:nvPr>
            <p:ph idx="1"/>
          </p:nvPr>
        </p:nvSpPr>
        <p:spPr>
          <a:xfrm>
            <a:off x="913795" y="2604319"/>
            <a:ext cx="10353762" cy="4058751"/>
          </a:xfrm>
        </p:spPr>
        <p:txBody>
          <a:bodyPr>
            <a:normAutofit/>
          </a:bodyPr>
          <a:lstStyle/>
          <a:p>
            <a:pPr marL="36900" indent="0" algn="just">
              <a:buNone/>
            </a:pPr>
            <a:r>
              <a:rPr lang="en-US" sz="2200" dirty="0">
                <a:solidFill>
                  <a:schemeClr val="tx1"/>
                </a:solidFill>
                <a:effectLst/>
                <a:ea typeface="Calibri" panose="020F0502020204030204" pitchFamily="34" charset="0"/>
              </a:rPr>
              <a:t>Abdul Sattar Edhi lived a simple life and believed in selflessness. He dedicated his entire life to the service of humanity. </a:t>
            </a:r>
            <a:r>
              <a:rPr lang="en-US" sz="2200" kern="100" dirty="0">
                <a:solidFill>
                  <a:schemeClr val="tx1"/>
                </a:solidFill>
                <a:effectLst/>
                <a:ea typeface="Calibri" panose="020F0502020204030204" pitchFamily="34" charset="0"/>
                <a:cs typeface="Times New Roman" panose="02020603050405020304" pitchFamily="18" charset="0"/>
              </a:rPr>
              <a:t>He is a true hero and a role model for millions of people around the world.</a:t>
            </a:r>
          </a:p>
          <a:p>
            <a:endParaRPr lang="en-US" sz="2200" dirty="0">
              <a:solidFill>
                <a:schemeClr val="tx1"/>
              </a:solidFill>
            </a:endParaRPr>
          </a:p>
          <a:p>
            <a:endParaRPr lang="en-US" sz="2200" dirty="0">
              <a:solidFill>
                <a:schemeClr val="tx1"/>
              </a:solidFill>
            </a:endParaRPr>
          </a:p>
        </p:txBody>
      </p:sp>
    </p:spTree>
    <p:extLst>
      <p:ext uri="{BB962C8B-B14F-4D97-AF65-F5344CB8AC3E}">
        <p14:creationId xmlns:p14="http://schemas.microsoft.com/office/powerpoint/2010/main" val="8178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8DC73-1304-7F26-818A-1DC410F95CBB}"/>
              </a:ext>
            </a:extLst>
          </p:cNvPr>
          <p:cNvSpPr>
            <a:spLocks noGrp="1"/>
          </p:cNvSpPr>
          <p:nvPr>
            <p:ph idx="1"/>
          </p:nvPr>
        </p:nvSpPr>
        <p:spPr/>
        <p:txBody>
          <a:bodyPr/>
          <a:lstStyle/>
          <a:p>
            <a:r>
              <a:rPr lang="en-US" dirty="0"/>
              <a:t>Sources:</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https://en.wikipedia.org/wiki/Abdul_Sattar_Edhi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https://www.aljazeera.com/news/2017/2/28/14-things-to-know-about-abdul-sattar-edhi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https://edhi.org/founder-profile/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https://pantheon.world/profile/person/Abdul_Sattar_Edhi/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549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279</TotalTime>
  <Words>728</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Calisto MT</vt:lpstr>
      <vt:lpstr>Times New Roman</vt:lpstr>
      <vt:lpstr>Wingdings 2</vt:lpstr>
      <vt:lpstr>Slate</vt:lpstr>
      <vt:lpstr>Abdul Sattar Edhi</vt:lpstr>
      <vt:lpstr>Who was Abdul Sattar Edhi?</vt:lpstr>
      <vt:lpstr>Career Highlights</vt:lpstr>
      <vt:lpstr>Obstacles</vt:lpstr>
      <vt:lpstr>What inspired him?</vt:lpstr>
      <vt:lpstr>Achievements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02-131222-099</dc:creator>
  <cp:lastModifiedBy>02-131222-099</cp:lastModifiedBy>
  <cp:revision>170</cp:revision>
  <dcterms:created xsi:type="dcterms:W3CDTF">2023-10-04T09:38:17Z</dcterms:created>
  <dcterms:modified xsi:type="dcterms:W3CDTF">2023-10-15T12:30:15Z</dcterms:modified>
</cp:coreProperties>
</file>