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289" r:id="rId4"/>
    <p:sldId id="299" r:id="rId5"/>
    <p:sldId id="300" r:id="rId6"/>
    <p:sldId id="301" r:id="rId7"/>
    <p:sldId id="302" r:id="rId8"/>
    <p:sldId id="303" r:id="rId9"/>
    <p:sldId id="304" r:id="rId10"/>
    <p:sldId id="305" r:id="rId11"/>
    <p:sldId id="306" r:id="rId12"/>
    <p:sldId id="28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1"/>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68" d="100"/>
          <a:sy n="68" d="100"/>
        </p:scale>
        <p:origin x="144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D4B8D8-10EB-4BCC-8CF9-495F89BA9334}"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8F0B6DCE-C012-45B7-B602-D82F8A811B50}">
      <dgm:prSet custT="1"/>
      <dgm:spPr>
        <a:gradFill flip="none" rotWithShape="1">
          <a:gsLst>
            <a:gs pos="0">
              <a:srgbClr val="03D4A8"/>
            </a:gs>
            <a:gs pos="25000">
              <a:srgbClr val="21D6E0"/>
            </a:gs>
            <a:gs pos="75000">
              <a:srgbClr val="0087E6"/>
            </a:gs>
            <a:gs pos="100000">
              <a:srgbClr val="005CBF"/>
            </a:gs>
          </a:gsLst>
          <a:lin ang="16200000" scaled="1"/>
          <a:tileRect/>
        </a:gradFill>
      </dgm:spPr>
      <dgm:t>
        <a:bodyPr/>
        <a:lstStyle/>
        <a:p>
          <a:pPr algn="ctr" rtl="0"/>
          <a:r>
            <a:rPr lang="en-US" sz="3600" b="1" dirty="0">
              <a:latin typeface="Times New Roman" panose="02020603050405020304" pitchFamily="18" charset="0"/>
              <a:cs typeface="Times New Roman" panose="02020603050405020304" pitchFamily="18" charset="0"/>
            </a:rPr>
            <a:t>CONSTITUTION OF PAKISTAN</a:t>
          </a:r>
          <a:r>
            <a:rPr lang="en-GB" sz="3600" b="1" dirty="0">
              <a:latin typeface="Times New Roman" panose="02020603050405020304" pitchFamily="18" charset="0"/>
              <a:cs typeface="Times New Roman" panose="02020603050405020304" pitchFamily="18" charset="0"/>
            </a:rPr>
            <a:t> 1973</a:t>
          </a:r>
          <a:r>
            <a:rPr lang="en-US" sz="3600" b="1" dirty="0">
              <a:latin typeface="Times New Roman" panose="02020603050405020304" pitchFamily="18" charset="0"/>
              <a:cs typeface="Times New Roman" panose="02020603050405020304" pitchFamily="18" charset="0"/>
            </a:rPr>
            <a:t> &amp; ITS SALIENT FEATURES</a:t>
          </a:r>
          <a:endParaRPr lang="en-US" sz="3200" b="1" dirty="0">
            <a:effectLst>
              <a:outerShdw blurRad="38100" dist="38100" dir="2700000" algn="tl">
                <a:srgbClr val="000000">
                  <a:alpha val="43137"/>
                </a:srgbClr>
              </a:outerShdw>
            </a:effectLst>
            <a:latin typeface="Times New Roman" pitchFamily="18" charset="0"/>
            <a:cs typeface="Times New Roman" pitchFamily="18" charset="0"/>
          </a:endParaRPr>
        </a:p>
      </dgm:t>
    </dgm:pt>
    <dgm:pt modelId="{EEAE53C5-F338-413C-9362-A1A417842530}" type="parTrans" cxnId="{E349D1E9-22F6-42F0-8422-6B33F601CD14}">
      <dgm:prSet/>
      <dgm:spPr/>
      <dgm:t>
        <a:bodyPr/>
        <a:lstStyle/>
        <a:p>
          <a:endParaRPr lang="en-US"/>
        </a:p>
      </dgm:t>
    </dgm:pt>
    <dgm:pt modelId="{64788BB9-F6B3-4B2A-8093-AB2498FB8F1F}" type="sibTrans" cxnId="{E349D1E9-22F6-42F0-8422-6B33F601CD14}">
      <dgm:prSet/>
      <dgm:spPr/>
      <dgm:t>
        <a:bodyPr/>
        <a:lstStyle/>
        <a:p>
          <a:endParaRPr lang="en-US"/>
        </a:p>
      </dgm:t>
    </dgm:pt>
    <dgm:pt modelId="{FCBF2DB0-CAAB-407D-8E28-C75CD00A4621}" type="pres">
      <dgm:prSet presAssocID="{82D4B8D8-10EB-4BCC-8CF9-495F89BA9334}" presName="linear" presStyleCnt="0">
        <dgm:presLayoutVars>
          <dgm:animLvl val="lvl"/>
          <dgm:resizeHandles val="exact"/>
        </dgm:presLayoutVars>
      </dgm:prSet>
      <dgm:spPr/>
    </dgm:pt>
    <dgm:pt modelId="{79E75935-405E-41F2-98AC-A8981E0B6FF5}" type="pres">
      <dgm:prSet presAssocID="{8F0B6DCE-C012-45B7-B602-D82F8A811B50}" presName="parentText" presStyleLbl="node1" presStyleIdx="0" presStyleCnt="1">
        <dgm:presLayoutVars>
          <dgm:chMax val="0"/>
          <dgm:bulletEnabled val="1"/>
        </dgm:presLayoutVars>
      </dgm:prSet>
      <dgm:spPr/>
    </dgm:pt>
  </dgm:ptLst>
  <dgm:cxnLst>
    <dgm:cxn modelId="{30079A69-6FE1-43C6-BE1B-9E5B11A6B504}" type="presOf" srcId="{8F0B6DCE-C012-45B7-B602-D82F8A811B50}" destId="{79E75935-405E-41F2-98AC-A8981E0B6FF5}" srcOrd="0" destOrd="0" presId="urn:microsoft.com/office/officeart/2005/8/layout/vList2"/>
    <dgm:cxn modelId="{E68A456B-71A8-4E3E-BB42-6549EEF9AC5B}" type="presOf" srcId="{82D4B8D8-10EB-4BCC-8CF9-495F89BA9334}" destId="{FCBF2DB0-CAAB-407D-8E28-C75CD00A4621}" srcOrd="0" destOrd="0" presId="urn:microsoft.com/office/officeart/2005/8/layout/vList2"/>
    <dgm:cxn modelId="{E349D1E9-22F6-42F0-8422-6B33F601CD14}" srcId="{82D4B8D8-10EB-4BCC-8CF9-495F89BA9334}" destId="{8F0B6DCE-C012-45B7-B602-D82F8A811B50}" srcOrd="0" destOrd="0" parTransId="{EEAE53C5-F338-413C-9362-A1A417842530}" sibTransId="{64788BB9-F6B3-4B2A-8093-AB2498FB8F1F}"/>
    <dgm:cxn modelId="{8253E651-AB92-4FBE-A07C-F131AD1F9EFD}" type="presParOf" srcId="{FCBF2DB0-CAAB-407D-8E28-C75CD00A4621}" destId="{79E75935-405E-41F2-98AC-A8981E0B6FF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6018FA-534E-40DC-8606-5E19D582EAF6}" type="doc">
      <dgm:prSet loTypeId="urn:microsoft.com/office/officeart/2005/8/layout/vList5" loCatId="list" qsTypeId="urn:microsoft.com/office/officeart/2005/8/quickstyle/3d4" qsCatId="3D" csTypeId="urn:microsoft.com/office/officeart/2005/8/colors/accent0_1" csCatId="mainScheme" phldr="1"/>
      <dgm:spPr/>
      <dgm:t>
        <a:bodyPr/>
        <a:lstStyle/>
        <a:p>
          <a:endParaRPr lang="en-US"/>
        </a:p>
      </dgm:t>
    </dgm:pt>
    <dgm:pt modelId="{2EEAE693-5B61-475F-A519-6681014EA734}" type="pres">
      <dgm:prSet presAssocID="{A56018FA-534E-40DC-8606-5E19D582EAF6}" presName="Name0" presStyleCnt="0">
        <dgm:presLayoutVars>
          <dgm:dir/>
          <dgm:animLvl val="lvl"/>
          <dgm:resizeHandles val="exact"/>
        </dgm:presLayoutVars>
      </dgm:prSet>
      <dgm:spPr/>
    </dgm:pt>
  </dgm:ptLst>
  <dgm:cxnLst>
    <dgm:cxn modelId="{3B12922E-E7C4-41DD-B16A-B610331CA864}" type="presOf" srcId="{A56018FA-534E-40DC-8606-5E19D582EAF6}" destId="{2EEAE693-5B61-475F-A519-6681014EA734}" srcOrd="0"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E75935-405E-41F2-98AC-A8981E0B6FF5}">
      <dsp:nvSpPr>
        <dsp:cNvPr id="0" name=""/>
        <dsp:cNvSpPr/>
      </dsp:nvSpPr>
      <dsp:spPr>
        <a:xfrm>
          <a:off x="0" y="69574"/>
          <a:ext cx="7772400" cy="1330875"/>
        </a:xfrm>
        <a:prstGeom prst="roundRect">
          <a:avLst/>
        </a:prstGeom>
        <a:gradFill flip="none" rotWithShape="1">
          <a:gsLst>
            <a:gs pos="0">
              <a:srgbClr val="03D4A8"/>
            </a:gs>
            <a:gs pos="25000">
              <a:srgbClr val="21D6E0"/>
            </a:gs>
            <a:gs pos="75000">
              <a:srgbClr val="0087E6"/>
            </a:gs>
            <a:gs pos="100000">
              <a:srgbClr val="005CBF"/>
            </a:gs>
          </a:gsLst>
          <a:lin ang="16200000" scaled="1"/>
          <a:tileRect/>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CONSTITUTION OF PAKISTAN</a:t>
          </a:r>
          <a:r>
            <a:rPr lang="en-GB" sz="3600" b="1" kern="1200" dirty="0">
              <a:latin typeface="Times New Roman" panose="02020603050405020304" pitchFamily="18" charset="0"/>
              <a:cs typeface="Times New Roman" panose="02020603050405020304" pitchFamily="18" charset="0"/>
            </a:rPr>
            <a:t> 1973</a:t>
          </a:r>
          <a:r>
            <a:rPr lang="en-US" sz="3600" b="1" kern="1200" dirty="0">
              <a:latin typeface="Times New Roman" panose="02020603050405020304" pitchFamily="18" charset="0"/>
              <a:cs typeface="Times New Roman" panose="02020603050405020304" pitchFamily="18" charset="0"/>
            </a:rPr>
            <a:t> &amp; ITS SALIENT FEATURES</a:t>
          </a:r>
          <a:endParaRPr lang="en-US" sz="3200" b="1" kern="1200" dirty="0">
            <a:effectLst>
              <a:outerShdw blurRad="38100" dist="38100" dir="2700000" algn="tl">
                <a:srgbClr val="000000">
                  <a:alpha val="43137"/>
                </a:srgbClr>
              </a:outerShdw>
            </a:effectLst>
            <a:latin typeface="Times New Roman" pitchFamily="18" charset="0"/>
            <a:cs typeface="Times New Roman" pitchFamily="18" charset="0"/>
          </a:endParaRPr>
        </a:p>
      </dsp:txBody>
      <dsp:txXfrm>
        <a:off x="64968" y="134542"/>
        <a:ext cx="7642464" cy="12009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A3312E-C05E-4A64-BF43-8B6980A8E193}" type="datetimeFigureOut">
              <a:rPr lang="en-US" smtClean="0"/>
              <a:t>10/11/2023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4E3B81-11DF-4F49-94BD-046597F0F8E9}" type="slidenum">
              <a:rPr lang="en-US" smtClean="0"/>
              <a:t>‹#›</a:t>
            </a:fld>
            <a:endParaRPr lang="en-US"/>
          </a:p>
        </p:txBody>
      </p:sp>
    </p:spTree>
    <p:extLst>
      <p:ext uri="{BB962C8B-B14F-4D97-AF65-F5344CB8AC3E}">
        <p14:creationId xmlns:p14="http://schemas.microsoft.com/office/powerpoint/2010/main" val="563788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4E3B81-11DF-4F49-94BD-046597F0F8E9}" type="slidenum">
              <a:rPr lang="en-US" smtClean="0"/>
              <a:t>1</a:t>
            </a:fld>
            <a:endParaRPr lang="en-US"/>
          </a:p>
        </p:txBody>
      </p:sp>
    </p:spTree>
    <p:extLst>
      <p:ext uri="{BB962C8B-B14F-4D97-AF65-F5344CB8AC3E}">
        <p14:creationId xmlns:p14="http://schemas.microsoft.com/office/powerpoint/2010/main" val="3260777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7B8D96E-3E8C-4BED-8235-9FADF831AA2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3687866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B8D96E-3E8C-4BED-8235-9FADF831AA2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2514253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B8D96E-3E8C-4BED-8235-9FADF831AA2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2405628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B8D96E-3E8C-4BED-8235-9FADF831AA2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265372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B8D96E-3E8C-4BED-8235-9FADF831AA2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4076237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B8D96E-3E8C-4BED-8235-9FADF831AA25}"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3969414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B8D96E-3E8C-4BED-8235-9FADF831AA25}"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703643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B8D96E-3E8C-4BED-8235-9FADF831AA25}"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2545162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8D96E-3E8C-4BED-8235-9FADF831AA25}"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24942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B8D96E-3E8C-4BED-8235-9FADF831AA25}"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3724198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B8D96E-3E8C-4BED-8235-9FADF831AA25}"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1339738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DEBCF"/>
            </a:gs>
            <a:gs pos="50000">
              <a:srgbClr val="9CB86E"/>
            </a:gs>
            <a:gs pos="100000">
              <a:srgbClr val="156B13"/>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8D96E-3E8C-4BED-8235-9FADF831AA25}" type="datetimeFigureOut">
              <a:rPr lang="en-US" smtClean="0"/>
              <a:t>10/11/2023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F10C8-F01B-4E6E-AF66-E7E08D9E6897}" type="slidenum">
              <a:rPr lang="en-US" smtClean="0"/>
              <a:t>‹#›</a:t>
            </a:fld>
            <a:endParaRPr lang="en-US"/>
          </a:p>
        </p:txBody>
      </p:sp>
    </p:spTree>
    <p:extLst>
      <p:ext uri="{BB962C8B-B14F-4D97-AF65-F5344CB8AC3E}">
        <p14:creationId xmlns:p14="http://schemas.microsoft.com/office/powerpoint/2010/main" val="3486155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 /><Relationship Id="rId3" Type="http://schemas.openxmlformats.org/officeDocument/2006/relationships/diagramData" Target="../diagrams/data1.xml" /><Relationship Id="rId7" Type="http://schemas.microsoft.com/office/2007/relationships/diagramDrawing" Target="../diagrams/drawing1.xml" /><Relationship Id="rId12" Type="http://schemas.microsoft.com/office/2007/relationships/diagramDrawing" Target="../diagrams/drawing2.xml"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diagramColors" Target="../diagrams/colors1.xml" /><Relationship Id="rId11" Type="http://schemas.openxmlformats.org/officeDocument/2006/relationships/diagramColors" Target="../diagrams/colors2.xml" /><Relationship Id="rId5" Type="http://schemas.openxmlformats.org/officeDocument/2006/relationships/diagramQuickStyle" Target="../diagrams/quickStyle1.xml" /><Relationship Id="rId10" Type="http://schemas.openxmlformats.org/officeDocument/2006/relationships/diagramQuickStyle" Target="../diagrams/quickStyle2.xml" /><Relationship Id="rId4" Type="http://schemas.openxmlformats.org/officeDocument/2006/relationships/diagramLayout" Target="../diagrams/layout1.xml" /><Relationship Id="rId9" Type="http://schemas.openxmlformats.org/officeDocument/2006/relationships/diagramLayout" Target="../diagrams/layout2.xml" /></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Supreme_Court_of_Pakistan" TargetMode="External" /><Relationship Id="rId2" Type="http://schemas.openxmlformats.org/officeDocument/2006/relationships/hyperlink" Target="https://en.wikipedia.org/wiki/Judge" TargetMode="External" /><Relationship Id="rId1" Type="http://schemas.openxmlformats.org/officeDocument/2006/relationships/slideLayout" Target="../slideLayouts/slideLayout9.xml" /><Relationship Id="rId5" Type="http://schemas.openxmlformats.org/officeDocument/2006/relationships/hyperlink" Target="https://en.wikipedia.org/wiki/Election_Commission_of_Pakistan" TargetMode="External" /><Relationship Id="rId4" Type="http://schemas.openxmlformats.org/officeDocument/2006/relationships/hyperlink" Target="https://en.wikipedia.org/wiki/Chief_Electoral_Officer_(disambiguation)" TargetMode="External" /></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Federally_Administered_Tribal_Areas" TargetMode="External" /><Relationship Id="rId2" Type="http://schemas.openxmlformats.org/officeDocument/2006/relationships/hyperlink" Target="https://en.wikipedia.org/wiki/2017_Census_of_Pakistan" TargetMode="External" /><Relationship Id="rId1" Type="http://schemas.openxmlformats.org/officeDocument/2006/relationships/slideLayout" Target="../slideLayouts/slideLayout9.xml" /><Relationship Id="rId6" Type="http://schemas.openxmlformats.org/officeDocument/2006/relationships/hyperlink" Target="https://en.wikipedia.org/wiki/Khyber_Pakhtunkhwa_Assembly" TargetMode="External" /><Relationship Id="rId5" Type="http://schemas.openxmlformats.org/officeDocument/2006/relationships/hyperlink" Target="https://en.wikipedia.org/wiki/National_Assembly_of_Pakistan" TargetMode="External" /><Relationship Id="rId4" Type="http://schemas.openxmlformats.org/officeDocument/2006/relationships/hyperlink" Target="https://en.wikipedia.org/wiki/Khyber_Pakhtunkhwa" TargetMode="Externa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High_Courts_of_Pakistan" TargetMode="External" /><Relationship Id="rId3" Type="http://schemas.openxmlformats.org/officeDocument/2006/relationships/hyperlink" Target="https://en.wikipedia.org/wiki/East_Pakistan" TargetMode="External" /><Relationship Id="rId7" Type="http://schemas.openxmlformats.org/officeDocument/2006/relationships/hyperlink" Target="https://en.wikipedia.org/wiki/Preventive_detention" TargetMode="External" /><Relationship Id="rId2" Type="http://schemas.openxmlformats.org/officeDocument/2006/relationships/hyperlink" Target="https://en.wikipedia.org/wiki/Pakistan" TargetMode="External" /><Relationship Id="rId1" Type="http://schemas.openxmlformats.org/officeDocument/2006/relationships/slideLayout" Target="../slideLayouts/slideLayout9.xml" /><Relationship Id="rId6" Type="http://schemas.openxmlformats.org/officeDocument/2006/relationships/hyperlink" Target="https://en.wikipedia.org/wiki/Bail" TargetMode="External" /><Relationship Id="rId5" Type="http://schemas.openxmlformats.org/officeDocument/2006/relationships/hyperlink" Target="https://en.wikipedia.org/wiki/Minority_group" TargetMode="External" /><Relationship Id="rId10" Type="http://schemas.openxmlformats.org/officeDocument/2006/relationships/hyperlink" Target="https://en.wikipedia.org/wiki/Vote_of_confidence" TargetMode="External" /><Relationship Id="rId4" Type="http://schemas.openxmlformats.org/officeDocument/2006/relationships/hyperlink" Target="https://en.wikipedia.org/wiki/Ahmadis" TargetMode="External" /><Relationship Id="rId9" Type="http://schemas.openxmlformats.org/officeDocument/2006/relationships/hyperlink" Target="https://en.wikipedia.org/wiki/Prime_Minister" TargetMode="External" /></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Semi-presidential_system" TargetMode="External" /><Relationship Id="rId2" Type="http://schemas.openxmlformats.org/officeDocument/2006/relationships/hyperlink" Target="https://en.wikipedia.org/wiki/Parliamentary_system" TargetMode="External" /><Relationship Id="rId1" Type="http://schemas.openxmlformats.org/officeDocument/2006/relationships/slideLayout" Target="../slideLayouts/slideLayout9.xml" /></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Quota_System_in_Pakistan" TargetMode="External" /><Relationship Id="rId2" Type="http://schemas.openxmlformats.org/officeDocument/2006/relationships/hyperlink" Target="https://en.wikipedia.org/wiki/National_Assembly_of_Pakistan" TargetMode="External" /><Relationship Id="rId1" Type="http://schemas.openxmlformats.org/officeDocument/2006/relationships/slideLayout" Target="../slideLayouts/slideLayout9.xml" /></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Thirteenth_Amendment_to_the_Constitution_of_Pakistan" TargetMode="External" /><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009996371"/>
              </p:ext>
            </p:extLst>
          </p:nvPr>
        </p:nvGraphicFramePr>
        <p:xfrm>
          <a:off x="609600" y="2133600"/>
          <a:ext cx="7772400" cy="1470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779780340"/>
              </p:ext>
            </p:extLst>
          </p:nvPr>
        </p:nvGraphicFramePr>
        <p:xfrm>
          <a:off x="2438400" y="914400"/>
          <a:ext cx="4114800" cy="838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8755219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graphicEl>
                                              <a:dgm id="{79E75935-405E-41F2-98AC-A8981E0B6FF5}"/>
                                            </p:graphicEl>
                                          </p:spTgt>
                                        </p:tgtEl>
                                        <p:attrNameLst>
                                          <p:attrName>style.visibility</p:attrName>
                                        </p:attrNameLst>
                                      </p:cBhvr>
                                      <p:to>
                                        <p:strVal val="visible"/>
                                      </p:to>
                                    </p:set>
                                    <p:animEffect transition="in" filter="circle(in)">
                                      <p:cBhvr>
                                        <p:cTn id="12" dur="2000"/>
                                        <p:tgtEl>
                                          <p:spTgt spid="3">
                                            <p:graphicEl>
                                              <a:dgm id="{79E75935-405E-41F2-98AC-A8981E0B6FF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p:bldSub>
      </p:bldGraphic>
      <p:bldGraphic spid="5"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2"/>
            <a:ext cx="8839199" cy="938929"/>
          </a:xfrm>
          <a:solidFill>
            <a:srgbClr val="00B050"/>
          </a:solidFill>
        </p:spPr>
        <p:txBody>
          <a:bodyPr>
            <a:noAutofit/>
          </a:bodyPr>
          <a:lstStyle/>
          <a:p>
            <a:pPr algn="ctr"/>
            <a:r>
              <a:rPr lang="en-US" sz="2800" dirty="0">
                <a:solidFill>
                  <a:srgbClr val="FFFF00"/>
                </a:solidFill>
                <a:latin typeface="Times New Roman" pitchFamily="18" charset="0"/>
                <a:cs typeface="Times New Roman" pitchFamily="18" charset="0"/>
              </a:rPr>
              <a:t>Amendments in Constitution of Pakistan</a:t>
            </a:r>
            <a:br>
              <a:rPr lang="en-US" sz="2800" dirty="0">
                <a:solidFill>
                  <a:srgbClr val="FFFF00"/>
                </a:solidFill>
                <a:latin typeface="Times New Roman" pitchFamily="18" charset="0"/>
                <a:cs typeface="Times New Roman" pitchFamily="18" charset="0"/>
              </a:rPr>
            </a:br>
            <a:r>
              <a:rPr lang="en-US" sz="2800" dirty="0">
                <a:solidFill>
                  <a:srgbClr val="FFFF00"/>
                </a:solidFill>
                <a:latin typeface="Times New Roman" pitchFamily="18" charset="0"/>
                <a:cs typeface="Times New Roman" pitchFamily="18" charset="0"/>
              </a:rPr>
              <a:t>Democratic Period (2007 till present)</a:t>
            </a: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22226" y="1068876"/>
            <a:ext cx="9030334" cy="63709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a:solidFill>
                  <a:schemeClr val="tx1"/>
                </a:solidFill>
                <a:latin typeface="Times New Roman" panose="02020603050405020304" pitchFamily="18" charset="0"/>
                <a:cs typeface="Times New Roman" panose="02020603050405020304" pitchFamily="18" charset="0"/>
              </a:rPr>
              <a:t>18. Removed the power of President of Pakistan to dissolve the Parliament unilaterally.(2010)</a:t>
            </a:r>
          </a:p>
          <a:p>
            <a:r>
              <a:rPr lang="en-US" sz="2400" dirty="0">
                <a:solidFill>
                  <a:schemeClr val="tx1"/>
                </a:solidFill>
                <a:latin typeface="Times New Roman" panose="02020603050405020304" pitchFamily="18" charset="0"/>
                <a:cs typeface="Times New Roman" panose="02020603050405020304" pitchFamily="18" charset="0"/>
              </a:rPr>
              <a:t>19. Provided for the appointment of the </a:t>
            </a:r>
            <a:r>
              <a:rPr lang="en-US" sz="2400" dirty="0">
                <a:solidFill>
                  <a:schemeClr val="tx1"/>
                </a:solidFill>
                <a:latin typeface="Times New Roman" panose="02020603050405020304" pitchFamily="18" charset="0"/>
                <a:cs typeface="Times New Roman" panose="02020603050405020304" pitchFamily="18" charset="0"/>
                <a:hlinkClick r:id="rId2" tooltip="Judge">
                  <a:extLst>
                    <a:ext uri="{A12FA001-AC4F-418D-AE19-62706E023703}">
                      <ahyp:hlinkClr xmlns:ahyp="http://schemas.microsoft.com/office/drawing/2018/hyperlinkcolor" val="tx"/>
                    </a:ext>
                  </a:extLst>
                </a:hlinkClick>
              </a:rPr>
              <a:t>Judges</a:t>
            </a:r>
            <a:r>
              <a:rPr lang="en-US" sz="2400" dirty="0">
                <a:solidFill>
                  <a:schemeClr val="tx1"/>
                </a:solidFill>
                <a:latin typeface="Times New Roman" panose="02020603050405020304" pitchFamily="18" charset="0"/>
                <a:cs typeface="Times New Roman" panose="02020603050405020304" pitchFamily="18" charset="0"/>
              </a:rPr>
              <a:t> of the </a:t>
            </a:r>
            <a:r>
              <a:rPr lang="en-US" sz="2400" dirty="0">
                <a:solidFill>
                  <a:schemeClr val="tx1"/>
                </a:solidFill>
                <a:latin typeface="Times New Roman" panose="02020603050405020304" pitchFamily="18" charset="0"/>
                <a:cs typeface="Times New Roman" panose="02020603050405020304" pitchFamily="18" charset="0"/>
                <a:hlinkClick r:id="rId3" tooltip="Supreme Court of Pakistan">
                  <a:extLst>
                    <a:ext uri="{A12FA001-AC4F-418D-AE19-62706E023703}">
                      <ahyp:hlinkClr xmlns:ahyp="http://schemas.microsoft.com/office/drawing/2018/hyperlinkcolor" val="tx"/>
                    </a:ext>
                  </a:extLst>
                </a:hlinkClick>
              </a:rPr>
              <a:t>Supreme Court of Pakistan</a:t>
            </a:r>
            <a:r>
              <a:rPr lang="en-US" sz="2400" dirty="0">
                <a:solidFill>
                  <a:schemeClr val="tx1"/>
                </a:solidFill>
                <a:latin typeface="Times New Roman" panose="02020603050405020304" pitchFamily="18" charset="0"/>
                <a:cs typeface="Times New Roman" panose="02020603050405020304" pitchFamily="18" charset="0"/>
              </a:rPr>
              <a:t> and made amendments in the number of members of the parliamentary committee for the appointment of </a:t>
            </a:r>
            <a:r>
              <a:rPr lang="en-US" sz="2400" dirty="0">
                <a:solidFill>
                  <a:schemeClr val="tx1"/>
                </a:solidFill>
                <a:latin typeface="Times New Roman" panose="02020603050405020304" pitchFamily="18" charset="0"/>
                <a:cs typeface="Times New Roman" panose="02020603050405020304" pitchFamily="18" charset="0"/>
                <a:hlinkClick r:id="rId4" tooltip="Chief Electoral Officer (disambiguation)">
                  <a:extLst>
                    <a:ext uri="{A12FA001-AC4F-418D-AE19-62706E023703}">
                      <ahyp:hlinkClr xmlns:ahyp="http://schemas.microsoft.com/office/drawing/2018/hyperlinkcolor" val="tx"/>
                    </a:ext>
                  </a:extLst>
                </a:hlinkClick>
              </a:rPr>
              <a:t>Chief Electoral Officers</a:t>
            </a:r>
            <a:r>
              <a:rPr lang="en-US" sz="2400" dirty="0">
                <a:solidFill>
                  <a:schemeClr val="tx1"/>
                </a:solidFill>
                <a:latin typeface="Times New Roman" panose="02020603050405020304" pitchFamily="18" charset="0"/>
                <a:cs typeface="Times New Roman" panose="02020603050405020304" pitchFamily="18" charset="0"/>
              </a:rPr>
              <a:t> at </a:t>
            </a:r>
            <a:r>
              <a:rPr lang="en-US" sz="2400" u="sng"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Election Commission of Pakistan</a:t>
            </a:r>
            <a:r>
              <a:rPr lang="en-US" sz="2400" dirty="0">
                <a:solidFill>
                  <a:schemeClr val="tx1"/>
                </a:solidFill>
                <a:latin typeface="Times New Roman" panose="02020603050405020304" pitchFamily="18" charset="0"/>
                <a:cs typeface="Times New Roman" panose="02020603050405020304" pitchFamily="18" charset="0"/>
              </a:rPr>
              <a:t>. (2010)</a:t>
            </a:r>
          </a:p>
          <a:p>
            <a:r>
              <a:rPr lang="en-US" sz="2400" dirty="0">
                <a:solidFill>
                  <a:schemeClr val="tx1"/>
                </a:solidFill>
                <a:latin typeface="Times New Roman" panose="02020603050405020304" pitchFamily="18" charset="0"/>
                <a:cs typeface="Times New Roman" panose="02020603050405020304" pitchFamily="18" charset="0"/>
              </a:rPr>
              <a:t>20. For Free and Fair Elections. (2012)</a:t>
            </a:r>
          </a:p>
          <a:p>
            <a:r>
              <a:rPr lang="en-US" sz="2400" dirty="0">
                <a:solidFill>
                  <a:schemeClr val="tx1"/>
                </a:solidFill>
                <a:latin typeface="Times New Roman" panose="02020603050405020304" pitchFamily="18" charset="0"/>
                <a:cs typeface="Times New Roman" panose="02020603050405020304" pitchFamily="18" charset="0"/>
              </a:rPr>
              <a:t>21. For Speedy Trial Military Courts to deal with terrorism. (2015)</a:t>
            </a:r>
          </a:p>
          <a:p>
            <a:r>
              <a:rPr lang="en-US" sz="2400" dirty="0">
                <a:solidFill>
                  <a:schemeClr val="tx1"/>
                </a:solidFill>
                <a:latin typeface="Times New Roman" panose="02020603050405020304" pitchFamily="18" charset="0"/>
                <a:cs typeface="Times New Roman" panose="02020603050405020304" pitchFamily="18" charset="0"/>
              </a:rPr>
              <a:t>22. ECP powers deputed to Chief Election Commissioner. (2016)</a:t>
            </a:r>
          </a:p>
          <a:p>
            <a:r>
              <a:rPr lang="en-US" sz="2400" dirty="0">
                <a:solidFill>
                  <a:schemeClr val="tx1"/>
                </a:solidFill>
                <a:latin typeface="Times New Roman" panose="02020603050405020304" pitchFamily="18" charset="0"/>
                <a:cs typeface="Times New Roman" panose="02020603050405020304" pitchFamily="18" charset="0"/>
              </a:rPr>
              <a:t>23. The 23rd Amendment was passed to re-establish the military courts for further two years till 6 January 2019.</a:t>
            </a:r>
            <a:r>
              <a:rPr lang="en-US" sz="2400" baseline="300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In 2015, National Assembly passed the 21st Amendment and created the military courts for the period of 2 years. The period of two years was expired on 6 January 2017 hence this 23rd Amendment was passed to re-establish the military courts for further two years till 6 January 2019. At the end of this period all the amendments will be expired/removed automatically. (2017)</a:t>
            </a:r>
          </a:p>
          <a:p>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75313682"/>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2"/>
            <a:ext cx="8839199" cy="938929"/>
          </a:xfrm>
          <a:solidFill>
            <a:srgbClr val="00B050"/>
          </a:solidFill>
        </p:spPr>
        <p:txBody>
          <a:bodyPr>
            <a:noAutofit/>
          </a:bodyPr>
          <a:lstStyle/>
          <a:p>
            <a:pPr algn="ctr"/>
            <a:r>
              <a:rPr lang="en-US" sz="2800" dirty="0">
                <a:solidFill>
                  <a:srgbClr val="FFFF00"/>
                </a:solidFill>
                <a:latin typeface="Times New Roman" pitchFamily="18" charset="0"/>
                <a:cs typeface="Times New Roman" pitchFamily="18" charset="0"/>
              </a:rPr>
              <a:t>Amendments in Constitution of Pakistan</a:t>
            </a:r>
            <a:br>
              <a:rPr lang="en-US" sz="2800" dirty="0">
                <a:solidFill>
                  <a:srgbClr val="FFFF00"/>
                </a:solidFill>
                <a:latin typeface="Times New Roman" pitchFamily="18" charset="0"/>
                <a:cs typeface="Times New Roman" pitchFamily="18" charset="0"/>
              </a:rPr>
            </a:br>
            <a:r>
              <a:rPr lang="en-US" sz="2800" dirty="0">
                <a:solidFill>
                  <a:srgbClr val="FFFF00"/>
                </a:solidFill>
                <a:latin typeface="Times New Roman" pitchFamily="18" charset="0"/>
                <a:cs typeface="Times New Roman" pitchFamily="18" charset="0"/>
              </a:rPr>
              <a:t>Democratic Period (2007 till present)</a:t>
            </a: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22226" y="1068876"/>
            <a:ext cx="9030334" cy="600164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a:solidFill>
                  <a:schemeClr val="tx1"/>
                </a:solidFill>
                <a:latin typeface="Times New Roman" panose="02020603050405020304" pitchFamily="18" charset="0"/>
                <a:cs typeface="Times New Roman" panose="02020603050405020304" pitchFamily="18" charset="0"/>
              </a:rPr>
              <a:t>24. Reallocation of National Assembly seats among federating units and allowing election authorities to update boundaries of constituencies based on provisional results of </a:t>
            </a:r>
            <a:r>
              <a:rPr lang="en-US" sz="2400" dirty="0">
                <a:solidFill>
                  <a:schemeClr val="tx1"/>
                </a:solidFill>
                <a:latin typeface="Times New Roman" panose="02020603050405020304" pitchFamily="18" charset="0"/>
                <a:cs typeface="Times New Roman" panose="02020603050405020304" pitchFamily="18" charset="0"/>
                <a:hlinkClick r:id="rId2" tooltip="2017 Census of Pakistan">
                  <a:extLst>
                    <a:ext uri="{A12FA001-AC4F-418D-AE19-62706E023703}">
                      <ahyp:hlinkClr xmlns:ahyp="http://schemas.microsoft.com/office/drawing/2018/hyperlinkcolor" val="tx"/>
                    </a:ext>
                  </a:extLst>
                </a:hlinkClick>
              </a:rPr>
              <a:t>2017 Census of Pakistan</a:t>
            </a:r>
            <a:r>
              <a:rPr lang="en-US" sz="2400" dirty="0">
                <a:solidFill>
                  <a:schemeClr val="tx1"/>
                </a:solidFill>
                <a:latin typeface="Times New Roman" panose="02020603050405020304" pitchFamily="18" charset="0"/>
                <a:cs typeface="Times New Roman" panose="02020603050405020304" pitchFamily="18" charset="0"/>
              </a:rPr>
              <a:t>. (2017)</a:t>
            </a:r>
          </a:p>
          <a:p>
            <a:r>
              <a:rPr lang="en-US" sz="2400" dirty="0">
                <a:solidFill>
                  <a:schemeClr val="tx1"/>
                </a:solidFill>
                <a:latin typeface="Times New Roman" panose="02020603050405020304" pitchFamily="18" charset="0"/>
                <a:cs typeface="Times New Roman" panose="02020603050405020304" pitchFamily="18" charset="0"/>
              </a:rPr>
              <a:t>25. Merges </a:t>
            </a:r>
            <a:r>
              <a:rPr lang="en-US" sz="2400" dirty="0">
                <a:solidFill>
                  <a:schemeClr val="tx1"/>
                </a:solidFill>
                <a:latin typeface="Times New Roman" panose="02020603050405020304" pitchFamily="18" charset="0"/>
                <a:cs typeface="Times New Roman" panose="02020603050405020304" pitchFamily="18" charset="0"/>
                <a:hlinkClick r:id="rId3" tooltip="Federally Administered Tribal Areas">
                  <a:extLst>
                    <a:ext uri="{A12FA001-AC4F-418D-AE19-62706E023703}">
                      <ahyp:hlinkClr xmlns:ahyp="http://schemas.microsoft.com/office/drawing/2018/hyperlinkcolor" val="tx"/>
                    </a:ext>
                  </a:extLst>
                </a:hlinkClick>
              </a:rPr>
              <a:t>Federally Administered Tribal Areas</a:t>
            </a:r>
            <a:r>
              <a:rPr lang="en-US" sz="2400" dirty="0">
                <a:solidFill>
                  <a:schemeClr val="tx1"/>
                </a:solidFill>
                <a:latin typeface="Times New Roman" panose="02020603050405020304" pitchFamily="18" charset="0"/>
                <a:cs typeface="Times New Roman" panose="02020603050405020304" pitchFamily="18" charset="0"/>
              </a:rPr>
              <a:t> with </a:t>
            </a:r>
            <a:r>
              <a:rPr lang="en-US" sz="2400" dirty="0">
                <a:solidFill>
                  <a:schemeClr val="tx1"/>
                </a:solidFill>
                <a:latin typeface="Times New Roman" panose="02020603050405020304" pitchFamily="18" charset="0"/>
                <a:cs typeface="Times New Roman" panose="02020603050405020304" pitchFamily="18" charset="0"/>
                <a:hlinkClick r:id="rId4" tooltip="Khyber Pakhtunkhwa">
                  <a:extLst>
                    <a:ext uri="{A12FA001-AC4F-418D-AE19-62706E023703}">
                      <ahyp:hlinkClr xmlns:ahyp="http://schemas.microsoft.com/office/drawing/2018/hyperlinkcolor" val="tx"/>
                    </a:ext>
                  </a:extLst>
                </a:hlinkClick>
              </a:rPr>
              <a:t>Khyber Pakhtunkhwa</a:t>
            </a:r>
            <a:r>
              <a:rPr lang="en-US" sz="2400" dirty="0">
                <a:solidFill>
                  <a:schemeClr val="tx1"/>
                </a:solidFill>
                <a:latin typeface="Times New Roman" panose="02020603050405020304" pitchFamily="18" charset="0"/>
                <a:cs typeface="Times New Roman" panose="02020603050405020304" pitchFamily="18" charset="0"/>
              </a:rPr>
              <a:t>. (2018)</a:t>
            </a:r>
          </a:p>
          <a:p>
            <a:r>
              <a:rPr lang="en-US" sz="2400" dirty="0">
                <a:solidFill>
                  <a:schemeClr val="tx1"/>
                </a:solidFill>
                <a:latin typeface="Times New Roman" panose="02020603050405020304" pitchFamily="18" charset="0"/>
                <a:cs typeface="Times New Roman" panose="02020603050405020304" pitchFamily="18" charset="0"/>
              </a:rPr>
              <a:t>26. The seats of tribal districts in the </a:t>
            </a:r>
            <a:r>
              <a:rPr lang="en-US" sz="2400" dirty="0">
                <a:solidFill>
                  <a:schemeClr val="tx1"/>
                </a:solidFill>
                <a:latin typeface="Times New Roman" panose="02020603050405020304" pitchFamily="18" charset="0"/>
                <a:cs typeface="Times New Roman" panose="02020603050405020304" pitchFamily="18" charset="0"/>
                <a:hlinkClick r:id="rId5" tooltip="National Assembly of Pakistan">
                  <a:extLst>
                    <a:ext uri="{A12FA001-AC4F-418D-AE19-62706E023703}">
                      <ahyp:hlinkClr xmlns:ahyp="http://schemas.microsoft.com/office/drawing/2018/hyperlinkcolor" val="tx"/>
                    </a:ext>
                  </a:extLst>
                </a:hlinkClick>
              </a:rPr>
              <a:t>National Assembly of Pakistan</a:t>
            </a:r>
            <a:r>
              <a:rPr lang="en-US" sz="2400" dirty="0">
                <a:solidFill>
                  <a:schemeClr val="tx1"/>
                </a:solidFill>
                <a:latin typeface="Times New Roman" panose="02020603050405020304" pitchFamily="18" charset="0"/>
                <a:cs typeface="Times New Roman" panose="02020603050405020304" pitchFamily="18" charset="0"/>
              </a:rPr>
              <a:t> will be retained at 12 while their seats in the </a:t>
            </a:r>
            <a:r>
              <a:rPr lang="en-US" sz="2400" dirty="0">
                <a:solidFill>
                  <a:schemeClr val="tx1"/>
                </a:solidFill>
                <a:latin typeface="Times New Roman" panose="02020603050405020304" pitchFamily="18" charset="0"/>
                <a:cs typeface="Times New Roman" panose="02020603050405020304" pitchFamily="18" charset="0"/>
                <a:hlinkClick r:id="rId6" tooltip="Khyber Pakhtunkhwa Assembly">
                  <a:extLst>
                    <a:ext uri="{A12FA001-AC4F-418D-AE19-62706E023703}">
                      <ahyp:hlinkClr xmlns:ahyp="http://schemas.microsoft.com/office/drawing/2018/hyperlinkcolor" val="tx"/>
                    </a:ext>
                  </a:extLst>
                </a:hlinkClick>
              </a:rPr>
              <a:t>Khyber Pakhtunkhwa Assembly</a:t>
            </a:r>
            <a:r>
              <a:rPr lang="en-US" sz="2400" dirty="0">
                <a:solidFill>
                  <a:schemeClr val="tx1"/>
                </a:solidFill>
                <a:latin typeface="Times New Roman" panose="02020603050405020304" pitchFamily="18" charset="0"/>
                <a:cs typeface="Times New Roman" panose="02020603050405020304" pitchFamily="18" charset="0"/>
              </a:rPr>
              <a:t> have been increased to 24 from 16. (2019)</a:t>
            </a: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10311294"/>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3"/>
            <a:ext cx="8839199" cy="457200"/>
          </a:xfrm>
          <a:solidFill>
            <a:srgbClr val="00B050"/>
          </a:solidFill>
        </p:spPr>
        <p:txBody>
          <a:bodyPr>
            <a:noAutofit/>
          </a:bodyPr>
          <a:lstStyle/>
          <a:p>
            <a:pPr algn="ctr"/>
            <a:endParaRPr lang="en-US" sz="2800" dirty="0">
              <a:solidFill>
                <a:srgbClr val="FFFF00"/>
              </a:solidFill>
              <a:latin typeface="Times New Roman" pitchFamily="18" charset="0"/>
              <a:cs typeface="Times New Roman" pitchFamily="18" charset="0"/>
            </a:endParaRP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5080" y="2238435"/>
            <a:ext cx="9030334" cy="35394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en-PK" sz="3200" dirty="0">
                <a:latin typeface="Times New Roman" panose="02020603050405020304" pitchFamily="18" charset="0"/>
                <a:cs typeface="Times New Roman" panose="02020603050405020304" pitchFamily="18" charset="0"/>
              </a:rPr>
              <a:t>References ; </a:t>
            </a:r>
          </a:p>
          <a:p>
            <a:r>
              <a:rPr lang="en-US" altLang="en-PK" sz="3200" dirty="0">
                <a:latin typeface="Times New Roman" panose="02020603050405020304" pitchFamily="18" charset="0"/>
                <a:cs typeface="Times New Roman" panose="02020603050405020304" pitchFamily="18" charset="0"/>
              </a:rPr>
              <a:t>Constitutional and Political history of Pakistan by Hamid Khan.</a:t>
            </a:r>
          </a:p>
          <a:p>
            <a:r>
              <a:rPr lang="en-US" altLang="en-PK" sz="3200" dirty="0">
                <a:latin typeface="Times New Roman" panose="02020603050405020304" pitchFamily="18" charset="0"/>
                <a:cs typeface="Times New Roman" panose="02020603050405020304" pitchFamily="18" charset="0"/>
              </a:rPr>
              <a:t>Pakistan Studies by M R Kazmi</a:t>
            </a:r>
          </a:p>
          <a:p>
            <a:endParaRPr lang="en-US" altLang="en-PK" sz="3200" dirty="0">
              <a:latin typeface="Times New Roman" panose="02020603050405020304" pitchFamily="18" charset="0"/>
              <a:cs typeface="Times New Roman" panose="02020603050405020304" pitchFamily="18" charset="0"/>
            </a:endParaRPr>
          </a:p>
          <a:p>
            <a:pPr algn="ctr">
              <a:buFontTx/>
              <a:buNone/>
            </a:pPr>
            <a:r>
              <a:rPr lang="en-US" altLang="en-PK" sz="3200" b="1" dirty="0">
                <a:latin typeface="Times New Roman" panose="02020603050405020304" pitchFamily="18" charset="0"/>
                <a:cs typeface="Times New Roman" panose="02020603050405020304" pitchFamily="18" charset="0"/>
              </a:rPr>
              <a:t>Conclusions</a:t>
            </a:r>
          </a:p>
          <a:p>
            <a:endParaRPr lang="en-US" altLang="en-PK" sz="3200" b="1" dirty="0">
              <a:latin typeface="Times New Roman" panose="02020603050405020304" pitchFamily="18" charset="0"/>
              <a:cs typeface="Times New Roman" panose="02020603050405020304" pitchFamily="18" charset="0"/>
            </a:endParaRP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49932700"/>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3"/>
            <a:ext cx="8839199" cy="457200"/>
          </a:xfrm>
          <a:solidFill>
            <a:srgbClr val="00B050"/>
          </a:solidFill>
        </p:spPr>
        <p:txBody>
          <a:bodyPr>
            <a:noAutofit/>
          </a:bodyPr>
          <a:lstStyle/>
          <a:p>
            <a:pPr algn="ctr"/>
            <a:r>
              <a:rPr lang="en-US" sz="2800" dirty="0">
                <a:solidFill>
                  <a:srgbClr val="FFFF00"/>
                </a:solidFill>
                <a:latin typeface="Times New Roman" pitchFamily="18" charset="0"/>
                <a:cs typeface="Times New Roman" pitchFamily="18" charset="0"/>
              </a:rPr>
              <a:t>Intro</a:t>
            </a: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 y="587149"/>
            <a:ext cx="9030334" cy="65556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After general elections of 1971, Pakistan People Party came in rule. On 17th April, 1972 a commission was formed by national assembly to make the draft for a new constitution.</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This draft was presented in assembly on 20th October, 1972. The draft made was given assent of President on 12th April, 1973.</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new constitution was enforced on 14th August, 1973 in the country and still the country is being ruled by this constitution.</a:t>
            </a:r>
          </a:p>
          <a:p>
            <a:pPr marL="285750" indent="-28575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7121170"/>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3"/>
            <a:ext cx="8839199" cy="457200"/>
          </a:xfrm>
          <a:solidFill>
            <a:srgbClr val="00B050"/>
          </a:solidFill>
        </p:spPr>
        <p:txBody>
          <a:bodyPr>
            <a:noAutofit/>
          </a:bodyPr>
          <a:lstStyle/>
          <a:p>
            <a:pPr algn="ctr"/>
            <a:r>
              <a:rPr lang="en-US" sz="2800" dirty="0">
                <a:solidFill>
                  <a:srgbClr val="FFFF00"/>
                </a:solidFill>
                <a:latin typeface="Times New Roman" pitchFamily="18" charset="0"/>
                <a:cs typeface="Times New Roman" pitchFamily="18" charset="0"/>
              </a:rPr>
              <a:t>Salient Features</a:t>
            </a: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 y="587149"/>
            <a:ext cx="9030334" cy="63709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b="1" dirty="0">
                <a:latin typeface="Times New Roman" panose="02020603050405020304" pitchFamily="18" charset="0"/>
                <a:cs typeface="Times New Roman" panose="02020603050405020304" pitchFamily="18" charset="0"/>
              </a:rPr>
              <a:t>Written Constitution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Just like the old constitutions of Pakistan, constitution of 1973 was also a written constitution.</a:t>
            </a:r>
          </a:p>
          <a:p>
            <a:r>
              <a:rPr lang="en-US" sz="2400" b="1" dirty="0">
                <a:latin typeface="Times New Roman" panose="02020603050405020304" pitchFamily="18" charset="0"/>
                <a:cs typeface="Times New Roman" panose="02020603050405020304" pitchFamily="18" charset="0"/>
              </a:rPr>
              <a:t>Detailed Constitution</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Constitution</a:t>
            </a:r>
            <a:r>
              <a:rPr lang="en-US" sz="2400" dirty="0">
                <a:latin typeface="Times New Roman" panose="02020603050405020304" pitchFamily="18" charset="0"/>
                <a:cs typeface="Times New Roman" panose="02020603050405020304" pitchFamily="18" charset="0"/>
              </a:rPr>
              <a:t> of 1973 was a detailed constitution with 250 articles, 12 parts and 7 schedules.</a:t>
            </a:r>
          </a:p>
          <a:p>
            <a:r>
              <a:rPr lang="en-US" sz="2400" b="1" dirty="0">
                <a:latin typeface="Times New Roman" panose="02020603050405020304" pitchFamily="18" charset="0"/>
                <a:cs typeface="Times New Roman" panose="02020603050405020304" pitchFamily="18" charset="0"/>
              </a:rPr>
              <a:t>Preamble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Objectives resolution was included in preamble of this constitution. It states that sovereignty belongs to Allah Almighty.</a:t>
            </a:r>
          </a:p>
          <a:p>
            <a:r>
              <a:rPr lang="en-US" sz="2400" b="1" dirty="0">
                <a:latin typeface="Times New Roman" panose="02020603050405020304" pitchFamily="18" charset="0"/>
                <a:cs typeface="Times New Roman" panose="02020603050405020304" pitchFamily="18" charset="0"/>
              </a:rPr>
              <a:t>Name of Country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Name of country declared was “Islamic Republic of Pakistan.” Islam was declared as state religion.</a:t>
            </a:r>
          </a:p>
          <a:p>
            <a:r>
              <a:rPr lang="en-US" sz="2400" b="1" dirty="0">
                <a:latin typeface="Times New Roman" panose="02020603050405020304" pitchFamily="18" charset="0"/>
                <a:cs typeface="Times New Roman" panose="02020603050405020304" pitchFamily="18" charset="0"/>
              </a:rPr>
              <a:t>National Language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constitution declared Urdu as national language. However, English was made official language.</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47358721"/>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3"/>
            <a:ext cx="8839199" cy="457200"/>
          </a:xfrm>
          <a:solidFill>
            <a:srgbClr val="00B050"/>
          </a:solidFill>
        </p:spPr>
        <p:txBody>
          <a:bodyPr>
            <a:noAutofit/>
          </a:bodyPr>
          <a:lstStyle/>
          <a:p>
            <a:pPr algn="ctr"/>
            <a:r>
              <a:rPr lang="en-US" sz="2800" dirty="0">
                <a:solidFill>
                  <a:srgbClr val="FFFF00"/>
                </a:solidFill>
                <a:latin typeface="Times New Roman" pitchFamily="18" charset="0"/>
                <a:cs typeface="Times New Roman" pitchFamily="18" charset="0"/>
              </a:rPr>
              <a:t>Salient Features</a:t>
            </a: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 y="587149"/>
            <a:ext cx="9030334" cy="63709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b="1" dirty="0">
                <a:latin typeface="Times New Roman" panose="02020603050405020304" pitchFamily="18" charset="0"/>
                <a:cs typeface="Times New Roman" panose="02020603050405020304" pitchFamily="18" charset="0"/>
              </a:rPr>
              <a:t>Federal System</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According to the constitution, Pakistan shall be a federation where the units or the provinces shall be autonomous.</a:t>
            </a:r>
          </a:p>
          <a:p>
            <a:r>
              <a:rPr lang="en-US" sz="2400" b="1" dirty="0">
                <a:latin typeface="Times New Roman" panose="02020603050405020304" pitchFamily="18" charset="0"/>
                <a:cs typeface="Times New Roman" panose="02020603050405020304" pitchFamily="18" charset="0"/>
              </a:rPr>
              <a:t>Form of Government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constitution stated that there shall be parliamentary form of government where prime minister shall be the head of the government and president shall be the head of the state.</a:t>
            </a:r>
          </a:p>
          <a:p>
            <a:r>
              <a:rPr lang="en-US" sz="2400" b="1" dirty="0">
                <a:latin typeface="Times New Roman" panose="02020603050405020304" pitchFamily="18" charset="0"/>
                <a:cs typeface="Times New Roman" panose="02020603050405020304" pitchFamily="18" charset="0"/>
              </a:rPr>
              <a:t>Bicameral System:</a:t>
            </a:r>
          </a:p>
          <a:p>
            <a:r>
              <a:rPr lang="en-US" sz="2400" dirty="0">
                <a:latin typeface="Times New Roman" panose="02020603050405020304" pitchFamily="18" charset="0"/>
                <a:cs typeface="Times New Roman" panose="02020603050405020304" pitchFamily="18" charset="0"/>
              </a:rPr>
              <a:t>The constitution of 1973 introduced bicameral system in the country. National assembly and Senate were the two houses introduced for legislature.</a:t>
            </a:r>
          </a:p>
          <a:p>
            <a:r>
              <a:rPr lang="en-US" sz="2400" b="1" dirty="0">
                <a:latin typeface="Times New Roman" panose="02020603050405020304" pitchFamily="18" charset="0"/>
                <a:cs typeface="Times New Roman" panose="02020603050405020304" pitchFamily="18" charset="0"/>
              </a:rPr>
              <a:t>Fundamental Rights:</a:t>
            </a:r>
          </a:p>
          <a:p>
            <a:r>
              <a:rPr lang="en-US" sz="2400" dirty="0">
                <a:latin typeface="Times New Roman" panose="02020603050405020304" pitchFamily="18" charset="0"/>
                <a:cs typeface="Times New Roman" panose="02020603050405020304" pitchFamily="18" charset="0"/>
              </a:rPr>
              <a:t>Article 8-28 of the constitution gave fundamental rights for citizens of Pakistan.</a:t>
            </a:r>
          </a:p>
          <a:p>
            <a:r>
              <a:rPr lang="en-US" sz="2400" b="1" dirty="0">
                <a:latin typeface="Times New Roman" panose="02020603050405020304" pitchFamily="18" charset="0"/>
                <a:cs typeface="Times New Roman" panose="02020603050405020304" pitchFamily="18" charset="0"/>
              </a:rPr>
              <a:t>Principles of Policy</a:t>
            </a:r>
          </a:p>
          <a:p>
            <a:r>
              <a:rPr lang="en-US" sz="2400" dirty="0">
                <a:latin typeface="Times New Roman" panose="02020603050405020304" pitchFamily="18" charset="0"/>
                <a:cs typeface="Times New Roman" panose="02020603050405020304" pitchFamily="18" charset="0"/>
              </a:rPr>
              <a:t>Article 29-40 of the constitution introduced directive principles for state policy.</a:t>
            </a: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82566423"/>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3"/>
            <a:ext cx="8839199" cy="457200"/>
          </a:xfrm>
          <a:solidFill>
            <a:srgbClr val="00B050"/>
          </a:solidFill>
        </p:spPr>
        <p:txBody>
          <a:bodyPr>
            <a:noAutofit/>
          </a:bodyPr>
          <a:lstStyle/>
          <a:p>
            <a:pPr algn="ctr"/>
            <a:r>
              <a:rPr lang="en-US" sz="2800" dirty="0">
                <a:solidFill>
                  <a:srgbClr val="FFFF00"/>
                </a:solidFill>
                <a:latin typeface="Times New Roman" pitchFamily="18" charset="0"/>
                <a:cs typeface="Times New Roman" pitchFamily="18" charset="0"/>
              </a:rPr>
              <a:t>Salient Features</a:t>
            </a: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 y="587149"/>
            <a:ext cx="9030334" cy="63709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b="1" dirty="0">
                <a:latin typeface="Times New Roman" panose="02020603050405020304" pitchFamily="18" charset="0"/>
                <a:cs typeface="Times New Roman" panose="02020603050405020304" pitchFamily="18" charset="0"/>
              </a:rPr>
              <a:t>Rigid Constitution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Constitution of 1973 is a rigid constitution. At least two-third majority is required to amend the constitution.</a:t>
            </a:r>
          </a:p>
          <a:p>
            <a:r>
              <a:rPr lang="en-US" sz="2400" b="1" dirty="0">
                <a:latin typeface="Times New Roman" panose="02020603050405020304" pitchFamily="18" charset="0"/>
                <a:cs typeface="Times New Roman" panose="02020603050405020304" pitchFamily="18" charset="0"/>
              </a:rPr>
              <a:t>Direct Elections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constitution introduced method of direct elections for national as well as provincial assemblies.</a:t>
            </a:r>
          </a:p>
          <a:p>
            <a:r>
              <a:rPr lang="en-US" sz="2400" b="1" dirty="0">
                <a:latin typeface="Times New Roman" panose="02020603050405020304" pitchFamily="18" charset="0"/>
                <a:cs typeface="Times New Roman" panose="02020603050405020304" pitchFamily="18" charset="0"/>
              </a:rPr>
              <a:t>Independence of Judiciary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constitution declared that the judiciary shall be independent of executive.</a:t>
            </a:r>
          </a:p>
          <a:p>
            <a:r>
              <a:rPr lang="en-US" sz="2400" b="1" dirty="0">
                <a:latin typeface="Times New Roman" panose="02020603050405020304" pitchFamily="18" charset="0"/>
                <a:cs typeface="Times New Roman" panose="02020603050405020304" pitchFamily="18" charset="0"/>
              </a:rPr>
              <a:t>Referendum</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constitution authorizes the president to hold referendum on any national issue.</a:t>
            </a:r>
          </a:p>
          <a:p>
            <a:r>
              <a:rPr lang="en-US" sz="2400" b="1" dirty="0">
                <a:latin typeface="Times New Roman" panose="02020603050405020304" pitchFamily="18" charset="0"/>
                <a:cs typeface="Times New Roman" panose="02020603050405020304" pitchFamily="18" charset="0"/>
              </a:rPr>
              <a:t>Rule of Law</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1973 constitution establishes rule of law in the country.</a:t>
            </a:r>
          </a:p>
          <a:p>
            <a:r>
              <a:rPr lang="en-US" sz="2400" b="1" dirty="0">
                <a:latin typeface="Times New Roman" panose="02020603050405020304" pitchFamily="18" charset="0"/>
                <a:cs typeface="Times New Roman" panose="02020603050405020304" pitchFamily="18" charset="0"/>
              </a:rPr>
              <a:t>High Treason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According to the constitution, the act of unconstitutional abrogation of the constitution has been declared as act of high treason.</a:t>
            </a: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7114286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2"/>
            <a:ext cx="8839199" cy="938929"/>
          </a:xfrm>
          <a:solidFill>
            <a:srgbClr val="00B050"/>
          </a:solidFill>
        </p:spPr>
        <p:txBody>
          <a:bodyPr>
            <a:noAutofit/>
          </a:bodyPr>
          <a:lstStyle/>
          <a:p>
            <a:pPr algn="ctr"/>
            <a:r>
              <a:rPr lang="en-US" sz="2800" dirty="0">
                <a:solidFill>
                  <a:srgbClr val="FFFF00"/>
                </a:solidFill>
                <a:latin typeface="Times New Roman" pitchFamily="18" charset="0"/>
                <a:cs typeface="Times New Roman" pitchFamily="18" charset="0"/>
              </a:rPr>
              <a:t>Amendments in Constitution of Pakistan</a:t>
            </a:r>
            <a:br>
              <a:rPr lang="en-US" sz="2800" dirty="0">
                <a:solidFill>
                  <a:srgbClr val="FFFF00"/>
                </a:solidFill>
                <a:latin typeface="Times New Roman" pitchFamily="18" charset="0"/>
                <a:cs typeface="Times New Roman" pitchFamily="18" charset="0"/>
              </a:rPr>
            </a:br>
            <a:r>
              <a:rPr lang="en-US" sz="2800" dirty="0">
                <a:solidFill>
                  <a:srgbClr val="FFFF00"/>
                </a:solidFill>
                <a:latin typeface="Times New Roman" pitchFamily="18" charset="0"/>
                <a:cs typeface="Times New Roman" pitchFamily="18" charset="0"/>
              </a:rPr>
              <a:t>Bhutto Period (1972-77)</a:t>
            </a: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22226" y="1068876"/>
            <a:ext cx="9030334" cy="600164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342900" indent="-342900">
              <a:buAutoNum type="arabicPeriod"/>
            </a:pPr>
            <a:r>
              <a:rPr lang="en-US" sz="2400" dirty="0">
                <a:solidFill>
                  <a:schemeClr val="tx1"/>
                </a:solidFill>
                <a:latin typeface="Times New Roman" panose="02020603050405020304" pitchFamily="18" charset="0"/>
                <a:cs typeface="Times New Roman" panose="02020603050405020304" pitchFamily="18" charset="0"/>
              </a:rPr>
              <a:t>Redefined the boundaries of </a:t>
            </a:r>
            <a:r>
              <a:rPr lang="en-US" sz="2400" dirty="0">
                <a:solidFill>
                  <a:schemeClr val="tx1"/>
                </a:solidFill>
                <a:latin typeface="Times New Roman" panose="02020603050405020304" pitchFamily="18" charset="0"/>
                <a:cs typeface="Times New Roman" panose="02020603050405020304" pitchFamily="18" charset="0"/>
                <a:hlinkClick r:id="rId2" tooltip="Pakistan">
                  <a:extLst>
                    <a:ext uri="{A12FA001-AC4F-418D-AE19-62706E023703}">
                      <ahyp:hlinkClr xmlns:ahyp="http://schemas.microsoft.com/office/drawing/2018/hyperlinkcolor" val="tx"/>
                    </a:ext>
                  </a:extLst>
                </a:hlinkClick>
              </a:rPr>
              <a:t>Pakistan</a:t>
            </a:r>
            <a:r>
              <a:rPr lang="en-US" sz="2400" dirty="0">
                <a:solidFill>
                  <a:schemeClr val="tx1"/>
                </a:solidFill>
                <a:latin typeface="Times New Roman" panose="02020603050405020304" pitchFamily="18" charset="0"/>
                <a:cs typeface="Times New Roman" panose="02020603050405020304" pitchFamily="18" charset="0"/>
              </a:rPr>
              <a:t> and removed references to </a:t>
            </a:r>
            <a:r>
              <a:rPr lang="en-US" sz="24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East Pakistan</a:t>
            </a:r>
            <a:r>
              <a:rPr lang="en-US" sz="2400" dirty="0">
                <a:solidFill>
                  <a:schemeClr val="tx1"/>
                </a:solidFill>
                <a:latin typeface="Times New Roman" panose="02020603050405020304" pitchFamily="18" charset="0"/>
                <a:cs typeface="Times New Roman" panose="02020603050405020304" pitchFamily="18" charset="0"/>
              </a:rPr>
              <a:t>. (May 1974)</a:t>
            </a:r>
          </a:p>
          <a:p>
            <a:pPr marL="342900" indent="-342900">
              <a:buAutoNum type="arabicPeriod"/>
            </a:pPr>
            <a:r>
              <a:rPr lang="en-US" sz="2400" dirty="0">
                <a:solidFill>
                  <a:schemeClr val="tx1"/>
                </a:solidFill>
                <a:latin typeface="Times New Roman" panose="02020603050405020304" pitchFamily="18" charset="0"/>
                <a:cs typeface="Times New Roman" panose="02020603050405020304" pitchFamily="18" charset="0"/>
              </a:rPr>
              <a:t>Defined a Muslim and declared the status of </a:t>
            </a:r>
            <a:r>
              <a:rPr lang="en-US" sz="2400" dirty="0">
                <a:solidFill>
                  <a:schemeClr val="tx1"/>
                </a:solidFill>
                <a:latin typeface="Times New Roman" panose="02020603050405020304" pitchFamily="18" charset="0"/>
                <a:cs typeface="Times New Roman" panose="02020603050405020304" pitchFamily="18" charset="0"/>
                <a:hlinkClick r:id="rId4" tooltip="Ahmadis">
                  <a:extLst>
                    <a:ext uri="{A12FA001-AC4F-418D-AE19-62706E023703}">
                      <ahyp:hlinkClr xmlns:ahyp="http://schemas.microsoft.com/office/drawing/2018/hyperlinkcolor" val="tx"/>
                    </a:ext>
                  </a:extLst>
                </a:hlinkClick>
              </a:rPr>
              <a:t>Ahmadis</a:t>
            </a:r>
            <a:r>
              <a:rPr lang="en-US" sz="2400" dirty="0">
                <a:solidFill>
                  <a:schemeClr val="tx1"/>
                </a:solidFill>
                <a:latin typeface="Times New Roman" panose="02020603050405020304" pitchFamily="18" charset="0"/>
                <a:cs typeface="Times New Roman" panose="02020603050405020304" pitchFamily="18" charset="0"/>
              </a:rPr>
              <a:t> as </a:t>
            </a:r>
            <a:r>
              <a:rPr lang="en-US" sz="2400" dirty="0">
                <a:solidFill>
                  <a:schemeClr val="tx1"/>
                </a:solidFill>
                <a:latin typeface="Times New Roman" panose="02020603050405020304" pitchFamily="18" charset="0"/>
                <a:cs typeface="Times New Roman" panose="02020603050405020304" pitchFamily="18" charset="0"/>
                <a:hlinkClick r:id="rId5" tooltip="Minority group">
                  <a:extLst>
                    <a:ext uri="{A12FA001-AC4F-418D-AE19-62706E023703}">
                      <ahyp:hlinkClr xmlns:ahyp="http://schemas.microsoft.com/office/drawing/2018/hyperlinkcolor" val="tx"/>
                    </a:ext>
                  </a:extLst>
                </a:hlinkClick>
              </a:rPr>
              <a:t>minority</a:t>
            </a:r>
            <a:r>
              <a:rPr lang="en-US" sz="2400" dirty="0">
                <a:solidFill>
                  <a:schemeClr val="tx1"/>
                </a:solidFill>
                <a:latin typeface="Times New Roman" panose="02020603050405020304" pitchFamily="18" charset="0"/>
                <a:cs typeface="Times New Roman" panose="02020603050405020304" pitchFamily="18" charset="0"/>
              </a:rPr>
              <a:t> and 'non-Muslim’. (Sep 1974)</a:t>
            </a:r>
          </a:p>
          <a:p>
            <a:pPr marL="342900" indent="-342900">
              <a:buAutoNum type="arabicPeriod"/>
            </a:pPr>
            <a:r>
              <a:rPr lang="en-US" sz="2400" dirty="0">
                <a:solidFill>
                  <a:schemeClr val="tx1"/>
                </a:solidFill>
                <a:latin typeface="Times New Roman" panose="02020603050405020304" pitchFamily="18" charset="0"/>
                <a:cs typeface="Times New Roman" panose="02020603050405020304" pitchFamily="18" charset="0"/>
              </a:rPr>
              <a:t>Extended the period of preventive detention. (Feb 1975)</a:t>
            </a:r>
          </a:p>
          <a:p>
            <a:pPr marL="342900" indent="-342900">
              <a:buAutoNum type="arabicPeriod"/>
            </a:pPr>
            <a:r>
              <a:rPr lang="en-US" sz="2400" dirty="0">
                <a:solidFill>
                  <a:schemeClr val="tx1"/>
                </a:solidFill>
                <a:latin typeface="Times New Roman" panose="02020603050405020304" pitchFamily="18" charset="0"/>
                <a:cs typeface="Times New Roman" panose="02020603050405020304" pitchFamily="18" charset="0"/>
              </a:rPr>
              <a:t>Decreed additional seats for minorities, it also deprived courts of the power to grant </a:t>
            </a:r>
            <a:r>
              <a:rPr lang="en-US" sz="2400" dirty="0">
                <a:solidFill>
                  <a:schemeClr val="tx1"/>
                </a:solidFill>
                <a:latin typeface="Times New Roman" panose="02020603050405020304" pitchFamily="18" charset="0"/>
                <a:cs typeface="Times New Roman" panose="02020603050405020304" pitchFamily="18" charset="0"/>
                <a:hlinkClick r:id="rId6" tooltip="Bail">
                  <a:extLst>
                    <a:ext uri="{A12FA001-AC4F-418D-AE19-62706E023703}">
                      <ahyp:hlinkClr xmlns:ahyp="http://schemas.microsoft.com/office/drawing/2018/hyperlinkcolor" val="tx"/>
                    </a:ext>
                  </a:extLst>
                </a:hlinkClick>
              </a:rPr>
              <a:t>bail</a:t>
            </a:r>
            <a:r>
              <a:rPr lang="en-US" sz="2400" dirty="0">
                <a:solidFill>
                  <a:schemeClr val="tx1"/>
                </a:solidFill>
                <a:latin typeface="Times New Roman" panose="02020603050405020304" pitchFamily="18" charset="0"/>
                <a:cs typeface="Times New Roman" panose="02020603050405020304" pitchFamily="18" charset="0"/>
              </a:rPr>
              <a:t> to any person detained under any </a:t>
            </a:r>
            <a:r>
              <a:rPr lang="en-US" sz="2400" dirty="0">
                <a:solidFill>
                  <a:schemeClr val="tx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preventive detention</a:t>
            </a:r>
            <a:r>
              <a:rPr lang="en-US" sz="2400" dirty="0">
                <a:solidFill>
                  <a:schemeClr val="tx1"/>
                </a:solidFill>
                <a:latin typeface="Times New Roman" panose="02020603050405020304" pitchFamily="18" charset="0"/>
                <a:cs typeface="Times New Roman" panose="02020603050405020304" pitchFamily="18" charset="0"/>
              </a:rPr>
              <a:t>. (Nov 1975)</a:t>
            </a:r>
          </a:p>
          <a:p>
            <a:pPr marL="342900" indent="-342900">
              <a:buAutoNum type="arabicPeriod"/>
            </a:pPr>
            <a:r>
              <a:rPr lang="en-US" sz="2400" dirty="0">
                <a:solidFill>
                  <a:schemeClr val="tx1"/>
                </a:solidFill>
                <a:latin typeface="Times New Roman" panose="02020603050405020304" pitchFamily="18" charset="0"/>
                <a:cs typeface="Times New Roman" panose="02020603050405020304" pitchFamily="18" charset="0"/>
              </a:rPr>
              <a:t>Widened the scope of restriction on the </a:t>
            </a:r>
            <a:r>
              <a:rPr lang="en-US" sz="2400" dirty="0">
                <a:solidFill>
                  <a:schemeClr val="tx1"/>
                </a:solidFill>
                <a:latin typeface="Times New Roman" panose="02020603050405020304" pitchFamily="18" charset="0"/>
                <a:cs typeface="Times New Roman" panose="02020603050405020304" pitchFamily="18" charset="0"/>
                <a:hlinkClick r:id="rId8" tooltip="High Courts of Pakistan">
                  <a:extLst>
                    <a:ext uri="{A12FA001-AC4F-418D-AE19-62706E023703}">
                      <ahyp:hlinkClr xmlns:ahyp="http://schemas.microsoft.com/office/drawing/2018/hyperlinkcolor" val="tx"/>
                    </a:ext>
                  </a:extLst>
                </a:hlinkClick>
              </a:rPr>
              <a:t>High Courts</a:t>
            </a:r>
            <a:r>
              <a:rPr lang="en-US" sz="2400" dirty="0">
                <a:solidFill>
                  <a:schemeClr val="tx1"/>
                </a:solidFill>
                <a:latin typeface="Times New Roman" panose="02020603050405020304" pitchFamily="18" charset="0"/>
                <a:cs typeface="Times New Roman" panose="02020603050405020304" pitchFamily="18" charset="0"/>
              </a:rPr>
              <a:t>. (Sep 1976)</a:t>
            </a:r>
          </a:p>
          <a:p>
            <a:pPr marL="342900" indent="-342900">
              <a:buAutoNum type="arabicPeriod"/>
            </a:pPr>
            <a:r>
              <a:rPr lang="en-US" sz="2400" dirty="0">
                <a:solidFill>
                  <a:schemeClr val="tx1"/>
                </a:solidFill>
                <a:latin typeface="Times New Roman" panose="02020603050405020304" pitchFamily="18" charset="0"/>
                <a:cs typeface="Times New Roman" panose="02020603050405020304" pitchFamily="18" charset="0"/>
              </a:rPr>
              <a:t>Provided that Chief Justice of Supreme Court will be retired at the age of 65 and </a:t>
            </a:r>
            <a:r>
              <a:rPr lang="en-US" sz="2400" dirty="0">
                <a:solidFill>
                  <a:schemeClr val="tx1"/>
                </a:solidFill>
                <a:latin typeface="Times New Roman" panose="02020603050405020304" pitchFamily="18" charset="0"/>
                <a:cs typeface="Times New Roman" panose="02020603050405020304" pitchFamily="18" charset="0"/>
                <a:hlinkClick r:id="rId8" tooltip="High Courts of Pakistan">
                  <a:extLst>
                    <a:ext uri="{A12FA001-AC4F-418D-AE19-62706E023703}">
                      <ahyp:hlinkClr xmlns:ahyp="http://schemas.microsoft.com/office/drawing/2018/hyperlinkcolor" val="tx"/>
                    </a:ext>
                  </a:extLst>
                </a:hlinkClick>
              </a:rPr>
              <a:t>High Court</a:t>
            </a:r>
            <a:r>
              <a:rPr lang="en-US" sz="2400" dirty="0">
                <a:solidFill>
                  <a:schemeClr val="tx1"/>
                </a:solidFill>
                <a:latin typeface="Times New Roman" panose="02020603050405020304" pitchFamily="18" charset="0"/>
                <a:cs typeface="Times New Roman" panose="02020603050405020304" pitchFamily="18" charset="0"/>
              </a:rPr>
              <a:t> judges at age 62. (Dec 1976)</a:t>
            </a:r>
          </a:p>
          <a:p>
            <a:pPr marL="342900" indent="-342900">
              <a:buAutoNum type="arabicPeriod"/>
            </a:pPr>
            <a:r>
              <a:rPr lang="en-US" sz="2400" dirty="0">
                <a:solidFill>
                  <a:schemeClr val="tx1"/>
                </a:solidFill>
                <a:latin typeface="Times New Roman" panose="02020603050405020304" pitchFamily="18" charset="0"/>
                <a:cs typeface="Times New Roman" panose="02020603050405020304" pitchFamily="18" charset="0"/>
              </a:rPr>
              <a:t>Enables the </a:t>
            </a:r>
            <a:r>
              <a:rPr lang="en-US" sz="2400" dirty="0">
                <a:solidFill>
                  <a:schemeClr val="tx1"/>
                </a:solidFill>
                <a:latin typeface="Times New Roman" panose="02020603050405020304" pitchFamily="18" charset="0"/>
                <a:cs typeface="Times New Roman" panose="02020603050405020304" pitchFamily="18" charset="0"/>
                <a:hlinkClick r:id="rId9" tooltip="Prime Minister">
                  <a:extLst>
                    <a:ext uri="{A12FA001-AC4F-418D-AE19-62706E023703}">
                      <ahyp:hlinkClr xmlns:ahyp="http://schemas.microsoft.com/office/drawing/2018/hyperlinkcolor" val="tx"/>
                    </a:ext>
                  </a:extLst>
                </a:hlinkClick>
              </a:rPr>
              <a:t>Prime Minister</a:t>
            </a:r>
            <a:r>
              <a:rPr lang="en-US" sz="2400" dirty="0">
                <a:solidFill>
                  <a:schemeClr val="tx1"/>
                </a:solidFill>
                <a:latin typeface="Times New Roman" panose="02020603050405020304" pitchFamily="18" charset="0"/>
                <a:cs typeface="Times New Roman" panose="02020603050405020304" pitchFamily="18" charset="0"/>
              </a:rPr>
              <a:t> to obtain a </a:t>
            </a:r>
            <a:r>
              <a:rPr lang="en-US" sz="2400" dirty="0">
                <a:solidFill>
                  <a:schemeClr val="tx1"/>
                </a:solidFill>
                <a:latin typeface="Times New Roman" panose="02020603050405020304" pitchFamily="18" charset="0"/>
                <a:cs typeface="Times New Roman" panose="02020603050405020304" pitchFamily="18" charset="0"/>
                <a:hlinkClick r:id="rId10" tooltip="Vote of confidence">
                  <a:extLst>
                    <a:ext uri="{A12FA001-AC4F-418D-AE19-62706E023703}">
                      <ahyp:hlinkClr xmlns:ahyp="http://schemas.microsoft.com/office/drawing/2018/hyperlinkcolor" val="tx"/>
                    </a:ext>
                  </a:extLst>
                </a:hlinkClick>
              </a:rPr>
              <a:t>vote of confidence</a:t>
            </a:r>
            <a:r>
              <a:rPr lang="en-US" sz="2400" dirty="0">
                <a:solidFill>
                  <a:schemeClr val="tx1"/>
                </a:solidFill>
                <a:latin typeface="Times New Roman" panose="02020603050405020304" pitchFamily="18" charset="0"/>
                <a:cs typeface="Times New Roman" panose="02020603050405020304" pitchFamily="18" charset="0"/>
              </a:rPr>
              <a:t> of the people of Pakistan. (May 1977)</a:t>
            </a:r>
          </a:p>
          <a:p>
            <a:pPr marL="342900" indent="-342900">
              <a:buAutoNum type="arabicPeriod"/>
            </a:pPr>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AutoNum type="arabicPeriod"/>
            </a:pP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1829161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2"/>
            <a:ext cx="8839199" cy="938929"/>
          </a:xfrm>
          <a:solidFill>
            <a:srgbClr val="00B050"/>
          </a:solidFill>
        </p:spPr>
        <p:txBody>
          <a:bodyPr>
            <a:noAutofit/>
          </a:bodyPr>
          <a:lstStyle/>
          <a:p>
            <a:pPr algn="ctr"/>
            <a:r>
              <a:rPr lang="en-US" sz="2800" dirty="0">
                <a:solidFill>
                  <a:srgbClr val="FFFF00"/>
                </a:solidFill>
                <a:latin typeface="Times New Roman" pitchFamily="18" charset="0"/>
                <a:cs typeface="Times New Roman" pitchFamily="18" charset="0"/>
              </a:rPr>
              <a:t>Amendments in Constitution of Pakistan</a:t>
            </a:r>
            <a:br>
              <a:rPr lang="en-US" sz="2800" dirty="0">
                <a:solidFill>
                  <a:srgbClr val="FFFF00"/>
                </a:solidFill>
                <a:latin typeface="Times New Roman" pitchFamily="18" charset="0"/>
                <a:cs typeface="Times New Roman" pitchFamily="18" charset="0"/>
              </a:rPr>
            </a:br>
            <a:r>
              <a:rPr lang="en-US" sz="2800" dirty="0">
                <a:solidFill>
                  <a:srgbClr val="FFFF00"/>
                </a:solidFill>
                <a:latin typeface="Times New Roman" pitchFamily="18" charset="0"/>
                <a:cs typeface="Times New Roman" pitchFamily="18" charset="0"/>
              </a:rPr>
              <a:t>Zia Period (1977-88)</a:t>
            </a: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22226" y="1068876"/>
            <a:ext cx="9030334" cy="600164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a:solidFill>
                  <a:schemeClr val="tx1"/>
                </a:solidFill>
                <a:latin typeface="Times New Roman" panose="02020603050405020304" pitchFamily="18" charset="0"/>
                <a:cs typeface="Times New Roman" panose="02020603050405020304" pitchFamily="18" charset="0"/>
              </a:rPr>
              <a:t>8. Changed Pakistan's government from a </a:t>
            </a:r>
            <a:r>
              <a:rPr lang="en-US" sz="2400" dirty="0">
                <a:solidFill>
                  <a:schemeClr val="tx1"/>
                </a:solidFill>
                <a:latin typeface="Times New Roman" panose="02020603050405020304" pitchFamily="18" charset="0"/>
                <a:cs typeface="Times New Roman" panose="02020603050405020304" pitchFamily="18" charset="0"/>
                <a:hlinkClick r:id="rId2" tooltip="Parliamentary system">
                  <a:extLst>
                    <a:ext uri="{A12FA001-AC4F-418D-AE19-62706E023703}">
                      <ahyp:hlinkClr xmlns:ahyp="http://schemas.microsoft.com/office/drawing/2018/hyperlinkcolor" val="tx"/>
                    </a:ext>
                  </a:extLst>
                </a:hlinkClick>
              </a:rPr>
              <a:t>Parliamentary system</a:t>
            </a:r>
            <a:r>
              <a:rPr lang="en-US" sz="2400" dirty="0">
                <a:solidFill>
                  <a:schemeClr val="tx1"/>
                </a:solidFill>
                <a:latin typeface="Times New Roman" panose="02020603050405020304" pitchFamily="18" charset="0"/>
                <a:cs typeface="Times New Roman" panose="02020603050405020304" pitchFamily="18" charset="0"/>
              </a:rPr>
              <a:t> to a </a:t>
            </a:r>
            <a:r>
              <a:rPr lang="en-US" sz="2400" dirty="0">
                <a:solidFill>
                  <a:schemeClr val="tx1"/>
                </a:solidFill>
                <a:latin typeface="Times New Roman" panose="02020603050405020304" pitchFamily="18" charset="0"/>
                <a:cs typeface="Times New Roman" panose="02020603050405020304" pitchFamily="18" charset="0"/>
                <a:hlinkClick r:id="rId3" tooltip="Semi-presidential system">
                  <a:extLst>
                    <a:ext uri="{A12FA001-AC4F-418D-AE19-62706E023703}">
                      <ahyp:hlinkClr xmlns:ahyp="http://schemas.microsoft.com/office/drawing/2018/hyperlinkcolor" val="tx"/>
                    </a:ext>
                  </a:extLst>
                </a:hlinkClick>
              </a:rPr>
              <a:t>Semi-presidential system</a:t>
            </a:r>
            <a:r>
              <a:rPr lang="en-US" sz="2400" dirty="0">
                <a:solidFill>
                  <a:schemeClr val="tx1"/>
                </a:solidFill>
                <a:latin typeface="Times New Roman" panose="02020603050405020304" pitchFamily="18" charset="0"/>
                <a:cs typeface="Times New Roman" panose="02020603050405020304" pitchFamily="18" charset="0"/>
              </a:rPr>
              <a:t> by giving the President a number of additional powers. (Nov 1985)</a:t>
            </a:r>
          </a:p>
          <a:p>
            <a:r>
              <a:rPr lang="en-US" sz="2400" dirty="0">
                <a:solidFill>
                  <a:schemeClr val="tx1"/>
                </a:solidFill>
                <a:latin typeface="Times New Roman" panose="02020603050405020304" pitchFamily="18" charset="0"/>
                <a:cs typeface="Times New Roman" panose="02020603050405020304" pitchFamily="18" charset="0"/>
              </a:rPr>
              <a:t>9. Bill to impose Shariah law as the supreme law of land. The bill was passed by Senate but could never be passed by National Assembly owing to the latter's dissolution. (1985, Not Passed)</a:t>
            </a:r>
          </a:p>
          <a:p>
            <a:r>
              <a:rPr lang="en-US" sz="2400" dirty="0">
                <a:solidFill>
                  <a:schemeClr val="tx1"/>
                </a:solidFill>
                <a:latin typeface="Times New Roman" panose="02020603050405020304" pitchFamily="18" charset="0"/>
                <a:cs typeface="Times New Roman" panose="02020603050405020304" pitchFamily="18" charset="0"/>
              </a:rPr>
              <a:t>10. Fixed the interval period between sessions of the National Assembly to not exceed 130 days. (Mar 1987)</a:t>
            </a: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2827690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2"/>
            <a:ext cx="8839199" cy="938929"/>
          </a:xfrm>
          <a:solidFill>
            <a:srgbClr val="00B050"/>
          </a:solidFill>
        </p:spPr>
        <p:txBody>
          <a:bodyPr>
            <a:noAutofit/>
          </a:bodyPr>
          <a:lstStyle/>
          <a:p>
            <a:pPr algn="ctr"/>
            <a:r>
              <a:rPr lang="en-US" sz="2800" dirty="0">
                <a:solidFill>
                  <a:srgbClr val="FFFF00"/>
                </a:solidFill>
                <a:latin typeface="Times New Roman" pitchFamily="18" charset="0"/>
                <a:cs typeface="Times New Roman" pitchFamily="18" charset="0"/>
              </a:rPr>
              <a:t>Amendments in Constitution of Pakistan</a:t>
            </a:r>
            <a:br>
              <a:rPr lang="en-US" sz="2800" dirty="0">
                <a:solidFill>
                  <a:srgbClr val="FFFF00"/>
                </a:solidFill>
                <a:latin typeface="Times New Roman" pitchFamily="18" charset="0"/>
                <a:cs typeface="Times New Roman" pitchFamily="18" charset="0"/>
              </a:rPr>
            </a:br>
            <a:r>
              <a:rPr lang="en-US" sz="2800" dirty="0">
                <a:solidFill>
                  <a:srgbClr val="FFFF00"/>
                </a:solidFill>
                <a:latin typeface="Times New Roman" pitchFamily="18" charset="0"/>
                <a:cs typeface="Times New Roman" pitchFamily="18" charset="0"/>
              </a:rPr>
              <a:t>Benazir &amp; Nawaz Govts Period (1988-99)</a:t>
            </a: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22226" y="1068876"/>
            <a:ext cx="9030334" cy="600164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a:solidFill>
                  <a:schemeClr val="tx1"/>
                </a:solidFill>
                <a:latin typeface="Times New Roman" panose="02020603050405020304" pitchFamily="18" charset="0"/>
                <a:cs typeface="Times New Roman" panose="02020603050405020304" pitchFamily="18" charset="0"/>
              </a:rPr>
              <a:t>11. Revision of the reserved seats for women in the National and the provincial assemblies. The bill was withdrawn in 1992. (1989, Not Passed)</a:t>
            </a:r>
          </a:p>
          <a:p>
            <a:r>
              <a:rPr lang="en-US" sz="2400" dirty="0">
                <a:solidFill>
                  <a:schemeClr val="tx1"/>
                </a:solidFill>
                <a:latin typeface="Times New Roman" panose="02020603050405020304" pitchFamily="18" charset="0"/>
                <a:cs typeface="Times New Roman" panose="02020603050405020304" pitchFamily="18" charset="0"/>
              </a:rPr>
              <a:t>12. Created Speedy Trial Court for 3 years. (1991)</a:t>
            </a:r>
          </a:p>
          <a:p>
            <a:r>
              <a:rPr lang="en-US" sz="2400" dirty="0">
                <a:solidFill>
                  <a:schemeClr val="tx1"/>
                </a:solidFill>
                <a:latin typeface="Times New Roman" panose="02020603050405020304" pitchFamily="18" charset="0"/>
                <a:cs typeface="Times New Roman" panose="02020603050405020304" pitchFamily="18" charset="0"/>
              </a:rPr>
              <a:t>13. Stripped the President of Pakistan of his reserve power to dissolve the </a:t>
            </a:r>
            <a:r>
              <a:rPr lang="en-US" sz="2400" dirty="0">
                <a:solidFill>
                  <a:schemeClr val="tx1"/>
                </a:solidFill>
                <a:latin typeface="Times New Roman" panose="02020603050405020304" pitchFamily="18" charset="0"/>
                <a:cs typeface="Times New Roman" panose="02020603050405020304" pitchFamily="18" charset="0"/>
                <a:hlinkClick r:id="rId2" tooltip="National Assembly of Pakistan">
                  <a:extLst>
                    <a:ext uri="{A12FA001-AC4F-418D-AE19-62706E023703}">
                      <ahyp:hlinkClr xmlns:ahyp="http://schemas.microsoft.com/office/drawing/2018/hyperlinkcolor" val="tx"/>
                    </a:ext>
                  </a:extLst>
                </a:hlinkClick>
              </a:rPr>
              <a:t>National Assembly of Pakistan</a:t>
            </a:r>
            <a:r>
              <a:rPr lang="en-US" sz="2400" dirty="0">
                <a:solidFill>
                  <a:schemeClr val="tx1"/>
                </a:solidFill>
                <a:latin typeface="Times New Roman" panose="02020603050405020304" pitchFamily="18" charset="0"/>
                <a:cs typeface="Times New Roman" panose="02020603050405020304" pitchFamily="18" charset="0"/>
              </a:rPr>
              <a:t>, and thereby triggering new elections and dismissing the Prime Minister. (1997)</a:t>
            </a:r>
          </a:p>
          <a:p>
            <a:r>
              <a:rPr lang="en-US" sz="2400" dirty="0">
                <a:solidFill>
                  <a:schemeClr val="tx1"/>
                </a:solidFill>
                <a:latin typeface="Times New Roman" panose="02020603050405020304" pitchFamily="18" charset="0"/>
                <a:cs typeface="Times New Roman" panose="02020603050405020304" pitchFamily="18" charset="0"/>
              </a:rPr>
              <a:t>14. Allowed members of parliament to be dismissed if they defect. (1997)</a:t>
            </a:r>
          </a:p>
          <a:p>
            <a:r>
              <a:rPr lang="en-US" sz="2400" dirty="0">
                <a:solidFill>
                  <a:schemeClr val="tx1"/>
                </a:solidFill>
                <a:latin typeface="Times New Roman" panose="02020603050405020304" pitchFamily="18" charset="0"/>
                <a:cs typeface="Times New Roman" panose="02020603050405020304" pitchFamily="18" charset="0"/>
              </a:rPr>
              <a:t>15. Bill to impose Shariah law as supreme law of land. Was never passed. (1998)</a:t>
            </a:r>
          </a:p>
          <a:p>
            <a:r>
              <a:rPr lang="en-US" sz="2400" dirty="0">
                <a:solidFill>
                  <a:schemeClr val="tx1"/>
                </a:solidFill>
                <a:latin typeface="Times New Roman" panose="02020603050405020304" pitchFamily="18" charset="0"/>
                <a:cs typeface="Times New Roman" panose="02020603050405020304" pitchFamily="18" charset="0"/>
              </a:rPr>
              <a:t>16. Increased the term appointed for </a:t>
            </a:r>
            <a:r>
              <a:rPr lang="en-US" sz="2400" dirty="0">
                <a:solidFill>
                  <a:schemeClr val="tx1"/>
                </a:solidFill>
                <a:latin typeface="Times New Roman" panose="02020603050405020304" pitchFamily="18" charset="0"/>
                <a:cs typeface="Times New Roman" panose="02020603050405020304" pitchFamily="18" charset="0"/>
                <a:hlinkClick r:id="rId3" tooltip="Quota System in Pakistan">
                  <a:extLst>
                    <a:ext uri="{A12FA001-AC4F-418D-AE19-62706E023703}">
                      <ahyp:hlinkClr xmlns:ahyp="http://schemas.microsoft.com/office/drawing/2018/hyperlinkcolor" val="tx"/>
                    </a:ext>
                  </a:extLst>
                </a:hlinkClick>
              </a:rPr>
              <a:t>quota system</a:t>
            </a:r>
            <a:r>
              <a:rPr lang="en-US" sz="2400" dirty="0">
                <a:solidFill>
                  <a:schemeClr val="tx1"/>
                </a:solidFill>
                <a:latin typeface="Times New Roman" panose="02020603050405020304" pitchFamily="18" charset="0"/>
                <a:cs typeface="Times New Roman" panose="02020603050405020304" pitchFamily="18" charset="0"/>
              </a:rPr>
              <a:t> as per 1973 Constitution from 20 to 40 years.</a:t>
            </a: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77384053"/>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28601" y="68942"/>
            <a:ext cx="8839199" cy="938929"/>
          </a:xfrm>
          <a:solidFill>
            <a:srgbClr val="00B050"/>
          </a:solidFill>
        </p:spPr>
        <p:txBody>
          <a:bodyPr>
            <a:noAutofit/>
          </a:bodyPr>
          <a:lstStyle/>
          <a:p>
            <a:pPr algn="ctr"/>
            <a:r>
              <a:rPr lang="en-US" sz="2800" dirty="0">
                <a:solidFill>
                  <a:srgbClr val="FFFF00"/>
                </a:solidFill>
                <a:latin typeface="Times New Roman" pitchFamily="18" charset="0"/>
                <a:cs typeface="Times New Roman" pitchFamily="18" charset="0"/>
              </a:rPr>
              <a:t>Amendments in Constitution of Pakistan</a:t>
            </a:r>
            <a:br>
              <a:rPr lang="en-US" sz="2800" dirty="0">
                <a:solidFill>
                  <a:srgbClr val="FFFF00"/>
                </a:solidFill>
                <a:latin typeface="Times New Roman" pitchFamily="18" charset="0"/>
                <a:cs typeface="Times New Roman" pitchFamily="18" charset="0"/>
              </a:rPr>
            </a:br>
            <a:r>
              <a:rPr lang="en-US" sz="2800" dirty="0">
                <a:solidFill>
                  <a:srgbClr val="FFFF00"/>
                </a:solidFill>
                <a:latin typeface="Times New Roman" pitchFamily="18" charset="0"/>
                <a:cs typeface="Times New Roman" pitchFamily="18" charset="0"/>
              </a:rPr>
              <a:t>Musharraf’s Period (1999-2007)</a:t>
            </a:r>
          </a:p>
        </p:txBody>
      </p:sp>
      <p:sp>
        <p:nvSpPr>
          <p:cNvPr id="5" name="AutoShape 6" descr="Image result for Rajput Kings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5" descr="Image result for sir syed ahmed kh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22226" y="1068876"/>
            <a:ext cx="9030334" cy="600164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a:solidFill>
                  <a:schemeClr val="tx1"/>
                </a:solidFill>
                <a:latin typeface="Times New Roman" panose="02020603050405020304" pitchFamily="18" charset="0"/>
                <a:cs typeface="Times New Roman" panose="02020603050405020304" pitchFamily="18" charset="0"/>
              </a:rPr>
              <a:t>17. Made changes dealing with the office of the President and the reversal of the effects of the </a:t>
            </a:r>
            <a:r>
              <a:rPr lang="en-US" sz="2400" u="sng"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Thirteenth Amendment</a:t>
            </a:r>
            <a:r>
              <a:rPr lang="en-US" sz="2400" dirty="0">
                <a:solidFill>
                  <a:schemeClr val="tx1"/>
                </a:solidFill>
                <a:latin typeface="Times New Roman" panose="02020603050405020304" pitchFamily="18" charset="0"/>
                <a:cs typeface="Times New Roman" panose="02020603050405020304" pitchFamily="18" charset="0"/>
              </a:rPr>
              <a:t>. (2003)</a:t>
            </a: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7" name="AutoShape 2" descr="Iqbal.jpg"/>
          <p:cNvSpPr>
            <a:spLocks noChangeAspect="1" noChangeArrowheads="1"/>
          </p:cNvSpPr>
          <p:nvPr/>
        </p:nvSpPr>
        <p:spPr bwMode="auto">
          <a:xfrm>
            <a:off x="2147888" y="1528763"/>
            <a:ext cx="2095500" cy="2771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99115014"/>
      </p:ext>
    </p:extLst>
  </p:cSld>
  <p:clrMapOvr>
    <a:masterClrMapping/>
  </p:clrMapOvr>
  <p:transition spd="slow">
    <p:cover/>
  </p:transition>
</p:sld>
</file>

<file path=ppt/theme/theme1.xml><?xml version="1.0" encoding="utf-8"?>
<a:theme xmlns:a="http://schemas.openxmlformats.org/drawingml/2006/main" name="Office Theme">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3799</TotalTime>
  <Words>1190</Words>
  <Application>Microsoft Office PowerPoint</Application>
  <PresentationFormat>On-screen Show (4:3)</PresentationFormat>
  <Paragraphs>98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Intro</vt:lpstr>
      <vt:lpstr>Salient Features</vt:lpstr>
      <vt:lpstr>Salient Features</vt:lpstr>
      <vt:lpstr>Salient Features</vt:lpstr>
      <vt:lpstr>Amendments in Constitution of Pakistan Bhutto Period (1972-77)</vt:lpstr>
      <vt:lpstr>Amendments in Constitution of Pakistan Zia Period (1977-88)</vt:lpstr>
      <vt:lpstr>Amendments in Constitution of Pakistan Benazir &amp; Nawaz Govts Period (1988-99)</vt:lpstr>
      <vt:lpstr>Amendments in Constitution of Pakistan Musharraf’s Period (1999-2007)</vt:lpstr>
      <vt:lpstr>Amendments in Constitution of Pakistan Democratic Period (2007 till present)</vt:lpstr>
      <vt:lpstr>Amendments in Constitution of Pakistan Democratic Period (2007 till present)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&amp; EVOLUTION OF MUSLIM SOCIETY IN INDIAN SUBCONTINENT</dc:title>
  <dc:creator>mumtaz</dc:creator>
  <cp:lastModifiedBy>Sapna202022@outlook.com</cp:lastModifiedBy>
  <cp:revision>170</cp:revision>
  <dcterms:created xsi:type="dcterms:W3CDTF">2016-07-19T18:14:21Z</dcterms:created>
  <dcterms:modified xsi:type="dcterms:W3CDTF">2023-10-11T18:38:22Z</dcterms:modified>
</cp:coreProperties>
</file>