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7"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F66C07-3D0D-45C0-8FEF-7BB7BDFD442C}"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3340484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F66C07-3D0D-45C0-8FEF-7BB7BDFD442C}"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17833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F66C07-3D0D-45C0-8FEF-7BB7BDFD442C}"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1562730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F66C07-3D0D-45C0-8FEF-7BB7BDFD442C}"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82251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66C07-3D0D-45C0-8FEF-7BB7BDFD442C}"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403403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F66C07-3D0D-45C0-8FEF-7BB7BDFD442C}"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63266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F66C07-3D0D-45C0-8FEF-7BB7BDFD442C}"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381866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F66C07-3D0D-45C0-8FEF-7BB7BDFD442C}"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7445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66C07-3D0D-45C0-8FEF-7BB7BDFD442C}"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64802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66C07-3D0D-45C0-8FEF-7BB7BDFD442C}"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385470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66C07-3D0D-45C0-8FEF-7BB7BDFD442C}"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76AC54-2725-43B5-8E92-64882BE15B0D}" type="slidenum">
              <a:rPr lang="en-US" smtClean="0"/>
              <a:t>‹#›</a:t>
            </a:fld>
            <a:endParaRPr lang="en-US"/>
          </a:p>
        </p:txBody>
      </p:sp>
    </p:spTree>
    <p:extLst>
      <p:ext uri="{BB962C8B-B14F-4D97-AF65-F5344CB8AC3E}">
        <p14:creationId xmlns:p14="http://schemas.microsoft.com/office/powerpoint/2010/main" val="248348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66C07-3D0D-45C0-8FEF-7BB7BDFD442C}" type="datetimeFigureOut">
              <a:rPr lang="en-US" smtClean="0"/>
              <a:t>10/15/2023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6AC54-2725-43B5-8E92-64882BE15B0D}" type="slidenum">
              <a:rPr lang="en-US" smtClean="0"/>
              <a:t>‹#›</a:t>
            </a:fld>
            <a:endParaRPr lang="en-US"/>
          </a:p>
        </p:txBody>
      </p:sp>
    </p:spTree>
    <p:extLst>
      <p:ext uri="{BB962C8B-B14F-4D97-AF65-F5344CB8AC3E}">
        <p14:creationId xmlns:p14="http://schemas.microsoft.com/office/powerpoint/2010/main" val="1402001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Kashmir issue</a:t>
            </a:r>
          </a:p>
        </p:txBody>
      </p:sp>
      <p:sp>
        <p:nvSpPr>
          <p:cNvPr id="3" name="Subtitle 2"/>
          <p:cNvSpPr>
            <a:spLocks noGrp="1"/>
          </p:cNvSpPr>
          <p:nvPr>
            <p:ph type="subTitle" idx="1"/>
          </p:nvPr>
        </p:nvSpPr>
        <p:spPr/>
        <p:txBody>
          <a:bodyPr/>
          <a:lstStyle/>
          <a:p>
            <a:r>
              <a:rPr lang="en-US" dirty="0"/>
              <a:t>1947 till present</a:t>
            </a:r>
          </a:p>
        </p:txBody>
      </p:sp>
    </p:spTree>
    <p:extLst>
      <p:ext uri="{BB962C8B-B14F-4D97-AF65-F5344CB8AC3E}">
        <p14:creationId xmlns:p14="http://schemas.microsoft.com/office/powerpoint/2010/main" val="328857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Pakistan tried to retaliate by sending forces and it is said that a bigger war was expected at that time but the United Nations involvement in the conflict helped it to settle in 1948. </a:t>
            </a:r>
          </a:p>
          <a:p>
            <a:r>
              <a:rPr lang="en-US" dirty="0"/>
              <a:t>The ceasefire between both the states officially took place in year 1949. Following year, India and Pakistan both defined ceasefire line. </a:t>
            </a:r>
          </a:p>
        </p:txBody>
      </p:sp>
    </p:spTree>
    <p:extLst>
      <p:ext uri="{BB962C8B-B14F-4D97-AF65-F5344CB8AC3E}">
        <p14:creationId xmlns:p14="http://schemas.microsoft.com/office/powerpoint/2010/main" val="162243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28600"/>
            <a:ext cx="7165582" cy="5596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29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War of 1965:</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1965 war between India and Pakistan was the second conflict between the two countries over the status of the state of Jammu and Kashmir. The clash did not resolve this dispute, but it did engage the United States and the Soviet Union in ways that would have important implications for subsequent superpower involvement in the region.</a:t>
            </a:r>
          </a:p>
          <a:p>
            <a:r>
              <a:rPr lang="en-US" dirty="0"/>
              <a:t>The conflict started when Pakistan tried to infiltrate in the Kashmiri region to gain control for that it used military force. Also Pakistan claimed that India is trying to overtake Azad Kashmir by sending terrorist elements in it and Pakistan was trying to just responding to Indian activities. </a:t>
            </a:r>
          </a:p>
          <a:p>
            <a:r>
              <a:rPr lang="en-US" dirty="0"/>
              <a:t>The war ended with a stalemate. </a:t>
            </a:r>
          </a:p>
          <a:p>
            <a:r>
              <a:rPr lang="en-US" dirty="0"/>
              <a:t>It is said that the Cold war had also impacted the conflict as super powers were not in favor of any bigger conflict in South Asian region so they forced both countries to do seize fire. </a:t>
            </a:r>
          </a:p>
          <a:p>
            <a:endParaRPr lang="en-US" dirty="0"/>
          </a:p>
        </p:txBody>
      </p:sp>
    </p:spTree>
    <p:extLst>
      <p:ext uri="{BB962C8B-B14F-4D97-AF65-F5344CB8AC3E}">
        <p14:creationId xmlns:p14="http://schemas.microsoft.com/office/powerpoint/2010/main" val="29671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Efforts to Resolve Conflict after 1971:</a:t>
            </a:r>
            <a:r>
              <a:rPr lang="en-US" dirty="0"/>
              <a:t> </a:t>
            </a:r>
          </a:p>
        </p:txBody>
      </p:sp>
      <p:sp>
        <p:nvSpPr>
          <p:cNvPr id="3" name="Content Placeholder 2"/>
          <p:cNvSpPr>
            <a:spLocks noGrp="1"/>
          </p:cNvSpPr>
          <p:nvPr>
            <p:ph idx="1"/>
          </p:nvPr>
        </p:nvSpPr>
        <p:spPr/>
        <p:txBody>
          <a:bodyPr>
            <a:normAutofit fontScale="85000" lnSpcReduction="20000"/>
          </a:bodyPr>
          <a:lstStyle/>
          <a:p>
            <a:r>
              <a:rPr lang="en-US" dirty="0"/>
              <a:t>The war erupted between India and Pakistan and resulted in Fall of Dhaka. </a:t>
            </a:r>
          </a:p>
          <a:p>
            <a:r>
              <a:rPr lang="en-US" dirty="0"/>
              <a:t>However the borders with Kashmir became the line of control between both the nations and it was emphasized that both the nations must resolve their disputes through negotiations and diplomacy rather than engaging into a war. </a:t>
            </a:r>
          </a:p>
          <a:p>
            <a:r>
              <a:rPr lang="en-US" dirty="0"/>
              <a:t>In 1974, the opposition of plebiscite drops its demand in return of more power in autonomous structure of Kashmir. </a:t>
            </a:r>
          </a:p>
          <a:p>
            <a:r>
              <a:rPr lang="en-US" dirty="0"/>
              <a:t>Thus Sheikh Abdullah became the chief minister and ruled the Kashmir till his death in 1980s.</a:t>
            </a:r>
          </a:p>
        </p:txBody>
      </p:sp>
    </p:spTree>
    <p:extLst>
      <p:ext uri="{BB962C8B-B14F-4D97-AF65-F5344CB8AC3E}">
        <p14:creationId xmlns:p14="http://schemas.microsoft.com/office/powerpoint/2010/main" val="316985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 1980 Crisis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tension again started to increase between India and Pakistan as India did not conducted fair election in Jammu Kashmir which escalated tension in Kashmir and pro-independence forces tried to protest against Indian forces. </a:t>
            </a:r>
          </a:p>
          <a:p>
            <a:r>
              <a:rPr lang="en-US" dirty="0"/>
              <a:t>On the other hand India forces claimed that Pakistan is involved in the insurgencies happening with in Kashmir to worsen the crisis. </a:t>
            </a:r>
          </a:p>
          <a:p>
            <a:r>
              <a:rPr lang="en-US" dirty="0"/>
              <a:t>The insurgency escalates after the Indian Army kills about 100 demonstrators at </a:t>
            </a:r>
            <a:r>
              <a:rPr lang="en-US" dirty="0" err="1"/>
              <a:t>Gawakadal</a:t>
            </a:r>
            <a:r>
              <a:rPr lang="en-US" dirty="0"/>
              <a:t> Bridge. </a:t>
            </a:r>
          </a:p>
          <a:p>
            <a:r>
              <a:rPr lang="en-US" dirty="0"/>
              <a:t>Attacks and threats lead to the flight of almost all Hindus from the Kashmir Valley area of the state. </a:t>
            </a:r>
          </a:p>
          <a:p>
            <a:r>
              <a:rPr lang="en-US" dirty="0"/>
              <a:t>India imposes Armed Forces Special Powers Act (AFSPA) in Jammu and Kashmir.</a:t>
            </a:r>
          </a:p>
          <a:p>
            <a:endParaRPr lang="en-US" dirty="0"/>
          </a:p>
        </p:txBody>
      </p:sp>
    </p:spTree>
    <p:extLst>
      <p:ext uri="{BB962C8B-B14F-4D97-AF65-F5344CB8AC3E}">
        <p14:creationId xmlns:p14="http://schemas.microsoft.com/office/powerpoint/2010/main" val="528684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1990s and Kargil War</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root cause of the conflict lies in Kashmir issue. Claims from India were as usual that Pakistan was trying to infiltrate the territory through terrorist activities however Pakistan also blamed India that it attacked Pakistan army before anything else and that’s why hostilities started.</a:t>
            </a:r>
          </a:p>
          <a:p>
            <a:r>
              <a:rPr lang="en-US" dirty="0"/>
              <a:t>For Pakistan, it was a defensive strategy, which ultimately went towards a permanent conflict. This conflict erupted along the Line of Control (LOC) in Kashmir. </a:t>
            </a:r>
          </a:p>
          <a:p>
            <a:endParaRPr lang="en-US" dirty="0"/>
          </a:p>
          <a:p>
            <a:r>
              <a:rPr lang="en-US" dirty="0"/>
              <a:t>Many agreements related to borders were already signed between both countries like Cease Fire Line in 1948 and </a:t>
            </a:r>
            <a:r>
              <a:rPr lang="en-US" dirty="0" err="1"/>
              <a:t>Simla</a:t>
            </a:r>
            <a:r>
              <a:rPr lang="en-US" dirty="0"/>
              <a:t> Agreement and Line of Control (LOC) in 1972.</a:t>
            </a:r>
          </a:p>
          <a:p>
            <a:endParaRPr lang="en-US" dirty="0"/>
          </a:p>
        </p:txBody>
      </p:sp>
    </p:spTree>
    <p:extLst>
      <p:ext uri="{BB962C8B-B14F-4D97-AF65-F5344CB8AC3E}">
        <p14:creationId xmlns:p14="http://schemas.microsoft.com/office/powerpoint/2010/main" val="83695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dirty="0"/>
              <a:t>For Pakistan things were going wrong and she started to realize that this is the time to deter the Indian atrocities. </a:t>
            </a:r>
          </a:p>
          <a:p>
            <a:r>
              <a:rPr lang="en-US" dirty="0"/>
              <a:t>India attacked </a:t>
            </a:r>
            <a:r>
              <a:rPr lang="en-US" dirty="0" err="1"/>
              <a:t>Nellum</a:t>
            </a:r>
            <a:r>
              <a:rPr lang="en-US" dirty="0"/>
              <a:t> Valley on regular basis and for that Pakistan responded and started to attack </a:t>
            </a:r>
            <a:r>
              <a:rPr lang="en-US" dirty="0" err="1"/>
              <a:t>Dras</a:t>
            </a:r>
            <a:r>
              <a:rPr lang="en-US" dirty="0"/>
              <a:t>-Kargil road, Where India faced much difficulty because Indian supply route was blocked. </a:t>
            </a:r>
          </a:p>
          <a:p>
            <a:r>
              <a:rPr lang="en-US" dirty="0"/>
              <a:t>Pakistan army had subjugated the Kargil and some posts which came under the dominions of India and the height advantage also went to Pakistan.</a:t>
            </a:r>
          </a:p>
        </p:txBody>
      </p:sp>
    </p:spTree>
    <p:extLst>
      <p:ext uri="{BB962C8B-B14F-4D97-AF65-F5344CB8AC3E}">
        <p14:creationId xmlns:p14="http://schemas.microsoft.com/office/powerpoint/2010/main" val="151434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a:t> For that, Indian firstly targeted the Tiger Hill with full power, in this operation India managed to recapture some of the important territories. </a:t>
            </a:r>
          </a:p>
          <a:p>
            <a:r>
              <a:rPr lang="en-US" dirty="0"/>
              <a:t>Both countries had lost many soldiers in this area. Then clash was started in </a:t>
            </a:r>
            <a:r>
              <a:rPr lang="en-US" dirty="0" err="1"/>
              <a:t>Dras</a:t>
            </a:r>
            <a:r>
              <a:rPr lang="en-US" dirty="0"/>
              <a:t> Sector, where India simply damaged the Pakistan army and this post was also recaptured by Indian. </a:t>
            </a:r>
          </a:p>
          <a:p>
            <a:r>
              <a:rPr lang="en-US" dirty="0"/>
              <a:t>India faced a lot of problem from the Mujahedeen of Kashmir in every step of their planning. </a:t>
            </a:r>
          </a:p>
          <a:p>
            <a:r>
              <a:rPr lang="en-US" dirty="0"/>
              <a:t>Many Indian soldiers had been killed by Mujahedeen. </a:t>
            </a:r>
          </a:p>
          <a:p>
            <a:r>
              <a:rPr lang="en-US" dirty="0"/>
              <a:t>India initiated its final attack on Pakistan army on every occupied area and got about 80% of its territory back in their pockets.</a:t>
            </a:r>
          </a:p>
        </p:txBody>
      </p:sp>
    </p:spTree>
    <p:extLst>
      <p:ext uri="{BB962C8B-B14F-4D97-AF65-F5344CB8AC3E}">
        <p14:creationId xmlns:p14="http://schemas.microsoft.com/office/powerpoint/2010/main" val="359522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r>
              <a:rPr lang="en-US" dirty="0"/>
              <a:t>At the end, Pakistan withdrew from Kargil because of the pressure of America. </a:t>
            </a:r>
          </a:p>
          <a:p>
            <a:r>
              <a:rPr lang="en-US" dirty="0"/>
              <a:t>American role in this conflict was an obvious fact.</a:t>
            </a:r>
          </a:p>
          <a:p>
            <a:r>
              <a:rPr lang="en-US" dirty="0"/>
              <a:t> It looks like that America was playing neutral role in this conflict but the reality stands somewhere else. </a:t>
            </a:r>
          </a:p>
          <a:p>
            <a:r>
              <a:rPr lang="en-US" dirty="0"/>
              <a:t>American adopted a unilateral approach and that was Pakistan must withdraw from Kargil. </a:t>
            </a:r>
          </a:p>
          <a:p>
            <a:r>
              <a:rPr lang="en-US" dirty="0"/>
              <a:t>Indian diplomats were completely exploiting the existed conditions during Kargil conflict. </a:t>
            </a:r>
          </a:p>
          <a:p>
            <a:r>
              <a:rPr lang="en-US" dirty="0"/>
              <a:t>The image of Pakistan came in international community as a hostile and terrorist country. </a:t>
            </a:r>
          </a:p>
          <a:p>
            <a:r>
              <a:rPr lang="en-US" dirty="0"/>
              <a:t>On the other hand, America was not happy of Pakistan nuclear program.</a:t>
            </a:r>
          </a:p>
        </p:txBody>
      </p:sp>
    </p:spTree>
    <p:extLst>
      <p:ext uri="{BB962C8B-B14F-4D97-AF65-F5344CB8AC3E}">
        <p14:creationId xmlns:p14="http://schemas.microsoft.com/office/powerpoint/2010/main" val="377974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Diplomatic Moves by Pakistan</a:t>
            </a:r>
            <a:endParaRPr lang="en-US" dirty="0"/>
          </a:p>
        </p:txBody>
      </p:sp>
      <p:sp>
        <p:nvSpPr>
          <p:cNvPr id="3" name="Content Placeholder 2"/>
          <p:cNvSpPr>
            <a:spLocks noGrp="1"/>
          </p:cNvSpPr>
          <p:nvPr>
            <p:ph idx="1"/>
          </p:nvPr>
        </p:nvSpPr>
        <p:spPr/>
        <p:txBody>
          <a:bodyPr>
            <a:normAutofit fontScale="70000" lnSpcReduction="20000"/>
          </a:bodyPr>
          <a:lstStyle/>
          <a:p>
            <a:r>
              <a:rPr lang="en-US" dirty="0"/>
              <a:t>Many Pakistani leaders tried to resolve the conflict through diplomatic efforts. </a:t>
            </a:r>
          </a:p>
          <a:p>
            <a:r>
              <a:rPr lang="en-US" dirty="0"/>
              <a:t>Prime Minister </a:t>
            </a:r>
            <a:r>
              <a:rPr lang="en-US" dirty="0" err="1"/>
              <a:t>Feroz</a:t>
            </a:r>
            <a:r>
              <a:rPr lang="en-US" dirty="0"/>
              <a:t> Khan Noon offered pure and simple partition to the United States’ Permanent Representative to the United Nations, Henry Cabot Lodge, in Karachi on 10 February 1958. </a:t>
            </a:r>
          </a:p>
          <a:p>
            <a:r>
              <a:rPr lang="en-US" dirty="0" err="1"/>
              <a:t>Ayub</a:t>
            </a:r>
            <a:r>
              <a:rPr lang="en-US" dirty="0"/>
              <a:t> Khan also suggested alternatives to plebiscite. </a:t>
            </a:r>
          </a:p>
          <a:p>
            <a:r>
              <a:rPr lang="en-US" dirty="0"/>
              <a:t>The Z.A. Bhutto – </a:t>
            </a:r>
            <a:r>
              <a:rPr lang="en-US" dirty="0" err="1"/>
              <a:t>Swaran</a:t>
            </a:r>
            <a:r>
              <a:rPr lang="en-US" dirty="0"/>
              <a:t> Singh talks central focus was on partition. </a:t>
            </a:r>
          </a:p>
          <a:p>
            <a:r>
              <a:rPr lang="en-US" dirty="0"/>
              <a:t>In 1997, Indian Prime Minister I.K </a:t>
            </a:r>
            <a:r>
              <a:rPr lang="en-US" dirty="0" err="1"/>
              <a:t>Gujral</a:t>
            </a:r>
            <a:r>
              <a:rPr lang="en-US" dirty="0"/>
              <a:t> and Prime Minister of Pakistan, Nawaz Sharif agreed to hold dialogues on eight bilateral issues including Kashmir. However, the nuclear tests of May 1998 blocked the process.</a:t>
            </a:r>
          </a:p>
          <a:p>
            <a:r>
              <a:rPr lang="en-US" dirty="0"/>
              <a:t>Pakistan started the dialogue process again in 2004 when Kashmir was discussed at the foreign secretaries’ level.</a:t>
            </a:r>
          </a:p>
          <a:p>
            <a:endParaRPr lang="en-US" dirty="0"/>
          </a:p>
        </p:txBody>
      </p:sp>
    </p:spTree>
    <p:extLst>
      <p:ext uri="{BB962C8B-B14F-4D97-AF65-F5344CB8AC3E}">
        <p14:creationId xmlns:p14="http://schemas.microsoft.com/office/powerpoint/2010/main" val="70571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EE8DD-360F-3B64-44A5-C83D3A54BF06}"/>
              </a:ext>
            </a:extLst>
          </p:cNvPr>
          <p:cNvSpPr>
            <a:spLocks noGrp="1"/>
          </p:cNvSpPr>
          <p:nvPr>
            <p:ph idx="1"/>
          </p:nvPr>
        </p:nvSpPr>
        <p:spPr>
          <a:xfrm>
            <a:off x="457200" y="323273"/>
            <a:ext cx="8229600" cy="6391563"/>
          </a:xfrm>
        </p:spPr>
        <p:txBody>
          <a:bodyPr>
            <a:normAutofit fontScale="77500" lnSpcReduction="20000"/>
          </a:bodyPr>
          <a:lstStyle/>
          <a:p>
            <a:r>
              <a:rPr lang="en-US" dirty="0"/>
              <a:t> Why is Kashmir a dispute territory?</a:t>
            </a:r>
            <a:endParaRPr lang="en-GB" dirty="0"/>
          </a:p>
          <a:p>
            <a:r>
              <a:rPr lang="en-US" dirty="0"/>
              <a:t>Why does India claim Kashmir (International matter) why Pakistan claims?</a:t>
            </a:r>
            <a:endParaRPr lang="en-GB" dirty="0"/>
          </a:p>
          <a:p>
            <a:r>
              <a:rPr lang="en-US" dirty="0"/>
              <a:t>Significance of United Nation resolution and criticism on then?</a:t>
            </a:r>
            <a:endParaRPr lang="en-GB" dirty="0"/>
          </a:p>
          <a:p>
            <a:r>
              <a:rPr lang="en-US" dirty="0"/>
              <a:t>What was Kashmir special status? or what was article 370 and 35A.</a:t>
            </a:r>
            <a:endParaRPr lang="en-GB" dirty="0"/>
          </a:p>
          <a:p>
            <a:r>
              <a:rPr lang="en-US" dirty="0"/>
              <a:t>Why did India revoked the special status? Why is the revocation of the special status of Kashmir illegal?</a:t>
            </a:r>
            <a:endParaRPr lang="en-GB" dirty="0"/>
          </a:p>
          <a:p>
            <a:r>
              <a:rPr lang="en-US" dirty="0"/>
              <a:t>Why is Kashmir a nuclear flash point? or why it is a time bomb?</a:t>
            </a:r>
            <a:endParaRPr lang="en-GB" dirty="0"/>
          </a:p>
          <a:p>
            <a:r>
              <a:rPr lang="en-US" dirty="0"/>
              <a:t>What are the options for Pakistan to counter India bratelty?</a:t>
            </a:r>
            <a:endParaRPr lang="en-GB" dirty="0"/>
          </a:p>
          <a:p>
            <a:r>
              <a:rPr lang="en-US" dirty="0"/>
              <a:t>A part from option for Pakistan. What are other solutions for Kashmir.</a:t>
            </a:r>
            <a:endParaRPr lang="en-GB" dirty="0"/>
          </a:p>
          <a:p>
            <a:r>
              <a:rPr lang="en-US" dirty="0"/>
              <a:t>Can we use an international code of justice to resolve this </a:t>
            </a:r>
            <a:r>
              <a:rPr lang="en-GB" dirty="0"/>
              <a:t>matter.</a:t>
            </a:r>
          </a:p>
          <a:p>
            <a:r>
              <a:rPr lang="en-US"/>
              <a:t>Current </a:t>
            </a:r>
            <a:r>
              <a:rPr lang="en-US" dirty="0"/>
              <a:t>situation.</a:t>
            </a:r>
          </a:p>
        </p:txBody>
      </p:sp>
    </p:spTree>
    <p:extLst>
      <p:ext uri="{BB962C8B-B14F-4D97-AF65-F5344CB8AC3E}">
        <p14:creationId xmlns:p14="http://schemas.microsoft.com/office/powerpoint/2010/main" val="188955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Several Confidence building measures were taken during several areas.</a:t>
            </a:r>
          </a:p>
          <a:p>
            <a:r>
              <a:rPr lang="en-US" dirty="0"/>
              <a:t>One such attempt regarding solution of Kashmir issue was made during Musharraf era. </a:t>
            </a:r>
          </a:p>
          <a:p>
            <a:r>
              <a:rPr lang="en-US" dirty="0"/>
              <a:t>In 2006 General Musharraf who believed both Pakistan and India would have to retreat from positions held since 1948 come up with four point formula.</a:t>
            </a:r>
          </a:p>
          <a:p>
            <a:endParaRPr lang="en-US" dirty="0"/>
          </a:p>
        </p:txBody>
      </p:sp>
    </p:spTree>
    <p:extLst>
      <p:ext uri="{BB962C8B-B14F-4D97-AF65-F5344CB8AC3E}">
        <p14:creationId xmlns:p14="http://schemas.microsoft.com/office/powerpoint/2010/main" val="1099771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a:t>This four-point solution to Kashmir issue which includes demilitarization and “self-governance with joint supervision mechanism”. The four-point formula of Musharraf included: </a:t>
            </a:r>
          </a:p>
          <a:p>
            <a:r>
              <a:rPr lang="en-US" dirty="0"/>
              <a:t>a) Kashmir should have the same borders but free movement   across the region be allowed for people on both side of </a:t>
            </a:r>
            <a:r>
              <a:rPr lang="en-US" dirty="0" err="1"/>
              <a:t>LoC.</a:t>
            </a:r>
            <a:endParaRPr lang="en-US" dirty="0"/>
          </a:p>
          <a:p>
            <a:r>
              <a:rPr lang="en-US" dirty="0"/>
              <a:t>b) There should be self-governance or autonomy but not independence  </a:t>
            </a:r>
          </a:p>
          <a:p>
            <a:r>
              <a:rPr lang="en-US" dirty="0"/>
              <a:t>c) Region should be demilitarized i-e phased wised withdrawal of troops from the region. </a:t>
            </a:r>
          </a:p>
          <a:p>
            <a:r>
              <a:rPr lang="en-US" dirty="0"/>
              <a:t>d) And a mechanism should be devised jointly so that the road map for Kashmir is implemented smoothly.</a:t>
            </a:r>
          </a:p>
          <a:p>
            <a:endParaRPr lang="en-US" dirty="0"/>
          </a:p>
        </p:txBody>
      </p:sp>
    </p:spTree>
    <p:extLst>
      <p:ext uri="{BB962C8B-B14F-4D97-AF65-F5344CB8AC3E}">
        <p14:creationId xmlns:p14="http://schemas.microsoft.com/office/powerpoint/2010/main" val="715285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dirty="0"/>
              <a:t>Several differenced emerged at India’s end as Prime Minister </a:t>
            </a:r>
            <a:r>
              <a:rPr lang="en-US" dirty="0" err="1"/>
              <a:t>Manmohan</a:t>
            </a:r>
            <a:r>
              <a:rPr lang="en-US" dirty="0"/>
              <a:t> Singh said that Kashmir is an integral part of India and can never be separated. </a:t>
            </a:r>
          </a:p>
          <a:p>
            <a:r>
              <a:rPr lang="en-US" dirty="0"/>
              <a:t>So they will not be withdrawing from the borders of Kashmir. </a:t>
            </a:r>
          </a:p>
          <a:p>
            <a:r>
              <a:rPr lang="en-US" dirty="0"/>
              <a:t>India claimed over that area of Kashmir as well which is Pakistani administered. </a:t>
            </a:r>
          </a:p>
          <a:p>
            <a:r>
              <a:rPr lang="en-US" dirty="0"/>
              <a:t>Thus there were many obstacles while implementing 4 points formula presented by Musharraf. </a:t>
            </a:r>
          </a:p>
          <a:p>
            <a:endParaRPr lang="en-US" dirty="0"/>
          </a:p>
        </p:txBody>
      </p:sp>
    </p:spTree>
    <p:extLst>
      <p:ext uri="{BB962C8B-B14F-4D97-AF65-F5344CB8AC3E}">
        <p14:creationId xmlns:p14="http://schemas.microsoft.com/office/powerpoint/2010/main" val="1940206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dirty="0"/>
              <a:t>Situation in 2019</a:t>
            </a:r>
          </a:p>
        </p:txBody>
      </p:sp>
    </p:spTree>
    <p:extLst>
      <p:ext uri="{BB962C8B-B14F-4D97-AF65-F5344CB8AC3E}">
        <p14:creationId xmlns:p14="http://schemas.microsoft.com/office/powerpoint/2010/main" val="203471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An important incident which took place was invoking of Article 370 of the constitution by the Indian government. </a:t>
            </a:r>
          </a:p>
          <a:p>
            <a:r>
              <a:rPr lang="en-US" dirty="0"/>
              <a:t>This article has wave off the special status given to Kashmiris at the time of independence. </a:t>
            </a:r>
          </a:p>
          <a:p>
            <a:r>
              <a:rPr lang="en-US" dirty="0"/>
              <a:t>When the protest started the Indian government imposed the lockdown on Kashmir and cut off all the communication services of that area which is Indian administered.</a:t>
            </a:r>
          </a:p>
          <a:p>
            <a:r>
              <a:rPr lang="en-US" dirty="0"/>
              <a:t> However the area administered by Pakistan is still free. Thousands of people were detained due to this lockdown, people faced no food and medicine supplies. We can say it’s a worst nightmare for Kashmiris. </a:t>
            </a:r>
          </a:p>
          <a:p>
            <a:endParaRPr lang="en-US" dirty="0"/>
          </a:p>
        </p:txBody>
      </p:sp>
    </p:spTree>
    <p:extLst>
      <p:ext uri="{BB962C8B-B14F-4D97-AF65-F5344CB8AC3E}">
        <p14:creationId xmlns:p14="http://schemas.microsoft.com/office/powerpoint/2010/main" val="96537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In Feb 2019, an attack on Indian convoy took place in Indian controlled Kashmir; the attack is known to be the deadliest attack in history.</a:t>
            </a:r>
          </a:p>
          <a:p>
            <a:r>
              <a:rPr lang="en-US" dirty="0"/>
              <a:t> India claimed that </a:t>
            </a:r>
            <a:r>
              <a:rPr lang="en-US" dirty="0" err="1"/>
              <a:t>Jaish</a:t>
            </a:r>
            <a:r>
              <a:rPr lang="en-US" dirty="0"/>
              <a:t>-e-Muhammad was responsible for this attack. </a:t>
            </a:r>
          </a:p>
          <a:p>
            <a:r>
              <a:rPr lang="en-US" dirty="0"/>
              <a:t>Two weeks later, Indian shot air strikes on Pakistan for that Pakistan retaliated well. </a:t>
            </a:r>
          </a:p>
          <a:p>
            <a:r>
              <a:rPr lang="en-US" dirty="0"/>
              <a:t>Also Pakistan attacked Indian Kashmir through aerial artifacts and later shot down two Indian Army planes and captured one army official of India. </a:t>
            </a:r>
          </a:p>
          <a:p>
            <a:r>
              <a:rPr lang="en-US" dirty="0"/>
              <a:t>For the sake of easing the tension, Pakistan released that military official after two days of inquiry.</a:t>
            </a:r>
          </a:p>
        </p:txBody>
      </p:sp>
    </p:spTree>
    <p:extLst>
      <p:ext uri="{BB962C8B-B14F-4D97-AF65-F5344CB8AC3E}">
        <p14:creationId xmlns:p14="http://schemas.microsoft.com/office/powerpoint/2010/main" val="621987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Lockdown In Kashmir</a:t>
            </a:r>
          </a:p>
        </p:txBody>
      </p:sp>
      <p:sp>
        <p:nvSpPr>
          <p:cNvPr id="3" name="Content Placeholder 2"/>
          <p:cNvSpPr>
            <a:spLocks noGrp="1"/>
          </p:cNvSpPr>
          <p:nvPr>
            <p:ph idx="1"/>
          </p:nvPr>
        </p:nvSpPr>
        <p:spPr/>
        <p:txBody>
          <a:bodyPr>
            <a:normAutofit fontScale="70000" lnSpcReduction="20000"/>
          </a:bodyPr>
          <a:lstStyle/>
          <a:p>
            <a:r>
              <a:rPr lang="en-US" dirty="0"/>
              <a:t>The </a:t>
            </a:r>
            <a:r>
              <a:rPr lang="en-US" b="1" dirty="0"/>
              <a:t>2019–2021 Jammu and Kashmir lockdown</a:t>
            </a:r>
            <a:r>
              <a:rPr lang="en-US" dirty="0"/>
              <a:t> was a preventive security lockdown and communications blackout that had been imposed throughout the Indian-administered union territory of Jammu and Kashmir following the revocation of Article 370 which lasted until February 2021, with the goal of preemptively curbing unrest, violence and protests.</a:t>
            </a:r>
          </a:p>
          <a:p>
            <a:r>
              <a:rPr lang="en-US" dirty="0"/>
              <a:t> Most separatist leaders had and have been detained in the crackdown.</a:t>
            </a:r>
            <a:endParaRPr lang="en-US" baseline="30000" dirty="0"/>
          </a:p>
          <a:p>
            <a:r>
              <a:rPr lang="en-US" dirty="0"/>
              <a:t>The Indian government had stated that the tough lockdown measures and substantially increased deployment of security forces had been aimed at curbing terrorism</a:t>
            </a:r>
            <a:endParaRPr lang="en-US" baseline="30000" dirty="0"/>
          </a:p>
          <a:p>
            <a:r>
              <a:rPr lang="en-US" dirty="0"/>
              <a:t> The government did not want a repeat of the death and injuries seen during the 2016–2017 Kashmir unrest</a:t>
            </a:r>
          </a:p>
        </p:txBody>
      </p:sp>
    </p:spTree>
    <p:extLst>
      <p:ext uri="{BB962C8B-B14F-4D97-AF65-F5344CB8AC3E}">
        <p14:creationId xmlns:p14="http://schemas.microsoft.com/office/powerpoint/2010/main" val="1223333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The revocation and subsequent lockdown drew condemnation from several countries, especially Pakistan, which had lodged protests with India on multiple occasions.</a:t>
            </a:r>
          </a:p>
          <a:p>
            <a:r>
              <a:rPr lang="en-US" dirty="0"/>
              <a:t>On 5 February 2021 Jammu and Kashmir's Principal Secretary of Power and Information announced that 4G internet services would be restored in the entire union territory</a:t>
            </a:r>
          </a:p>
        </p:txBody>
      </p:sp>
    </p:spTree>
    <p:extLst>
      <p:ext uri="{BB962C8B-B14F-4D97-AF65-F5344CB8AC3E}">
        <p14:creationId xmlns:p14="http://schemas.microsoft.com/office/powerpoint/2010/main" val="3626243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a:t>Since the lockdown was brought into effect, no foreign journalist has been allowed by the Indian government to report from the new union territory of Jammu and Kashmir.</a:t>
            </a:r>
          </a:p>
          <a:p>
            <a:r>
              <a:rPr lang="en-US" dirty="0"/>
              <a:t>According to a 6 September 2019 report by the Indian government, nearly 4,000 people have been arrested in the disputed region. </a:t>
            </a:r>
          </a:p>
          <a:p>
            <a:r>
              <a:rPr lang="en-US" dirty="0"/>
              <a:t>Among those arrested were more than 200 local Kashmiri politicians, including two former chief ministers of the state of Jammu and Kashmir, along with more than 100 leaders and activists from the All Parties </a:t>
            </a:r>
            <a:r>
              <a:rPr lang="en-US" dirty="0" err="1"/>
              <a:t>Hurriyat</a:t>
            </a:r>
            <a:r>
              <a:rPr lang="en-US" dirty="0"/>
              <a:t> Conference</a:t>
            </a:r>
          </a:p>
        </p:txBody>
      </p:sp>
    </p:spTree>
    <p:extLst>
      <p:ext uri="{BB962C8B-B14F-4D97-AF65-F5344CB8AC3E}">
        <p14:creationId xmlns:p14="http://schemas.microsoft.com/office/powerpoint/2010/main" val="3955035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In the wake of Syed Ali Shah </a:t>
            </a:r>
            <a:r>
              <a:rPr lang="en-US" dirty="0" err="1"/>
              <a:t>Geelani's</a:t>
            </a:r>
            <a:r>
              <a:rPr lang="en-US" dirty="0"/>
              <a:t> death, a new preemptive blackout was done in early September 2021, which ended completely on 7 September 2021</a:t>
            </a:r>
          </a:p>
          <a:p>
            <a:endParaRPr lang="en-US" dirty="0"/>
          </a:p>
        </p:txBody>
      </p:sp>
    </p:spTree>
    <p:extLst>
      <p:ext uri="{BB962C8B-B14F-4D97-AF65-F5344CB8AC3E}">
        <p14:creationId xmlns:p14="http://schemas.microsoft.com/office/powerpoint/2010/main" val="311995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a:t>Overview</a:t>
            </a:r>
          </a:p>
        </p:txBody>
      </p:sp>
      <p:sp>
        <p:nvSpPr>
          <p:cNvPr id="3" name="Content Placeholder 2"/>
          <p:cNvSpPr>
            <a:spLocks noGrp="1"/>
          </p:cNvSpPr>
          <p:nvPr>
            <p:ph idx="4294967295"/>
          </p:nvPr>
        </p:nvSpPr>
        <p:spPr>
          <a:xfrm>
            <a:off x="0" y="1600200"/>
            <a:ext cx="8229600" cy="4525963"/>
          </a:xfrm>
        </p:spPr>
        <p:txBody>
          <a:bodyPr>
            <a:normAutofit fontScale="70000" lnSpcReduction="20000"/>
          </a:bodyPr>
          <a:lstStyle/>
          <a:p>
            <a:r>
              <a:rPr lang="en-US" dirty="0"/>
              <a:t>Kashmir issue is considered one of the major issues of the world which involves complete cleansing of the people living there due to political and economic reasons.</a:t>
            </a:r>
          </a:p>
          <a:p>
            <a:r>
              <a:rPr lang="en-US" dirty="0"/>
              <a:t>The Conflicts took an important turn when the Indian Government specifically the </a:t>
            </a:r>
            <a:r>
              <a:rPr lang="en-US" dirty="0" err="1"/>
              <a:t>Modi</a:t>
            </a:r>
            <a:r>
              <a:rPr lang="en-US" dirty="0"/>
              <a:t> Group started a lock down in the Jammu Kashmir. The lockdown is considered as the deadliest because no aid was provided to Kashmiris and everything was banned in the specific area. The lock down started on 5</a:t>
            </a:r>
            <a:r>
              <a:rPr lang="en-US" baseline="30000" dirty="0"/>
              <a:t>th</a:t>
            </a:r>
            <a:r>
              <a:rPr lang="en-US" dirty="0"/>
              <a:t> August 2019.</a:t>
            </a:r>
          </a:p>
          <a:p>
            <a:r>
              <a:rPr lang="en-US" dirty="0"/>
              <a:t>This inhumane behavior from the </a:t>
            </a:r>
            <a:r>
              <a:rPr lang="en-US" dirty="0" err="1"/>
              <a:t>Modi</a:t>
            </a:r>
            <a:r>
              <a:rPr lang="en-US" dirty="0"/>
              <a:t> Government caused a great uproar in Pakistan specifically and when Imran Khan raised voice against it so the international media also took notice and published many writings against the vicious attitude of India.</a:t>
            </a:r>
          </a:p>
          <a:p>
            <a:r>
              <a:rPr lang="en-US" dirty="0"/>
              <a:t>However, now the Kashmir issue is transformed into a humanitarian crisis and it is being addressed by many advocates of Human Rights in the entire world. </a:t>
            </a:r>
          </a:p>
          <a:p>
            <a:endParaRPr lang="en-US" dirty="0"/>
          </a:p>
        </p:txBody>
      </p:sp>
    </p:spTree>
    <p:extLst>
      <p:ext uri="{BB962C8B-B14F-4D97-AF65-F5344CB8AC3E}">
        <p14:creationId xmlns:p14="http://schemas.microsoft.com/office/powerpoint/2010/main" val="3374189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Rights Violation in Kashmir</a:t>
            </a:r>
          </a:p>
        </p:txBody>
      </p:sp>
      <p:sp>
        <p:nvSpPr>
          <p:cNvPr id="3" name="Content Placeholder 2"/>
          <p:cNvSpPr>
            <a:spLocks noGrp="1"/>
          </p:cNvSpPr>
          <p:nvPr>
            <p:ph idx="1"/>
          </p:nvPr>
        </p:nvSpPr>
        <p:spPr/>
        <p:txBody>
          <a:bodyPr>
            <a:normAutofit fontScale="92500"/>
          </a:bodyPr>
          <a:lstStyle/>
          <a:p>
            <a:r>
              <a:rPr lang="en-US" dirty="0"/>
              <a:t>Human Rights Watch conducts regular, systematic investigations of human rights abuses in some sixty countries around the world. </a:t>
            </a:r>
          </a:p>
          <a:p>
            <a:r>
              <a:rPr lang="en-US" dirty="0"/>
              <a:t>It addresses the human rights practices of governments of all political stripes, of all geopolitical alignments, and of all ethnic and religious persuasions. </a:t>
            </a:r>
          </a:p>
          <a:p>
            <a:r>
              <a:rPr lang="en-US" dirty="0"/>
              <a:t>In internal wars it documents violations by both governments and rebel groups.</a:t>
            </a:r>
          </a:p>
        </p:txBody>
      </p:sp>
    </p:spTree>
    <p:extLst>
      <p:ext uri="{BB962C8B-B14F-4D97-AF65-F5344CB8AC3E}">
        <p14:creationId xmlns:p14="http://schemas.microsoft.com/office/powerpoint/2010/main" val="2188371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715000"/>
          </a:xfrm>
        </p:spPr>
        <p:txBody>
          <a:bodyPr>
            <a:normAutofit fontScale="92500" lnSpcReduction="10000"/>
          </a:bodyPr>
          <a:lstStyle/>
          <a:p>
            <a:r>
              <a:rPr lang="en-US" dirty="0"/>
              <a:t>The Indian government violates many human rights </a:t>
            </a:r>
            <a:r>
              <a:rPr lang="en-US" b="1" dirty="0"/>
              <a:t>through its repressive administration</a:t>
            </a:r>
            <a:r>
              <a:rPr lang="en-US" dirty="0"/>
              <a:t> over Kashmir and these have been criticized by local and international bodies.</a:t>
            </a:r>
          </a:p>
          <a:p>
            <a:r>
              <a:rPr lang="en-US" dirty="0"/>
              <a:t> The United Nations High Commissioner for Human Rights highlighted extensive violations of human rights and torture imposed on civilians by armed forces</a:t>
            </a:r>
          </a:p>
          <a:p>
            <a:r>
              <a:rPr lang="en-US" dirty="0"/>
              <a:t>In a 1993 report, Human Rights Watch stated that Indian security forces "assaulted civilians during search operations, tortured and summarily executed detainees in custody and murdered civilians in reprisal attacks"</a:t>
            </a:r>
          </a:p>
        </p:txBody>
      </p:sp>
    </p:spTree>
    <p:extLst>
      <p:ext uri="{BB962C8B-B14F-4D97-AF65-F5344CB8AC3E}">
        <p14:creationId xmlns:p14="http://schemas.microsoft.com/office/powerpoint/2010/main" val="632337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b="1" dirty="0"/>
              <a:t>Massacres</a:t>
            </a:r>
          </a:p>
          <a:p>
            <a:r>
              <a:rPr lang="en-US" dirty="0"/>
              <a:t>The Indian security forces are also accused of many massacres. Some of them include:</a:t>
            </a:r>
          </a:p>
          <a:p>
            <a:r>
              <a:rPr lang="en-US" dirty="0" err="1"/>
              <a:t>Gawakadal</a:t>
            </a:r>
            <a:r>
              <a:rPr lang="en-US" dirty="0"/>
              <a:t> massacre: On 21 January 1990, 51 civilians were killed by CRPF troopers during protests against earlier raids in which wanton arrests and molestation of women were conducted by CRPF troops.</a:t>
            </a:r>
          </a:p>
          <a:p>
            <a:r>
              <a:rPr lang="en-US" dirty="0" err="1"/>
              <a:t>Handwara</a:t>
            </a:r>
            <a:r>
              <a:rPr lang="en-US" dirty="0"/>
              <a:t> massacre: On 25 January 1990, two BSF patrolling parties in </a:t>
            </a:r>
            <a:r>
              <a:rPr lang="en-US" dirty="0" err="1"/>
              <a:t>Handwara</a:t>
            </a:r>
            <a:r>
              <a:rPr lang="en-US" dirty="0"/>
              <a:t> indiscriminately fired at peaceful protesters and killed 25 people. Many people were injured.</a:t>
            </a:r>
          </a:p>
          <a:p>
            <a:r>
              <a:rPr lang="en-US" dirty="0" err="1"/>
              <a:t>Zakoora</a:t>
            </a:r>
            <a:r>
              <a:rPr lang="en-US" dirty="0"/>
              <a:t> and </a:t>
            </a:r>
            <a:r>
              <a:rPr lang="en-US" dirty="0" err="1"/>
              <a:t>Tengpora</a:t>
            </a:r>
            <a:r>
              <a:rPr lang="en-US" dirty="0"/>
              <a:t> massacre: Indian forces killed 33 protesters and injured 47 on 1 March 1990 at </a:t>
            </a:r>
            <a:r>
              <a:rPr lang="en-US" dirty="0" err="1"/>
              <a:t>Zakoora</a:t>
            </a:r>
            <a:r>
              <a:rPr lang="en-US" dirty="0"/>
              <a:t> Crossing and </a:t>
            </a:r>
            <a:r>
              <a:rPr lang="en-US" dirty="0" err="1"/>
              <a:t>Tengpora</a:t>
            </a:r>
            <a:r>
              <a:rPr lang="en-US" dirty="0"/>
              <a:t> Bypass Road in Srinagar. The killers were not punished.</a:t>
            </a:r>
          </a:p>
          <a:p>
            <a:endParaRPr lang="en-US" dirty="0"/>
          </a:p>
        </p:txBody>
      </p:sp>
    </p:spTree>
    <p:extLst>
      <p:ext uri="{BB962C8B-B14F-4D97-AF65-F5344CB8AC3E}">
        <p14:creationId xmlns:p14="http://schemas.microsoft.com/office/powerpoint/2010/main" val="1924236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err="1"/>
              <a:t>Hawal</a:t>
            </a:r>
            <a:r>
              <a:rPr lang="en-US" dirty="0"/>
              <a:t> massacre: At the funeral of </a:t>
            </a:r>
            <a:r>
              <a:rPr lang="en-US" dirty="0" err="1"/>
              <a:t>Mirwaiz</a:t>
            </a:r>
            <a:r>
              <a:rPr lang="en-US" dirty="0"/>
              <a:t> Muhammad </a:t>
            </a:r>
            <a:r>
              <a:rPr lang="en-US" dirty="0" err="1"/>
              <a:t>Farooq</a:t>
            </a:r>
            <a:r>
              <a:rPr lang="en-US" dirty="0"/>
              <a:t> on 21 May 1990 over 60 civilians were killed by paramilitary forces and hundreds injured in the indiscriminate firing on the funeral procession.</a:t>
            </a:r>
          </a:p>
          <a:p>
            <a:r>
              <a:rPr lang="en-US" dirty="0" err="1"/>
              <a:t>Sopore</a:t>
            </a:r>
            <a:r>
              <a:rPr lang="en-US" dirty="0"/>
              <a:t> massacre: On 6 January 1993 Indian troops killed 55 civilians in the town of </a:t>
            </a:r>
            <a:r>
              <a:rPr lang="en-US" dirty="0" err="1"/>
              <a:t>Sopore</a:t>
            </a:r>
            <a:r>
              <a:rPr lang="en-US" dirty="0"/>
              <a:t> and set fire to many homes and buildings.</a:t>
            </a:r>
          </a:p>
          <a:p>
            <a:r>
              <a:rPr lang="en-US" dirty="0" err="1"/>
              <a:t>Bijbehara</a:t>
            </a:r>
            <a:r>
              <a:rPr lang="en-US" dirty="0"/>
              <a:t> Massacre: On 22 October 1993 the Indian Army killed 51 civilians during protests over the siege of the </a:t>
            </a:r>
            <a:r>
              <a:rPr lang="en-US" dirty="0" err="1"/>
              <a:t>Hazratbal</a:t>
            </a:r>
            <a:r>
              <a:rPr lang="en-US" dirty="0"/>
              <a:t> Mosque. 25 of those killed were students None of the accused were punished.</a:t>
            </a:r>
          </a:p>
          <a:p>
            <a:r>
              <a:rPr lang="en-US" dirty="0" err="1"/>
              <a:t>Kupwara</a:t>
            </a:r>
            <a:r>
              <a:rPr lang="en-US" dirty="0"/>
              <a:t> massacre: On 27 January 1994 the Indian Army fired at and killed 27 civilians, mainly traders, in </a:t>
            </a:r>
            <a:r>
              <a:rPr lang="en-US" dirty="0" err="1"/>
              <a:t>Kupwara</a:t>
            </a:r>
            <a:r>
              <a:rPr lang="en-US" dirty="0"/>
              <a:t> district. Survivors say that the soldiers carried out the massacre to punish people for observing shutdown on 26 January.</a:t>
            </a:r>
          </a:p>
          <a:p>
            <a:endParaRPr lang="en-US" dirty="0"/>
          </a:p>
        </p:txBody>
      </p:sp>
    </p:spTree>
    <p:extLst>
      <p:ext uri="{BB962C8B-B14F-4D97-AF65-F5344CB8AC3E}">
        <p14:creationId xmlns:p14="http://schemas.microsoft.com/office/powerpoint/2010/main" val="3145195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t>Fake encounters and killings</a:t>
            </a:r>
          </a:p>
          <a:p>
            <a:r>
              <a:rPr lang="en-US" b="1" dirty="0"/>
              <a:t>Disappearances</a:t>
            </a:r>
          </a:p>
          <a:p>
            <a:r>
              <a:rPr lang="en-US" b="1" dirty="0"/>
              <a:t>Mass graves</a:t>
            </a:r>
          </a:p>
          <a:p>
            <a:r>
              <a:rPr lang="en-US" b="1" dirty="0"/>
              <a:t>Extrajudicial killings by security personnel</a:t>
            </a:r>
          </a:p>
          <a:p>
            <a:r>
              <a:rPr lang="en-US" b="1" dirty="0"/>
              <a:t>Torture</a:t>
            </a:r>
          </a:p>
          <a:p>
            <a:r>
              <a:rPr lang="en-US" b="1" dirty="0"/>
              <a:t>Women </a:t>
            </a:r>
            <a:r>
              <a:rPr lang="en-US" b="1"/>
              <a:t>Rights violation</a:t>
            </a:r>
            <a:endParaRPr lang="en-US" b="1" dirty="0"/>
          </a:p>
        </p:txBody>
      </p:sp>
    </p:spTree>
    <p:extLst>
      <p:ext uri="{BB962C8B-B14F-4D97-AF65-F5344CB8AC3E}">
        <p14:creationId xmlns:p14="http://schemas.microsoft.com/office/powerpoint/2010/main" val="291211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Many young men have been detained in this process and women also faced great terror acts by the Indian Army.</a:t>
            </a:r>
          </a:p>
          <a:p>
            <a:r>
              <a:rPr lang="en-US" dirty="0"/>
              <a:t>Since the anticipation of the lockdown, no foreign journalists have been allowed to report and see the conditions of Kashmiris. </a:t>
            </a:r>
          </a:p>
          <a:p>
            <a:endParaRPr lang="en-US" dirty="0"/>
          </a:p>
        </p:txBody>
      </p:sp>
    </p:spTree>
    <p:extLst>
      <p:ext uri="{BB962C8B-B14F-4D97-AF65-F5344CB8AC3E}">
        <p14:creationId xmlns:p14="http://schemas.microsoft.com/office/powerpoint/2010/main" val="322452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background</a:t>
            </a:r>
          </a:p>
        </p:txBody>
      </p:sp>
      <p:sp>
        <p:nvSpPr>
          <p:cNvPr id="3" name="Content Placeholder 2"/>
          <p:cNvSpPr>
            <a:spLocks noGrp="1"/>
          </p:cNvSpPr>
          <p:nvPr>
            <p:ph idx="1"/>
          </p:nvPr>
        </p:nvSpPr>
        <p:spPr/>
        <p:txBody>
          <a:bodyPr>
            <a:normAutofit fontScale="92500" lnSpcReduction="20000"/>
          </a:bodyPr>
          <a:lstStyle/>
          <a:p>
            <a:r>
              <a:rPr lang="en-US" b="1" dirty="0"/>
              <a:t>Kashmir</a:t>
            </a:r>
            <a:r>
              <a:rPr lang="en-US" dirty="0"/>
              <a:t>, is region of the northwestern Indian subcontinent. It is bounded by the Uygur Autonomous Region of Xinjiang to the northeast and the Tibet Autonomous Region to the east (both parts of China), by the Indian states of Himachal Pradesh and Punjab to the south, by Pakistan to the west, and by Afghanistan to the northwest. The region, with a total area of some 85,800 square miles (222,200 square km), has been the subject of dispute between India and Pakistan since the partition of the Indian subcontinent in 1947</a:t>
            </a:r>
          </a:p>
        </p:txBody>
      </p:sp>
    </p:spTree>
    <p:extLst>
      <p:ext uri="{BB962C8B-B14F-4D97-AF65-F5344CB8AC3E}">
        <p14:creationId xmlns:p14="http://schemas.microsoft.com/office/powerpoint/2010/main" val="275801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dirty="0"/>
              <a:t>The northern and western portions are administered by Pakistan and comprise three areas: Azad Kashmir, Gilgit, and Baltistan, the last two being part of a territory called the Northern Areas. Administered by India are the southern and southeastern portions, Jammu and Kashmir and Ladakh</a:t>
            </a:r>
          </a:p>
          <a:p>
            <a:r>
              <a:rPr lang="en-US" dirty="0"/>
              <a:t>. The Indian- and Pakistani-administered portions are divided by a “line of control” agreed to in 1972</a:t>
            </a:r>
          </a:p>
          <a:p>
            <a:r>
              <a:rPr lang="en-US" dirty="0"/>
              <a:t>China became active in the eastern area of Kashmir in the 1950s and has controlled the northeastern part of Ladakh (the easternmost portion of the region) since 1962</a:t>
            </a:r>
          </a:p>
        </p:txBody>
      </p:sp>
    </p:spTree>
    <p:extLst>
      <p:ext uri="{BB962C8B-B14F-4D97-AF65-F5344CB8AC3E}">
        <p14:creationId xmlns:p14="http://schemas.microsoft.com/office/powerpoint/2010/main" val="279567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533400"/>
            <a:ext cx="6095182"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63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t>Kashmir has quite deep history as whole India has, it has been the hub of commerce and culture for Hindu Culture, remained other the Buddhist rule after Asoka came here.</a:t>
            </a:r>
          </a:p>
          <a:p>
            <a:r>
              <a:rPr lang="en-US" dirty="0"/>
              <a:t> After Muslims won the Kashmiri land so it came under the rule of Muslim Empire after 14</a:t>
            </a:r>
            <a:r>
              <a:rPr lang="en-US" baseline="30000" dirty="0"/>
              <a:t>th</a:t>
            </a:r>
            <a:r>
              <a:rPr lang="en-US" dirty="0"/>
              <a:t> century. Muslim rule lasted in Kashmir for 5 centuries. Later Kashmir was annexed with Punjab in 19</a:t>
            </a:r>
            <a:r>
              <a:rPr lang="en-US" baseline="30000" dirty="0"/>
              <a:t>th</a:t>
            </a:r>
            <a:r>
              <a:rPr lang="en-US" dirty="0"/>
              <a:t> century. </a:t>
            </a:r>
          </a:p>
          <a:p>
            <a:r>
              <a:rPr lang="en-US" dirty="0"/>
              <a:t>Raja </a:t>
            </a:r>
            <a:r>
              <a:rPr lang="en-US" dirty="0" err="1"/>
              <a:t>Gulab</a:t>
            </a:r>
            <a:r>
              <a:rPr lang="en-US" dirty="0"/>
              <a:t> Singh, the </a:t>
            </a:r>
            <a:r>
              <a:rPr lang="en-US" dirty="0" err="1"/>
              <a:t>Dogra</a:t>
            </a:r>
            <a:r>
              <a:rPr lang="en-US" dirty="0"/>
              <a:t> ruler of Jammu became the Maharaja of Kashmir. Kashmir worked as a buffer state for British to reach Indus water and to keep safe from Russia and China. </a:t>
            </a:r>
          </a:p>
          <a:p>
            <a:endParaRPr lang="en-US" dirty="0"/>
          </a:p>
        </p:txBody>
      </p:sp>
    </p:spTree>
    <p:extLst>
      <p:ext uri="{BB962C8B-B14F-4D97-AF65-F5344CB8AC3E}">
        <p14:creationId xmlns:p14="http://schemas.microsoft.com/office/powerpoint/2010/main" val="427450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Kashmir issue emerged after the British withdrawal from the subcontinent.</a:t>
            </a:r>
          </a:p>
          <a:p>
            <a:r>
              <a:rPr lang="en-US" dirty="0"/>
              <a:t> According to the terms given by India and Pakistan, princely states were free to opt for the state they wanted to unite with certain reservations to remain independent. </a:t>
            </a:r>
          </a:p>
          <a:p>
            <a:r>
              <a:rPr lang="en-US" dirty="0"/>
              <a:t>At that time Maharaja </a:t>
            </a:r>
            <a:r>
              <a:rPr lang="en-US" dirty="0" err="1"/>
              <a:t>Hari</a:t>
            </a:r>
            <a:r>
              <a:rPr lang="en-US" dirty="0"/>
              <a:t> Singh believed that he will delay the decision so he would be able to keep Kashmir as an independent entity means not annexing with either India or Pakistan.</a:t>
            </a:r>
          </a:p>
          <a:p>
            <a:r>
              <a:rPr lang="en-US" dirty="0"/>
              <a:t> The problem arose when his Muslim subjects started rebelling and want their annexation with Pakistan, also the Pashtun tribesmen invaded Kashmir to support the rebel group. </a:t>
            </a:r>
          </a:p>
          <a:p>
            <a:r>
              <a:rPr lang="en-US" dirty="0"/>
              <a:t>This caused Maharaja to take the decision abruptly and he signed annexation with India, it lead to the emergence of conflict between India and Pakistan. </a:t>
            </a:r>
          </a:p>
        </p:txBody>
      </p:sp>
    </p:spTree>
    <p:extLst>
      <p:ext uri="{BB962C8B-B14F-4D97-AF65-F5344CB8AC3E}">
        <p14:creationId xmlns:p14="http://schemas.microsoft.com/office/powerpoint/2010/main" val="2692325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1674</Words>
  <Application>Microsoft Office PowerPoint</Application>
  <PresentationFormat>On-screen Show (4:3)</PresentationFormat>
  <Paragraphs>122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Kashmir issue</vt:lpstr>
      <vt:lpstr>PowerPoint Presentation</vt:lpstr>
      <vt:lpstr>Overview</vt:lpstr>
      <vt:lpstr>PowerPoint Presentation</vt:lpstr>
      <vt:lpstr>Historical background</vt:lpstr>
      <vt:lpstr>PowerPoint Presentation</vt:lpstr>
      <vt:lpstr>PowerPoint Presentation</vt:lpstr>
      <vt:lpstr>PowerPoint Presentation</vt:lpstr>
      <vt:lpstr>PowerPoint Presentation</vt:lpstr>
      <vt:lpstr>PowerPoint Presentation</vt:lpstr>
      <vt:lpstr>PowerPoint Presentation</vt:lpstr>
      <vt:lpstr>The War of 1965:</vt:lpstr>
      <vt:lpstr>Efforts to Resolve Conflict after 1971: </vt:lpstr>
      <vt:lpstr>Post 1980 Crisis</vt:lpstr>
      <vt:lpstr>1990s and Kargil War</vt:lpstr>
      <vt:lpstr>PowerPoint Presentation</vt:lpstr>
      <vt:lpstr>PowerPoint Presentation</vt:lpstr>
      <vt:lpstr>PowerPoint Presentation</vt:lpstr>
      <vt:lpstr>Diplomatic Moves by Pakistan</vt:lpstr>
      <vt:lpstr>PowerPoint Presentation</vt:lpstr>
      <vt:lpstr>PowerPoint Presentation</vt:lpstr>
      <vt:lpstr>PowerPoint Presentation</vt:lpstr>
      <vt:lpstr>Situation in 2019</vt:lpstr>
      <vt:lpstr>PowerPoint Presentation</vt:lpstr>
      <vt:lpstr>PowerPoint Presentation</vt:lpstr>
      <vt:lpstr>Lockdown In Kashmir</vt:lpstr>
      <vt:lpstr>PowerPoint Presentation</vt:lpstr>
      <vt:lpstr>PowerPoint Presentation</vt:lpstr>
      <vt:lpstr>PowerPoint Presentation</vt:lpstr>
      <vt:lpstr>Human Rights Violation in Kashmir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Kashmir issue</dc:title>
  <dc:creator>Ayesha</dc:creator>
  <cp:lastModifiedBy>Sapna202022@outlook.com</cp:lastModifiedBy>
  <cp:revision>43</cp:revision>
  <dcterms:created xsi:type="dcterms:W3CDTF">2021-12-23T17:19:08Z</dcterms:created>
  <dcterms:modified xsi:type="dcterms:W3CDTF">2023-10-15T09:57:22Z</dcterms:modified>
</cp:coreProperties>
</file>