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73" r:id="rId3"/>
    <p:sldId id="274" r:id="rId4"/>
    <p:sldId id="275" r:id="rId5"/>
    <p:sldId id="276" r:id="rId6"/>
    <p:sldId id="277" r:id="rId7"/>
    <p:sldId id="285" r:id="rId8"/>
    <p:sldId id="286" r:id="rId9"/>
    <p:sldId id="287" r:id="rId10"/>
    <p:sldId id="288" r:id="rId11"/>
    <p:sldId id="289" r:id="rId12"/>
    <p:sldId id="290" r:id="rId13"/>
    <p:sldId id="278" r:id="rId14"/>
    <p:sldId id="291" r:id="rId15"/>
    <p:sldId id="292" r:id="rId16"/>
    <p:sldId id="293" r:id="rId17"/>
    <p:sldId id="294" r:id="rId18"/>
    <p:sldId id="295" r:id="rId19"/>
    <p:sldId id="296" r:id="rId20"/>
    <p:sldId id="297" r:id="rId21"/>
    <p:sldId id="298" r:id="rId22"/>
    <p:sldId id="300" r:id="rId23"/>
    <p:sldId id="299"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2" d="100"/>
          <a:sy n="72" d="100"/>
        </p:scale>
        <p:origin x="63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Bahria University Karachi Capmus</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6B5E4C-BC24-486F-99AF-338B179A68D5}" type="datetimeFigureOut">
              <a:rPr lang="en-US" smtClean="0"/>
              <a:t>28-Oct-2021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Bahria University Karachi Capmus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4C617B-A7CC-46C3-9560-E89A52C1875F}" type="slidenum">
              <a:rPr lang="en-US" smtClean="0"/>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Bahria University Karachi Capmus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36DAE-FFF4-48E1-A41F-DCF5F731F1E2}" type="datetimeFigureOut">
              <a:rPr lang="en-US" smtClean="0"/>
              <a:t>28-Oct-2021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Bahria University Karachi Capmus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09FFF-B485-4565-8D8F-3E549EFE7B1E}" type="slidenum">
              <a:rPr lang="en-US" smtClean="0"/>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409FFF-B485-4565-8D8F-3E549EFE7B1E}" type="slidenum">
              <a:rPr lang="en-US" smtClean="0"/>
              <a:t>1</a:t>
            </a:fld>
            <a:endParaRPr lang="en-US"/>
          </a:p>
        </p:txBody>
      </p:sp>
      <p:sp>
        <p:nvSpPr>
          <p:cNvPr id="5" name="Header Placeholder 4"/>
          <p:cNvSpPr>
            <a:spLocks noGrp="1"/>
          </p:cNvSpPr>
          <p:nvPr>
            <p:ph type="hdr" sz="quarter" idx="11"/>
          </p:nvPr>
        </p:nvSpPr>
        <p:spPr/>
        <p:txBody>
          <a:bodyPr/>
          <a:lstStyle/>
          <a:p>
            <a:r>
              <a:rPr lang="en-US"/>
              <a:t>Bahria University Karachi Capmus</a:t>
            </a:r>
          </a:p>
        </p:txBody>
      </p:sp>
      <p:sp>
        <p:nvSpPr>
          <p:cNvPr id="6" name="Footer Placeholder 5"/>
          <p:cNvSpPr>
            <a:spLocks noGrp="1"/>
          </p:cNvSpPr>
          <p:nvPr>
            <p:ph type="ftr" sz="quarter" idx="12"/>
          </p:nvPr>
        </p:nvSpPr>
        <p:spPr/>
        <p:txBody>
          <a:bodyPr/>
          <a:lstStyle/>
          <a:p>
            <a:r>
              <a:rPr lang="en-US"/>
              <a:t>Bahria University Karachi Capmus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447095-AD34-4135-9E6B-8026EDFDD30F}" type="datetime1">
              <a:rPr lang="en-US" smtClean="0"/>
              <a:t>28-Oct-2021</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9255346" y="2750337"/>
            <a:ext cx="1171888" cy="1356442"/>
          </a:xfrm>
        </p:spPr>
        <p:txBody>
          <a:bodyPr/>
          <a:lstStyle/>
          <a:p>
            <a:fld id="{FC7A2E8A-5C13-4B5F-A839-A032F2BF16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79B312-62F2-481B-99A7-03EE0BA5DB71}" type="datetime1">
              <a:rPr lang="en-US" smtClean="0"/>
              <a:t>28-Oct-2021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11309"/>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F3A35F-0F69-48FB-A44F-D62EA07AEC60}" type="datetime1">
              <a:rPr lang="en-US" smtClean="0"/>
              <a:t>28-Oct-2021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1161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60A88C-96AC-4DC4-8749-52A8AE96ADD9}" type="datetime1">
              <a:rPr lang="en-US" smtClean="0"/>
              <a:t>28-Oct-2021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09925"/>
            <a:ext cx="1154151" cy="1090789"/>
          </a:xfrm>
        </p:spPr>
        <p:txBody>
          <a:bodyPr/>
          <a:lstStyle/>
          <a:p>
            <a:fld id="{FC7A2E8A-5C13-4B5F-A839-A032F2BF169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A85FC0-1912-4EF5-8A74-3127358133EC}" type="datetime1">
              <a:rPr lang="en-US" smtClean="0"/>
              <a:t>28-Oct-2021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0992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651D2D-61C2-47D8-B92A-1DA1F83EE88C}" type="datetime1">
              <a:rPr lang="en-US" smtClean="0"/>
              <a:t>28-Oct-2021</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51FF8B6-2632-4018-8A59-D7C4BE09CE9B}" type="datetime1">
              <a:rPr lang="en-US" smtClean="0"/>
              <a:t>28-Oct-2021</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07A61-2229-498D-8A63-389DA5EFEDBF}" type="datetime1">
              <a:rPr lang="en-US" smtClean="0"/>
              <a:t>28-Oct-2021</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5BA257F-1C22-4BB7-9C59-75FB83043FD3}" type="datetime1">
              <a:rPr lang="en-US" smtClean="0"/>
              <a:t>28-Oct-2021</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C7A2E8A-5C13-4B5F-A839-A032F2BF16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97769-2A7D-4F22-9A3D-2F388DB95FFF}" type="datetime1">
              <a:rPr lang="en-US" smtClean="0"/>
              <a:t>28-Oct-2021</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60685F-4F62-441F-9F13-D657D3EAE83C}" type="datetime1">
              <a:rPr lang="en-US" smtClean="0"/>
              <a:t>28-Oct-2021</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10729455" y="286989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0E326-A20F-47DB-8BF2-E1E5885A642C}" type="datetime1">
              <a:rPr lang="en-US" smtClean="0"/>
              <a:t>28-Oct-2021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EDFF28-3A00-448F-A5AF-FACC983299AD}" type="datetime1">
              <a:rPr lang="en-US" smtClean="0"/>
              <a:t>28-Oct-2021</a:t>
            </a:fld>
            <a:endParaRPr lang="en-US"/>
          </a:p>
        </p:txBody>
      </p:sp>
      <p:sp>
        <p:nvSpPr>
          <p:cNvPr id="8" name="Footer Placeholder 7"/>
          <p:cNvSpPr>
            <a:spLocks noGrp="1"/>
          </p:cNvSpPr>
          <p:nvPr>
            <p:ph type="ftr" sz="quarter" idx="11"/>
          </p:nvPr>
        </p:nvSpPr>
        <p:spPr/>
        <p:txBody>
          <a:bodyPr/>
          <a:lstStyle/>
          <a:p>
            <a:r>
              <a:rPr lang="en-US"/>
              <a:t>CSC-221 Data Structures and Algorithm Bahria University Karachi Campus</a:t>
            </a:r>
          </a:p>
        </p:txBody>
      </p:sp>
      <p:sp>
        <p:nvSpPr>
          <p:cNvPr id="9" name="Slide Number Placeholder 8"/>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36844-9CF1-488F-A1A2-F6D6D20BCA46}" type="datetime1">
              <a:rPr lang="en-US" smtClean="0"/>
              <a:t>28-Oct-2021</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41442C7-992E-42AC-B39A-7708D9D3FA7C}" type="datetime1">
              <a:rPr lang="en-US" smtClean="0"/>
              <a:t>28-Oct-2021</a:t>
            </a:fld>
            <a:endParaRPr lang="en-US"/>
          </a:p>
        </p:txBody>
      </p:sp>
      <p:sp>
        <p:nvSpPr>
          <p:cNvPr id="3" name="Footer Placeholder 2"/>
          <p:cNvSpPr>
            <a:spLocks noGrp="1"/>
          </p:cNvSpPr>
          <p:nvPr>
            <p:ph type="ftr" sz="quarter" idx="11"/>
          </p:nvPr>
        </p:nvSpPr>
        <p:spPr/>
        <p:txBody>
          <a:bodyPr/>
          <a:lstStyle/>
          <a:p>
            <a:r>
              <a:rPr lang="en-US"/>
              <a:t>CSC-221 Data Structures and Algorithm Bahria University Karachi Campus</a:t>
            </a:r>
          </a:p>
        </p:txBody>
      </p:sp>
      <p:sp>
        <p:nvSpPr>
          <p:cNvPr id="4" name="Slide Number Placeholder 3"/>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070F2-345F-4218-A12F-F83F02EEBEA7}" type="datetime1">
              <a:rPr lang="en-US" smtClean="0"/>
              <a:t>28-Oct-2021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769063-8D95-41C4-87FE-0AD8AA0EB2DB}" type="datetime1">
              <a:rPr lang="en-US" smtClean="0"/>
              <a:t>28-Oct-2021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B0A3A6-EEAE-42AE-ADE2-4581A0F1DBC2}" type="datetime1">
              <a:rPr lang="en-US" smtClean="0"/>
              <a:t>28-Oct-2021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CSC-221 Data Structures and Algorithm Bahria University Karachi Campus</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C7A2E8A-5C13-4B5F-A839-A032F2BF169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083397"/>
            <a:ext cx="8931965" cy="3183803"/>
          </a:xfrm>
          <a:noFill/>
        </p:spPr>
        <p:txBody>
          <a:bodyPr/>
          <a:lstStyle/>
          <a:p>
            <a:r>
              <a:rPr lang="en-IN" sz="6000" dirty="0">
                <a:latin typeface="Times New Roman" panose="02020603050405020304" pitchFamily="18" charset="0"/>
                <a:cs typeface="Times New Roman" panose="02020603050405020304" pitchFamily="18" charset="0"/>
              </a:rPr>
              <a:t>Linked List</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27389" y="3691152"/>
            <a:ext cx="9777086" cy="2360951"/>
          </a:xfrm>
        </p:spPr>
        <p:txBody>
          <a:bodyPr>
            <a:normAutofit/>
          </a:bodyPr>
          <a:lstStyle/>
          <a:p>
            <a:r>
              <a:rPr lang="en-IN" sz="3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Lab No. 3</a:t>
            </a: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r>
              <a:rPr 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ENGR. </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AYESHA KHAN</a:t>
            </a:r>
            <a:endParaRPr lang="en-US" altLang="en-IN"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Footer Placeholder 3"/>
          <p:cNvSpPr>
            <a:spLocks noGrp="1"/>
          </p:cNvSpPr>
          <p:nvPr>
            <p:ph type="ftr" sz="quarter" idx="11"/>
          </p:nvPr>
        </p:nvSpPr>
        <p:spPr>
          <a:xfrm>
            <a:off x="0" y="133173"/>
            <a:ext cx="4114800" cy="345796"/>
          </a:xfrm>
        </p:spPr>
        <p:txBody>
          <a:bodyPr/>
          <a:lstStyle/>
          <a:p>
            <a:r>
              <a:rPr lang="en-US" dirty="0"/>
              <a:t>CSC-221 Data Structures and Algorithm</a:t>
            </a:r>
          </a:p>
          <a:p>
            <a:r>
              <a:rPr lang="en-IN" dirty="0"/>
              <a:t>Bahria University Karachi Campus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426E-B48F-42FF-95A4-887C1779B0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048B03-6449-4CE1-92F9-E3FC44FF0E60}"/>
              </a:ext>
            </a:extLst>
          </p:cNvPr>
          <p:cNvSpPr>
            <a:spLocks noGrp="1"/>
          </p:cNvSpPr>
          <p:nvPr>
            <p:ph sz="half" idx="1"/>
          </p:nvPr>
        </p:nvSpPr>
        <p:spPr/>
        <p:txBody>
          <a:bodyPr>
            <a:normAutofit fontScale="70000" lnSpcReduction="20000"/>
          </a:bodyPr>
          <a:lstStyle/>
          <a:p>
            <a:r>
              <a:rPr lang="en-US" dirty="0"/>
              <a:t>/* Now next of first Node refers to second. So they</a:t>
            </a:r>
          </a:p>
          <a:p>
            <a:r>
              <a:rPr lang="en-US" dirty="0"/>
              <a:t>                both are linked.</a:t>
            </a:r>
          </a:p>
          <a:p>
            <a:endParaRPr lang="en-US" dirty="0"/>
          </a:p>
          <a:p>
            <a:r>
              <a:rPr lang="en-US" dirty="0"/>
              <a:t>            </a:t>
            </a:r>
            <a:r>
              <a:rPr lang="en-US" dirty="0" err="1"/>
              <a:t>llist.head</a:t>
            </a:r>
            <a:r>
              <a:rPr lang="en-US" dirty="0"/>
              <a:t>     second             third</a:t>
            </a:r>
          </a:p>
          <a:p>
            <a:r>
              <a:rPr lang="en-US" dirty="0"/>
              <a:t>                |             |                 |</a:t>
            </a:r>
          </a:p>
          <a:p>
            <a:r>
              <a:rPr lang="en-US" dirty="0"/>
              <a:t>                |             |                 |</a:t>
            </a:r>
          </a:p>
          <a:p>
            <a:r>
              <a:rPr lang="en-US" dirty="0"/>
              <a:t>            +----+------+     +----+------+     +----+------+</a:t>
            </a:r>
          </a:p>
          <a:p>
            <a:r>
              <a:rPr lang="en-US" dirty="0"/>
              <a:t>            | 1 | o--------&gt;| 2 | null |     | 3 | null |</a:t>
            </a:r>
          </a:p>
          <a:p>
            <a:r>
              <a:rPr lang="en-US" dirty="0"/>
              <a:t>            +----+------+     +----+------+     +----+------+ */</a:t>
            </a:r>
          </a:p>
          <a:p>
            <a:endParaRPr lang="en-US" dirty="0"/>
          </a:p>
        </p:txBody>
      </p:sp>
      <p:sp>
        <p:nvSpPr>
          <p:cNvPr id="4" name="Content Placeholder 3">
            <a:extLst>
              <a:ext uri="{FF2B5EF4-FFF2-40B4-BE49-F238E27FC236}">
                <a16:creationId xmlns:a16="http://schemas.microsoft.com/office/drawing/2014/main" id="{0021C911-F3F9-4679-B985-164F4F567C6A}"/>
              </a:ext>
            </a:extLst>
          </p:cNvPr>
          <p:cNvSpPr>
            <a:spLocks noGrp="1"/>
          </p:cNvSpPr>
          <p:nvPr>
            <p:ph sz="half" idx="2"/>
          </p:nvPr>
        </p:nvSpPr>
        <p:spPr/>
        <p:txBody>
          <a:bodyPr>
            <a:normAutofit fontScale="70000" lnSpcReduction="20000"/>
          </a:bodyPr>
          <a:lstStyle/>
          <a:p>
            <a:endParaRPr lang="en-US"/>
          </a:p>
        </p:txBody>
      </p:sp>
      <p:sp>
        <p:nvSpPr>
          <p:cNvPr id="5" name="Footer Placeholder 4">
            <a:extLst>
              <a:ext uri="{FF2B5EF4-FFF2-40B4-BE49-F238E27FC236}">
                <a16:creationId xmlns:a16="http://schemas.microsoft.com/office/drawing/2014/main" id="{4826C1E8-1E06-450F-A98E-07E795035852}"/>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76683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957C-5FEE-40E7-B626-E26DC54412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DE2D6A-B3FC-475E-A4C3-CEA6B165E3FE}"/>
              </a:ext>
            </a:extLst>
          </p:cNvPr>
          <p:cNvSpPr>
            <a:spLocks noGrp="1"/>
          </p:cNvSpPr>
          <p:nvPr>
            <p:ph sz="half" idx="1"/>
          </p:nvPr>
        </p:nvSpPr>
        <p:spPr/>
        <p:txBody>
          <a:bodyPr>
            <a:normAutofit fontScale="62500" lnSpcReduction="20000"/>
          </a:bodyPr>
          <a:lstStyle/>
          <a:p>
            <a:r>
              <a:rPr lang="en-US" dirty="0"/>
              <a:t>// Link second node with the third node</a:t>
            </a:r>
          </a:p>
          <a:p>
            <a:endParaRPr lang="en-US" dirty="0"/>
          </a:p>
          <a:p>
            <a:r>
              <a:rPr lang="en-US" dirty="0"/>
              <a:t>            /* Now next of the second Node refers to third. So all three</a:t>
            </a:r>
          </a:p>
          <a:p>
            <a:r>
              <a:rPr lang="en-US" dirty="0"/>
              <a:t>                nodes are linked.</a:t>
            </a:r>
          </a:p>
          <a:p>
            <a:endParaRPr lang="en-US" dirty="0"/>
          </a:p>
          <a:p>
            <a:r>
              <a:rPr lang="en-US" dirty="0"/>
              <a:t>            </a:t>
            </a:r>
            <a:r>
              <a:rPr lang="en-US" dirty="0" err="1"/>
              <a:t>llist.head</a:t>
            </a:r>
            <a:r>
              <a:rPr lang="en-US" dirty="0"/>
              <a:t>     second             third</a:t>
            </a:r>
          </a:p>
          <a:p>
            <a:r>
              <a:rPr lang="en-US" dirty="0"/>
              <a:t>                |             |                 |</a:t>
            </a:r>
          </a:p>
          <a:p>
            <a:r>
              <a:rPr lang="en-US" dirty="0"/>
              <a:t>                |             |                 |</a:t>
            </a:r>
          </a:p>
          <a:p>
            <a:r>
              <a:rPr lang="en-US" dirty="0"/>
              <a:t>            +----+------+     +----+------+     +----+------+</a:t>
            </a:r>
          </a:p>
          <a:p>
            <a:r>
              <a:rPr lang="pt-BR" dirty="0"/>
              <a:t>            | 1 | o--------&gt;| 2 | o--------&gt;| 3 | null |</a:t>
            </a:r>
          </a:p>
          <a:p>
            <a:r>
              <a:rPr lang="en-US" dirty="0"/>
              <a:t>            +----+------+     +----+------+     +----+------+ */</a:t>
            </a:r>
          </a:p>
        </p:txBody>
      </p:sp>
      <p:sp>
        <p:nvSpPr>
          <p:cNvPr id="5" name="Footer Placeholder 4">
            <a:extLst>
              <a:ext uri="{FF2B5EF4-FFF2-40B4-BE49-F238E27FC236}">
                <a16:creationId xmlns:a16="http://schemas.microsoft.com/office/drawing/2014/main" id="{160F315F-F237-4468-93AB-892642351CC1}"/>
              </a:ext>
            </a:extLst>
          </p:cNvPr>
          <p:cNvSpPr>
            <a:spLocks noGrp="1"/>
          </p:cNvSpPr>
          <p:nvPr>
            <p:ph type="ftr" sz="quarter" idx="11"/>
          </p:nvPr>
        </p:nvSpPr>
        <p:spPr/>
        <p:txBody>
          <a:bodyPr/>
          <a:lstStyle/>
          <a:p>
            <a:r>
              <a:rPr lang="en-US" dirty="0"/>
              <a:t>CSC-221 Data Structures and Algorithm </a:t>
            </a:r>
            <a:r>
              <a:rPr lang="en-US" dirty="0" err="1"/>
              <a:t>Bahria</a:t>
            </a:r>
            <a:r>
              <a:rPr lang="en-US" dirty="0"/>
              <a:t> University Karachi Campus</a:t>
            </a:r>
          </a:p>
        </p:txBody>
      </p:sp>
    </p:spTree>
    <p:extLst>
      <p:ext uri="{BB962C8B-B14F-4D97-AF65-F5344CB8AC3E}">
        <p14:creationId xmlns:p14="http://schemas.microsoft.com/office/powerpoint/2010/main" val="252708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83F0-0C53-4838-8F38-A2976D240C9D}"/>
              </a:ext>
            </a:extLst>
          </p:cNvPr>
          <p:cNvSpPr>
            <a:spLocks noGrp="1"/>
          </p:cNvSpPr>
          <p:nvPr>
            <p:ph type="title"/>
          </p:nvPr>
        </p:nvSpPr>
        <p:spPr/>
        <p:txBody>
          <a:bodyPr/>
          <a:lstStyle/>
          <a:p>
            <a:r>
              <a:rPr lang="en-US" dirty="0"/>
              <a:t>traversing</a:t>
            </a:r>
          </a:p>
        </p:txBody>
      </p:sp>
      <p:sp>
        <p:nvSpPr>
          <p:cNvPr id="3" name="Content Placeholder 2">
            <a:extLst>
              <a:ext uri="{FF2B5EF4-FFF2-40B4-BE49-F238E27FC236}">
                <a16:creationId xmlns:a16="http://schemas.microsoft.com/office/drawing/2014/main" id="{0380257C-A8EB-45E3-817A-5395D9609586}"/>
              </a:ext>
            </a:extLst>
          </p:cNvPr>
          <p:cNvSpPr>
            <a:spLocks noGrp="1"/>
          </p:cNvSpPr>
          <p:nvPr>
            <p:ph sz="half" idx="1"/>
          </p:nvPr>
        </p:nvSpPr>
        <p:spPr/>
        <p:txBody>
          <a:bodyPr>
            <a:normAutofit fontScale="92500" lnSpcReduction="20000"/>
          </a:bodyPr>
          <a:lstStyle/>
          <a:p>
            <a:r>
              <a:rPr lang="en-US" dirty="0"/>
              <a:t> public void </a:t>
            </a:r>
            <a:r>
              <a:rPr lang="en-US" dirty="0" err="1"/>
              <a:t>printList</a:t>
            </a:r>
            <a:r>
              <a:rPr lang="en-US" dirty="0"/>
              <a:t>()</a:t>
            </a:r>
          </a:p>
          <a:p>
            <a:r>
              <a:rPr lang="en-US" dirty="0"/>
              <a:t>        {</a:t>
            </a:r>
          </a:p>
          <a:p>
            <a:r>
              <a:rPr lang="en-US" dirty="0"/>
              <a:t>            Node n = head;</a:t>
            </a:r>
          </a:p>
          <a:p>
            <a:r>
              <a:rPr lang="en-US" dirty="0"/>
              <a:t>            while (n != null)</a:t>
            </a:r>
          </a:p>
          <a:p>
            <a:r>
              <a:rPr lang="en-US" dirty="0"/>
              <a:t>            {</a:t>
            </a:r>
          </a:p>
          <a:p>
            <a:r>
              <a:rPr lang="en-US" dirty="0"/>
              <a:t>                </a:t>
            </a:r>
            <a:r>
              <a:rPr lang="en-US" dirty="0" err="1"/>
              <a:t>Console.Write</a:t>
            </a:r>
            <a:r>
              <a:rPr lang="en-US" dirty="0"/>
              <a:t>(</a:t>
            </a:r>
            <a:r>
              <a:rPr lang="en-US" dirty="0" err="1"/>
              <a:t>n.data</a:t>
            </a:r>
            <a:r>
              <a:rPr lang="en-US" dirty="0"/>
              <a:t> + " ");</a:t>
            </a:r>
          </a:p>
          <a:p>
            <a:r>
              <a:rPr lang="en-US" dirty="0"/>
              <a:t>                n = </a:t>
            </a:r>
            <a:r>
              <a:rPr lang="en-US" dirty="0" err="1"/>
              <a:t>n.next</a:t>
            </a:r>
            <a:r>
              <a:rPr lang="en-US" dirty="0"/>
              <a:t>;</a:t>
            </a:r>
          </a:p>
          <a:p>
            <a:r>
              <a:rPr lang="en-US" dirty="0"/>
              <a:t>            }</a:t>
            </a:r>
          </a:p>
          <a:p>
            <a:r>
              <a:rPr lang="en-US" dirty="0"/>
              <a:t>        }</a:t>
            </a:r>
          </a:p>
        </p:txBody>
      </p:sp>
      <p:sp>
        <p:nvSpPr>
          <p:cNvPr id="4" name="Content Placeholder 3">
            <a:extLst>
              <a:ext uri="{FF2B5EF4-FFF2-40B4-BE49-F238E27FC236}">
                <a16:creationId xmlns:a16="http://schemas.microsoft.com/office/drawing/2014/main" id="{962B768A-E5F8-4D51-A6EF-0E8A790E586A}"/>
              </a:ext>
            </a:extLst>
          </p:cNvPr>
          <p:cNvSpPr>
            <a:spLocks noGrp="1"/>
          </p:cNvSpPr>
          <p:nvPr>
            <p:ph sz="half" idx="2"/>
          </p:nvPr>
        </p:nvSpPr>
        <p:spPr/>
        <p:txBody>
          <a:bodyPr>
            <a:normAutofit fontScale="92500" lnSpcReduction="20000"/>
          </a:bodyPr>
          <a:lstStyle/>
          <a:p>
            <a:r>
              <a:rPr lang="en-US" b="1" dirty="0"/>
              <a:t>Call in main:</a:t>
            </a:r>
          </a:p>
          <a:p>
            <a:endParaRPr lang="en-US" b="1" dirty="0"/>
          </a:p>
          <a:p>
            <a:r>
              <a:rPr lang="en-US" b="1" dirty="0" err="1"/>
              <a:t>Llist.printList</a:t>
            </a:r>
            <a:r>
              <a:rPr lang="en-US" b="1" dirty="0"/>
              <a:t>();</a:t>
            </a:r>
          </a:p>
        </p:txBody>
      </p:sp>
      <p:sp>
        <p:nvSpPr>
          <p:cNvPr id="5" name="Footer Placeholder 4">
            <a:extLst>
              <a:ext uri="{FF2B5EF4-FFF2-40B4-BE49-F238E27FC236}">
                <a16:creationId xmlns:a16="http://schemas.microsoft.com/office/drawing/2014/main" id="{93CD1082-4DC9-440A-B84D-4E5BEEA2C7C1}"/>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74519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operations on Linked list-insertion</a:t>
            </a:r>
          </a:p>
        </p:txBody>
      </p:sp>
      <p:sp>
        <p:nvSpPr>
          <p:cNvPr id="3" name="Content Placeholder 2"/>
          <p:cNvSpPr>
            <a:spLocks noGrp="1"/>
          </p:cNvSpPr>
          <p:nvPr>
            <p:ph sz="half" idx="1"/>
          </p:nvPr>
        </p:nvSpPr>
        <p:spPr/>
        <p:txBody>
          <a:bodyPr>
            <a:normAutofit/>
          </a:bodyPr>
          <a:lstStyle/>
          <a:p>
            <a:pPr marL="0" indent="0">
              <a:buNone/>
            </a:pPr>
            <a:r>
              <a:rPr lang="en-US" dirty="0"/>
              <a:t>, methods to insert a new node in linked list are discussed. A node can be added in three ways </a:t>
            </a:r>
            <a:br>
              <a:rPr lang="en-US" dirty="0"/>
            </a:br>
            <a:r>
              <a:rPr lang="en-US" b="1" dirty="0"/>
              <a:t>1)</a:t>
            </a:r>
            <a:r>
              <a:rPr lang="en-US" dirty="0"/>
              <a:t> At the front of the linked list </a:t>
            </a:r>
            <a:br>
              <a:rPr lang="en-US" dirty="0"/>
            </a:br>
            <a:r>
              <a:rPr lang="en-US" b="1" dirty="0"/>
              <a:t>2) </a:t>
            </a:r>
            <a:r>
              <a:rPr lang="en-US" dirty="0"/>
              <a:t>After a given node. </a:t>
            </a:r>
            <a:br>
              <a:rPr lang="en-US" dirty="0"/>
            </a:br>
            <a:r>
              <a:rPr lang="en-US" b="1" dirty="0"/>
              <a:t>3)</a:t>
            </a:r>
            <a:r>
              <a:rPr lang="en-US" dirty="0"/>
              <a:t> At the end of the linked list.</a:t>
            </a:r>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7" name="Content Placeholder 6">
            <a:extLst>
              <a:ext uri="{FF2B5EF4-FFF2-40B4-BE49-F238E27FC236}">
                <a16:creationId xmlns:a16="http://schemas.microsoft.com/office/drawing/2014/main" id="{C61737EE-EC72-4C2C-A735-517205612801}"/>
              </a:ext>
            </a:extLst>
          </p:cNvPr>
          <p:cNvSpPr>
            <a:spLocks noGrp="1"/>
          </p:cNvSpPr>
          <p:nvPr>
            <p:ph sz="half" idx="2"/>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D042-04B4-42FD-B517-B7F2AF75563E}"/>
              </a:ext>
            </a:extLst>
          </p:cNvPr>
          <p:cNvSpPr>
            <a:spLocks noGrp="1"/>
          </p:cNvSpPr>
          <p:nvPr>
            <p:ph type="title"/>
          </p:nvPr>
        </p:nvSpPr>
        <p:spPr/>
        <p:txBody>
          <a:bodyPr/>
          <a:lstStyle/>
          <a:p>
            <a:r>
              <a:rPr lang="en-US" dirty="0"/>
              <a:t>INSERTION-At the front of the linked list</a:t>
            </a:r>
          </a:p>
        </p:txBody>
      </p:sp>
      <p:sp>
        <p:nvSpPr>
          <p:cNvPr id="3" name="Content Placeholder 2">
            <a:extLst>
              <a:ext uri="{FF2B5EF4-FFF2-40B4-BE49-F238E27FC236}">
                <a16:creationId xmlns:a16="http://schemas.microsoft.com/office/drawing/2014/main" id="{A65C52D8-4589-49E3-8328-A7E986E03A01}"/>
              </a:ext>
            </a:extLst>
          </p:cNvPr>
          <p:cNvSpPr>
            <a:spLocks noGrp="1"/>
          </p:cNvSpPr>
          <p:nvPr>
            <p:ph sz="half" idx="1"/>
          </p:nvPr>
        </p:nvSpPr>
        <p:spPr/>
        <p:txBody>
          <a:bodyPr>
            <a:normAutofit fontScale="85000" lnSpcReduction="20000"/>
          </a:bodyPr>
          <a:lstStyle/>
          <a:p>
            <a:r>
              <a:rPr lang="en-US" b="1" dirty="0"/>
              <a:t>Add a node at the front: (4 steps process) </a:t>
            </a:r>
            <a:br>
              <a:rPr lang="en-US" dirty="0"/>
            </a:br>
            <a:r>
              <a:rPr lang="en-US" dirty="0"/>
              <a:t>The new node is always added before the head of the given Linked List. And newly added node becomes the new head of the Linked List. For example, if the given Linked List is 10-&gt;15-&gt;20-&gt;25 and we add an item 5 at the front, then the Linked List becomes 5-&gt;10-&gt;15-&gt;20-&gt;25. Let us call the function that adds at the front of the list is push(). The push() must receive a pointer to the head pointer, because push must change the head pointer to point to the new node</a:t>
            </a:r>
          </a:p>
        </p:txBody>
      </p:sp>
      <p:pic>
        <p:nvPicPr>
          <p:cNvPr id="6" name="Content Placeholder 5">
            <a:extLst>
              <a:ext uri="{FF2B5EF4-FFF2-40B4-BE49-F238E27FC236}">
                <a16:creationId xmlns:a16="http://schemas.microsoft.com/office/drawing/2014/main" id="{783376EE-8EE7-492D-846A-79A1E25CA736}"/>
              </a:ext>
            </a:extLst>
          </p:cNvPr>
          <p:cNvPicPr>
            <a:picLocks noGrp="1" noChangeAspect="1"/>
          </p:cNvPicPr>
          <p:nvPr>
            <p:ph sz="half" idx="2"/>
          </p:nvPr>
        </p:nvPicPr>
        <p:blipFill>
          <a:blip r:embed="rId2"/>
          <a:stretch>
            <a:fillRect/>
          </a:stretch>
        </p:blipFill>
        <p:spPr>
          <a:xfrm>
            <a:off x="5594350" y="3002463"/>
            <a:ext cx="4700588" cy="2267537"/>
          </a:xfrm>
          <a:prstGeom prst="rect">
            <a:avLst/>
          </a:prstGeom>
        </p:spPr>
      </p:pic>
      <p:sp>
        <p:nvSpPr>
          <p:cNvPr id="5" name="Footer Placeholder 4">
            <a:extLst>
              <a:ext uri="{FF2B5EF4-FFF2-40B4-BE49-F238E27FC236}">
                <a16:creationId xmlns:a16="http://schemas.microsoft.com/office/drawing/2014/main" id="{32C17236-8F4B-4F49-88AF-678247F08EEB}"/>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690742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3D6C-EDEF-4C0F-92D2-31E882521AEA}"/>
              </a:ext>
            </a:extLst>
          </p:cNvPr>
          <p:cNvSpPr>
            <a:spLocks noGrp="1"/>
          </p:cNvSpPr>
          <p:nvPr>
            <p:ph type="title"/>
          </p:nvPr>
        </p:nvSpPr>
        <p:spPr/>
        <p:txBody>
          <a:bodyPr/>
          <a:lstStyle/>
          <a:p>
            <a:r>
              <a:rPr lang="en-US" dirty="0"/>
              <a:t>INSERTION-At the front of the linked list</a:t>
            </a:r>
          </a:p>
        </p:txBody>
      </p:sp>
      <p:sp>
        <p:nvSpPr>
          <p:cNvPr id="3" name="Content Placeholder 2">
            <a:extLst>
              <a:ext uri="{FF2B5EF4-FFF2-40B4-BE49-F238E27FC236}">
                <a16:creationId xmlns:a16="http://schemas.microsoft.com/office/drawing/2014/main" id="{1BB1A419-C0EA-48D6-8615-42E5FAE399D4}"/>
              </a:ext>
            </a:extLst>
          </p:cNvPr>
          <p:cNvSpPr>
            <a:spLocks noGrp="1"/>
          </p:cNvSpPr>
          <p:nvPr>
            <p:ph sz="half" idx="1"/>
          </p:nvPr>
        </p:nvSpPr>
        <p:spPr>
          <a:xfrm>
            <a:off x="680319" y="2336873"/>
            <a:ext cx="4913803" cy="3865144"/>
          </a:xfrm>
        </p:spPr>
        <p:txBody>
          <a:bodyPr>
            <a:normAutofit fontScale="62500" lnSpcReduction="20000"/>
          </a:bodyPr>
          <a:lstStyle/>
          <a:p>
            <a:r>
              <a:rPr lang="en-US" dirty="0"/>
              <a:t>public void push(int </a:t>
            </a:r>
            <a:r>
              <a:rPr lang="en-US" dirty="0" err="1"/>
              <a:t>new_data</a:t>
            </a:r>
            <a:r>
              <a:rPr lang="en-US" dirty="0"/>
              <a:t>)</a:t>
            </a:r>
          </a:p>
          <a:p>
            <a:r>
              <a:rPr lang="en-US" dirty="0"/>
              <a:t>        {</a:t>
            </a:r>
          </a:p>
          <a:p>
            <a:r>
              <a:rPr lang="en-US" dirty="0"/>
              <a:t>            /* 1 &amp; 2: Allocate the Node &amp;</a:t>
            </a:r>
          </a:p>
          <a:p>
            <a:r>
              <a:rPr lang="en-US" dirty="0"/>
              <a:t>                    Put in the data*/</a:t>
            </a:r>
          </a:p>
          <a:p>
            <a:r>
              <a:rPr lang="en-US" dirty="0"/>
              <a:t>            Node </a:t>
            </a:r>
            <a:r>
              <a:rPr lang="en-US" dirty="0" err="1"/>
              <a:t>new_node</a:t>
            </a:r>
            <a:r>
              <a:rPr lang="en-US" dirty="0"/>
              <a:t> = new Node(</a:t>
            </a:r>
            <a:r>
              <a:rPr lang="en-US" dirty="0" err="1"/>
              <a:t>new_data</a:t>
            </a:r>
            <a:r>
              <a:rPr lang="en-US" dirty="0"/>
              <a:t>);</a:t>
            </a:r>
          </a:p>
          <a:p>
            <a:endParaRPr lang="en-US" dirty="0"/>
          </a:p>
          <a:p>
            <a:r>
              <a:rPr lang="en-US" dirty="0"/>
              <a:t>            /* 3. Make next of new Node as head */</a:t>
            </a:r>
          </a:p>
          <a:p>
            <a:r>
              <a:rPr lang="en-US" dirty="0"/>
              <a:t>            </a:t>
            </a:r>
            <a:r>
              <a:rPr lang="en-US" dirty="0" err="1"/>
              <a:t>new_node.next</a:t>
            </a:r>
            <a:r>
              <a:rPr lang="en-US" dirty="0"/>
              <a:t> = head;</a:t>
            </a:r>
          </a:p>
          <a:p>
            <a:endParaRPr lang="en-US" dirty="0"/>
          </a:p>
          <a:p>
            <a:r>
              <a:rPr lang="en-US" dirty="0"/>
              <a:t>            /* 4. Move the head to point to new Node */</a:t>
            </a:r>
          </a:p>
          <a:p>
            <a:r>
              <a:rPr lang="en-US" dirty="0"/>
              <a:t>            head = </a:t>
            </a:r>
            <a:r>
              <a:rPr lang="en-US" dirty="0" err="1"/>
              <a:t>new_node</a:t>
            </a:r>
            <a:r>
              <a:rPr lang="en-US" dirty="0"/>
              <a:t>;</a:t>
            </a:r>
          </a:p>
          <a:p>
            <a:r>
              <a:rPr lang="en-US" dirty="0"/>
              <a:t>        }</a:t>
            </a:r>
          </a:p>
          <a:p>
            <a:endParaRPr lang="en-US" dirty="0"/>
          </a:p>
        </p:txBody>
      </p:sp>
      <p:sp>
        <p:nvSpPr>
          <p:cNvPr id="4" name="Content Placeholder 3">
            <a:extLst>
              <a:ext uri="{FF2B5EF4-FFF2-40B4-BE49-F238E27FC236}">
                <a16:creationId xmlns:a16="http://schemas.microsoft.com/office/drawing/2014/main" id="{231DBE33-F84E-40DC-B04A-E5560942CA74}"/>
              </a:ext>
            </a:extLst>
          </p:cNvPr>
          <p:cNvSpPr>
            <a:spLocks noGrp="1"/>
          </p:cNvSpPr>
          <p:nvPr>
            <p:ph sz="half" idx="2"/>
          </p:nvPr>
        </p:nvSpPr>
        <p:spPr/>
        <p:txBody>
          <a:bodyPr>
            <a:normAutofit fontScale="62500" lnSpcReduction="20000"/>
          </a:bodyPr>
          <a:lstStyle/>
          <a:p>
            <a:endParaRPr lang="en-US" dirty="0"/>
          </a:p>
        </p:txBody>
      </p:sp>
      <p:sp>
        <p:nvSpPr>
          <p:cNvPr id="5" name="Footer Placeholder 4">
            <a:extLst>
              <a:ext uri="{FF2B5EF4-FFF2-40B4-BE49-F238E27FC236}">
                <a16:creationId xmlns:a16="http://schemas.microsoft.com/office/drawing/2014/main" id="{60D800A1-BDA6-4CA2-B45A-AA2EF51B6F2B}"/>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073414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4C87-E979-4DF3-A1C0-EB15E6731F93}"/>
              </a:ext>
            </a:extLst>
          </p:cNvPr>
          <p:cNvSpPr>
            <a:spLocks noGrp="1"/>
          </p:cNvSpPr>
          <p:nvPr>
            <p:ph type="title"/>
          </p:nvPr>
        </p:nvSpPr>
        <p:spPr/>
        <p:txBody>
          <a:bodyPr/>
          <a:lstStyle/>
          <a:p>
            <a:r>
              <a:rPr lang="en-US" dirty="0"/>
              <a:t>INSERTION-</a:t>
            </a:r>
            <a:r>
              <a:rPr lang="en-US" b="1" dirty="0"/>
              <a:t>Add a node after a given node</a:t>
            </a:r>
            <a:endParaRPr lang="en-US" dirty="0"/>
          </a:p>
        </p:txBody>
      </p:sp>
      <p:sp>
        <p:nvSpPr>
          <p:cNvPr id="3" name="Content Placeholder 2">
            <a:extLst>
              <a:ext uri="{FF2B5EF4-FFF2-40B4-BE49-F238E27FC236}">
                <a16:creationId xmlns:a16="http://schemas.microsoft.com/office/drawing/2014/main" id="{A3F4BC30-A9BB-440D-98A6-588D62BE4FF9}"/>
              </a:ext>
            </a:extLst>
          </p:cNvPr>
          <p:cNvSpPr>
            <a:spLocks noGrp="1"/>
          </p:cNvSpPr>
          <p:nvPr>
            <p:ph sz="half" idx="1"/>
          </p:nvPr>
        </p:nvSpPr>
        <p:spPr/>
        <p:txBody>
          <a:bodyPr/>
          <a:lstStyle/>
          <a:p>
            <a:r>
              <a:rPr lang="en-US" dirty="0"/>
              <a:t>We are given a pointer to a node, and the new node is inserted after the given node.</a:t>
            </a:r>
          </a:p>
        </p:txBody>
      </p:sp>
      <p:pic>
        <p:nvPicPr>
          <p:cNvPr id="6" name="Content Placeholder 5">
            <a:extLst>
              <a:ext uri="{FF2B5EF4-FFF2-40B4-BE49-F238E27FC236}">
                <a16:creationId xmlns:a16="http://schemas.microsoft.com/office/drawing/2014/main" id="{13518D71-7E01-478D-8A17-5A0474559C7E}"/>
              </a:ext>
            </a:extLst>
          </p:cNvPr>
          <p:cNvPicPr>
            <a:picLocks noGrp="1" noChangeAspect="1"/>
          </p:cNvPicPr>
          <p:nvPr>
            <p:ph sz="half" idx="2"/>
          </p:nvPr>
        </p:nvPicPr>
        <p:blipFill>
          <a:blip r:embed="rId2"/>
          <a:stretch>
            <a:fillRect/>
          </a:stretch>
        </p:blipFill>
        <p:spPr>
          <a:xfrm>
            <a:off x="5594350" y="2886262"/>
            <a:ext cx="4700588" cy="2499938"/>
          </a:xfrm>
          <a:prstGeom prst="rect">
            <a:avLst/>
          </a:prstGeom>
        </p:spPr>
      </p:pic>
      <p:sp>
        <p:nvSpPr>
          <p:cNvPr id="5" name="Footer Placeholder 4">
            <a:extLst>
              <a:ext uri="{FF2B5EF4-FFF2-40B4-BE49-F238E27FC236}">
                <a16:creationId xmlns:a16="http://schemas.microsoft.com/office/drawing/2014/main" id="{FB1361C5-08DB-4E85-88E7-7B9B9D29304E}"/>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2151349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4C87-E979-4DF3-A1C0-EB15E6731F93}"/>
              </a:ext>
            </a:extLst>
          </p:cNvPr>
          <p:cNvSpPr>
            <a:spLocks noGrp="1"/>
          </p:cNvSpPr>
          <p:nvPr>
            <p:ph type="title"/>
          </p:nvPr>
        </p:nvSpPr>
        <p:spPr/>
        <p:txBody>
          <a:bodyPr/>
          <a:lstStyle/>
          <a:p>
            <a:r>
              <a:rPr lang="en-US" dirty="0"/>
              <a:t>INSERTION-</a:t>
            </a:r>
            <a:r>
              <a:rPr lang="en-US" b="1" dirty="0"/>
              <a:t>Add a node after a given node</a:t>
            </a:r>
            <a:endParaRPr lang="en-US" dirty="0"/>
          </a:p>
        </p:txBody>
      </p:sp>
      <p:sp>
        <p:nvSpPr>
          <p:cNvPr id="3" name="Content Placeholder 2">
            <a:extLst>
              <a:ext uri="{FF2B5EF4-FFF2-40B4-BE49-F238E27FC236}">
                <a16:creationId xmlns:a16="http://schemas.microsoft.com/office/drawing/2014/main" id="{A3F4BC30-A9BB-440D-98A6-588D62BE4FF9}"/>
              </a:ext>
            </a:extLst>
          </p:cNvPr>
          <p:cNvSpPr>
            <a:spLocks noGrp="1"/>
          </p:cNvSpPr>
          <p:nvPr>
            <p:ph sz="half" idx="1"/>
          </p:nvPr>
        </p:nvSpPr>
        <p:spPr/>
        <p:txBody>
          <a:bodyPr>
            <a:normAutofit fontScale="62500" lnSpcReduction="20000"/>
          </a:bodyPr>
          <a:lstStyle/>
          <a:p>
            <a:r>
              <a:rPr lang="en-US" dirty="0"/>
              <a:t>public void </a:t>
            </a:r>
            <a:r>
              <a:rPr lang="en-US" dirty="0" err="1"/>
              <a:t>insertAfter</a:t>
            </a:r>
            <a:r>
              <a:rPr lang="en-US" dirty="0"/>
              <a:t>(Node </a:t>
            </a:r>
            <a:r>
              <a:rPr lang="en-US" dirty="0" err="1"/>
              <a:t>prev_node</a:t>
            </a:r>
            <a:r>
              <a:rPr lang="en-US" dirty="0"/>
              <a:t>, int </a:t>
            </a:r>
            <a:r>
              <a:rPr lang="en-US" dirty="0" err="1"/>
              <a:t>new_data</a:t>
            </a:r>
            <a:r>
              <a:rPr lang="en-US" dirty="0"/>
              <a:t>)</a:t>
            </a:r>
          </a:p>
          <a:p>
            <a:r>
              <a:rPr lang="en-US" dirty="0"/>
              <a:t>        {</a:t>
            </a:r>
          </a:p>
          <a:p>
            <a:r>
              <a:rPr lang="en-US" dirty="0"/>
              <a:t>            /* 1. Check if the given Node is null */</a:t>
            </a:r>
          </a:p>
          <a:p>
            <a:r>
              <a:rPr lang="en-US" dirty="0"/>
              <a:t>            if (</a:t>
            </a:r>
            <a:r>
              <a:rPr lang="en-US" dirty="0" err="1"/>
              <a:t>prev_node</a:t>
            </a:r>
            <a:r>
              <a:rPr lang="en-US" dirty="0"/>
              <a:t> == null)</a:t>
            </a:r>
          </a:p>
          <a:p>
            <a:r>
              <a:rPr lang="en-US" dirty="0"/>
              <a:t>            {</a:t>
            </a:r>
          </a:p>
          <a:p>
            <a:r>
              <a:rPr lang="en-US" dirty="0"/>
              <a:t>                </a:t>
            </a:r>
            <a:r>
              <a:rPr lang="en-US" dirty="0" err="1"/>
              <a:t>Console.WriteLine</a:t>
            </a:r>
            <a:r>
              <a:rPr lang="en-US" dirty="0"/>
              <a:t>("The given previous" +</a:t>
            </a:r>
          </a:p>
          <a:p>
            <a:r>
              <a:rPr lang="en-US" dirty="0"/>
              <a:t>                                  " node cannot be null");</a:t>
            </a:r>
          </a:p>
          <a:p>
            <a:r>
              <a:rPr lang="en-US" dirty="0"/>
              <a:t>                return;</a:t>
            </a:r>
          </a:p>
          <a:p>
            <a:r>
              <a:rPr lang="en-US" dirty="0"/>
              <a:t>            }</a:t>
            </a:r>
          </a:p>
          <a:p>
            <a:endParaRPr lang="en-US" dirty="0"/>
          </a:p>
          <a:p>
            <a:endParaRPr lang="en-US" dirty="0"/>
          </a:p>
        </p:txBody>
      </p:sp>
      <p:sp>
        <p:nvSpPr>
          <p:cNvPr id="5" name="Footer Placeholder 4">
            <a:extLst>
              <a:ext uri="{FF2B5EF4-FFF2-40B4-BE49-F238E27FC236}">
                <a16:creationId xmlns:a16="http://schemas.microsoft.com/office/drawing/2014/main" id="{FB1361C5-08DB-4E85-88E7-7B9B9D29304E}"/>
              </a:ext>
            </a:extLst>
          </p:cNvPr>
          <p:cNvSpPr>
            <a:spLocks noGrp="1"/>
          </p:cNvSpPr>
          <p:nvPr>
            <p:ph type="ftr" sz="quarter" idx="11"/>
          </p:nvPr>
        </p:nvSpPr>
        <p:spPr/>
        <p:txBody>
          <a:bodyPr/>
          <a:lstStyle/>
          <a:p>
            <a:r>
              <a:rPr lang="en-US"/>
              <a:t>CSC-221 Data Structures and Algorithm Bahria University Karachi Campus</a:t>
            </a:r>
          </a:p>
        </p:txBody>
      </p:sp>
      <p:sp>
        <p:nvSpPr>
          <p:cNvPr id="7" name="Content Placeholder 6">
            <a:extLst>
              <a:ext uri="{FF2B5EF4-FFF2-40B4-BE49-F238E27FC236}">
                <a16:creationId xmlns:a16="http://schemas.microsoft.com/office/drawing/2014/main" id="{6DD80619-51F6-4108-91B9-126BCF0D2EDF}"/>
              </a:ext>
            </a:extLst>
          </p:cNvPr>
          <p:cNvSpPr>
            <a:spLocks noGrp="1"/>
          </p:cNvSpPr>
          <p:nvPr>
            <p:ph sz="half" idx="2"/>
          </p:nvPr>
        </p:nvSpPr>
        <p:spPr/>
        <p:txBody>
          <a:bodyPr>
            <a:normAutofit fontScale="62500" lnSpcReduction="20000"/>
          </a:bodyPr>
          <a:lstStyle/>
          <a:p>
            <a:r>
              <a:rPr lang="en-US" dirty="0"/>
              <a:t> /* 2 &amp; 3: Allocate the Node &amp;</a:t>
            </a:r>
          </a:p>
          <a:p>
            <a:r>
              <a:rPr lang="en-US" dirty="0"/>
              <a:t>                    Put in the data*/</a:t>
            </a:r>
          </a:p>
          <a:p>
            <a:r>
              <a:rPr lang="en-US" dirty="0"/>
              <a:t>            Node </a:t>
            </a:r>
            <a:r>
              <a:rPr lang="en-US" dirty="0" err="1"/>
              <a:t>new_node</a:t>
            </a:r>
            <a:r>
              <a:rPr lang="en-US" dirty="0"/>
              <a:t> = new Node(</a:t>
            </a:r>
            <a:r>
              <a:rPr lang="en-US" dirty="0" err="1"/>
              <a:t>new_data</a:t>
            </a:r>
            <a:r>
              <a:rPr lang="en-US" dirty="0"/>
              <a:t>);</a:t>
            </a:r>
          </a:p>
          <a:p>
            <a:endParaRPr lang="en-US" dirty="0"/>
          </a:p>
          <a:p>
            <a:r>
              <a:rPr lang="en-US" dirty="0"/>
              <a:t>            /* 4. Make next of new Node as</a:t>
            </a:r>
          </a:p>
          <a:p>
            <a:r>
              <a:rPr lang="en-US" dirty="0"/>
              <a:t>                  next of </a:t>
            </a:r>
            <a:r>
              <a:rPr lang="en-US" dirty="0" err="1"/>
              <a:t>prev_node</a:t>
            </a:r>
            <a:r>
              <a:rPr lang="en-US" dirty="0"/>
              <a:t> */</a:t>
            </a:r>
          </a:p>
          <a:p>
            <a:r>
              <a:rPr lang="en-US" dirty="0"/>
              <a:t>            </a:t>
            </a:r>
            <a:r>
              <a:rPr lang="en-US" dirty="0" err="1"/>
              <a:t>new_node.next</a:t>
            </a:r>
            <a:r>
              <a:rPr lang="en-US" dirty="0"/>
              <a:t> = </a:t>
            </a:r>
            <a:r>
              <a:rPr lang="en-US" dirty="0" err="1"/>
              <a:t>prev_node.next</a:t>
            </a:r>
            <a:r>
              <a:rPr lang="en-US" dirty="0"/>
              <a:t>;</a:t>
            </a:r>
          </a:p>
          <a:p>
            <a:endParaRPr lang="en-US" dirty="0"/>
          </a:p>
          <a:p>
            <a:r>
              <a:rPr lang="en-US" dirty="0"/>
              <a:t>            /* 5. make next of </a:t>
            </a:r>
            <a:r>
              <a:rPr lang="en-US" dirty="0" err="1"/>
              <a:t>prev_node</a:t>
            </a:r>
            <a:r>
              <a:rPr lang="en-US" dirty="0"/>
              <a:t> as </a:t>
            </a:r>
            <a:r>
              <a:rPr lang="en-US" dirty="0" err="1"/>
              <a:t>new_node</a:t>
            </a:r>
            <a:r>
              <a:rPr lang="en-US" dirty="0"/>
              <a:t> */</a:t>
            </a:r>
          </a:p>
          <a:p>
            <a:r>
              <a:rPr lang="en-US" dirty="0"/>
              <a:t>            </a:t>
            </a:r>
            <a:r>
              <a:rPr lang="en-US" dirty="0" err="1"/>
              <a:t>prev_node.next</a:t>
            </a:r>
            <a:r>
              <a:rPr lang="en-US" dirty="0"/>
              <a:t> = </a:t>
            </a:r>
            <a:r>
              <a:rPr lang="en-US" dirty="0" err="1"/>
              <a:t>new_node</a:t>
            </a:r>
            <a:r>
              <a:rPr lang="en-US" dirty="0"/>
              <a:t>;</a:t>
            </a:r>
          </a:p>
          <a:p>
            <a:r>
              <a:rPr lang="en-US" dirty="0"/>
              <a:t>}</a:t>
            </a:r>
          </a:p>
        </p:txBody>
      </p:sp>
    </p:spTree>
    <p:extLst>
      <p:ext uri="{BB962C8B-B14F-4D97-AF65-F5344CB8AC3E}">
        <p14:creationId xmlns:p14="http://schemas.microsoft.com/office/powerpoint/2010/main" val="279891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4C87-E979-4DF3-A1C0-EB15E6731F93}"/>
              </a:ext>
            </a:extLst>
          </p:cNvPr>
          <p:cNvSpPr>
            <a:spLocks noGrp="1"/>
          </p:cNvSpPr>
          <p:nvPr>
            <p:ph type="title"/>
          </p:nvPr>
        </p:nvSpPr>
        <p:spPr/>
        <p:txBody>
          <a:bodyPr/>
          <a:lstStyle/>
          <a:p>
            <a:r>
              <a:rPr lang="en-US" dirty="0"/>
              <a:t>INSERTION-</a:t>
            </a:r>
            <a:r>
              <a:rPr lang="en-US" b="1" dirty="0"/>
              <a:t>Add a node at the end:</a:t>
            </a:r>
            <a:endParaRPr lang="en-US" dirty="0"/>
          </a:p>
        </p:txBody>
      </p:sp>
      <p:sp>
        <p:nvSpPr>
          <p:cNvPr id="3" name="Content Placeholder 2">
            <a:extLst>
              <a:ext uri="{FF2B5EF4-FFF2-40B4-BE49-F238E27FC236}">
                <a16:creationId xmlns:a16="http://schemas.microsoft.com/office/drawing/2014/main" id="{A3F4BC30-A9BB-440D-98A6-588D62BE4FF9}"/>
              </a:ext>
            </a:extLst>
          </p:cNvPr>
          <p:cNvSpPr>
            <a:spLocks noGrp="1"/>
          </p:cNvSpPr>
          <p:nvPr>
            <p:ph sz="half" idx="1"/>
          </p:nvPr>
        </p:nvSpPr>
        <p:spPr/>
        <p:txBody>
          <a:bodyPr>
            <a:normAutofit fontScale="70000" lnSpcReduction="20000"/>
          </a:bodyPr>
          <a:lstStyle/>
          <a:p>
            <a:r>
              <a:rPr lang="en-US" sz="3200" dirty="0"/>
              <a:t>The new node is always added after the last node of the given Linked List. For example if the given Linked List is 5-&gt;10-&gt;15-&gt;20-&gt;25 and we add an item 30 at the end, then the Linked List becomes 5-&gt;10-&gt;15-&gt;20-&gt;25-&gt;30. </a:t>
            </a:r>
            <a:br>
              <a:rPr lang="en-US" sz="3200" dirty="0"/>
            </a:br>
            <a:r>
              <a:rPr lang="en-US" sz="3200" dirty="0"/>
              <a:t>Since a Linked List is typically represented by the head of it, we have to traverse the list till the end and then change the next to last node to a new node.</a:t>
            </a:r>
          </a:p>
          <a:p>
            <a:endParaRPr lang="en-US" dirty="0"/>
          </a:p>
        </p:txBody>
      </p:sp>
      <p:sp>
        <p:nvSpPr>
          <p:cNvPr id="5" name="Footer Placeholder 4">
            <a:extLst>
              <a:ext uri="{FF2B5EF4-FFF2-40B4-BE49-F238E27FC236}">
                <a16:creationId xmlns:a16="http://schemas.microsoft.com/office/drawing/2014/main" id="{FB1361C5-08DB-4E85-88E7-7B9B9D29304E}"/>
              </a:ext>
            </a:extLst>
          </p:cNvPr>
          <p:cNvSpPr>
            <a:spLocks noGrp="1"/>
          </p:cNvSpPr>
          <p:nvPr>
            <p:ph type="ftr" sz="quarter" idx="11"/>
          </p:nvPr>
        </p:nvSpPr>
        <p:spPr/>
        <p:txBody>
          <a:bodyPr/>
          <a:lstStyle/>
          <a:p>
            <a:r>
              <a:rPr lang="en-US"/>
              <a:t>CSC-221 Data Structures and Algorithm Bahria University Karachi Campus</a:t>
            </a:r>
          </a:p>
        </p:txBody>
      </p:sp>
      <p:sp>
        <p:nvSpPr>
          <p:cNvPr id="7" name="Content Placeholder 6">
            <a:extLst>
              <a:ext uri="{FF2B5EF4-FFF2-40B4-BE49-F238E27FC236}">
                <a16:creationId xmlns:a16="http://schemas.microsoft.com/office/drawing/2014/main" id="{6DD80619-51F6-4108-91B9-126BCF0D2EDF}"/>
              </a:ext>
            </a:extLst>
          </p:cNvPr>
          <p:cNvSpPr>
            <a:spLocks noGrp="1"/>
          </p:cNvSpPr>
          <p:nvPr>
            <p:ph sz="half" idx="2"/>
          </p:nvPr>
        </p:nvSpPr>
        <p:spPr/>
        <p:txBody>
          <a:bodyPr>
            <a:normAutofit fontScale="70000" lnSpcReduction="20000"/>
          </a:bodyPr>
          <a:lstStyle/>
          <a:p>
            <a:r>
              <a:rPr lang="en-US" dirty="0"/>
              <a:t> </a:t>
            </a:r>
          </a:p>
        </p:txBody>
      </p:sp>
      <p:pic>
        <p:nvPicPr>
          <p:cNvPr id="4" name="Picture 3">
            <a:extLst>
              <a:ext uri="{FF2B5EF4-FFF2-40B4-BE49-F238E27FC236}">
                <a16:creationId xmlns:a16="http://schemas.microsoft.com/office/drawing/2014/main" id="{AF0AD2FB-69CB-4D5F-ADF2-7AD144938930}"/>
              </a:ext>
            </a:extLst>
          </p:cNvPr>
          <p:cNvPicPr>
            <a:picLocks noChangeAspect="1"/>
          </p:cNvPicPr>
          <p:nvPr/>
        </p:nvPicPr>
        <p:blipFill>
          <a:blip r:embed="rId2"/>
          <a:stretch>
            <a:fillRect/>
          </a:stretch>
        </p:blipFill>
        <p:spPr>
          <a:xfrm>
            <a:off x="6096000" y="2367270"/>
            <a:ext cx="4572414" cy="2123460"/>
          </a:xfrm>
          <a:prstGeom prst="rect">
            <a:avLst/>
          </a:prstGeom>
        </p:spPr>
      </p:pic>
    </p:spTree>
    <p:extLst>
      <p:ext uri="{BB962C8B-B14F-4D97-AF65-F5344CB8AC3E}">
        <p14:creationId xmlns:p14="http://schemas.microsoft.com/office/powerpoint/2010/main" val="2497584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4C87-E979-4DF3-A1C0-EB15E6731F93}"/>
              </a:ext>
            </a:extLst>
          </p:cNvPr>
          <p:cNvSpPr>
            <a:spLocks noGrp="1"/>
          </p:cNvSpPr>
          <p:nvPr>
            <p:ph type="title"/>
          </p:nvPr>
        </p:nvSpPr>
        <p:spPr/>
        <p:txBody>
          <a:bodyPr/>
          <a:lstStyle/>
          <a:p>
            <a:r>
              <a:rPr lang="en-US" dirty="0"/>
              <a:t>INSERTION-</a:t>
            </a:r>
            <a:r>
              <a:rPr lang="en-US" b="1" dirty="0"/>
              <a:t>Add a node at the end:</a:t>
            </a:r>
            <a:endParaRPr lang="en-US" dirty="0"/>
          </a:p>
        </p:txBody>
      </p:sp>
      <p:sp>
        <p:nvSpPr>
          <p:cNvPr id="3" name="Content Placeholder 2">
            <a:extLst>
              <a:ext uri="{FF2B5EF4-FFF2-40B4-BE49-F238E27FC236}">
                <a16:creationId xmlns:a16="http://schemas.microsoft.com/office/drawing/2014/main" id="{A3F4BC30-A9BB-440D-98A6-588D62BE4FF9}"/>
              </a:ext>
            </a:extLst>
          </p:cNvPr>
          <p:cNvSpPr>
            <a:spLocks noGrp="1"/>
          </p:cNvSpPr>
          <p:nvPr>
            <p:ph sz="half" idx="1"/>
          </p:nvPr>
        </p:nvSpPr>
        <p:spPr/>
        <p:txBody>
          <a:bodyPr>
            <a:normAutofit fontScale="40000" lnSpcReduction="20000"/>
          </a:bodyPr>
          <a:lstStyle/>
          <a:p>
            <a:r>
              <a:rPr lang="en-US" dirty="0"/>
              <a:t> </a:t>
            </a:r>
            <a:r>
              <a:rPr lang="en-US" sz="3100" dirty="0"/>
              <a:t>public void append(int </a:t>
            </a:r>
            <a:r>
              <a:rPr lang="en-US" sz="3100" dirty="0" err="1"/>
              <a:t>new_data</a:t>
            </a:r>
            <a:r>
              <a:rPr lang="en-US" sz="3100" dirty="0"/>
              <a:t>)</a:t>
            </a:r>
          </a:p>
          <a:p>
            <a:r>
              <a:rPr lang="en-US" sz="3100" dirty="0"/>
              <a:t>        {</a:t>
            </a:r>
          </a:p>
          <a:p>
            <a:r>
              <a:rPr lang="en-US" sz="3100" dirty="0"/>
              <a:t>            /* 1. Allocate the Node &amp;</a:t>
            </a:r>
          </a:p>
          <a:p>
            <a:r>
              <a:rPr lang="en-US" sz="3100" dirty="0"/>
              <a:t>            2. Put in the data</a:t>
            </a:r>
          </a:p>
          <a:p>
            <a:r>
              <a:rPr lang="en-US" sz="3100" dirty="0"/>
              <a:t>            3. Set next as null */</a:t>
            </a:r>
          </a:p>
          <a:p>
            <a:r>
              <a:rPr lang="en-US" sz="3100" dirty="0"/>
              <a:t>            Node </a:t>
            </a:r>
            <a:r>
              <a:rPr lang="en-US" sz="3100" dirty="0" err="1"/>
              <a:t>new_node</a:t>
            </a:r>
            <a:r>
              <a:rPr lang="en-US" sz="3100" dirty="0"/>
              <a:t> = new Node(</a:t>
            </a:r>
            <a:r>
              <a:rPr lang="en-US" sz="3100" dirty="0" err="1"/>
              <a:t>new_data</a:t>
            </a:r>
            <a:r>
              <a:rPr lang="en-US" sz="3100" dirty="0"/>
              <a:t>);</a:t>
            </a:r>
          </a:p>
          <a:p>
            <a:endParaRPr lang="en-US" sz="3100" dirty="0"/>
          </a:p>
          <a:p>
            <a:r>
              <a:rPr lang="en-US" sz="3100" dirty="0"/>
              <a:t>            /* 4. If the Linked List is empty,</a:t>
            </a:r>
          </a:p>
          <a:p>
            <a:r>
              <a:rPr lang="en-US" sz="3100" dirty="0"/>
              <a:t>            then make the new node as head */</a:t>
            </a:r>
          </a:p>
          <a:p>
            <a:r>
              <a:rPr lang="en-US" sz="3100" dirty="0"/>
              <a:t>            if (head == null)</a:t>
            </a:r>
          </a:p>
          <a:p>
            <a:r>
              <a:rPr lang="en-US" sz="3100" dirty="0"/>
              <a:t>            {</a:t>
            </a:r>
          </a:p>
          <a:p>
            <a:r>
              <a:rPr lang="en-US" sz="3100" dirty="0"/>
              <a:t>                head = new Node(</a:t>
            </a:r>
            <a:r>
              <a:rPr lang="en-US" sz="3100" dirty="0" err="1"/>
              <a:t>new_data</a:t>
            </a:r>
            <a:r>
              <a:rPr lang="en-US" sz="3100" dirty="0"/>
              <a:t>);</a:t>
            </a:r>
          </a:p>
          <a:p>
            <a:r>
              <a:rPr lang="en-US" sz="3100" dirty="0"/>
              <a:t>                return;</a:t>
            </a:r>
          </a:p>
          <a:p>
            <a:r>
              <a:rPr lang="en-US" sz="3100" dirty="0"/>
              <a:t>            }</a:t>
            </a:r>
          </a:p>
          <a:p>
            <a:pPr marL="0" indent="0">
              <a:buNone/>
            </a:pPr>
            <a:endParaRPr lang="en-US" dirty="0"/>
          </a:p>
        </p:txBody>
      </p:sp>
      <p:sp>
        <p:nvSpPr>
          <p:cNvPr id="5" name="Footer Placeholder 4">
            <a:extLst>
              <a:ext uri="{FF2B5EF4-FFF2-40B4-BE49-F238E27FC236}">
                <a16:creationId xmlns:a16="http://schemas.microsoft.com/office/drawing/2014/main" id="{FB1361C5-08DB-4E85-88E7-7B9B9D29304E}"/>
              </a:ext>
            </a:extLst>
          </p:cNvPr>
          <p:cNvSpPr>
            <a:spLocks noGrp="1"/>
          </p:cNvSpPr>
          <p:nvPr>
            <p:ph type="ftr" sz="quarter" idx="11"/>
          </p:nvPr>
        </p:nvSpPr>
        <p:spPr/>
        <p:txBody>
          <a:bodyPr/>
          <a:lstStyle/>
          <a:p>
            <a:r>
              <a:rPr lang="en-US"/>
              <a:t>CSC-221 Data Structures and Algorithm Bahria University Karachi Campus</a:t>
            </a:r>
          </a:p>
        </p:txBody>
      </p:sp>
      <p:sp>
        <p:nvSpPr>
          <p:cNvPr id="7" name="Content Placeholder 6">
            <a:extLst>
              <a:ext uri="{FF2B5EF4-FFF2-40B4-BE49-F238E27FC236}">
                <a16:creationId xmlns:a16="http://schemas.microsoft.com/office/drawing/2014/main" id="{6DD80619-51F6-4108-91B9-126BCF0D2EDF}"/>
              </a:ext>
            </a:extLst>
          </p:cNvPr>
          <p:cNvSpPr>
            <a:spLocks noGrp="1"/>
          </p:cNvSpPr>
          <p:nvPr>
            <p:ph sz="half" idx="2"/>
          </p:nvPr>
        </p:nvSpPr>
        <p:spPr/>
        <p:txBody>
          <a:bodyPr>
            <a:normAutofit fontScale="40000" lnSpcReduction="20000"/>
          </a:bodyPr>
          <a:lstStyle/>
          <a:p>
            <a:r>
              <a:rPr lang="en-US" dirty="0"/>
              <a:t> </a:t>
            </a:r>
          </a:p>
        </p:txBody>
      </p:sp>
      <p:sp>
        <p:nvSpPr>
          <p:cNvPr id="8" name="Content Placeholder 2">
            <a:extLst>
              <a:ext uri="{FF2B5EF4-FFF2-40B4-BE49-F238E27FC236}">
                <a16:creationId xmlns:a16="http://schemas.microsoft.com/office/drawing/2014/main" id="{0F4A9CAC-53CF-4D0B-8710-2D0D61E4EDEC}"/>
              </a:ext>
            </a:extLst>
          </p:cNvPr>
          <p:cNvSpPr txBox="1">
            <a:spLocks/>
          </p:cNvSpPr>
          <p:nvPr/>
        </p:nvSpPr>
        <p:spPr>
          <a:xfrm>
            <a:off x="5709520" y="2336871"/>
            <a:ext cx="4698358" cy="359931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 /* 4. This new node is going to be the last node,</a:t>
            </a:r>
          </a:p>
          <a:p>
            <a:r>
              <a:rPr lang="en-US" dirty="0"/>
              <a:t>                so make next of it as null */</a:t>
            </a:r>
          </a:p>
          <a:p>
            <a:r>
              <a:rPr lang="en-US" dirty="0"/>
              <a:t>            </a:t>
            </a:r>
            <a:r>
              <a:rPr lang="en-US" dirty="0" err="1"/>
              <a:t>new_node.next</a:t>
            </a:r>
            <a:r>
              <a:rPr lang="en-US" dirty="0"/>
              <a:t> = null;</a:t>
            </a:r>
          </a:p>
          <a:p>
            <a:endParaRPr lang="en-US" dirty="0"/>
          </a:p>
          <a:p>
            <a:r>
              <a:rPr lang="en-US" dirty="0"/>
              <a:t>            /* 5. Else traverse till the last node */</a:t>
            </a:r>
          </a:p>
          <a:p>
            <a:r>
              <a:rPr lang="en-US" dirty="0"/>
              <a:t>            Node last = head;</a:t>
            </a:r>
          </a:p>
          <a:p>
            <a:r>
              <a:rPr lang="en-US" dirty="0"/>
              <a:t>            while (</a:t>
            </a:r>
            <a:r>
              <a:rPr lang="en-US" dirty="0" err="1"/>
              <a:t>last.next</a:t>
            </a:r>
            <a:r>
              <a:rPr lang="en-US" dirty="0"/>
              <a:t> != null)</a:t>
            </a:r>
          </a:p>
          <a:p>
            <a:r>
              <a:rPr lang="en-US" dirty="0"/>
              <a:t>                last = </a:t>
            </a:r>
            <a:r>
              <a:rPr lang="en-US" dirty="0" err="1"/>
              <a:t>last.next</a:t>
            </a:r>
            <a:r>
              <a:rPr lang="en-US" dirty="0"/>
              <a:t>;</a:t>
            </a:r>
          </a:p>
          <a:p>
            <a:endParaRPr lang="en-US" dirty="0"/>
          </a:p>
          <a:p>
            <a:r>
              <a:rPr lang="en-US" dirty="0"/>
              <a:t>            /* 6. Change the next of last node */</a:t>
            </a:r>
          </a:p>
          <a:p>
            <a:r>
              <a:rPr lang="en-US" dirty="0"/>
              <a:t>            </a:t>
            </a:r>
            <a:r>
              <a:rPr lang="en-US" dirty="0" err="1"/>
              <a:t>last.next</a:t>
            </a:r>
            <a:r>
              <a:rPr lang="en-US" dirty="0"/>
              <a:t> = </a:t>
            </a:r>
            <a:r>
              <a:rPr lang="en-US" dirty="0" err="1"/>
              <a:t>new_node</a:t>
            </a:r>
            <a:r>
              <a:rPr lang="en-US" dirty="0"/>
              <a:t>;</a:t>
            </a:r>
          </a:p>
          <a:p>
            <a:r>
              <a:rPr lang="en-US" dirty="0"/>
              <a:t>            return;</a:t>
            </a:r>
          </a:p>
          <a:p>
            <a:r>
              <a:rPr lang="en-US" dirty="0"/>
              <a:t>        }</a:t>
            </a:r>
          </a:p>
        </p:txBody>
      </p:sp>
    </p:spTree>
    <p:extLst>
      <p:ext uri="{BB962C8B-B14F-4D97-AF65-F5344CB8AC3E}">
        <p14:creationId xmlns:p14="http://schemas.microsoft.com/office/powerpoint/2010/main" val="371498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r>
              <a:rPr lang="en-US">
                <a:sym typeface="+mn-ea"/>
              </a:rPr>
              <a:t>What is a Linked List?</a:t>
            </a:r>
            <a:br>
              <a:rPr lang="en-US"/>
            </a:br>
            <a:r>
              <a:rPr lang="en-US">
                <a:sym typeface="+mn-ea"/>
              </a:rPr>
              <a:t> </a:t>
            </a:r>
            <a:br>
              <a:rPr lang="en-US"/>
            </a:br>
            <a:endParaRPr lang="en-US"/>
          </a:p>
        </p:txBody>
      </p:sp>
      <p:sp>
        <p:nvSpPr>
          <p:cNvPr id="3" name="Content Placeholder 2"/>
          <p:cNvSpPr>
            <a:spLocks noGrp="1"/>
          </p:cNvSpPr>
          <p:nvPr>
            <p:ph sz="half" idx="1"/>
          </p:nvPr>
        </p:nvSpPr>
        <p:spPr/>
        <p:txBody>
          <a:bodyPr>
            <a:normAutofit fontScale="92500" lnSpcReduction="20000"/>
          </a:bodyPr>
          <a:lstStyle/>
          <a:p>
            <a:r>
              <a:rPr lang="en-US"/>
              <a:t>Linked List is a linear data structure which consists of a group of nodes in a sequence. Each node contains two parts.</a:t>
            </a:r>
          </a:p>
          <a:p>
            <a:r>
              <a:rPr lang="en-US"/>
              <a:t>Data− Each node of a linked list can store a data.</a:t>
            </a:r>
          </a:p>
          <a:p>
            <a:r>
              <a:rPr lang="en-US"/>
              <a:t>Address − Each node of a linked list contains an address to the next node, called "Next".</a:t>
            </a:r>
          </a:p>
          <a:p>
            <a:r>
              <a:rPr lang="en-US"/>
              <a:t>The first node of a Linked List is referenced by a pointer called Head</a:t>
            </a:r>
          </a:p>
        </p:txBody>
      </p:sp>
      <p:sp>
        <p:nvSpPr>
          <p:cNvPr id="4" name="Footer Placeholder 3"/>
          <p:cNvSpPr>
            <a:spLocks noGrp="1"/>
          </p:cNvSpPr>
          <p:nvPr>
            <p:ph type="ftr" sz="quarter" idx="11"/>
          </p:nvPr>
        </p:nvSpPr>
        <p:spPr>
          <a:xfrm>
            <a:off x="680321" y="6127323"/>
            <a:ext cx="6870660" cy="365125"/>
          </a:xfrm>
        </p:spPr>
        <p:txBody>
          <a:bodyPr/>
          <a:lstStyle/>
          <a:p>
            <a:endParaRPr lang="en-US"/>
          </a:p>
          <a:p>
            <a:endParaRPr lang="en-US"/>
          </a:p>
          <a:p>
            <a:r>
              <a:rPr lang="en-US"/>
              <a:t>CSC-221 Data Structures and Algorithm Bahria University Karachi Campus</a:t>
            </a:r>
          </a:p>
        </p:txBody>
      </p:sp>
      <p:pic>
        <p:nvPicPr>
          <p:cNvPr id="5" name="Content Placeholder 4"/>
          <p:cNvPicPr>
            <a:picLocks noGrp="1" noChangeAspect="1"/>
          </p:cNvPicPr>
          <p:nvPr>
            <p:ph sz="half" idx="2"/>
          </p:nvPr>
        </p:nvPicPr>
        <p:blipFill>
          <a:blip r:embed="rId2"/>
          <a:stretch>
            <a:fillRect/>
          </a:stretch>
        </p:blipFill>
        <p:spPr>
          <a:xfrm>
            <a:off x="6377305" y="2919730"/>
            <a:ext cx="4472940" cy="22123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6A1F-0E15-498B-8959-4FF588847B78}"/>
              </a:ext>
            </a:extLst>
          </p:cNvPr>
          <p:cNvSpPr>
            <a:spLocks noGrp="1"/>
          </p:cNvSpPr>
          <p:nvPr>
            <p:ph type="title"/>
          </p:nvPr>
        </p:nvSpPr>
        <p:spPr/>
        <p:txBody>
          <a:bodyPr/>
          <a:lstStyle/>
          <a:p>
            <a:r>
              <a:rPr lang="en-US" dirty="0"/>
              <a:t>FINAL CALLING INSERTION METHODS IN MAIN()</a:t>
            </a:r>
          </a:p>
        </p:txBody>
      </p:sp>
      <p:sp>
        <p:nvSpPr>
          <p:cNvPr id="5" name="Footer Placeholder 4">
            <a:extLst>
              <a:ext uri="{FF2B5EF4-FFF2-40B4-BE49-F238E27FC236}">
                <a16:creationId xmlns:a16="http://schemas.microsoft.com/office/drawing/2014/main" id="{8B7CF873-B914-455A-8F1D-81CAEAB0AD95}"/>
              </a:ext>
            </a:extLst>
          </p:cNvPr>
          <p:cNvSpPr>
            <a:spLocks noGrp="1"/>
          </p:cNvSpPr>
          <p:nvPr>
            <p:ph type="ftr" sz="quarter" idx="11"/>
          </p:nvPr>
        </p:nvSpPr>
        <p:spPr/>
        <p:txBody>
          <a:bodyPr/>
          <a:lstStyle/>
          <a:p>
            <a:r>
              <a:rPr lang="en-US"/>
              <a:t>CSC-221 Data Structures and Algorithm Bahria University Karachi Campus</a:t>
            </a:r>
          </a:p>
        </p:txBody>
      </p:sp>
      <p:sp>
        <p:nvSpPr>
          <p:cNvPr id="9" name="Rectangle 2">
            <a:extLst>
              <a:ext uri="{FF2B5EF4-FFF2-40B4-BE49-F238E27FC236}">
                <a16:creationId xmlns:a16="http://schemas.microsoft.com/office/drawing/2014/main" id="{DB95C966-3645-49D8-920E-AB4684A12C3C}"/>
              </a:ext>
            </a:extLst>
          </p:cNvPr>
          <p:cNvSpPr>
            <a:spLocks noGrp="1" noChangeArrowheads="1"/>
          </p:cNvSpPr>
          <p:nvPr>
            <p:ph sz="half"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Start with the empty list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GFG </a:t>
            </a:r>
            <a:r>
              <a:rPr kumimoji="0" lang="en-US" altLang="en-US" sz="1100" b="0" i="0" u="none" strike="noStrike" cap="none" normalizeH="0" baseline="0" dirty="0" err="1">
                <a:ln>
                  <a:noFill/>
                </a:ln>
                <a:solidFill>
                  <a:srgbClr val="000000"/>
                </a:solidFill>
                <a:effectLst/>
                <a:latin typeface="Consolas" panose="020B0609020204030204" pitchFamily="49" charset="0"/>
              </a:rPr>
              <a:t>llist</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GFG();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Insert 6. So linked list becomes 6-&gt;</a:t>
            </a:r>
            <a:r>
              <a:rPr kumimoji="0" lang="en-US" altLang="en-US" sz="1100" b="0" i="0" u="none" strike="noStrike" cap="none" normalizeH="0" baseline="0" dirty="0" err="1">
                <a:ln>
                  <a:noFill/>
                </a:ln>
                <a:solidFill>
                  <a:srgbClr val="008200"/>
                </a:solidFill>
                <a:effectLst/>
                <a:latin typeface="Consolas" panose="020B0609020204030204" pitchFamily="49" charset="0"/>
              </a:rPr>
              <a:t>NUllist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llist.append</a:t>
            </a:r>
            <a:r>
              <a:rPr kumimoji="0" lang="en-US" altLang="en-US" sz="1100" b="0" i="0" u="none" strike="noStrike" cap="none" normalizeH="0" baseline="0" dirty="0">
                <a:ln>
                  <a:noFill/>
                </a:ln>
                <a:solidFill>
                  <a:srgbClr val="000000"/>
                </a:solidFill>
                <a:effectLst/>
                <a:latin typeface="Consolas" panose="020B0609020204030204" pitchFamily="49" charset="0"/>
              </a:rPr>
              <a:t>(6);</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Insert 7 at the beginning.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So linked list becomes 7-&gt;6-&gt;</a:t>
            </a:r>
            <a:r>
              <a:rPr kumimoji="0" lang="en-US" altLang="en-US" sz="1100" b="0" i="0" u="none" strike="noStrike" cap="none" normalizeH="0" baseline="0" dirty="0" err="1">
                <a:ln>
                  <a:noFill/>
                </a:ln>
                <a:solidFill>
                  <a:srgbClr val="008200"/>
                </a:solidFill>
                <a:effectLst/>
                <a:latin typeface="Consolas" panose="020B0609020204030204" pitchFamily="49" charset="0"/>
              </a:rPr>
              <a:t>NUllist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llist.push</a:t>
            </a:r>
            <a:r>
              <a:rPr kumimoji="0" lang="en-US" altLang="en-US" sz="1100" b="0" i="0" u="none" strike="noStrike" cap="none" normalizeH="0" baseline="0" dirty="0">
                <a:ln>
                  <a:noFill/>
                </a:ln>
                <a:solidFill>
                  <a:srgbClr val="000000"/>
                </a:solidFill>
                <a:effectLst/>
                <a:latin typeface="Consolas" panose="020B0609020204030204" pitchFamily="49" charset="0"/>
              </a:rPr>
              <a:t>(7);</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Insert 1 at the beginning.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So linked list becomes 1-&gt;7-&gt;6-&gt;</a:t>
            </a:r>
            <a:r>
              <a:rPr kumimoji="0" lang="en-US" altLang="en-US" sz="1100" b="0" i="0" u="none" strike="noStrike" cap="none" normalizeH="0" baseline="0" dirty="0" err="1">
                <a:ln>
                  <a:noFill/>
                </a:ln>
                <a:solidFill>
                  <a:srgbClr val="008200"/>
                </a:solidFill>
                <a:effectLst/>
                <a:latin typeface="Consolas" panose="020B0609020204030204" pitchFamily="49" charset="0"/>
              </a:rPr>
              <a:t>NUllist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llist.push</a:t>
            </a:r>
            <a:r>
              <a:rPr kumimoji="0" lang="en-US" altLang="en-US" sz="1100" b="0" i="0" u="none" strike="noStrike" cap="none" normalizeH="0" baseline="0" dirty="0">
                <a:ln>
                  <a:noFill/>
                </a:ln>
                <a:solidFill>
                  <a:srgbClr val="000000"/>
                </a:solidFill>
                <a:effectLst/>
                <a:latin typeface="Consolas" panose="020B0609020204030204" pitchFamily="49" charset="0"/>
              </a:rPr>
              <a:t>(1);</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74E97003-4084-40F4-92B5-E2D2EC0A797E}"/>
              </a:ext>
            </a:extLst>
          </p:cNvPr>
          <p:cNvSpPr>
            <a:spLocks noGrp="1" noChangeArrowheads="1"/>
          </p:cNvSpPr>
          <p:nvPr>
            <p:ph sz="half" idx="2"/>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4 at the end. So linked list becomes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1-&gt;7-&gt;6-&gt;4-&gt;NUllist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llist.append(4);</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8, after 7. So linked list becomes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1-&gt;7-&gt;8-&gt;6-&gt;4-&gt;NUllist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llist.insertAfter(llist.head.next, 8);</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Console.Write(</a:t>
            </a:r>
            <a:r>
              <a:rPr kumimoji="0" lang="en-US" altLang="en-US" sz="1100" b="0" i="0" u="none" strike="noStrike" cap="none" normalizeH="0" baseline="0">
                <a:ln>
                  <a:noFill/>
                </a:ln>
                <a:solidFill>
                  <a:srgbClr val="0000FF"/>
                </a:solidFill>
                <a:effectLst/>
                <a:latin typeface="Consolas" panose="020B0609020204030204" pitchFamily="49" charset="0"/>
              </a:rPr>
              <a:t>"Created Linked list is: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llist.printList();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3023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3F4D-9A40-4499-B722-0DB416B2CAB3}"/>
              </a:ext>
            </a:extLst>
          </p:cNvPr>
          <p:cNvSpPr>
            <a:spLocks noGrp="1"/>
          </p:cNvSpPr>
          <p:nvPr>
            <p:ph type="title"/>
          </p:nvPr>
        </p:nvSpPr>
        <p:spPr/>
        <p:txBody>
          <a:bodyPr/>
          <a:lstStyle/>
          <a:p>
            <a:r>
              <a:rPr lang="en-US" dirty="0"/>
              <a:t>DELETION</a:t>
            </a:r>
          </a:p>
        </p:txBody>
      </p:sp>
      <p:sp>
        <p:nvSpPr>
          <p:cNvPr id="3" name="Content Placeholder 2">
            <a:extLst>
              <a:ext uri="{FF2B5EF4-FFF2-40B4-BE49-F238E27FC236}">
                <a16:creationId xmlns:a16="http://schemas.microsoft.com/office/drawing/2014/main" id="{593B5A95-9685-432D-97CD-95512C69C1FD}"/>
              </a:ext>
            </a:extLst>
          </p:cNvPr>
          <p:cNvSpPr>
            <a:spLocks noGrp="1"/>
          </p:cNvSpPr>
          <p:nvPr>
            <p:ph sz="half" idx="1"/>
          </p:nvPr>
        </p:nvSpPr>
        <p:spPr>
          <a:xfrm>
            <a:off x="680319" y="2336873"/>
            <a:ext cx="6436097" cy="3599316"/>
          </a:xfrm>
        </p:spPr>
        <p:txBody>
          <a:bodyPr>
            <a:normAutofit/>
          </a:bodyPr>
          <a:lstStyle/>
          <a:p>
            <a:r>
              <a:rPr lang="en-US" b="1" u="sng" dirty="0"/>
              <a:t>Iterative Method:</a:t>
            </a:r>
            <a:br>
              <a:rPr lang="en-US" dirty="0"/>
            </a:br>
            <a:r>
              <a:rPr lang="en-US" dirty="0"/>
              <a:t>To delete a node from the linked list, we need to do the following steps. </a:t>
            </a:r>
            <a:br>
              <a:rPr lang="en-US" dirty="0"/>
            </a:br>
            <a:r>
              <a:rPr lang="en-US" dirty="0"/>
              <a:t>1) Find the previous node of the node to be deleted. </a:t>
            </a:r>
            <a:br>
              <a:rPr lang="en-US" dirty="0"/>
            </a:br>
            <a:r>
              <a:rPr lang="en-US" dirty="0"/>
              <a:t>2) Change the next of the previous node. </a:t>
            </a:r>
            <a:br>
              <a:rPr lang="en-US" dirty="0"/>
            </a:br>
            <a:r>
              <a:rPr lang="en-US" dirty="0"/>
              <a:t>3) Free memory for the node to be deleted.</a:t>
            </a:r>
            <a:br>
              <a:rPr lang="en-US" dirty="0"/>
            </a:br>
            <a:r>
              <a:rPr lang="en-US" dirty="0"/>
              <a:t> </a:t>
            </a:r>
          </a:p>
        </p:txBody>
      </p:sp>
      <p:sp>
        <p:nvSpPr>
          <p:cNvPr id="5" name="Footer Placeholder 4">
            <a:extLst>
              <a:ext uri="{FF2B5EF4-FFF2-40B4-BE49-F238E27FC236}">
                <a16:creationId xmlns:a16="http://schemas.microsoft.com/office/drawing/2014/main" id="{4B8347A5-B7CE-4B41-BD47-2199C097E3F3}"/>
              </a:ext>
            </a:extLst>
          </p:cNvPr>
          <p:cNvSpPr>
            <a:spLocks noGrp="1"/>
          </p:cNvSpPr>
          <p:nvPr>
            <p:ph type="ftr" sz="quarter" idx="11"/>
          </p:nvPr>
        </p:nvSpPr>
        <p:spPr/>
        <p:txBody>
          <a:bodyPr/>
          <a:lstStyle/>
          <a:p>
            <a:r>
              <a:rPr lang="en-US"/>
              <a:t>CSC-221 Data Structures and Algorithm Bahria University Karachi Campus</a:t>
            </a:r>
          </a:p>
        </p:txBody>
      </p:sp>
      <p:pic>
        <p:nvPicPr>
          <p:cNvPr id="6" name="Picture 5">
            <a:extLst>
              <a:ext uri="{FF2B5EF4-FFF2-40B4-BE49-F238E27FC236}">
                <a16:creationId xmlns:a16="http://schemas.microsoft.com/office/drawing/2014/main" id="{BB1769AF-4A5E-40AC-8414-6D55004A8F92}"/>
              </a:ext>
            </a:extLst>
          </p:cNvPr>
          <p:cNvPicPr>
            <a:picLocks noChangeAspect="1"/>
          </p:cNvPicPr>
          <p:nvPr/>
        </p:nvPicPr>
        <p:blipFill>
          <a:blip r:embed="rId2"/>
          <a:stretch>
            <a:fillRect/>
          </a:stretch>
        </p:blipFill>
        <p:spPr>
          <a:xfrm>
            <a:off x="7116416" y="2719423"/>
            <a:ext cx="4861477" cy="1976941"/>
          </a:xfrm>
          <a:prstGeom prst="rect">
            <a:avLst/>
          </a:prstGeom>
        </p:spPr>
      </p:pic>
    </p:spTree>
    <p:extLst>
      <p:ext uri="{BB962C8B-B14F-4D97-AF65-F5344CB8AC3E}">
        <p14:creationId xmlns:p14="http://schemas.microsoft.com/office/powerpoint/2010/main" val="4083773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3F4D-9A40-4499-B722-0DB416B2CAB3}"/>
              </a:ext>
            </a:extLst>
          </p:cNvPr>
          <p:cNvSpPr>
            <a:spLocks noGrp="1"/>
          </p:cNvSpPr>
          <p:nvPr>
            <p:ph type="title"/>
          </p:nvPr>
        </p:nvSpPr>
        <p:spPr/>
        <p:txBody>
          <a:bodyPr/>
          <a:lstStyle/>
          <a:p>
            <a:r>
              <a:rPr lang="en-US" dirty="0"/>
              <a:t>DELETION</a:t>
            </a:r>
          </a:p>
        </p:txBody>
      </p:sp>
      <p:sp>
        <p:nvSpPr>
          <p:cNvPr id="5" name="Footer Placeholder 4">
            <a:extLst>
              <a:ext uri="{FF2B5EF4-FFF2-40B4-BE49-F238E27FC236}">
                <a16:creationId xmlns:a16="http://schemas.microsoft.com/office/drawing/2014/main" id="{4B8347A5-B7CE-4B41-BD47-2199C097E3F3}"/>
              </a:ext>
            </a:extLst>
          </p:cNvPr>
          <p:cNvSpPr>
            <a:spLocks noGrp="1"/>
          </p:cNvSpPr>
          <p:nvPr>
            <p:ph type="ftr" sz="quarter" idx="11"/>
          </p:nvPr>
        </p:nvSpPr>
        <p:spPr/>
        <p:txBody>
          <a:bodyPr/>
          <a:lstStyle/>
          <a:p>
            <a:r>
              <a:rPr lang="en-US"/>
              <a:t>CSC-221 Data Structures and Algorithm Bahria University Karachi Campus</a:t>
            </a:r>
          </a:p>
        </p:txBody>
      </p:sp>
      <p:sp>
        <p:nvSpPr>
          <p:cNvPr id="4" name="Rectangle 1">
            <a:extLst>
              <a:ext uri="{FF2B5EF4-FFF2-40B4-BE49-F238E27FC236}">
                <a16:creationId xmlns:a16="http://schemas.microsoft.com/office/drawing/2014/main" id="{06C13698-8037-4D00-A0FD-29C1E14FA0CC}"/>
              </a:ext>
            </a:extLst>
          </p:cNvPr>
          <p:cNvSpPr>
            <a:spLocks noGrp="1" noChangeArrowheads="1"/>
          </p:cNvSpPr>
          <p:nvPr>
            <p:ph sz="half" idx="1"/>
          </p:nvPr>
        </p:nvSpPr>
        <p:spPr bwMode="auto">
          <a:xfrm>
            <a:off x="681038" y="2897431"/>
            <a:ext cx="3983727" cy="24776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6699"/>
                </a:solidFill>
                <a:effectLst/>
                <a:latin typeface="Consolas" panose="020B0609020204030204" pitchFamily="49" charset="0"/>
              </a:rPr>
              <a:t>void</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deleteNode(</a:t>
            </a:r>
            <a:r>
              <a:rPr kumimoji="0" lang="en-US" altLang="en-US" sz="1100" b="1" i="0" u="none" strike="noStrike" cap="none" normalizeH="0" baseline="0">
                <a:ln>
                  <a:noFill/>
                </a:ln>
                <a:solidFill>
                  <a:srgbClr val="006699"/>
                </a:solidFill>
                <a:effectLst/>
                <a:latin typeface="Consolas" panose="020B0609020204030204" pitchFamily="49" charset="0"/>
              </a:rPr>
              <a:t>int</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key)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Store head node</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Node temp = head, prev = </a:t>
            </a:r>
            <a:r>
              <a:rPr kumimoji="0" lang="en-US" altLang="en-US" sz="1100" b="1" i="0" u="none" strike="noStrike" cap="none" normalizeH="0" baseline="0">
                <a:ln>
                  <a:noFill/>
                </a:ln>
                <a:solidFill>
                  <a:srgbClr val="006699"/>
                </a:solidFill>
                <a:effectLst/>
                <a:latin typeface="Consolas" panose="020B0609020204030204" pitchFamily="49" charset="0"/>
              </a:rPr>
              <a:t>null</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If head node itself holds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the key to be deleted</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if</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 != </a:t>
            </a:r>
            <a:r>
              <a:rPr kumimoji="0" lang="en-US" altLang="en-US" sz="1100" b="1" i="0" u="none" strike="noStrike" cap="none" normalizeH="0" baseline="0">
                <a:ln>
                  <a:noFill/>
                </a:ln>
                <a:solidFill>
                  <a:srgbClr val="006699"/>
                </a:solidFill>
                <a:effectLst/>
                <a:latin typeface="Consolas" panose="020B0609020204030204" pitchFamily="49" charset="0"/>
              </a:rPr>
              <a:t>null</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&amp;&amp;</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temp.data == key)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Changed head</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head = temp.next;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return</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B0EF78ED-826A-4D01-A792-06C79A68C1C5}"/>
              </a:ext>
            </a:extLst>
          </p:cNvPr>
          <p:cNvSpPr txBox="1">
            <a:spLocks/>
          </p:cNvSpPr>
          <p:nvPr/>
        </p:nvSpPr>
        <p:spPr>
          <a:xfrm>
            <a:off x="5391470" y="3055293"/>
            <a:ext cx="5607836"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US" dirty="0"/>
          </a:p>
        </p:txBody>
      </p:sp>
      <p:sp>
        <p:nvSpPr>
          <p:cNvPr id="8" name="Rectangle 2">
            <a:extLst>
              <a:ext uri="{FF2B5EF4-FFF2-40B4-BE49-F238E27FC236}">
                <a16:creationId xmlns:a16="http://schemas.microsoft.com/office/drawing/2014/main" id="{74B3E2BF-0DFB-4649-99CF-1E977387D491}"/>
              </a:ext>
            </a:extLst>
          </p:cNvPr>
          <p:cNvSpPr>
            <a:spLocks noChangeArrowheads="1"/>
          </p:cNvSpPr>
          <p:nvPr/>
        </p:nvSpPr>
        <p:spPr bwMode="auto">
          <a:xfrm>
            <a:off x="5391470" y="2420377"/>
            <a:ext cx="4401887" cy="34317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Search for the key to be</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deleted, keep track of the</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previous node as we need</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to change temp.next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while</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 != </a:t>
            </a:r>
            <a:r>
              <a:rPr kumimoji="0" lang="en-US" altLang="en-US" sz="1100" b="1" i="0" u="none" strike="noStrike" cap="none" normalizeH="0" baseline="0">
                <a:ln>
                  <a:noFill/>
                </a:ln>
                <a:solidFill>
                  <a:srgbClr val="006699"/>
                </a:solidFill>
                <a:effectLst/>
                <a:latin typeface="Consolas" panose="020B0609020204030204" pitchFamily="49" charset="0"/>
              </a:rPr>
              <a:t>null</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&amp;&amp;</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temp.data != key)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prev = temp;</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 = temp.next;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If key was not present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 linked 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if</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(temp == </a:t>
            </a:r>
            <a:r>
              <a:rPr kumimoji="0" lang="en-US" altLang="en-US" sz="1100" b="1" i="0" u="none" strike="noStrike" cap="none" normalizeH="0" baseline="0">
                <a:ln>
                  <a:noFill/>
                </a:ln>
                <a:solidFill>
                  <a:srgbClr val="006699"/>
                </a:solidFill>
                <a:effectLst/>
                <a:latin typeface="Consolas" panose="020B0609020204030204" pitchFamily="49" charset="0"/>
              </a:rPr>
              <a:t>null</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return</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Unlink the node from linked 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prev.next = temp.next;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113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7A7-6130-473D-A004-BB65966A63B2}"/>
              </a:ext>
            </a:extLst>
          </p:cNvPr>
          <p:cNvSpPr>
            <a:spLocks noGrp="1"/>
          </p:cNvSpPr>
          <p:nvPr>
            <p:ph type="title"/>
          </p:nvPr>
        </p:nvSpPr>
        <p:spPr/>
        <p:txBody>
          <a:bodyPr/>
          <a:lstStyle/>
          <a:p>
            <a:r>
              <a:rPr lang="en-US" dirty="0"/>
              <a:t>CALLING DELETION METHOD:</a:t>
            </a:r>
          </a:p>
        </p:txBody>
      </p:sp>
      <p:sp>
        <p:nvSpPr>
          <p:cNvPr id="5" name="Footer Placeholder 4">
            <a:extLst>
              <a:ext uri="{FF2B5EF4-FFF2-40B4-BE49-F238E27FC236}">
                <a16:creationId xmlns:a16="http://schemas.microsoft.com/office/drawing/2014/main" id="{0952A03B-96FA-467C-8CA4-11039DF614EA}"/>
              </a:ext>
            </a:extLst>
          </p:cNvPr>
          <p:cNvSpPr>
            <a:spLocks noGrp="1"/>
          </p:cNvSpPr>
          <p:nvPr>
            <p:ph type="ftr" sz="quarter" idx="11"/>
          </p:nvPr>
        </p:nvSpPr>
        <p:spPr/>
        <p:txBody>
          <a:bodyPr/>
          <a:lstStyle/>
          <a:p>
            <a:r>
              <a:rPr lang="en-US"/>
              <a:t>CSC-221 Data Structures and Algorithm Bahria University Karachi Campus</a:t>
            </a:r>
          </a:p>
        </p:txBody>
      </p:sp>
      <p:sp>
        <p:nvSpPr>
          <p:cNvPr id="6" name="Rectangle 1">
            <a:extLst>
              <a:ext uri="{FF2B5EF4-FFF2-40B4-BE49-F238E27FC236}">
                <a16:creationId xmlns:a16="http://schemas.microsoft.com/office/drawing/2014/main" id="{C6645EBB-E8C0-4024-8558-A221ACB0EC67}"/>
              </a:ext>
            </a:extLst>
          </p:cNvPr>
          <p:cNvSpPr>
            <a:spLocks noGrp="1" noChangeArrowheads="1"/>
          </p:cNvSpPr>
          <p:nvPr>
            <p:ph sz="half" idx="1"/>
          </p:nvPr>
        </p:nvSpPr>
        <p:spPr bwMode="auto">
          <a:xfrm>
            <a:off x="1076357" y="2471896"/>
            <a:ext cx="30392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llist.deleteNode</a:t>
            </a:r>
            <a:r>
              <a:rPr kumimoji="0" lang="en-US" altLang="en-US" sz="2000" b="0" i="0" u="none" strike="noStrike" cap="none" normalizeH="0" baseline="0" dirty="0">
                <a:ln>
                  <a:noFill/>
                </a:ln>
                <a:solidFill>
                  <a:srgbClr val="000000"/>
                </a:solidFill>
                <a:effectLst/>
                <a:latin typeface="Consolas" panose="020B0609020204030204" pitchFamily="49" charset="0"/>
              </a:rPr>
              <a:t>(1);</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2032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20000"/>
                <a:lumOff val="80000"/>
              </a:schemeClr>
            </a:gs>
            <a:gs pos="67400">
              <a:schemeClr val="bg2">
                <a:lumMod val="20000"/>
                <a:lumOff val="80000"/>
              </a:schemeClr>
            </a:gs>
            <a:gs pos="50000">
              <a:schemeClr val="bg2">
                <a:lumMod val="40000"/>
                <a:lumOff val="60000"/>
              </a:schemeClr>
            </a:gs>
            <a:gs pos="100000">
              <a:schemeClr val="tx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Tasks </a:t>
            </a:r>
          </a:p>
        </p:txBody>
      </p:sp>
      <p:sp>
        <p:nvSpPr>
          <p:cNvPr id="3" name="Content Placeholder 2"/>
          <p:cNvSpPr>
            <a:spLocks noGrp="1"/>
          </p:cNvSpPr>
          <p:nvPr>
            <p:ph idx="1"/>
          </p:nvPr>
        </p:nvSpPr>
        <p:spPr>
          <a:xfrm>
            <a:off x="680321" y="2110799"/>
            <a:ext cx="9791736" cy="4555044"/>
          </a:xfrm>
        </p:spPr>
        <p:txBody>
          <a:bodyPr>
            <a:normAutofit/>
          </a:bodyPr>
          <a:lstStyle/>
          <a:p>
            <a:pPr marL="514350" lvl="0" indent="-514350">
              <a:buFont typeface="+mj-lt"/>
              <a:buAutoNum type="arabicPeriod"/>
            </a:pPr>
            <a:r>
              <a:rPr lang="en-US" sz="2800" dirty="0">
                <a:solidFill>
                  <a:schemeClr val="bg1"/>
                </a:solidFill>
                <a:latin typeface="Times New Roman" panose="02020603050405020304" pitchFamily="18" charset="0"/>
                <a:cs typeface="Times New Roman" panose="02020603050405020304" pitchFamily="18" charset="0"/>
              </a:rPr>
              <a:t>Write a program to create a linked list and </a:t>
            </a:r>
            <a:r>
              <a:rPr lang="en-US" sz="2800">
                <a:solidFill>
                  <a:schemeClr val="bg1"/>
                </a:solidFill>
                <a:latin typeface="Times New Roman" panose="02020603050405020304" pitchFamily="18" charset="0"/>
                <a:cs typeface="Times New Roman" panose="02020603050405020304" pitchFamily="18" charset="0"/>
              </a:rPr>
              <a:t>pertfor</a:t>
            </a:r>
            <a:r>
              <a:rPr lang="en-US" sz="2800" dirty="0">
                <a:solidFill>
                  <a:schemeClr val="bg1"/>
                </a:solidFill>
                <a:latin typeface="Times New Roman" panose="02020603050405020304" pitchFamily="18" charset="0"/>
                <a:cs typeface="Times New Roman" panose="02020603050405020304" pitchFamily="18" charset="0"/>
              </a:rPr>
              <a:t>m</a:t>
            </a:r>
          </a:p>
          <a:p>
            <a:pPr marL="0" lvl="0" indent="0">
              <a:buNone/>
            </a:pPr>
            <a:r>
              <a:rPr lang="en-US" sz="2800" dirty="0">
                <a:solidFill>
                  <a:schemeClr val="bg1"/>
                </a:solidFill>
                <a:latin typeface="Times New Roman" panose="02020603050405020304" pitchFamily="18" charset="0"/>
                <a:cs typeface="Times New Roman" panose="02020603050405020304" pitchFamily="18" charset="0"/>
              </a:rPr>
              <a:t>	*traversing</a:t>
            </a:r>
          </a:p>
          <a:p>
            <a:pPr marL="0" lvl="0" indent="0">
              <a:buNone/>
            </a:pPr>
            <a:r>
              <a:rPr lang="en-US" sz="2800" dirty="0">
                <a:solidFill>
                  <a:schemeClr val="bg1"/>
                </a:solidFill>
                <a:latin typeface="Times New Roman" panose="02020603050405020304" pitchFamily="18" charset="0"/>
                <a:cs typeface="Times New Roman" panose="02020603050405020304" pitchFamily="18" charset="0"/>
              </a:rPr>
              <a:t>	* Insertion</a:t>
            </a:r>
          </a:p>
          <a:p>
            <a:pPr marL="0" lvl="0" indent="0">
              <a:buNone/>
            </a:pPr>
            <a:r>
              <a:rPr lang="en-US" sz="2800" dirty="0">
                <a:solidFill>
                  <a:schemeClr val="bg1"/>
                </a:solidFill>
                <a:latin typeface="Times New Roman" panose="02020603050405020304" pitchFamily="18" charset="0"/>
                <a:cs typeface="Times New Roman" panose="02020603050405020304" pitchFamily="18" charset="0"/>
              </a:rPr>
              <a:t>	*deletion</a:t>
            </a:r>
          </a:p>
          <a:p>
            <a:pPr marL="0" lvl="0" indent="0">
              <a:buNone/>
            </a:pPr>
            <a:endParaRPr 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Singly Linked List</a:t>
            </a:r>
          </a:p>
        </p:txBody>
      </p:sp>
      <p:sp>
        <p:nvSpPr>
          <p:cNvPr id="3" name="Content Placeholder 2"/>
          <p:cNvSpPr>
            <a:spLocks noGrp="1"/>
          </p:cNvSpPr>
          <p:nvPr>
            <p:ph idx="1"/>
          </p:nvPr>
        </p:nvSpPr>
        <p:spPr/>
        <p:txBody>
          <a:bodyPr/>
          <a:lstStyle/>
          <a:p>
            <a:r>
              <a:rPr lang="en-US"/>
              <a:t>Singly Linked List: Singly linked lists contain nodes which have a data part and an address part, i.e., Next, which points to the next node in the sequence of nodes. The next pointer of the last node will point to null.</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Linked List</a:t>
            </a:r>
          </a:p>
        </p:txBody>
      </p:sp>
      <p:sp>
        <p:nvSpPr>
          <p:cNvPr id="3" name="Content Placeholder 2"/>
          <p:cNvSpPr>
            <a:spLocks noGrp="1"/>
          </p:cNvSpPr>
          <p:nvPr>
            <p:ph idx="1"/>
          </p:nvPr>
        </p:nvSpPr>
        <p:spPr/>
        <p:txBody>
          <a:bodyPr/>
          <a:lstStyle/>
          <a:p>
            <a:r>
              <a:rPr lang="en-US"/>
              <a:t>The node of a singly linked list contains a data part and a link part. The link will contain the address of next node and is initialized to null. So, we will create class definition of node for singly linked list as follows -</a:t>
            </a:r>
          </a:p>
          <a:p>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NODE CLASS</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6" name="Content Placeholder 5">
            <a:extLst>
              <a:ext uri="{FF2B5EF4-FFF2-40B4-BE49-F238E27FC236}">
                <a16:creationId xmlns:a16="http://schemas.microsoft.com/office/drawing/2014/main" id="{EA570BB0-388E-4D39-92EC-AB67E3BE4627}"/>
              </a:ext>
            </a:extLst>
          </p:cNvPr>
          <p:cNvSpPr>
            <a:spLocks noGrp="1"/>
          </p:cNvSpPr>
          <p:nvPr>
            <p:ph idx="1"/>
          </p:nvPr>
        </p:nvSpPr>
        <p:spPr/>
        <p:txBody>
          <a:bodyPr>
            <a:normAutofit fontScale="92500" lnSpcReduction="20000"/>
          </a:bodyPr>
          <a:lstStyle/>
          <a:p>
            <a:r>
              <a:rPr lang="en-US" dirty="0"/>
              <a:t> public class Node</a:t>
            </a:r>
          </a:p>
          <a:p>
            <a:r>
              <a:rPr lang="en-US" dirty="0"/>
              <a:t>        {</a:t>
            </a:r>
          </a:p>
          <a:p>
            <a:r>
              <a:rPr lang="en-US" dirty="0"/>
              <a:t>            public int data;</a:t>
            </a:r>
          </a:p>
          <a:p>
            <a:r>
              <a:rPr lang="en-US" dirty="0"/>
              <a:t>            public Node next;</a:t>
            </a:r>
          </a:p>
          <a:p>
            <a:r>
              <a:rPr lang="en-US" dirty="0"/>
              <a:t>            public Node(int d)</a:t>
            </a:r>
          </a:p>
          <a:p>
            <a:r>
              <a:rPr lang="en-US" dirty="0"/>
              <a:t>            {</a:t>
            </a:r>
          </a:p>
          <a:p>
            <a:r>
              <a:rPr lang="en-US" dirty="0"/>
              <a:t>                data = d;</a:t>
            </a:r>
          </a:p>
          <a:p>
            <a:r>
              <a:rPr lang="en-US" dirty="0"/>
              <a:t>                next = null;</a:t>
            </a:r>
          </a:p>
          <a:p>
            <a:r>
              <a:rPr lang="en-US" dirty="0"/>
              <a:t>            } // Constructor</a:t>
            </a:r>
          </a:p>
          <a:p>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Linked List Class</a:t>
            </a:r>
          </a:p>
        </p:txBody>
      </p:sp>
      <p:sp>
        <p:nvSpPr>
          <p:cNvPr id="3" name="Content Placeholder 2"/>
          <p:cNvSpPr>
            <a:spLocks noGrp="1"/>
          </p:cNvSpPr>
          <p:nvPr>
            <p:ph sz="half" idx="1"/>
          </p:nvPr>
        </p:nvSpPr>
        <p:spPr/>
        <p:txBody>
          <a:bodyPr>
            <a:normAutofit lnSpcReduction="10000"/>
          </a:bodyPr>
          <a:lstStyle/>
          <a:p>
            <a:r>
              <a:rPr lang="en-US"/>
              <a:t>Now, our node has been created, so, we will create a linked list class now. When a new Linked List is instantiated, it just has the head, which is Null.The SinglyLinkedList class will contain nodes of type Node class. Hence, SinglyLinkedList class definition will look like below.</a:t>
            </a:r>
          </a:p>
          <a:p>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7" name="Content Placeholder 6">
            <a:extLst>
              <a:ext uri="{FF2B5EF4-FFF2-40B4-BE49-F238E27FC236}">
                <a16:creationId xmlns:a16="http://schemas.microsoft.com/office/drawing/2014/main" id="{1D57BF4E-A377-4CA9-ACF7-53F1C32A71E1}"/>
              </a:ext>
            </a:extLst>
          </p:cNvPr>
          <p:cNvSpPr>
            <a:spLocks noGrp="1"/>
          </p:cNvSpPr>
          <p:nvPr>
            <p:ph sz="half" idx="2"/>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8FFA-9B23-467E-BBBC-78E86C06D2F1}"/>
              </a:ext>
            </a:extLst>
          </p:cNvPr>
          <p:cNvSpPr>
            <a:spLocks noGrp="1"/>
          </p:cNvSpPr>
          <p:nvPr>
            <p:ph type="title"/>
          </p:nvPr>
        </p:nvSpPr>
        <p:spPr/>
        <p:txBody>
          <a:bodyPr/>
          <a:lstStyle/>
          <a:p>
            <a:r>
              <a:rPr lang="en-US" dirty="0"/>
              <a:t>Linked list class</a:t>
            </a:r>
          </a:p>
        </p:txBody>
      </p:sp>
      <p:sp>
        <p:nvSpPr>
          <p:cNvPr id="3" name="Content Placeholder 2">
            <a:extLst>
              <a:ext uri="{FF2B5EF4-FFF2-40B4-BE49-F238E27FC236}">
                <a16:creationId xmlns:a16="http://schemas.microsoft.com/office/drawing/2014/main" id="{2E278DB1-964D-459F-BCA8-E9CB70E6F057}"/>
              </a:ext>
            </a:extLst>
          </p:cNvPr>
          <p:cNvSpPr>
            <a:spLocks noGrp="1"/>
          </p:cNvSpPr>
          <p:nvPr>
            <p:ph sz="half" idx="1"/>
          </p:nvPr>
        </p:nvSpPr>
        <p:spPr>
          <a:xfrm>
            <a:off x="788893" y="2063504"/>
            <a:ext cx="3968637" cy="4041267"/>
          </a:xfrm>
        </p:spPr>
        <p:txBody>
          <a:bodyPr>
            <a:normAutofit/>
          </a:bodyPr>
          <a:lstStyle/>
          <a:p>
            <a:r>
              <a:rPr lang="en-US" dirty="0"/>
              <a:t> public class LinkedList</a:t>
            </a:r>
          </a:p>
          <a:p>
            <a:r>
              <a:rPr lang="en-US" dirty="0"/>
              <a:t>    {</a:t>
            </a:r>
          </a:p>
          <a:p>
            <a:r>
              <a:rPr lang="en-US" dirty="0"/>
              <a:t>       public Node head; </a:t>
            </a:r>
          </a:p>
          <a:p>
            <a:r>
              <a:rPr lang="en-US" dirty="0"/>
              <a:t>// head of list</a:t>
            </a:r>
          </a:p>
          <a:p>
            <a:pPr lvl="1"/>
            <a:r>
              <a:rPr lang="en-US" dirty="0"/>
              <a:t>}</a:t>
            </a:r>
          </a:p>
        </p:txBody>
      </p:sp>
      <p:sp>
        <p:nvSpPr>
          <p:cNvPr id="5" name="Footer Placeholder 4">
            <a:extLst>
              <a:ext uri="{FF2B5EF4-FFF2-40B4-BE49-F238E27FC236}">
                <a16:creationId xmlns:a16="http://schemas.microsoft.com/office/drawing/2014/main" id="{FECFA41E-4177-4E27-8139-CC605383364B}"/>
              </a:ext>
            </a:extLst>
          </p:cNvPr>
          <p:cNvSpPr>
            <a:spLocks noGrp="1"/>
          </p:cNvSpPr>
          <p:nvPr>
            <p:ph type="ftr" sz="quarter" idx="11"/>
          </p:nvPr>
        </p:nvSpPr>
        <p:spPr/>
        <p:txBody>
          <a:bodyPr/>
          <a:lstStyle/>
          <a:p>
            <a:r>
              <a:rPr lang="en-US"/>
              <a:t>CSC-221 Data Structures and Algorithm Bahria University Karachi Campus</a:t>
            </a:r>
          </a:p>
        </p:txBody>
      </p:sp>
      <p:sp>
        <p:nvSpPr>
          <p:cNvPr id="8" name="Content Placeholder 7">
            <a:extLst>
              <a:ext uri="{FF2B5EF4-FFF2-40B4-BE49-F238E27FC236}">
                <a16:creationId xmlns:a16="http://schemas.microsoft.com/office/drawing/2014/main" id="{285286EC-5C89-4B61-B9DA-A09350A0A04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54334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FE1F-BF3A-4E3C-93CB-20FE8BB09C9C}"/>
              </a:ext>
            </a:extLst>
          </p:cNvPr>
          <p:cNvSpPr>
            <a:spLocks noGrp="1"/>
          </p:cNvSpPr>
          <p:nvPr>
            <p:ph type="title"/>
          </p:nvPr>
        </p:nvSpPr>
        <p:spPr/>
        <p:txBody>
          <a:bodyPr/>
          <a:lstStyle/>
          <a:p>
            <a:endParaRPr lang="en-US" dirty="0"/>
          </a:p>
        </p:txBody>
      </p:sp>
      <p:sp>
        <p:nvSpPr>
          <p:cNvPr id="5" name="Footer Placeholder 4">
            <a:extLst>
              <a:ext uri="{FF2B5EF4-FFF2-40B4-BE49-F238E27FC236}">
                <a16:creationId xmlns:a16="http://schemas.microsoft.com/office/drawing/2014/main" id="{55857B4F-A481-4C4F-A585-2D4BED92CE28}"/>
              </a:ext>
            </a:extLst>
          </p:cNvPr>
          <p:cNvSpPr>
            <a:spLocks noGrp="1"/>
          </p:cNvSpPr>
          <p:nvPr>
            <p:ph type="ftr" sz="quarter" idx="11"/>
          </p:nvPr>
        </p:nvSpPr>
        <p:spPr/>
        <p:txBody>
          <a:bodyPr/>
          <a:lstStyle/>
          <a:p>
            <a:r>
              <a:rPr lang="en-US"/>
              <a:t>CSC-221 Data Structures and Algorithm Bahria University Karachi Campus</a:t>
            </a:r>
          </a:p>
        </p:txBody>
      </p:sp>
      <p:sp>
        <p:nvSpPr>
          <p:cNvPr id="6" name="Rectangle 1">
            <a:extLst>
              <a:ext uri="{FF2B5EF4-FFF2-40B4-BE49-F238E27FC236}">
                <a16:creationId xmlns:a16="http://schemas.microsoft.com/office/drawing/2014/main" id="{17ABD14B-990F-47FA-AAF4-40D76BAA1D39}"/>
              </a:ext>
            </a:extLst>
          </p:cNvPr>
          <p:cNvSpPr>
            <a:spLocks noGrp="1" noChangeArrowheads="1"/>
          </p:cNvSpPr>
          <p:nvPr>
            <p:ph sz="half" idx="1"/>
          </p:nvPr>
        </p:nvSpPr>
        <p:spPr bwMode="auto">
          <a:xfrm>
            <a:off x="680321" y="2433835"/>
            <a:ext cx="6581872" cy="1738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Start with the empty list.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LinkedList </a:t>
            </a:r>
            <a:r>
              <a:rPr kumimoji="0" lang="en-US" altLang="en-US" sz="1100" b="0" i="0" u="none" strike="noStrike" cap="none" normalizeH="0" baseline="0" dirty="0" err="1">
                <a:ln>
                  <a:noFill/>
                </a:ln>
                <a:solidFill>
                  <a:srgbClr val="000000"/>
                </a:solidFill>
                <a:effectLst/>
                <a:latin typeface="Consolas" panose="020B0609020204030204" pitchFamily="49" charset="0"/>
              </a:rPr>
              <a:t>llist</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LinkedList();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llist.head</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Node(1);</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 second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Node(2);</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 third =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Node(3);</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llist.head.next</a:t>
            </a:r>
            <a:r>
              <a:rPr kumimoji="0" lang="en-US" altLang="en-US" sz="1100" b="0" i="0" u="none" strike="noStrike" cap="none" normalizeH="0" baseline="0" dirty="0">
                <a:ln>
                  <a:noFill/>
                </a:ln>
                <a:solidFill>
                  <a:srgbClr val="000000"/>
                </a:solidFill>
                <a:effectLst/>
                <a:latin typeface="Consolas" panose="020B0609020204030204" pitchFamily="49" charset="0"/>
              </a:rPr>
              <a:t> = second; </a:t>
            </a:r>
            <a:r>
              <a:rPr kumimoji="0" lang="en-US" altLang="en-US" sz="1100" b="0" i="0" u="none" strike="noStrike" cap="none" normalizeH="0" baseline="0" dirty="0">
                <a:ln>
                  <a:noFill/>
                </a:ln>
                <a:solidFill>
                  <a:srgbClr val="008200"/>
                </a:solidFill>
                <a:effectLst/>
                <a:latin typeface="Consolas" panose="020B0609020204030204" pitchFamily="49" charset="0"/>
              </a:rPr>
              <a:t>// Link first node with the second node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second.next</a:t>
            </a:r>
            <a:r>
              <a:rPr kumimoji="0" lang="en-US" altLang="en-US" sz="1100" b="0" i="0" u="none" strike="noStrike" cap="none" normalizeH="0" baseline="0" dirty="0">
                <a:ln>
                  <a:noFill/>
                </a:ln>
                <a:solidFill>
                  <a:srgbClr val="000000"/>
                </a:solidFill>
                <a:effectLst/>
                <a:latin typeface="Consolas" panose="020B0609020204030204" pitchFamily="49" charset="0"/>
              </a:rPr>
              <a:t> = third; </a:t>
            </a:r>
            <a:r>
              <a:rPr kumimoji="0" lang="en-US" altLang="en-US" sz="1100" b="0" i="0" u="none" strike="noStrike" cap="none" normalizeH="0" baseline="0" dirty="0">
                <a:ln>
                  <a:noFill/>
                </a:ln>
                <a:solidFill>
                  <a:srgbClr val="008200"/>
                </a:solidFill>
                <a:effectLst/>
                <a:latin typeface="Consolas" panose="020B0609020204030204" pitchFamily="49" charset="0"/>
              </a:rPr>
              <a:t>// Link second node with the third node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02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8BC0-6478-4F49-96C4-1BF509A203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2400D5-5D0F-45D4-B057-53DEB43F5C82}"/>
              </a:ext>
            </a:extLst>
          </p:cNvPr>
          <p:cNvSpPr>
            <a:spLocks noGrp="1"/>
          </p:cNvSpPr>
          <p:nvPr>
            <p:ph sz="half" idx="1"/>
          </p:nvPr>
        </p:nvSpPr>
        <p:spPr>
          <a:xfrm>
            <a:off x="680320" y="2336873"/>
            <a:ext cx="5415680" cy="3599316"/>
          </a:xfrm>
        </p:spPr>
        <p:txBody>
          <a:bodyPr>
            <a:normAutofit fontScale="62500" lnSpcReduction="20000"/>
          </a:bodyPr>
          <a:lstStyle/>
          <a:p>
            <a:endParaRPr lang="en-US" dirty="0"/>
          </a:p>
          <a:p>
            <a:r>
              <a:rPr lang="en-US" dirty="0"/>
              <a:t>            /* Three nodes have been allocated dynamically.</a:t>
            </a:r>
          </a:p>
          <a:p>
            <a:r>
              <a:rPr lang="en-US" dirty="0"/>
              <a:t>        We have references to these three blocks as head,</a:t>
            </a:r>
          </a:p>
          <a:p>
            <a:r>
              <a:rPr lang="en-US" dirty="0"/>
              <a:t>        second and third</a:t>
            </a:r>
          </a:p>
          <a:p>
            <a:r>
              <a:rPr lang="en-US" dirty="0"/>
              <a:t> </a:t>
            </a:r>
          </a:p>
          <a:p>
            <a:r>
              <a:rPr lang="en-US" dirty="0"/>
              <a:t>        </a:t>
            </a:r>
            <a:r>
              <a:rPr lang="en-US" dirty="0" err="1"/>
              <a:t>llist.head</a:t>
            </a:r>
            <a:r>
              <a:rPr lang="en-US" dirty="0"/>
              <a:t>     second             third</a:t>
            </a:r>
          </a:p>
          <a:p>
            <a:r>
              <a:rPr lang="en-US" dirty="0"/>
              <a:t>            |             |                 |</a:t>
            </a:r>
          </a:p>
          <a:p>
            <a:r>
              <a:rPr lang="en-US" dirty="0"/>
              <a:t>            |             |                 |</a:t>
            </a:r>
          </a:p>
          <a:p>
            <a:r>
              <a:rPr lang="en-US" dirty="0"/>
              <a:t>        +----+------+     +----+------+     +----+------+</a:t>
            </a:r>
          </a:p>
          <a:p>
            <a:r>
              <a:rPr lang="en-US" dirty="0"/>
              <a:t>        | 1 | null |     | 2 | null |     | 3 | null |</a:t>
            </a:r>
          </a:p>
          <a:p>
            <a:r>
              <a:rPr lang="en-US" dirty="0"/>
              <a:t>        +----+------+     +----+------+     +----+------+ */</a:t>
            </a:r>
          </a:p>
        </p:txBody>
      </p:sp>
      <p:sp>
        <p:nvSpPr>
          <p:cNvPr id="4" name="Content Placeholder 3">
            <a:extLst>
              <a:ext uri="{FF2B5EF4-FFF2-40B4-BE49-F238E27FC236}">
                <a16:creationId xmlns:a16="http://schemas.microsoft.com/office/drawing/2014/main" id="{0ADDCCC4-59F3-41F2-948B-EE18C9EC3BAA}"/>
              </a:ext>
            </a:extLst>
          </p:cNvPr>
          <p:cNvSpPr>
            <a:spLocks noGrp="1"/>
          </p:cNvSpPr>
          <p:nvPr>
            <p:ph sz="half" idx="2"/>
          </p:nvPr>
        </p:nvSpPr>
        <p:spPr/>
        <p:txBody>
          <a:bodyPr>
            <a:normAutofit fontScale="62500" lnSpcReduction="20000"/>
          </a:bodyPr>
          <a:lstStyle/>
          <a:p>
            <a:endParaRPr lang="en-US" dirty="0"/>
          </a:p>
        </p:txBody>
      </p:sp>
      <p:sp>
        <p:nvSpPr>
          <p:cNvPr id="5" name="Footer Placeholder 4">
            <a:extLst>
              <a:ext uri="{FF2B5EF4-FFF2-40B4-BE49-F238E27FC236}">
                <a16:creationId xmlns:a16="http://schemas.microsoft.com/office/drawing/2014/main" id="{678A55B4-7D8C-4BE7-B5CB-3A442BAE1C9F}"/>
              </a:ext>
            </a:extLst>
          </p:cNvPr>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28520634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1378</Words>
  <Application>Microsoft Office PowerPoint</Application>
  <PresentationFormat>Widescreen</PresentationFormat>
  <Paragraphs>256</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Tahoma</vt:lpstr>
      <vt:lpstr>Times New Roman</vt:lpstr>
      <vt:lpstr>Trebuchet MS</vt:lpstr>
      <vt:lpstr>Berlin</vt:lpstr>
      <vt:lpstr>Linked List</vt:lpstr>
      <vt:lpstr> What is a Linked List?   </vt:lpstr>
      <vt:lpstr>Singly Linked List</vt:lpstr>
      <vt:lpstr>Creating a Linked List</vt:lpstr>
      <vt:lpstr>NODE CLASS</vt:lpstr>
      <vt:lpstr>Linked List Class</vt:lpstr>
      <vt:lpstr>Linked list class</vt:lpstr>
      <vt:lpstr>PowerPoint Presentation</vt:lpstr>
      <vt:lpstr>PowerPoint Presentation</vt:lpstr>
      <vt:lpstr>PowerPoint Presentation</vt:lpstr>
      <vt:lpstr>PowerPoint Presentation</vt:lpstr>
      <vt:lpstr>traversing</vt:lpstr>
      <vt:lpstr>Various operations on Linked list-insertion</vt:lpstr>
      <vt:lpstr>INSERTION-At the front of the linked list</vt:lpstr>
      <vt:lpstr>INSERTION-At the front of the linked list</vt:lpstr>
      <vt:lpstr>INSERTION-Add a node after a given node</vt:lpstr>
      <vt:lpstr>INSERTION-Add a node after a given node</vt:lpstr>
      <vt:lpstr>INSERTION-Add a node at the end:</vt:lpstr>
      <vt:lpstr>INSERTION-Add a node at the end:</vt:lpstr>
      <vt:lpstr>FINAL CALLING INSERTION METHODS IN MAIN()</vt:lpstr>
      <vt:lpstr>DELETION</vt:lpstr>
      <vt:lpstr>DELETION</vt:lpstr>
      <vt:lpstr>CALLING DELETION METHOD:</vt:lpstr>
      <vt:lpstr>Lab Tasks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dc:title>
  <dc:creator>Windows User</dc:creator>
  <cp:lastModifiedBy>Spring2020</cp:lastModifiedBy>
  <cp:revision>53</cp:revision>
  <dcterms:created xsi:type="dcterms:W3CDTF">2018-09-10T18:52:00Z</dcterms:created>
  <dcterms:modified xsi:type="dcterms:W3CDTF">2021-10-28T06:33:16Z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