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9" r:id="rId40"/>
    <p:sldId id="294" r:id="rId41"/>
    <p:sldId id="295" r:id="rId42"/>
    <p:sldId id="296" r:id="rId43"/>
    <p:sldId id="297" r:id="rId4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8068" y="2210536"/>
            <a:ext cx="4938395" cy="406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926" y="2069745"/>
            <a:ext cx="10820146" cy="430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0" y="3675888"/>
                </a:moveTo>
                <a:lnTo>
                  <a:pt x="12192000" y="3675888"/>
                </a:lnTo>
                <a:lnTo>
                  <a:pt x="12192000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810000"/>
            <a:ext cx="12192000" cy="399415"/>
            <a:chOff x="0" y="3810000"/>
            <a:chExt cx="12192000" cy="399415"/>
          </a:xfrm>
        </p:grpSpPr>
        <p:sp>
          <p:nvSpPr>
            <p:cNvPr id="4" name="object 4"/>
            <p:cNvSpPr/>
            <p:nvPr/>
          </p:nvSpPr>
          <p:spPr>
            <a:xfrm>
              <a:off x="7213092" y="3810000"/>
              <a:ext cx="4979035" cy="91440"/>
            </a:xfrm>
            <a:custGeom>
              <a:avLst/>
              <a:gdLst/>
              <a:ahLst/>
              <a:cxnLst/>
              <a:rect l="l" t="t" r="r" b="b"/>
              <a:pathLst>
                <a:path w="4979034" h="91439">
                  <a:moveTo>
                    <a:pt x="497890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978908" y="91439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3092" y="3896868"/>
              <a:ext cx="4979035" cy="192405"/>
            </a:xfrm>
            <a:custGeom>
              <a:avLst/>
              <a:gdLst/>
              <a:ahLst/>
              <a:cxnLst/>
              <a:rect l="l" t="t" r="r" b="b"/>
              <a:pathLst>
                <a:path w="4979034" h="192404">
                  <a:moveTo>
                    <a:pt x="4978908" y="0"/>
                  </a:moveTo>
                  <a:lnTo>
                    <a:pt x="0" y="0"/>
                  </a:lnTo>
                  <a:lnTo>
                    <a:pt x="0" y="192023"/>
                  </a:lnTo>
                  <a:lnTo>
                    <a:pt x="4978908" y="19202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3092" y="4114800"/>
              <a:ext cx="4979035" cy="9525"/>
            </a:xfrm>
            <a:custGeom>
              <a:avLst/>
              <a:gdLst/>
              <a:ahLst/>
              <a:cxnLst/>
              <a:rect l="l" t="t" r="r" b="b"/>
              <a:pathLst>
                <a:path w="4979034" h="9525">
                  <a:moveTo>
                    <a:pt x="4978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978908" y="914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3092" y="4165091"/>
              <a:ext cx="2621280" cy="18415"/>
            </a:xfrm>
            <a:custGeom>
              <a:avLst/>
              <a:gdLst/>
              <a:ahLst/>
              <a:cxnLst/>
              <a:rect l="l" t="t" r="r" b="b"/>
              <a:pathLst>
                <a:path w="2621279" h="18414">
                  <a:moveTo>
                    <a:pt x="262127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621279" y="18287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3092" y="4200143"/>
              <a:ext cx="2621280" cy="9525"/>
            </a:xfrm>
            <a:custGeom>
              <a:avLst/>
              <a:gdLst/>
              <a:ahLst/>
              <a:cxnLst/>
              <a:rect l="l" t="t" r="r" b="b"/>
              <a:pathLst>
                <a:path w="2621279" h="9525">
                  <a:moveTo>
                    <a:pt x="262127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21279" y="9143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3092" y="3962399"/>
              <a:ext cx="4756785" cy="135890"/>
            </a:xfrm>
            <a:custGeom>
              <a:avLst/>
              <a:gdLst/>
              <a:ahLst/>
              <a:cxnLst/>
              <a:rect l="l" t="t" r="r" b="b"/>
              <a:pathLst>
                <a:path w="4756784" h="135889">
                  <a:moveTo>
                    <a:pt x="4084320" y="2032"/>
                  </a:moveTo>
                  <a:lnTo>
                    <a:pt x="408228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4082288" y="27432"/>
                  </a:lnTo>
                  <a:lnTo>
                    <a:pt x="4084320" y="25400"/>
                  </a:lnTo>
                  <a:lnTo>
                    <a:pt x="4084320" y="2032"/>
                  </a:lnTo>
                  <a:close/>
                </a:path>
                <a:path w="4756784" h="135889">
                  <a:moveTo>
                    <a:pt x="4756404" y="101727"/>
                  </a:moveTo>
                  <a:lnTo>
                    <a:pt x="4753737" y="99060"/>
                  </a:lnTo>
                  <a:lnTo>
                    <a:pt x="2625471" y="99060"/>
                  </a:lnTo>
                  <a:lnTo>
                    <a:pt x="2622804" y="101727"/>
                  </a:lnTo>
                  <a:lnTo>
                    <a:pt x="2622804" y="105156"/>
                  </a:lnTo>
                  <a:lnTo>
                    <a:pt x="2622804" y="132969"/>
                  </a:lnTo>
                  <a:lnTo>
                    <a:pt x="2625471" y="135636"/>
                  </a:lnTo>
                  <a:lnTo>
                    <a:pt x="4753737" y="135636"/>
                  </a:lnTo>
                  <a:lnTo>
                    <a:pt x="4756404" y="132969"/>
                  </a:lnTo>
                  <a:lnTo>
                    <a:pt x="475640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16095"/>
              <a:ext cx="12192000" cy="78105"/>
            </a:xfrm>
            <a:custGeom>
              <a:avLst/>
              <a:gdLst/>
              <a:ahLst/>
              <a:cxnLst/>
              <a:rect l="l" t="t" r="r" b="b"/>
              <a:pathLst>
                <a:path w="12192000" h="78104">
                  <a:moveTo>
                    <a:pt x="0" y="77723"/>
                  </a:moveTo>
                  <a:lnTo>
                    <a:pt x="12192000" y="7772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723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3891279"/>
            <a:chOff x="0" y="0"/>
            <a:chExt cx="12192000" cy="3891279"/>
          </a:xfrm>
        </p:grpSpPr>
        <p:sp>
          <p:nvSpPr>
            <p:cNvPr id="12" name="object 12"/>
            <p:cNvSpPr/>
            <p:nvPr/>
          </p:nvSpPr>
          <p:spPr>
            <a:xfrm>
              <a:off x="0" y="3649979"/>
              <a:ext cx="8552815" cy="26034"/>
            </a:xfrm>
            <a:custGeom>
              <a:avLst/>
              <a:gdLst/>
              <a:ahLst/>
              <a:cxnLst/>
              <a:rect l="l" t="t" r="r" b="b"/>
              <a:pathLst>
                <a:path w="8552815" h="26035">
                  <a:moveTo>
                    <a:pt x="0" y="25908"/>
                  </a:moveTo>
                  <a:lnTo>
                    <a:pt x="8552688" y="25908"/>
                  </a:lnTo>
                  <a:lnTo>
                    <a:pt x="855268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42359"/>
              <a:ext cx="12192000" cy="248920"/>
            </a:xfrm>
            <a:custGeom>
              <a:avLst/>
              <a:gdLst/>
              <a:ahLst/>
              <a:cxnLst/>
              <a:rect l="l" t="t" r="r" b="b"/>
              <a:pathLst>
                <a:path w="12192000" h="248920">
                  <a:moveTo>
                    <a:pt x="12192000" y="0"/>
                  </a:moveTo>
                  <a:lnTo>
                    <a:pt x="8552688" y="0"/>
                  </a:lnTo>
                  <a:lnTo>
                    <a:pt x="8552688" y="33528"/>
                  </a:lnTo>
                  <a:lnTo>
                    <a:pt x="0" y="33528"/>
                  </a:lnTo>
                  <a:lnTo>
                    <a:pt x="0" y="173736"/>
                  </a:lnTo>
                  <a:lnTo>
                    <a:pt x="8552688" y="173736"/>
                  </a:lnTo>
                  <a:lnTo>
                    <a:pt x="8552688" y="248412"/>
                  </a:lnTo>
                  <a:lnTo>
                    <a:pt x="12192000" y="248412"/>
                  </a:lnTo>
                  <a:lnTo>
                    <a:pt x="12192000" y="173736"/>
                  </a:lnTo>
                  <a:lnTo>
                    <a:pt x="12192000" y="335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0"/>
              <a:ext cx="5341620" cy="37033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8340" y="2423541"/>
            <a:ext cx="54552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spc="-10" dirty="0" smtClean="0">
                <a:solidFill>
                  <a:srgbClr val="FFFFFF"/>
                </a:solidFill>
              </a:rPr>
              <a:t>Software </a:t>
            </a:r>
            <a:r>
              <a:rPr sz="4400" spc="-15" dirty="0" smtClean="0">
                <a:solidFill>
                  <a:srgbClr val="FFFFFF"/>
                </a:solidFill>
              </a:rPr>
              <a:t>Requirement </a:t>
            </a:r>
            <a:r>
              <a:rPr sz="4400" spc="-980" dirty="0" smtClean="0">
                <a:solidFill>
                  <a:srgbClr val="FFFFFF"/>
                </a:solidFill>
              </a:rPr>
              <a:t> </a:t>
            </a:r>
            <a:r>
              <a:rPr sz="4400" spc="-5" dirty="0" smtClean="0">
                <a:solidFill>
                  <a:srgbClr val="FFFFFF"/>
                </a:solidFill>
              </a:rPr>
              <a:t>Engineering</a:t>
            </a:r>
            <a:endParaRPr sz="4400" dirty="0"/>
          </a:p>
        </p:txBody>
      </p:sp>
      <p:sp>
        <p:nvSpPr>
          <p:cNvPr id="18" name="object 18"/>
          <p:cNvSpPr txBox="1"/>
          <p:nvPr/>
        </p:nvSpPr>
        <p:spPr>
          <a:xfrm>
            <a:off x="10439400" y="4284421"/>
            <a:ext cx="1592707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600" b="1" spc="-25" dirty="0" smtClean="0">
                <a:latin typeface="Calibri"/>
                <a:cs typeface="Calibri"/>
              </a:rPr>
              <a:t>Lecture </a:t>
            </a:r>
            <a:r>
              <a:rPr sz="2600" b="1" smtClean="0">
                <a:latin typeface="Calibri"/>
                <a:cs typeface="Calibri"/>
              </a:rPr>
              <a:t>#</a:t>
            </a:r>
            <a:r>
              <a:rPr sz="2600" b="1" spc="-40" smtClean="0">
                <a:latin typeface="Calibri"/>
                <a:cs typeface="Calibri"/>
              </a:rPr>
              <a:t> </a:t>
            </a:r>
            <a:r>
              <a:rPr lang="en-US" sz="2600" b="1" dirty="0">
                <a:latin typeface="Calibri"/>
                <a:cs typeface="Calibri"/>
              </a:rPr>
              <a:t>3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4248" y="46979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688340" y="4165091"/>
            <a:ext cx="556255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4000" b="0" i="0">
                <a:solidFill>
                  <a:srgbClr val="455F5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b="1" spc="-20" dirty="0"/>
              <a:t>Requirement </a:t>
            </a:r>
            <a:r>
              <a:rPr lang="en-US" b="1" spc="-5" dirty="0"/>
              <a:t>Engineering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856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734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800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25" dirty="0">
                <a:solidFill>
                  <a:srgbClr val="455F51"/>
                </a:solidFill>
                <a:latin typeface="Calibri"/>
                <a:cs typeface="Calibri"/>
              </a:rPr>
              <a:t>“The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process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defining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 project's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scope,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identifying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classes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user representatives,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and eliciting, analyzing, specifying, and validating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Its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a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set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documented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requirements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defines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some portion</a:t>
            </a:r>
            <a:r>
              <a:rPr sz="28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800" i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be </a:t>
            </a:r>
            <a:r>
              <a:rPr sz="2800" i="1" spc="-35" dirty="0">
                <a:solidFill>
                  <a:srgbClr val="455F51"/>
                </a:solidFill>
                <a:latin typeface="Calibri"/>
                <a:cs typeface="Calibri"/>
              </a:rPr>
              <a:t>built.”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422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Development</a:t>
            </a:r>
            <a:r>
              <a:rPr b="1" spc="-10" dirty="0">
                <a:latin typeface="Calibri"/>
                <a:cs typeface="Calibri"/>
              </a:rPr>
              <a:t> 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398902"/>
            <a:ext cx="10706100" cy="399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subdivided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into: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780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i="1" spc="-10" dirty="0">
                <a:solidFill>
                  <a:srgbClr val="455F51"/>
                </a:solidFill>
                <a:latin typeface="Calibri"/>
                <a:cs typeface="Calibri"/>
              </a:rPr>
              <a:t>Elicitation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745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i="1" spc="-5" dirty="0">
                <a:solidFill>
                  <a:srgbClr val="455F51"/>
                </a:solidFill>
                <a:latin typeface="Calibri"/>
                <a:cs typeface="Calibri"/>
              </a:rPr>
              <a:t>nalysis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739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i="1" spc="-5" dirty="0">
                <a:solidFill>
                  <a:srgbClr val="455F51"/>
                </a:solidFill>
                <a:latin typeface="Calibri"/>
                <a:cs typeface="Calibri"/>
              </a:rPr>
              <a:t>Specification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739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i="1" spc="-15" dirty="0">
                <a:solidFill>
                  <a:srgbClr val="455F51"/>
                </a:solidFill>
                <a:latin typeface="Calibri"/>
                <a:cs typeface="Calibri"/>
              </a:rPr>
              <a:t>Validation.</a:t>
            </a:r>
            <a:endParaRPr sz="2400">
              <a:latin typeface="Calibri"/>
              <a:cs typeface="Calibri"/>
            </a:endParaRPr>
          </a:p>
          <a:p>
            <a:pPr marL="268605" marR="5080" indent="-256540">
              <a:lnSpc>
                <a:spcPct val="150000"/>
              </a:lnSpc>
              <a:spcBef>
                <a:spcPts val="254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  <a:tab pos="1204595" algn="l"/>
                <a:tab pos="3310890" algn="l"/>
                <a:tab pos="4958715" algn="l"/>
                <a:tab pos="5415915" algn="l"/>
                <a:tab pos="6011545" algn="l"/>
                <a:tab pos="7348855" algn="l"/>
                <a:tab pos="8618220" algn="l"/>
                <a:tab pos="9360535" algn="l"/>
              </a:tabLst>
            </a:pP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-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discipli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ne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en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all	the	a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tivi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i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ol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ed	with	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x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plori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spc="2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, 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evaluating, documenting,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confirming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product.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2122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Elici</a:t>
            </a:r>
            <a:r>
              <a:rPr b="1" spc="-60" dirty="0">
                <a:latin typeface="Calibri"/>
                <a:cs typeface="Calibri"/>
              </a:rPr>
              <a:t>t</a:t>
            </a:r>
            <a:r>
              <a:rPr b="1" spc="-5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36748"/>
            <a:ext cx="10706735" cy="381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1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  <a:tab pos="1841500" algn="l"/>
                <a:tab pos="3924935" algn="l"/>
                <a:tab pos="4406900" algn="l"/>
                <a:tab pos="4852035" algn="l"/>
                <a:tab pos="5482590" algn="l"/>
                <a:tab pos="6910705" algn="l"/>
                <a:tab pos="8268970" algn="l"/>
                <a:tab pos="906018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El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ci</a:t>
            </a:r>
            <a:r>
              <a:rPr sz="2800" spc="-4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tion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en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pass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ti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ities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ol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dis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ering 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requirements,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such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as: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64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Interviews,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61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Workshops,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61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analysis,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61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Prototyping,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61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65" dirty="0">
                <a:solidFill>
                  <a:srgbClr val="455F51"/>
                </a:solidFill>
                <a:latin typeface="Calibri"/>
                <a:cs typeface="Calibri"/>
              </a:rPr>
              <a:t>Test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Scenarios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61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others.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3816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Elicitation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065011"/>
            <a:ext cx="10707370" cy="4350385"/>
          </a:xfrm>
          <a:prstGeom prst="rect">
            <a:avLst/>
          </a:prstGeom>
        </p:spPr>
        <p:txBody>
          <a:bodyPr vert="horz" wrap="square" lIns="0" tIns="22733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79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key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actions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Elicitation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28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58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Identifying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product’s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expected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classes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stakeholders.</a:t>
            </a:r>
            <a:endParaRPr sz="2600">
              <a:latin typeface="Calibri"/>
              <a:cs typeface="Calibri"/>
            </a:endParaRPr>
          </a:p>
          <a:p>
            <a:pPr marL="561340" marR="5080" indent="-247015">
              <a:lnSpc>
                <a:spcPct val="15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Understanding</a:t>
            </a:r>
            <a:r>
              <a:rPr sz="2600" spc="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spc="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tasks</a:t>
            </a:r>
            <a:r>
              <a:rPr sz="2600" spc="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goals</a:t>
            </a:r>
            <a:r>
              <a:rPr sz="2600" spc="1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objectives</a:t>
            </a:r>
            <a:r>
              <a:rPr sz="2600" spc="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6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which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those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tasks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align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86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Learning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about the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environment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 which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new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used.</a:t>
            </a:r>
            <a:endParaRPr sz="2600">
              <a:latin typeface="Calibri"/>
              <a:cs typeface="Calibri"/>
            </a:endParaRPr>
          </a:p>
          <a:p>
            <a:pPr marL="561340" marR="5080" indent="-247015">
              <a:lnSpc>
                <a:spcPct val="15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Working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6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individuals</a:t>
            </a:r>
            <a:r>
              <a:rPr sz="26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who</a:t>
            </a:r>
            <a:r>
              <a:rPr sz="26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represent</a:t>
            </a:r>
            <a:r>
              <a:rPr sz="26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each</a:t>
            </a:r>
            <a:r>
              <a:rPr sz="26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class</a:t>
            </a:r>
            <a:r>
              <a:rPr sz="26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understand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their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functionality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needs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their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quality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expectations.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3816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Elicitation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(Cont..)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7031" rIns="0" bIns="0" rtlCol="0">
            <a:spAutoFit/>
          </a:bodyPr>
          <a:lstStyle/>
          <a:p>
            <a:pPr marL="380365" marR="7620" indent="-256540">
              <a:lnSpc>
                <a:spcPct val="15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381635" algn="l"/>
                <a:tab pos="2597150" algn="l"/>
                <a:tab pos="4223385" algn="l"/>
                <a:tab pos="5610225" algn="l"/>
                <a:tab pos="6560184" algn="l"/>
                <a:tab pos="7623809" algn="l"/>
                <a:tab pos="7994650" algn="l"/>
                <a:tab pos="10123805" algn="l"/>
                <a:tab pos="10634345" algn="l"/>
              </a:tabLst>
            </a:pPr>
            <a:r>
              <a:rPr spc="-50" dirty="0"/>
              <a:t>R</a:t>
            </a:r>
            <a:r>
              <a:rPr spc="-5" dirty="0"/>
              <a:t>equi</a:t>
            </a:r>
            <a:r>
              <a:rPr spc="-50" dirty="0"/>
              <a:t>r</a:t>
            </a:r>
            <a:r>
              <a:rPr spc="-5" dirty="0"/>
              <a:t>e</a:t>
            </a:r>
            <a:r>
              <a:rPr dirty="0"/>
              <a:t>m</a:t>
            </a:r>
            <a:r>
              <a:rPr spc="-5" dirty="0"/>
              <a:t>e</a:t>
            </a:r>
            <a:r>
              <a:rPr spc="-35" dirty="0"/>
              <a:t>n</a:t>
            </a:r>
            <a:r>
              <a:rPr spc="-5" dirty="0"/>
              <a:t>ts</a:t>
            </a:r>
            <a:r>
              <a:rPr dirty="0"/>
              <a:t>	</a:t>
            </a:r>
            <a:r>
              <a:rPr spc="-5" dirty="0"/>
              <a:t>el</a:t>
            </a:r>
            <a:r>
              <a:rPr spc="-15" dirty="0"/>
              <a:t>i</a:t>
            </a:r>
            <a:r>
              <a:rPr spc="-5" dirty="0"/>
              <a:t>ci</a:t>
            </a:r>
            <a:r>
              <a:rPr spc="-30" dirty="0"/>
              <a:t>t</a:t>
            </a:r>
            <a:r>
              <a:rPr spc="-25" dirty="0"/>
              <a:t>a</a:t>
            </a:r>
            <a:r>
              <a:rPr spc="-5" dirty="0"/>
              <a:t>tion</a:t>
            </a:r>
            <a:r>
              <a:rPr dirty="0"/>
              <a:t>	</a:t>
            </a:r>
            <a:r>
              <a:rPr spc="-5" dirty="0"/>
              <a:t>ty</a:t>
            </a:r>
            <a:r>
              <a:rPr spc="-20" dirty="0"/>
              <a:t>p</a:t>
            </a:r>
            <a:r>
              <a:rPr spc="-5" dirty="0"/>
              <a:t>i</a:t>
            </a:r>
            <a:r>
              <a:rPr spc="-20" dirty="0"/>
              <a:t>c</a:t>
            </a:r>
            <a:r>
              <a:rPr spc="-5" dirty="0"/>
              <a:t>al</a:t>
            </a:r>
            <a:r>
              <a:rPr spc="-15" dirty="0"/>
              <a:t>l</a:t>
            </a:r>
            <a:r>
              <a:rPr spc="-5" dirty="0"/>
              <a:t>y</a:t>
            </a:r>
            <a:r>
              <a:rPr dirty="0"/>
              <a:t>	</a:t>
            </a:r>
            <a:r>
              <a:rPr spc="-45" dirty="0"/>
              <a:t>t</a:t>
            </a:r>
            <a:r>
              <a:rPr spc="-5" dirty="0"/>
              <a:t>a</a:t>
            </a:r>
            <a:r>
              <a:rPr spc="-85" dirty="0"/>
              <a:t>k</a:t>
            </a:r>
            <a:r>
              <a:rPr spc="-15" dirty="0"/>
              <a:t>e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eit</a:t>
            </a:r>
            <a:r>
              <a:rPr spc="-15" dirty="0"/>
              <a:t>h</a:t>
            </a:r>
            <a:r>
              <a:rPr spc="-5" dirty="0"/>
              <a:t>er</a:t>
            </a:r>
            <a:r>
              <a:rPr dirty="0"/>
              <a:t>	</a:t>
            </a:r>
            <a:r>
              <a:rPr spc="-5" dirty="0"/>
              <a:t>a</a:t>
            </a:r>
            <a:r>
              <a:rPr dirty="0"/>
              <a:t>	</a:t>
            </a:r>
            <a:r>
              <a:rPr spc="-10" dirty="0"/>
              <a:t>usa</a:t>
            </a:r>
            <a:r>
              <a:rPr spc="-30" dirty="0"/>
              <a:t>g</a:t>
            </a:r>
            <a:r>
              <a:rPr dirty="0"/>
              <a:t>e</a:t>
            </a:r>
            <a:r>
              <a:rPr spc="-10" dirty="0"/>
              <a:t>-</a:t>
            </a:r>
            <a:r>
              <a:rPr spc="-5" dirty="0"/>
              <a:t>ce</a:t>
            </a:r>
            <a:r>
              <a:rPr spc="-30" dirty="0"/>
              <a:t>n</a:t>
            </a:r>
            <a:r>
              <a:rPr spc="-5" dirty="0"/>
              <a:t>tr</a:t>
            </a:r>
            <a:r>
              <a:rPr spc="-20" dirty="0"/>
              <a:t>i</a:t>
            </a:r>
            <a:r>
              <a:rPr spc="-5" dirty="0"/>
              <a:t>c</a:t>
            </a:r>
            <a:r>
              <a:rPr dirty="0"/>
              <a:t>	</a:t>
            </a:r>
            <a:r>
              <a:rPr spc="-5" dirty="0"/>
              <a:t>or</a:t>
            </a:r>
            <a:r>
              <a:rPr dirty="0"/>
              <a:t>	</a:t>
            </a:r>
            <a:r>
              <a:rPr spc="-5" dirty="0"/>
              <a:t>a  </a:t>
            </a:r>
            <a:r>
              <a:rPr spc="-15" dirty="0"/>
              <a:t>product-centric</a:t>
            </a:r>
            <a:r>
              <a:rPr spc="65" dirty="0"/>
              <a:t> </a:t>
            </a:r>
            <a:r>
              <a:rPr spc="-10" dirty="0"/>
              <a:t>approach.</a:t>
            </a:r>
          </a:p>
          <a:p>
            <a:pPr marL="380365" marR="5080" indent="-256540">
              <a:lnSpc>
                <a:spcPct val="15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381635" algn="l"/>
                <a:tab pos="1109345" algn="l"/>
                <a:tab pos="3235960" algn="l"/>
                <a:tab pos="4585970" algn="l"/>
                <a:tab pos="6450330" algn="l"/>
                <a:tab pos="8728710" algn="l"/>
                <a:tab pos="9466580" algn="l"/>
              </a:tabLst>
            </a:pPr>
            <a:r>
              <a:rPr spc="-10" dirty="0"/>
              <a:t>Th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us</a:t>
            </a:r>
            <a:r>
              <a:rPr dirty="0"/>
              <a:t>a</a:t>
            </a:r>
            <a:r>
              <a:rPr spc="-25" dirty="0"/>
              <a:t>g</a:t>
            </a:r>
            <a:r>
              <a:rPr spc="-5" dirty="0"/>
              <a:t>e</a:t>
            </a:r>
            <a:r>
              <a:rPr spc="-10" dirty="0"/>
              <a:t>-</a:t>
            </a:r>
            <a:r>
              <a:rPr spc="-5" dirty="0"/>
              <a:t>ce</a:t>
            </a:r>
            <a:r>
              <a:rPr spc="-30" dirty="0"/>
              <a:t>n</a:t>
            </a:r>
            <a:r>
              <a:rPr spc="-5" dirty="0"/>
              <a:t>tr</a:t>
            </a:r>
            <a:r>
              <a:rPr spc="-20" dirty="0"/>
              <a:t>i</a:t>
            </a:r>
            <a:r>
              <a:rPr spc="-5" dirty="0"/>
              <a:t>c</a:t>
            </a:r>
            <a:r>
              <a:rPr dirty="0"/>
              <a:t>	</a:t>
            </a:r>
            <a:r>
              <a:rPr spc="-45" dirty="0"/>
              <a:t>s</a:t>
            </a:r>
            <a:r>
              <a:rPr dirty="0"/>
              <a:t>t</a:t>
            </a:r>
            <a:r>
              <a:rPr spc="-70" dirty="0"/>
              <a:t>r</a:t>
            </a:r>
            <a:r>
              <a:rPr spc="-25" dirty="0"/>
              <a:t>a</a:t>
            </a:r>
            <a:r>
              <a:rPr spc="-35" dirty="0"/>
              <a:t>t</a:t>
            </a:r>
            <a:r>
              <a:rPr spc="-5" dirty="0"/>
              <a:t>egy</a:t>
            </a:r>
            <a:r>
              <a:rPr dirty="0"/>
              <a:t>	</a:t>
            </a:r>
            <a:r>
              <a:rPr spc="-15" dirty="0"/>
              <a:t>e</a:t>
            </a:r>
            <a:r>
              <a:rPr spc="-5" dirty="0"/>
              <a:t>mpha</a:t>
            </a:r>
            <a:r>
              <a:rPr spc="5" dirty="0"/>
              <a:t>s</a:t>
            </a:r>
            <a:r>
              <a:rPr spc="-5" dirty="0"/>
              <a:t>i</a:t>
            </a:r>
            <a:r>
              <a:rPr spc="-75" dirty="0"/>
              <a:t>z</a:t>
            </a:r>
            <a:r>
              <a:rPr spc="-5" dirty="0"/>
              <a:t>es</a:t>
            </a:r>
            <a:r>
              <a:rPr dirty="0"/>
              <a:t>	</a:t>
            </a:r>
            <a:r>
              <a:rPr spc="-10" dirty="0"/>
              <a:t>u</a:t>
            </a:r>
            <a:r>
              <a:rPr spc="5" dirty="0"/>
              <a:t>n</a:t>
            </a:r>
            <a:r>
              <a:rPr spc="-10" dirty="0"/>
              <a:t>de</a:t>
            </a:r>
            <a:r>
              <a:rPr spc="-55" dirty="0"/>
              <a:t>r</a:t>
            </a:r>
            <a:r>
              <a:rPr spc="-45" dirty="0"/>
              <a:t>st</a:t>
            </a:r>
            <a:r>
              <a:rPr spc="5" dirty="0"/>
              <a:t>a</a:t>
            </a:r>
            <a:r>
              <a:rPr spc="-10" dirty="0"/>
              <a:t>nd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5" dirty="0"/>
              <a:t>a</a:t>
            </a:r>
            <a:r>
              <a:rPr spc="5" dirty="0"/>
              <a:t>n</a:t>
            </a:r>
            <a:r>
              <a:rPr spc="-5" dirty="0"/>
              <a:t>d</a:t>
            </a:r>
            <a:r>
              <a:rPr dirty="0"/>
              <a:t>	</a:t>
            </a:r>
            <a:r>
              <a:rPr spc="-50" dirty="0"/>
              <a:t>e</a:t>
            </a:r>
            <a:r>
              <a:rPr spc="-10" dirty="0"/>
              <a:t>xpl</a:t>
            </a:r>
            <a:r>
              <a:rPr dirty="0"/>
              <a:t>o</a:t>
            </a:r>
            <a:r>
              <a:rPr spc="-5" dirty="0"/>
              <a:t>ring  </a:t>
            </a:r>
            <a:r>
              <a:rPr spc="-10" dirty="0"/>
              <a:t>user</a:t>
            </a:r>
            <a:r>
              <a:rPr spc="20" dirty="0"/>
              <a:t> </a:t>
            </a:r>
            <a:r>
              <a:rPr spc="-10" dirty="0"/>
              <a:t>goals</a:t>
            </a:r>
            <a:r>
              <a:rPr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15" dirty="0"/>
              <a:t>derive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0" dirty="0"/>
              <a:t>necessary</a:t>
            </a:r>
            <a:r>
              <a:rPr spc="35" dirty="0"/>
              <a:t> </a:t>
            </a:r>
            <a:r>
              <a:rPr spc="-30" dirty="0"/>
              <a:t>system</a:t>
            </a:r>
            <a:r>
              <a:rPr spc="10" dirty="0"/>
              <a:t> </a:t>
            </a:r>
            <a:r>
              <a:rPr spc="-20" dirty="0"/>
              <a:t>functionality.</a:t>
            </a:r>
          </a:p>
          <a:p>
            <a:pPr marL="380365" marR="6985" indent="-256540">
              <a:lnSpc>
                <a:spcPct val="150000"/>
              </a:lnSpc>
              <a:spcBef>
                <a:spcPts val="305"/>
              </a:spcBef>
              <a:buClr>
                <a:srgbClr val="297C52"/>
              </a:buClr>
              <a:buFont typeface="Georgia"/>
              <a:buChar char="•"/>
              <a:tabLst>
                <a:tab pos="381635" algn="l"/>
                <a:tab pos="1088390" algn="l"/>
                <a:tab pos="3491865" algn="l"/>
                <a:tab pos="5020945" algn="l"/>
                <a:tab pos="6271895" algn="l"/>
                <a:tab pos="6816090" algn="l"/>
                <a:tab pos="8160384" algn="l"/>
                <a:tab pos="9514205" algn="l"/>
                <a:tab pos="10276205" algn="l"/>
              </a:tabLst>
            </a:pPr>
            <a:r>
              <a:rPr spc="-10" dirty="0"/>
              <a:t>Th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p</a:t>
            </a:r>
            <a:r>
              <a:rPr spc="-65" dirty="0"/>
              <a:t>r</a:t>
            </a:r>
            <a:r>
              <a:rPr spc="5" dirty="0"/>
              <a:t>o</a:t>
            </a:r>
            <a:r>
              <a:rPr spc="-10" dirty="0"/>
              <a:t>du</a:t>
            </a:r>
            <a:r>
              <a:rPr spc="-5" dirty="0"/>
              <a:t>c</a:t>
            </a:r>
            <a:r>
              <a:rPr spc="15" dirty="0"/>
              <a:t>t</a:t>
            </a:r>
            <a:r>
              <a:rPr spc="-10" dirty="0"/>
              <a:t>-</a:t>
            </a:r>
            <a:r>
              <a:rPr spc="-5" dirty="0"/>
              <a:t>ce</a:t>
            </a:r>
            <a:r>
              <a:rPr spc="-30" dirty="0"/>
              <a:t>n</a:t>
            </a:r>
            <a:r>
              <a:rPr dirty="0"/>
              <a:t>t</a:t>
            </a:r>
            <a:r>
              <a:rPr spc="-5" dirty="0"/>
              <a:t>r</a:t>
            </a:r>
            <a:r>
              <a:rPr spc="-20" dirty="0"/>
              <a:t>i</a:t>
            </a:r>
            <a:r>
              <a:rPr spc="-5" dirty="0"/>
              <a:t>c</a:t>
            </a:r>
            <a:r>
              <a:rPr dirty="0"/>
              <a:t>	</a:t>
            </a:r>
            <a:r>
              <a:rPr spc="-5" dirty="0"/>
              <a:t>app</a:t>
            </a:r>
            <a:r>
              <a:rPr spc="-65" dirty="0"/>
              <a:t>r</a:t>
            </a:r>
            <a:r>
              <a:rPr spc="-10" dirty="0"/>
              <a:t>oa</a:t>
            </a:r>
            <a:r>
              <a:rPr spc="15" dirty="0"/>
              <a:t>c</a:t>
            </a:r>
            <a:r>
              <a:rPr spc="-5" dirty="0"/>
              <a:t>h</a:t>
            </a:r>
            <a:r>
              <a:rPr dirty="0"/>
              <a:t>	</a:t>
            </a:r>
            <a:r>
              <a:rPr spc="-70" dirty="0"/>
              <a:t>f</a:t>
            </a:r>
            <a:r>
              <a:rPr spc="-10" dirty="0"/>
              <a:t>ocuse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on</a:t>
            </a:r>
            <a:r>
              <a:rPr dirty="0"/>
              <a:t>	</a:t>
            </a:r>
            <a:r>
              <a:rPr spc="-10" dirty="0"/>
              <a:t>d</a:t>
            </a:r>
            <a:r>
              <a:rPr spc="-35" dirty="0"/>
              <a:t>e</a:t>
            </a:r>
            <a:r>
              <a:rPr spc="-10" dirty="0"/>
              <a:t>fini</a:t>
            </a:r>
            <a:r>
              <a:rPr spc="5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80" dirty="0"/>
              <a:t>f</a:t>
            </a:r>
            <a:r>
              <a:rPr spc="-15" dirty="0"/>
              <a:t>e</a:t>
            </a:r>
            <a:r>
              <a:rPr spc="-25" dirty="0"/>
              <a:t>a</a:t>
            </a:r>
            <a:r>
              <a:rPr spc="-5" dirty="0"/>
              <a:t>tu</a:t>
            </a:r>
            <a:r>
              <a:rPr spc="-50" dirty="0"/>
              <a:t>r</a:t>
            </a:r>
            <a:r>
              <a:rPr spc="-5" dirty="0"/>
              <a:t>es</a:t>
            </a:r>
            <a:r>
              <a:rPr dirty="0"/>
              <a:t>	</a:t>
            </a:r>
            <a:r>
              <a:rPr spc="-5" dirty="0"/>
              <a:t>th</a:t>
            </a:r>
            <a:r>
              <a:rPr spc="-35" dirty="0"/>
              <a:t>a</a:t>
            </a:r>
            <a:r>
              <a:rPr spc="-5" dirty="0"/>
              <a:t>t</a:t>
            </a:r>
            <a:r>
              <a:rPr dirty="0"/>
              <a:t>	</a:t>
            </a:r>
            <a:r>
              <a:rPr spc="-50" dirty="0"/>
              <a:t>y</a:t>
            </a:r>
            <a:r>
              <a:rPr spc="-10" dirty="0"/>
              <a:t>ou  </a:t>
            </a:r>
            <a:r>
              <a:rPr spc="-15" dirty="0"/>
              <a:t>expect</a:t>
            </a:r>
            <a:r>
              <a:rPr spc="15" dirty="0"/>
              <a:t> </a:t>
            </a:r>
            <a:r>
              <a:rPr spc="-5" dirty="0"/>
              <a:t>will lead </a:t>
            </a:r>
            <a:r>
              <a:rPr spc="-15" dirty="0"/>
              <a:t>to</a:t>
            </a:r>
            <a:r>
              <a:rPr dirty="0"/>
              <a:t> </a:t>
            </a:r>
            <a:r>
              <a:rPr spc="-15" dirty="0"/>
              <a:t>marketplace</a:t>
            </a:r>
            <a:r>
              <a:rPr spc="5" dirty="0"/>
              <a:t> </a:t>
            </a:r>
            <a:r>
              <a:rPr spc="-5" dirty="0"/>
              <a:t>or</a:t>
            </a:r>
            <a:r>
              <a:rPr dirty="0"/>
              <a:t> </a:t>
            </a:r>
            <a:r>
              <a:rPr spc="-10" dirty="0"/>
              <a:t>business</a:t>
            </a:r>
            <a:r>
              <a:rPr spc="55" dirty="0"/>
              <a:t> </a:t>
            </a:r>
            <a:r>
              <a:rPr spc="-5" dirty="0"/>
              <a:t>success.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748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Anal</a:t>
            </a:r>
            <a:r>
              <a:rPr b="1" spc="-35" dirty="0">
                <a:latin typeface="Calibri"/>
                <a:cs typeface="Calibri"/>
              </a:rPr>
              <a:t>y</a:t>
            </a:r>
            <a:r>
              <a:rPr b="1" spc="-5" dirty="0">
                <a:latin typeface="Calibri"/>
                <a:cs typeface="Calibri"/>
              </a:rPr>
              <a:t>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48738"/>
            <a:ext cx="1070483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25" dirty="0">
                <a:solidFill>
                  <a:srgbClr val="455F51"/>
                </a:solidFill>
                <a:latin typeface="Calibri"/>
                <a:cs typeface="Calibri"/>
              </a:rPr>
              <a:t>“The</a:t>
            </a:r>
            <a:r>
              <a:rPr sz="2800" i="1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classifying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information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20" dirty="0">
                <a:solidFill>
                  <a:srgbClr val="455F51"/>
                </a:solidFill>
                <a:latin typeface="Calibri"/>
                <a:cs typeface="Calibri"/>
              </a:rPr>
              <a:t>into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various </a:t>
            </a:r>
            <a:r>
              <a:rPr sz="2800" i="1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categories,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evaluating requirements </a:t>
            </a:r>
            <a:r>
              <a:rPr sz="2800" i="1" spc="-20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desirable qualities,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representing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different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 forms,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deriving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detailed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from </a:t>
            </a:r>
            <a:r>
              <a:rPr sz="2800" i="1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high-level</a:t>
            </a:r>
            <a:r>
              <a:rPr sz="2800" i="1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requirements,</a:t>
            </a:r>
            <a:r>
              <a:rPr sz="2800" i="1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negotiating</a:t>
            </a:r>
            <a:r>
              <a:rPr sz="2800" i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priorities,</a:t>
            </a:r>
            <a:r>
              <a:rPr sz="2800" i="1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related</a:t>
            </a:r>
            <a:r>
              <a:rPr sz="2800" i="1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455F51"/>
                </a:solidFill>
                <a:latin typeface="Calibri"/>
                <a:cs typeface="Calibri"/>
              </a:rPr>
              <a:t>activities.”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34404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Analysis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(Cont..)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80365" indent="-256540">
              <a:lnSpc>
                <a:spcPct val="100000"/>
              </a:lnSpc>
              <a:spcBef>
                <a:spcPts val="1595"/>
              </a:spcBef>
              <a:buClr>
                <a:srgbClr val="297C52"/>
              </a:buClr>
              <a:buFont typeface="Georgia"/>
              <a:buChar char="•"/>
              <a:tabLst>
                <a:tab pos="381635" algn="l"/>
              </a:tabLst>
            </a:pPr>
            <a:r>
              <a:rPr spc="-15" dirty="0"/>
              <a:t>Following</a:t>
            </a:r>
            <a:r>
              <a:rPr dirty="0"/>
              <a:t> </a:t>
            </a:r>
            <a:r>
              <a:rPr spc="-20" dirty="0"/>
              <a:t>are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0" dirty="0"/>
              <a:t>principal</a:t>
            </a:r>
            <a:r>
              <a:rPr spc="40" dirty="0"/>
              <a:t> </a:t>
            </a:r>
            <a:r>
              <a:rPr spc="-5" dirty="0"/>
              <a:t>activities:</a:t>
            </a:r>
          </a:p>
          <a:p>
            <a:pPr marL="673100" indent="-247015">
              <a:lnSpc>
                <a:spcPct val="100000"/>
              </a:lnSpc>
              <a:spcBef>
                <a:spcPts val="1400"/>
              </a:spcBef>
              <a:tabLst>
                <a:tab pos="673735" algn="l"/>
                <a:tab pos="2112010" algn="l"/>
                <a:tab pos="2717800" algn="l"/>
                <a:tab pos="4458335" algn="l"/>
                <a:tab pos="5755005" algn="l"/>
                <a:tab pos="6560184" algn="l"/>
                <a:tab pos="7423150" algn="l"/>
                <a:tab pos="7863205" algn="l"/>
                <a:tab pos="9462135" algn="l"/>
                <a:tab pos="1026096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/>
              <a:t>Anal</a:t>
            </a:r>
            <a:r>
              <a:rPr sz="2600" spc="-35" dirty="0"/>
              <a:t>y</a:t>
            </a:r>
            <a:r>
              <a:rPr sz="2600" spc="-5" dirty="0"/>
              <a:t>zin</a:t>
            </a:r>
            <a:r>
              <a:rPr sz="2600" dirty="0"/>
              <a:t>g	</a:t>
            </a:r>
            <a:r>
              <a:rPr sz="2600" spc="-10" dirty="0"/>
              <a:t>t</a:t>
            </a:r>
            <a:r>
              <a:rPr sz="2600" spc="-5" dirty="0"/>
              <a:t>h</a:t>
            </a:r>
            <a:r>
              <a:rPr sz="2600" dirty="0"/>
              <a:t>e	i</a:t>
            </a:r>
            <a:r>
              <a:rPr sz="2600" spc="-10" dirty="0"/>
              <a:t>n</a:t>
            </a:r>
            <a:r>
              <a:rPr sz="2600" spc="-65" dirty="0"/>
              <a:t>f</a:t>
            </a:r>
            <a:r>
              <a:rPr sz="2600" spc="-5" dirty="0"/>
              <a:t>orm</a:t>
            </a:r>
            <a:r>
              <a:rPr sz="2600" spc="-45" dirty="0"/>
              <a:t>a</a:t>
            </a:r>
            <a:r>
              <a:rPr sz="2600" dirty="0"/>
              <a:t>tion	</a:t>
            </a:r>
            <a:r>
              <a:rPr sz="2600" spc="-35" dirty="0"/>
              <a:t>r</a:t>
            </a:r>
            <a:r>
              <a:rPr sz="2600" dirty="0"/>
              <a:t>ecei</a:t>
            </a:r>
            <a:r>
              <a:rPr sz="2600" spc="-35" dirty="0"/>
              <a:t>v</a:t>
            </a:r>
            <a:r>
              <a:rPr sz="2600" dirty="0"/>
              <a:t>ed	</a:t>
            </a:r>
            <a:r>
              <a:rPr sz="2600" spc="-15" dirty="0"/>
              <a:t>f</a:t>
            </a:r>
            <a:r>
              <a:rPr sz="2600" spc="-35" dirty="0"/>
              <a:t>r</a:t>
            </a:r>
            <a:r>
              <a:rPr sz="2600" spc="-5" dirty="0"/>
              <a:t>o</a:t>
            </a:r>
            <a:r>
              <a:rPr sz="2600" dirty="0"/>
              <a:t>m	</a:t>
            </a:r>
            <a:r>
              <a:rPr sz="2600" spc="-5" dirty="0"/>
              <a:t>use</a:t>
            </a:r>
            <a:r>
              <a:rPr sz="2600" spc="-60" dirty="0"/>
              <a:t>r</a:t>
            </a:r>
            <a:r>
              <a:rPr sz="2600" dirty="0"/>
              <a:t>s	</a:t>
            </a:r>
            <a:r>
              <a:rPr sz="2600" spc="-25" dirty="0"/>
              <a:t>t</a:t>
            </a:r>
            <a:r>
              <a:rPr sz="2600" dirty="0"/>
              <a:t>o	</a:t>
            </a:r>
            <a:r>
              <a:rPr sz="2600" spc="-5" dirty="0"/>
              <a:t>d</a:t>
            </a:r>
            <a:r>
              <a:rPr sz="2600" spc="-15" dirty="0"/>
              <a:t>i</a:t>
            </a:r>
            <a:r>
              <a:rPr sz="2600" spc="-35" dirty="0"/>
              <a:t>s</a:t>
            </a:r>
            <a:r>
              <a:rPr sz="2600" dirty="0"/>
              <a:t>tinguish	their	</a:t>
            </a:r>
            <a:r>
              <a:rPr sz="2600" spc="-35" dirty="0"/>
              <a:t>t</a:t>
            </a:r>
            <a:r>
              <a:rPr sz="2600" dirty="0"/>
              <a:t>ask</a:t>
            </a:r>
            <a:endParaRPr sz="2600">
              <a:latin typeface="Georgia"/>
              <a:cs typeface="Georgia"/>
            </a:endParaRPr>
          </a:p>
          <a:p>
            <a:pPr marL="673100" marR="5080">
              <a:lnSpc>
                <a:spcPct val="150000"/>
              </a:lnSpc>
              <a:tabLst>
                <a:tab pos="1501140" algn="l"/>
                <a:tab pos="2286000" algn="l"/>
                <a:tab pos="3778250" algn="l"/>
                <a:tab pos="5808345" algn="l"/>
                <a:tab pos="6861809" algn="l"/>
                <a:tab pos="8787130" algn="l"/>
                <a:tab pos="10067290" algn="l"/>
              </a:tabLst>
            </a:pPr>
            <a:r>
              <a:rPr sz="2600" spc="-15" dirty="0"/>
              <a:t>g</a:t>
            </a:r>
            <a:r>
              <a:rPr sz="2600" spc="-5" dirty="0"/>
              <a:t>oal</a:t>
            </a:r>
            <a:r>
              <a:rPr sz="2600" dirty="0"/>
              <a:t>s	</a:t>
            </a:r>
            <a:r>
              <a:rPr sz="2600" spc="-5" dirty="0"/>
              <a:t>f</a:t>
            </a:r>
            <a:r>
              <a:rPr sz="2600" spc="-35" dirty="0"/>
              <a:t>r</a:t>
            </a:r>
            <a:r>
              <a:rPr sz="2600" spc="-5" dirty="0"/>
              <a:t>o</a:t>
            </a:r>
            <a:r>
              <a:rPr sz="2600" dirty="0"/>
              <a:t>m	</a:t>
            </a:r>
            <a:r>
              <a:rPr sz="2600" spc="-5" dirty="0"/>
              <a:t>functiona</a:t>
            </a:r>
            <a:r>
              <a:rPr sz="2600" dirty="0"/>
              <a:t>l	</a:t>
            </a:r>
            <a:r>
              <a:rPr sz="2600" spc="-35" dirty="0"/>
              <a:t>r</a:t>
            </a:r>
            <a:r>
              <a:rPr sz="2600" dirty="0"/>
              <a:t>equi</a:t>
            </a:r>
            <a:r>
              <a:rPr sz="2600" spc="-45" dirty="0"/>
              <a:t>r</a:t>
            </a:r>
            <a:r>
              <a:rPr sz="2600" dirty="0"/>
              <a:t>em</a:t>
            </a:r>
            <a:r>
              <a:rPr sz="2600" spc="-20" dirty="0"/>
              <a:t>e</a:t>
            </a:r>
            <a:r>
              <a:rPr sz="2600" spc="-25" dirty="0"/>
              <a:t>n</a:t>
            </a:r>
            <a:r>
              <a:rPr sz="2600" dirty="0"/>
              <a:t>ts,	</a:t>
            </a:r>
            <a:r>
              <a:rPr sz="2600" spc="-5" dirty="0"/>
              <a:t>quali</a:t>
            </a:r>
            <a:r>
              <a:rPr sz="2600" dirty="0"/>
              <a:t>ty	</a:t>
            </a:r>
            <a:r>
              <a:rPr sz="2600" spc="-40" dirty="0"/>
              <a:t>e</a:t>
            </a:r>
            <a:r>
              <a:rPr sz="2600" spc="-5" dirty="0"/>
              <a:t>x</a:t>
            </a:r>
            <a:r>
              <a:rPr sz="2600" spc="-15" dirty="0"/>
              <a:t>p</a:t>
            </a:r>
            <a:r>
              <a:rPr sz="2600" dirty="0"/>
              <a:t>ec</a:t>
            </a:r>
            <a:r>
              <a:rPr sz="2600" spc="-35" dirty="0"/>
              <a:t>t</a:t>
            </a:r>
            <a:r>
              <a:rPr sz="2600" spc="-25" dirty="0"/>
              <a:t>a</a:t>
            </a:r>
            <a:r>
              <a:rPr sz="2600" dirty="0"/>
              <a:t>tions,	</a:t>
            </a:r>
            <a:r>
              <a:rPr sz="2600" spc="-5" dirty="0"/>
              <a:t>b</a:t>
            </a:r>
            <a:r>
              <a:rPr sz="2600" spc="-15" dirty="0"/>
              <a:t>u</a:t>
            </a:r>
            <a:r>
              <a:rPr sz="2600" spc="-5" dirty="0"/>
              <a:t>si</a:t>
            </a:r>
            <a:r>
              <a:rPr sz="2600" spc="-10" dirty="0"/>
              <a:t>n</a:t>
            </a:r>
            <a:r>
              <a:rPr sz="2600" spc="-15" dirty="0"/>
              <a:t>es</a:t>
            </a:r>
            <a:r>
              <a:rPr sz="2600" dirty="0"/>
              <a:t>s	rule</a:t>
            </a:r>
            <a:r>
              <a:rPr sz="2600" spc="-20" dirty="0"/>
              <a:t>s</a:t>
            </a:r>
            <a:r>
              <a:rPr sz="2600" dirty="0"/>
              <a:t>,  </a:t>
            </a:r>
            <a:r>
              <a:rPr sz="2600" spc="-10" dirty="0"/>
              <a:t>suggested</a:t>
            </a:r>
            <a:r>
              <a:rPr sz="2600" spc="-40" dirty="0"/>
              <a:t> </a:t>
            </a:r>
            <a:r>
              <a:rPr sz="2600" spc="-5" dirty="0"/>
              <a:t>solutions,</a:t>
            </a:r>
            <a:r>
              <a:rPr sz="2600" spc="-10" dirty="0"/>
              <a:t> </a:t>
            </a:r>
            <a:r>
              <a:rPr sz="2600" dirty="0"/>
              <a:t>and</a:t>
            </a:r>
            <a:r>
              <a:rPr sz="2600" spc="-15" dirty="0"/>
              <a:t> </a:t>
            </a:r>
            <a:r>
              <a:rPr sz="2600" spc="-5" dirty="0"/>
              <a:t>other</a:t>
            </a:r>
            <a:r>
              <a:rPr sz="2600" spc="5" dirty="0"/>
              <a:t> </a:t>
            </a:r>
            <a:r>
              <a:rPr sz="2600" spc="-10" dirty="0"/>
              <a:t>information</a:t>
            </a:r>
            <a:endParaRPr sz="2600"/>
          </a:p>
          <a:p>
            <a:pPr marL="426084">
              <a:lnSpc>
                <a:spcPct val="100000"/>
              </a:lnSpc>
              <a:spcBef>
                <a:spcPts val="1860"/>
              </a:spcBef>
              <a:tabLst>
                <a:tab pos="67373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/>
              <a:t>Decomposing</a:t>
            </a:r>
            <a:r>
              <a:rPr sz="2600" spc="-25" dirty="0"/>
              <a:t> </a:t>
            </a:r>
            <a:r>
              <a:rPr sz="2600" spc="-5" dirty="0"/>
              <a:t>high-level</a:t>
            </a:r>
            <a:r>
              <a:rPr sz="2600" spc="-20" dirty="0"/>
              <a:t> </a:t>
            </a:r>
            <a:r>
              <a:rPr sz="2600" spc="-10" dirty="0"/>
              <a:t>requirements</a:t>
            </a:r>
            <a:r>
              <a:rPr sz="2600" spc="-45" dirty="0"/>
              <a:t> </a:t>
            </a:r>
            <a:r>
              <a:rPr sz="2600" spc="-10" dirty="0"/>
              <a:t>into </a:t>
            </a:r>
            <a:r>
              <a:rPr sz="2600" dirty="0"/>
              <a:t>an </a:t>
            </a:r>
            <a:r>
              <a:rPr sz="2600" spc="-10" dirty="0"/>
              <a:t>appropriate</a:t>
            </a:r>
            <a:r>
              <a:rPr sz="2600" spc="-15" dirty="0"/>
              <a:t> </a:t>
            </a:r>
            <a:r>
              <a:rPr sz="2600" spc="-10" dirty="0"/>
              <a:t>level</a:t>
            </a:r>
            <a:r>
              <a:rPr sz="2600" spc="-20" dirty="0"/>
              <a:t> </a:t>
            </a:r>
            <a:r>
              <a:rPr sz="2600" spc="-5" dirty="0"/>
              <a:t>of</a:t>
            </a:r>
            <a:r>
              <a:rPr sz="2600" dirty="0"/>
              <a:t> </a:t>
            </a:r>
            <a:r>
              <a:rPr sz="2600" spc="-10" dirty="0"/>
              <a:t>detail</a:t>
            </a:r>
            <a:endParaRPr sz="2600">
              <a:latin typeface="Georgia"/>
              <a:cs typeface="Georgia"/>
            </a:endParaRPr>
          </a:p>
          <a:p>
            <a:pPr marL="426084">
              <a:lnSpc>
                <a:spcPct val="100000"/>
              </a:lnSpc>
              <a:spcBef>
                <a:spcPts val="1864"/>
              </a:spcBef>
              <a:tabLst>
                <a:tab pos="67373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/>
              <a:t>Deriving</a:t>
            </a:r>
            <a:r>
              <a:rPr sz="2600" spc="-20" dirty="0"/>
              <a:t> </a:t>
            </a:r>
            <a:r>
              <a:rPr sz="2600" spc="-5" dirty="0"/>
              <a:t>functional </a:t>
            </a:r>
            <a:r>
              <a:rPr sz="2600" spc="-10" dirty="0"/>
              <a:t>requirements</a:t>
            </a:r>
            <a:r>
              <a:rPr sz="2600" spc="-35" dirty="0"/>
              <a:t> </a:t>
            </a:r>
            <a:r>
              <a:rPr sz="2600" spc="-10" dirty="0"/>
              <a:t>from</a:t>
            </a:r>
            <a:r>
              <a:rPr sz="2600" spc="-20" dirty="0"/>
              <a:t> </a:t>
            </a:r>
            <a:r>
              <a:rPr sz="2600" spc="-5" dirty="0"/>
              <a:t>other</a:t>
            </a:r>
            <a:r>
              <a:rPr sz="2600" spc="5" dirty="0"/>
              <a:t> </a:t>
            </a:r>
            <a:r>
              <a:rPr sz="2600" spc="-10" dirty="0"/>
              <a:t>requirements</a:t>
            </a:r>
            <a:r>
              <a:rPr sz="2600" spc="-35" dirty="0"/>
              <a:t> </a:t>
            </a:r>
            <a:r>
              <a:rPr sz="2600" spc="-10" dirty="0"/>
              <a:t>information</a:t>
            </a:r>
            <a:endParaRPr sz="2600">
              <a:latin typeface="Georgia"/>
              <a:cs typeface="Georgia"/>
            </a:endParaRPr>
          </a:p>
          <a:p>
            <a:pPr marL="426084">
              <a:lnSpc>
                <a:spcPct val="100000"/>
              </a:lnSpc>
              <a:spcBef>
                <a:spcPts val="1860"/>
              </a:spcBef>
              <a:tabLst>
                <a:tab pos="67373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/>
              <a:t>Understanding</a:t>
            </a:r>
            <a:r>
              <a:rPr sz="2600" spc="-45" dirty="0"/>
              <a:t> </a:t>
            </a:r>
            <a:r>
              <a:rPr sz="2600" dirty="0"/>
              <a:t>the</a:t>
            </a:r>
            <a:r>
              <a:rPr sz="2600" spc="-5" dirty="0"/>
              <a:t> </a:t>
            </a:r>
            <a:r>
              <a:rPr sz="2600" spc="-10" dirty="0"/>
              <a:t>relative</a:t>
            </a:r>
            <a:r>
              <a:rPr sz="2600" spc="-5" dirty="0"/>
              <a:t> importance</a:t>
            </a:r>
            <a:r>
              <a:rPr sz="2600" spc="-10" dirty="0"/>
              <a:t> </a:t>
            </a:r>
            <a:r>
              <a:rPr sz="2600" spc="-5" dirty="0"/>
              <a:t>of</a:t>
            </a:r>
            <a:r>
              <a:rPr sz="2600" dirty="0"/>
              <a:t> </a:t>
            </a:r>
            <a:r>
              <a:rPr sz="2600" spc="-5" dirty="0"/>
              <a:t>quality</a:t>
            </a:r>
            <a:r>
              <a:rPr sz="2600" dirty="0"/>
              <a:t> </a:t>
            </a:r>
            <a:r>
              <a:rPr sz="2600" spc="-10" dirty="0"/>
              <a:t>attributes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34404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Analysis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(Cont..)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80365" indent="-256540">
              <a:lnSpc>
                <a:spcPct val="100000"/>
              </a:lnSpc>
              <a:spcBef>
                <a:spcPts val="1595"/>
              </a:spcBef>
              <a:buClr>
                <a:srgbClr val="297C52"/>
              </a:buClr>
              <a:buFont typeface="Georgia"/>
              <a:buChar char="•"/>
              <a:tabLst>
                <a:tab pos="381635" algn="l"/>
              </a:tabLst>
            </a:pPr>
            <a:r>
              <a:rPr spc="-15" dirty="0"/>
              <a:t>Following</a:t>
            </a:r>
            <a:r>
              <a:rPr dirty="0"/>
              <a:t> </a:t>
            </a:r>
            <a:r>
              <a:rPr spc="-20" dirty="0"/>
              <a:t>are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0" dirty="0"/>
              <a:t>principal</a:t>
            </a:r>
            <a:r>
              <a:rPr spc="40" dirty="0"/>
              <a:t> </a:t>
            </a:r>
            <a:r>
              <a:rPr spc="-5" dirty="0"/>
              <a:t>activities:</a:t>
            </a:r>
          </a:p>
          <a:p>
            <a:pPr marL="673100" marR="5080" indent="-247015">
              <a:lnSpc>
                <a:spcPts val="4680"/>
              </a:lnSpc>
              <a:spcBef>
                <a:spcPts val="254"/>
              </a:spcBef>
              <a:tabLst>
                <a:tab pos="673735" algn="l"/>
                <a:tab pos="2152015" algn="l"/>
                <a:tab pos="4113529" algn="l"/>
                <a:tab pos="4547870" algn="l"/>
                <a:tab pos="5882005" algn="l"/>
                <a:tab pos="7703184" algn="l"/>
                <a:tab pos="8875395" algn="l"/>
                <a:tab pos="9277350" algn="l"/>
                <a:tab pos="987679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/>
              <a:t>Allo</a:t>
            </a:r>
            <a:r>
              <a:rPr sz="2600" spc="-20" dirty="0"/>
              <a:t>c</a:t>
            </a:r>
            <a:r>
              <a:rPr sz="2600" spc="-25" dirty="0"/>
              <a:t>a</a:t>
            </a:r>
            <a:r>
              <a:rPr sz="2600" dirty="0"/>
              <a:t>ting	</a:t>
            </a:r>
            <a:r>
              <a:rPr sz="2600" spc="-35" dirty="0"/>
              <a:t>r</a:t>
            </a:r>
            <a:r>
              <a:rPr sz="2600" dirty="0"/>
              <a:t>equi</a:t>
            </a:r>
            <a:r>
              <a:rPr sz="2600" spc="-45" dirty="0"/>
              <a:t>r</a:t>
            </a:r>
            <a:r>
              <a:rPr sz="2600" dirty="0"/>
              <a:t>e</a:t>
            </a:r>
            <a:r>
              <a:rPr sz="2600" spc="-20" dirty="0"/>
              <a:t>m</a:t>
            </a:r>
            <a:r>
              <a:rPr sz="2600" spc="-15" dirty="0"/>
              <a:t>e</a:t>
            </a:r>
            <a:r>
              <a:rPr sz="2600" spc="-25" dirty="0"/>
              <a:t>n</a:t>
            </a:r>
            <a:r>
              <a:rPr sz="2600" dirty="0"/>
              <a:t>ts	</a:t>
            </a:r>
            <a:r>
              <a:rPr sz="2600" spc="-25" dirty="0"/>
              <a:t>t</a:t>
            </a:r>
            <a:r>
              <a:rPr sz="2600" dirty="0"/>
              <a:t>o	</a:t>
            </a:r>
            <a:r>
              <a:rPr sz="2600" spc="-5" dirty="0"/>
              <a:t>sof</a:t>
            </a:r>
            <a:r>
              <a:rPr sz="2600" spc="-15" dirty="0"/>
              <a:t>t</a:t>
            </a:r>
            <a:r>
              <a:rPr sz="2600" spc="-30" dirty="0"/>
              <a:t>w</a:t>
            </a:r>
            <a:r>
              <a:rPr sz="2600" dirty="0"/>
              <a:t>a</a:t>
            </a:r>
            <a:r>
              <a:rPr sz="2600" spc="-35" dirty="0"/>
              <a:t>r</a:t>
            </a:r>
            <a:r>
              <a:rPr sz="2600" dirty="0"/>
              <a:t>e	</a:t>
            </a:r>
            <a:r>
              <a:rPr sz="2600" spc="-25" dirty="0"/>
              <a:t>c</a:t>
            </a:r>
            <a:r>
              <a:rPr sz="2600" spc="-5" dirty="0"/>
              <a:t>o</a:t>
            </a:r>
            <a:r>
              <a:rPr sz="2600" spc="-10" dirty="0"/>
              <a:t>m</a:t>
            </a:r>
            <a:r>
              <a:rPr sz="2600" spc="-5" dirty="0"/>
              <a:t>pon</a:t>
            </a:r>
            <a:r>
              <a:rPr sz="2600" spc="-20" dirty="0"/>
              <a:t>e</a:t>
            </a:r>
            <a:r>
              <a:rPr sz="2600" spc="-25" dirty="0"/>
              <a:t>n</a:t>
            </a:r>
            <a:r>
              <a:rPr sz="2600" dirty="0"/>
              <a:t>ts	</a:t>
            </a:r>
            <a:r>
              <a:rPr sz="2600" spc="-15" dirty="0"/>
              <a:t>d</a:t>
            </a:r>
            <a:r>
              <a:rPr sz="2600" spc="-25" dirty="0"/>
              <a:t>e</a:t>
            </a:r>
            <a:r>
              <a:rPr sz="2600" spc="-5" dirty="0"/>
              <a:t>fi</a:t>
            </a:r>
            <a:r>
              <a:rPr sz="2600" spc="-15" dirty="0"/>
              <a:t>ne</a:t>
            </a:r>
            <a:r>
              <a:rPr sz="2600" dirty="0"/>
              <a:t>d	in	</a:t>
            </a:r>
            <a:r>
              <a:rPr sz="2600" spc="-10" dirty="0"/>
              <a:t>t</a:t>
            </a:r>
            <a:r>
              <a:rPr sz="2600" spc="-5" dirty="0"/>
              <a:t>h</a:t>
            </a:r>
            <a:r>
              <a:rPr sz="2600" dirty="0"/>
              <a:t>e	</a:t>
            </a:r>
            <a:r>
              <a:rPr sz="2600" spc="-50" dirty="0"/>
              <a:t>s</a:t>
            </a:r>
            <a:r>
              <a:rPr sz="2600" spc="-40" dirty="0"/>
              <a:t>y</a:t>
            </a:r>
            <a:r>
              <a:rPr sz="2600" spc="-25" dirty="0"/>
              <a:t>s</a:t>
            </a:r>
            <a:r>
              <a:rPr sz="2600" spc="-35" dirty="0"/>
              <a:t>t</a:t>
            </a:r>
            <a:r>
              <a:rPr sz="2600" dirty="0"/>
              <a:t>em  </a:t>
            </a:r>
            <a:r>
              <a:rPr sz="2600" spc="-5" dirty="0"/>
              <a:t>architecture</a:t>
            </a:r>
            <a:endParaRPr sz="2600">
              <a:latin typeface="Georgia"/>
              <a:cs typeface="Georgia"/>
            </a:endParaRPr>
          </a:p>
          <a:p>
            <a:pPr marL="426084">
              <a:lnSpc>
                <a:spcPct val="100000"/>
              </a:lnSpc>
              <a:spcBef>
                <a:spcPts val="1445"/>
              </a:spcBef>
              <a:tabLst>
                <a:tab pos="67373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/>
              <a:t>Negotiating</a:t>
            </a:r>
            <a:r>
              <a:rPr sz="2600" spc="-20" dirty="0"/>
              <a:t> </a:t>
            </a:r>
            <a:r>
              <a:rPr sz="2600" spc="-5" dirty="0"/>
              <a:t>implementation</a:t>
            </a:r>
            <a:r>
              <a:rPr sz="2600" spc="-45" dirty="0"/>
              <a:t> </a:t>
            </a:r>
            <a:r>
              <a:rPr sz="2600" spc="-5" dirty="0"/>
              <a:t>priorities</a:t>
            </a:r>
            <a:endParaRPr sz="2600">
              <a:latin typeface="Georgia"/>
              <a:cs typeface="Georgia"/>
            </a:endParaRPr>
          </a:p>
          <a:p>
            <a:pPr marL="673100" marR="5080" indent="-247015">
              <a:lnSpc>
                <a:spcPct val="150100"/>
              </a:lnSpc>
              <a:spcBef>
                <a:spcPts val="300"/>
              </a:spcBef>
              <a:tabLst>
                <a:tab pos="673735" algn="l"/>
                <a:tab pos="2278380" algn="l"/>
                <a:tab pos="3060700" algn="l"/>
                <a:tab pos="3482975" algn="l"/>
                <a:tab pos="5465445" algn="l"/>
                <a:tab pos="5927725" algn="l"/>
                <a:tab pos="7770495" algn="l"/>
                <a:tab pos="9751695" algn="l"/>
                <a:tab pos="1021207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/>
              <a:t>I</a:t>
            </a:r>
            <a:r>
              <a:rPr sz="2600" spc="-15" dirty="0"/>
              <a:t>d</a:t>
            </a:r>
            <a:r>
              <a:rPr sz="2600" dirty="0"/>
              <a:t>e</a:t>
            </a:r>
            <a:r>
              <a:rPr sz="2600" spc="-40" dirty="0"/>
              <a:t>n</a:t>
            </a:r>
            <a:r>
              <a:rPr sz="2600" dirty="0"/>
              <a:t>ti</a:t>
            </a:r>
            <a:r>
              <a:rPr sz="2600" spc="10" dirty="0"/>
              <a:t>f</a:t>
            </a:r>
            <a:r>
              <a:rPr sz="2600" dirty="0"/>
              <a:t>ying	</a:t>
            </a:r>
            <a:r>
              <a:rPr sz="2600" spc="-55" dirty="0"/>
              <a:t>g</a:t>
            </a:r>
            <a:r>
              <a:rPr sz="2600" dirty="0"/>
              <a:t>a</a:t>
            </a:r>
            <a:r>
              <a:rPr sz="2600" spc="-15" dirty="0"/>
              <a:t>p</a:t>
            </a:r>
            <a:r>
              <a:rPr sz="2600" dirty="0"/>
              <a:t>s	in	</a:t>
            </a:r>
            <a:r>
              <a:rPr sz="2600" spc="-35" dirty="0"/>
              <a:t>r</a:t>
            </a:r>
            <a:r>
              <a:rPr sz="2600" dirty="0"/>
              <a:t>e</a:t>
            </a:r>
            <a:r>
              <a:rPr sz="2600" spc="-15" dirty="0"/>
              <a:t>q</a:t>
            </a:r>
            <a:r>
              <a:rPr sz="2600" spc="-5" dirty="0"/>
              <a:t>ui</a:t>
            </a:r>
            <a:r>
              <a:rPr sz="2600" spc="-35" dirty="0"/>
              <a:t>r</a:t>
            </a:r>
            <a:r>
              <a:rPr sz="2600" dirty="0"/>
              <a:t>e</a:t>
            </a:r>
            <a:r>
              <a:rPr sz="2600" spc="-15" dirty="0"/>
              <a:t>m</a:t>
            </a:r>
            <a:r>
              <a:rPr sz="2600" dirty="0"/>
              <a:t>e</a:t>
            </a:r>
            <a:r>
              <a:rPr sz="2600" spc="-40" dirty="0"/>
              <a:t>n</a:t>
            </a:r>
            <a:r>
              <a:rPr sz="2600" dirty="0"/>
              <a:t>ts	</a:t>
            </a:r>
            <a:r>
              <a:rPr sz="2600" spc="-10" dirty="0"/>
              <a:t>o</a:t>
            </a:r>
            <a:r>
              <a:rPr sz="2600" dirty="0"/>
              <a:t>r	</a:t>
            </a:r>
            <a:r>
              <a:rPr sz="2600" spc="-5" dirty="0"/>
              <a:t>un</a:t>
            </a:r>
            <a:r>
              <a:rPr sz="2600" spc="-15" dirty="0"/>
              <a:t>ne</a:t>
            </a:r>
            <a:r>
              <a:rPr sz="2600" dirty="0"/>
              <a:t>c</a:t>
            </a:r>
            <a:r>
              <a:rPr sz="2600" spc="-15" dirty="0"/>
              <a:t>e</a:t>
            </a:r>
            <a:r>
              <a:rPr sz="2600" spc="-5" dirty="0"/>
              <a:t>ssa</a:t>
            </a:r>
            <a:r>
              <a:rPr sz="2600" spc="10" dirty="0"/>
              <a:t>r</a:t>
            </a:r>
            <a:r>
              <a:rPr sz="2600" dirty="0"/>
              <a:t>y	</a:t>
            </a:r>
            <a:r>
              <a:rPr sz="2600" spc="-35" dirty="0"/>
              <a:t>r</a:t>
            </a:r>
            <a:r>
              <a:rPr sz="2600" spc="-15" dirty="0"/>
              <a:t>e</a:t>
            </a:r>
            <a:r>
              <a:rPr sz="2600" spc="-5" dirty="0"/>
              <a:t>qui</a:t>
            </a:r>
            <a:r>
              <a:rPr sz="2600" spc="-35" dirty="0"/>
              <a:t>r</a:t>
            </a:r>
            <a:r>
              <a:rPr sz="2600" spc="-15" dirty="0"/>
              <a:t>e</a:t>
            </a:r>
            <a:r>
              <a:rPr sz="2600" spc="5" dirty="0"/>
              <a:t>m</a:t>
            </a:r>
            <a:r>
              <a:rPr sz="2600" spc="-25" dirty="0"/>
              <a:t>en</a:t>
            </a:r>
            <a:r>
              <a:rPr sz="2600" dirty="0"/>
              <a:t>ts	</a:t>
            </a:r>
            <a:r>
              <a:rPr sz="2600" spc="-5" dirty="0"/>
              <a:t>a</a:t>
            </a:r>
            <a:r>
              <a:rPr sz="2600" dirty="0"/>
              <a:t>s	t</a:t>
            </a:r>
            <a:r>
              <a:rPr sz="2600" spc="-15" dirty="0"/>
              <a:t>h</a:t>
            </a:r>
            <a:r>
              <a:rPr sz="2600" spc="-25" dirty="0"/>
              <a:t>e</a:t>
            </a:r>
            <a:r>
              <a:rPr sz="2600" dirty="0"/>
              <a:t>y  </a:t>
            </a:r>
            <a:r>
              <a:rPr sz="2600" spc="-15" dirty="0"/>
              <a:t>relate</a:t>
            </a:r>
            <a:r>
              <a:rPr sz="2600" spc="-30" dirty="0"/>
              <a:t> </a:t>
            </a:r>
            <a:r>
              <a:rPr sz="2600" spc="-15" dirty="0"/>
              <a:t>to</a:t>
            </a:r>
            <a:r>
              <a:rPr sz="2600" spc="5" dirty="0"/>
              <a:t> </a:t>
            </a:r>
            <a:r>
              <a:rPr sz="2600" dirty="0"/>
              <a:t>the</a:t>
            </a:r>
            <a:r>
              <a:rPr sz="2600" spc="-10" dirty="0"/>
              <a:t> defined</a:t>
            </a:r>
            <a:r>
              <a:rPr sz="2600" spc="-45" dirty="0"/>
              <a:t> </a:t>
            </a:r>
            <a:r>
              <a:rPr sz="2600" spc="-10" dirty="0"/>
              <a:t>scope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2717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04745"/>
            <a:ext cx="10708005" cy="416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4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25" dirty="0">
                <a:solidFill>
                  <a:srgbClr val="455F51"/>
                </a:solidFill>
                <a:latin typeface="Calibri"/>
                <a:cs typeface="Calibri"/>
              </a:rPr>
              <a:t>“The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process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documenting a software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application's requirements in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structured, shareable, and manageable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form.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Also,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the product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from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this </a:t>
            </a:r>
            <a:r>
              <a:rPr sz="2800" i="1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30" dirty="0">
                <a:solidFill>
                  <a:srgbClr val="455F51"/>
                </a:solidFill>
                <a:latin typeface="Calibri"/>
                <a:cs typeface="Calibri"/>
              </a:rPr>
              <a:t>process.”</a:t>
            </a:r>
            <a:endParaRPr sz="2800">
              <a:latin typeface="Calibri"/>
              <a:cs typeface="Calibri"/>
            </a:endParaRPr>
          </a:p>
          <a:p>
            <a:pPr marL="268605" indent="-256540" algn="just">
              <a:lnSpc>
                <a:spcPct val="100000"/>
              </a:lnSpc>
              <a:spcBef>
                <a:spcPts val="164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principal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activity is:</a:t>
            </a:r>
            <a:endParaRPr sz="280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40000"/>
              </a:lnSpc>
              <a:spcBef>
                <a:spcPts val="340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Translating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collected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user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needs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into</a:t>
            </a:r>
            <a:r>
              <a:rPr sz="2600" spc="5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written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diagrams suitable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comprehension, 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review,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by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their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intended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audiences.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2163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latin typeface="Calibri"/>
                <a:cs typeface="Calibri"/>
              </a:rPr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01392"/>
            <a:ext cx="10707370" cy="366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5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  <a:tab pos="1067435" algn="l"/>
                <a:tab pos="2223770" algn="l"/>
                <a:tab pos="2651125" algn="l"/>
                <a:tab pos="4225290" algn="l"/>
                <a:tab pos="4552950" algn="l"/>
                <a:tab pos="5647690" algn="l"/>
                <a:tab pos="7277100" algn="l"/>
                <a:tab pos="7709534" algn="l"/>
                <a:tab pos="9235440" algn="l"/>
                <a:tab pos="10506710" algn="l"/>
              </a:tabLst>
            </a:pPr>
            <a:r>
              <a:rPr sz="2600" i="1" spc="105" dirty="0">
                <a:solidFill>
                  <a:srgbClr val="455F51"/>
                </a:solidFill>
                <a:latin typeface="Calibri"/>
                <a:cs typeface="Calibri"/>
              </a:rPr>
              <a:t>“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f	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ting	a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ojec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elive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ab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o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i="1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erm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w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he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	it 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satisfies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customer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needs.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Often</a:t>
            </a:r>
            <a:r>
              <a:rPr sz="2600" i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stated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"Are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we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building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 right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10" dirty="0">
                <a:solidFill>
                  <a:srgbClr val="455F51"/>
                </a:solidFill>
                <a:latin typeface="Calibri"/>
                <a:cs typeface="Calibri"/>
              </a:rPr>
              <a:t>product?”</a:t>
            </a:r>
            <a:endParaRPr sz="2600">
              <a:latin typeface="Calibri"/>
              <a:cs typeface="Calibri"/>
            </a:endParaRPr>
          </a:p>
          <a:p>
            <a:pPr marL="268605" indent="-256540">
              <a:lnSpc>
                <a:spcPct val="100000"/>
              </a:lnSpc>
              <a:spcBef>
                <a:spcPts val="186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(Verification:</a:t>
            </a:r>
            <a:r>
              <a:rPr sz="2600" i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5" dirty="0">
                <a:solidFill>
                  <a:srgbClr val="455F51"/>
                </a:solidFill>
                <a:latin typeface="Calibri"/>
                <a:cs typeface="Calibri"/>
              </a:rPr>
              <a:t>“Are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we building</a:t>
            </a:r>
            <a:r>
              <a:rPr sz="2600" i="1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right?”)</a:t>
            </a:r>
            <a:endParaRPr sz="2600">
              <a:latin typeface="Calibri"/>
              <a:cs typeface="Calibri"/>
            </a:endParaRPr>
          </a:p>
          <a:p>
            <a:pPr marL="268605" marR="142875" indent="-256540">
              <a:lnSpc>
                <a:spcPct val="15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validation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confirms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you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have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correct set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 information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will enable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developers to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build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solution that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satisfies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objectives.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989" y="2132202"/>
            <a:ext cx="1138669" cy="3646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3948" y="2127630"/>
            <a:ext cx="2489835" cy="3691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61965" y="2127630"/>
            <a:ext cx="5357114" cy="440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88742" y="2782951"/>
            <a:ext cx="3670680" cy="44081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7627" y="3342358"/>
            <a:ext cx="6296025" cy="16421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essential</a:t>
            </a:r>
            <a:r>
              <a:rPr sz="24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4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from</a:t>
            </a:r>
            <a:r>
              <a:rPr sz="2400" b="1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customer’s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perspective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Good</a:t>
            </a:r>
            <a:r>
              <a:rPr sz="2400" b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practices</a:t>
            </a:r>
            <a:r>
              <a:rPr sz="24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 engineering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analyst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3855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latin typeface="Calibri"/>
                <a:cs typeface="Calibri"/>
              </a:rPr>
              <a:t>Validation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707370" cy="350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9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central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activities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marL="561340" marR="6985" indent="-247015" algn="just">
              <a:lnSpc>
                <a:spcPct val="150100"/>
              </a:lnSpc>
              <a:spcBef>
                <a:spcPts val="350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Reviewing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documented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correct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600" spc="5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problems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before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group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accepts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them.</a:t>
            </a:r>
            <a:endParaRPr sz="260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50000"/>
              </a:lnSpc>
              <a:spcBef>
                <a:spcPts val="300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</a:t>
            </a:r>
            <a:r>
              <a:rPr sz="2600" spc="395" dirty="0">
                <a:solidFill>
                  <a:srgbClr val="497B29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Developing</a:t>
            </a:r>
            <a:r>
              <a:rPr sz="26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acceptance</a:t>
            </a:r>
            <a:r>
              <a:rPr sz="26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tests</a:t>
            </a:r>
            <a:r>
              <a:rPr sz="26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criteria</a:t>
            </a:r>
            <a:r>
              <a:rPr sz="26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confirm</a:t>
            </a:r>
            <a:r>
              <a:rPr sz="26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6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6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based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would meet customer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needs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achieve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objectives.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734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704195" cy="2410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9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Iteration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is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key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success.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Plan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multiple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cycles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exploring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requirements,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progressively refining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high-level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into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more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precision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detail,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confirming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correctness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users.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245" y="3064382"/>
            <a:ext cx="8149082" cy="4798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7026" y="3719703"/>
            <a:ext cx="2533396" cy="38925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845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RD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  <a:r>
              <a:rPr b="1" spc="-20" dirty="0">
                <a:latin typeface="Calibri"/>
                <a:cs typeface="Calibri"/>
              </a:rPr>
              <a:t> Framework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3" y="2207980"/>
            <a:ext cx="10373868" cy="44778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845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RD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  <a:r>
              <a:rPr b="1" spc="-20" dirty="0">
                <a:latin typeface="Calibri"/>
                <a:cs typeface="Calibri"/>
              </a:rPr>
              <a:t> Framework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49195"/>
            <a:ext cx="10268712" cy="478078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6470" y="3064382"/>
            <a:ext cx="8836279" cy="4798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1661" y="3719703"/>
            <a:ext cx="3017012" cy="4798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855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How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much,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how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deep?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852" y="2209800"/>
            <a:ext cx="3467100" cy="37566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8037" y="2256758"/>
            <a:ext cx="3517474" cy="36627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1440" y="2209800"/>
            <a:ext cx="4008120" cy="37566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9516110" cy="285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solidFill>
                  <a:srgbClr val="297C52"/>
                </a:solidFill>
                <a:latin typeface="Calibri"/>
                <a:cs typeface="Calibri"/>
              </a:rPr>
              <a:t>1.	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Define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stakeholders!</a:t>
            </a:r>
            <a:endParaRPr sz="28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839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Who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 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 the </a:t>
            </a:r>
            <a:r>
              <a:rPr sz="2400" spc="-5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y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em?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739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Who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ma</a:t>
            </a:r>
            <a:r>
              <a:rPr sz="2400" spc="-70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es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isi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ns?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739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Who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 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mana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elope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c.?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814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other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words,</a:t>
            </a:r>
            <a:r>
              <a:rPr sz="26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WHO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has influence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software requirements?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67" y="2576277"/>
            <a:ext cx="2520086" cy="203115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9541510" cy="2265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solidFill>
                  <a:srgbClr val="297C52"/>
                </a:solidFill>
                <a:latin typeface="Calibri"/>
                <a:cs typeface="Calibri"/>
              </a:rPr>
              <a:t>2.	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Define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goals!</a:t>
            </a:r>
            <a:endParaRPr sz="28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839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33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Stakeholders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have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goals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(define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coarse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goals)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739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6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These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goals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divided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more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specific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goals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(i.e.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granular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goals)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814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words,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0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should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implemented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achieved?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160" y="2510789"/>
            <a:ext cx="6428359" cy="5346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3519" y="3242310"/>
            <a:ext cx="5693283" cy="53467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40052"/>
            <a:ext cx="9633204" cy="36210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8045450" cy="285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solidFill>
                  <a:srgbClr val="297C52"/>
                </a:solidFill>
                <a:latin typeface="Calibri"/>
                <a:cs typeface="Calibri"/>
              </a:rPr>
              <a:t>3.	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Define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requirements!</a:t>
            </a:r>
            <a:endParaRPr sz="28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839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als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eri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ed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onc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739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 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et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ts? 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(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-based!)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739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65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Model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those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using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diagrams,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templates,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814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words,</a:t>
            </a:r>
            <a:r>
              <a:rPr sz="26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HOW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goals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be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achieved?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007107"/>
            <a:ext cx="10317480" cy="449558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29383"/>
            <a:ext cx="10573512" cy="466953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700" y="2233249"/>
            <a:ext cx="10030987" cy="44465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1151" y="3183889"/>
            <a:ext cx="6069584" cy="47116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706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59387"/>
            <a:ext cx="10676255" cy="407924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8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management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activities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include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following:</a:t>
            </a:r>
            <a:endParaRPr sz="2800">
              <a:latin typeface="Calibri"/>
              <a:cs typeface="Calibri"/>
            </a:endParaRPr>
          </a:p>
          <a:p>
            <a:pPr marL="561340" marR="202565" indent="-247015">
              <a:lnSpc>
                <a:spcPct val="140000"/>
              </a:lnSpc>
              <a:spcBef>
                <a:spcPts val="34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Defining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baseline,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snapshot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 time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represents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agreed-upon,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reviewed,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approved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set of functional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nonfunctional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requirements, often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specific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release or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development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iteration.</a:t>
            </a:r>
            <a:endParaRPr sz="2600">
              <a:latin typeface="Calibri"/>
              <a:cs typeface="Calibri"/>
            </a:endParaRPr>
          </a:p>
          <a:p>
            <a:pPr marL="561340" marR="5080" indent="-247015">
              <a:lnSpc>
                <a:spcPct val="14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Evaluating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impact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proposed requirements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incorporating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approved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into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 a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controlled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65" dirty="0">
                <a:solidFill>
                  <a:srgbClr val="455F51"/>
                </a:solidFill>
                <a:latin typeface="Calibri"/>
                <a:cs typeface="Calibri"/>
              </a:rPr>
              <a:t>way.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399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Management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74774"/>
            <a:ext cx="10706100" cy="411099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4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management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activities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include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following: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195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Keeping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plans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current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requirements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evolve</a:t>
            </a:r>
            <a:endParaRPr sz="2400">
              <a:latin typeface="Calibri"/>
              <a:cs typeface="Calibri"/>
            </a:endParaRPr>
          </a:p>
          <a:p>
            <a:pPr marL="561340" marR="5080" indent="-247015">
              <a:lnSpc>
                <a:spcPct val="13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Negotiating</a:t>
            </a:r>
            <a:r>
              <a:rPr sz="24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new</a:t>
            </a:r>
            <a:r>
              <a:rPr sz="24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commitments</a:t>
            </a:r>
            <a:r>
              <a:rPr sz="24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based</a:t>
            </a:r>
            <a:r>
              <a:rPr sz="24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4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estimated</a:t>
            </a:r>
            <a:r>
              <a:rPr sz="24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impact</a:t>
            </a:r>
            <a:r>
              <a:rPr sz="24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165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Defining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relationships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dependencies</a:t>
            </a:r>
            <a:r>
              <a:rPr sz="24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exist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between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400">
              <a:latin typeface="Calibri"/>
              <a:cs typeface="Calibri"/>
            </a:endParaRPr>
          </a:p>
          <a:p>
            <a:pPr marL="561340" marR="5080" indent="-247015">
              <a:lnSpc>
                <a:spcPct val="130000"/>
              </a:lnSpc>
              <a:spcBef>
                <a:spcPts val="305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Tracing</a:t>
            </a:r>
            <a:r>
              <a:rPr sz="24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individual</a:t>
            </a:r>
            <a:r>
              <a:rPr sz="24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1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their</a:t>
            </a:r>
            <a:r>
              <a:rPr sz="24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corresponding</a:t>
            </a:r>
            <a:r>
              <a:rPr sz="24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designs,</a:t>
            </a:r>
            <a:r>
              <a:rPr sz="24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source</a:t>
            </a:r>
            <a:r>
              <a:rPr sz="24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code,</a:t>
            </a:r>
            <a:r>
              <a:rPr sz="24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tests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165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Tracking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status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change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activity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throughout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540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Boundary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b/w RD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and 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613" y="2138195"/>
            <a:ext cx="8191983" cy="44586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990600"/>
            <a:ext cx="10815319" cy="1231106"/>
          </a:xfrm>
        </p:spPr>
        <p:txBody>
          <a:bodyPr/>
          <a:lstStyle/>
          <a:p>
            <a:r>
              <a:rPr lang="en-US" b="1" dirty="0"/>
              <a:t>When bad requirements happen to good </a:t>
            </a:r>
            <a:r>
              <a:rPr lang="en-US" b="1" dirty="0" smtClean="0"/>
              <a:t>people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926" y="2069745"/>
            <a:ext cx="10820146" cy="25853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Insufficient </a:t>
            </a:r>
            <a:r>
              <a:rPr lang="en-US" dirty="0"/>
              <a:t>user involvement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Inaccurate </a:t>
            </a:r>
            <a:r>
              <a:rPr lang="en-US" dirty="0"/>
              <a:t>planning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Creeping </a:t>
            </a:r>
            <a:r>
              <a:rPr lang="en-US" dirty="0"/>
              <a:t>user requirements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Ambiguous </a:t>
            </a:r>
            <a:r>
              <a:rPr lang="en-US" dirty="0"/>
              <a:t>requirements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Gold </a:t>
            </a:r>
            <a:r>
              <a:rPr lang="en-US" dirty="0"/>
              <a:t>plating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Overlooked 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4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67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30" dirty="0"/>
              <a:t>n</a:t>
            </a:r>
            <a:r>
              <a:rPr spc="-50" dirty="0"/>
              <a:t>t</a:t>
            </a:r>
            <a:r>
              <a:rPr spc="-5" dirty="0"/>
              <a:t>e</a:t>
            </a:r>
            <a:r>
              <a:rPr spc="-40" dirty="0"/>
              <a:t>n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82107"/>
            <a:ext cx="6259195" cy="308102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2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Essential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95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Engineering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92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Sub-discipline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Engineering</a:t>
            </a:r>
            <a:endParaRPr sz="26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910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elopm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 and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875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Mana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89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Engineering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2011" y="3183889"/>
            <a:ext cx="7544054" cy="47116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85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Engineering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272" y="1970531"/>
            <a:ext cx="10663428" cy="488289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655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Benefits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RE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4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pc="-15" dirty="0"/>
              <a:t>Fewer</a:t>
            </a:r>
            <a:r>
              <a:rPr spc="-20" dirty="0"/>
              <a:t> </a:t>
            </a:r>
            <a:r>
              <a:rPr spc="-15" dirty="0"/>
              <a:t>defects</a:t>
            </a:r>
            <a:r>
              <a:rPr spc="-50" dirty="0"/>
              <a:t> </a:t>
            </a:r>
            <a:r>
              <a:rPr dirty="0"/>
              <a:t>in</a:t>
            </a:r>
            <a:r>
              <a:rPr spc="-10" dirty="0"/>
              <a:t> requirements</a:t>
            </a:r>
            <a:r>
              <a:rPr spc="-45" dirty="0"/>
              <a:t> </a:t>
            </a:r>
            <a:r>
              <a:rPr dirty="0"/>
              <a:t>and </a:t>
            </a:r>
            <a:r>
              <a:rPr spc="-57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delivered</a:t>
            </a:r>
            <a:r>
              <a:rPr spc="-40" dirty="0"/>
              <a:t> </a:t>
            </a:r>
            <a:r>
              <a:rPr spc="-10" dirty="0"/>
              <a:t>product.</a:t>
            </a:r>
          </a:p>
          <a:p>
            <a:pPr marL="268605" indent="-256540">
              <a:lnSpc>
                <a:spcPct val="100000"/>
              </a:lnSpc>
              <a:spcBef>
                <a:spcPts val="155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pc="-10" dirty="0"/>
              <a:t>Reduced</a:t>
            </a:r>
            <a:r>
              <a:rPr spc="-50" dirty="0"/>
              <a:t> </a:t>
            </a:r>
            <a:r>
              <a:rPr spc="-10" dirty="0"/>
              <a:t>development</a:t>
            </a:r>
            <a:r>
              <a:rPr spc="-45" dirty="0"/>
              <a:t> </a:t>
            </a:r>
            <a:r>
              <a:rPr spc="-15" dirty="0"/>
              <a:t>rework.</a:t>
            </a:r>
          </a:p>
          <a:p>
            <a:pPr marL="268605" indent="-256540">
              <a:lnSpc>
                <a:spcPct val="100000"/>
              </a:lnSpc>
              <a:spcBef>
                <a:spcPts val="154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pc="-20" dirty="0"/>
              <a:t>Faster</a:t>
            </a:r>
            <a:r>
              <a:rPr spc="-30" dirty="0"/>
              <a:t> </a:t>
            </a:r>
            <a:r>
              <a:rPr spc="-10" dirty="0"/>
              <a:t>development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25" dirty="0"/>
              <a:t>delivery.</a:t>
            </a:r>
          </a:p>
          <a:p>
            <a:pPr marL="268605" marR="452755" indent="-256540">
              <a:lnSpc>
                <a:spcPct val="1401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pc="-15" dirty="0"/>
              <a:t>Fewer </a:t>
            </a:r>
            <a:r>
              <a:rPr spc="-5" dirty="0"/>
              <a:t>unnecessary </a:t>
            </a:r>
            <a:r>
              <a:rPr dirty="0"/>
              <a:t>and </a:t>
            </a:r>
            <a:r>
              <a:rPr spc="-5" dirty="0"/>
              <a:t>unused </a:t>
            </a:r>
            <a:r>
              <a:rPr spc="-575" dirty="0"/>
              <a:t> </a:t>
            </a:r>
            <a:r>
              <a:rPr spc="-15" dirty="0"/>
              <a:t>features.</a:t>
            </a:r>
          </a:p>
          <a:p>
            <a:pPr marL="268605" indent="-256540">
              <a:lnSpc>
                <a:spcPct val="100000"/>
              </a:lnSpc>
              <a:spcBef>
                <a:spcPts val="154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pc="-10" dirty="0"/>
              <a:t>Lower</a:t>
            </a:r>
            <a:r>
              <a:rPr spc="-20" dirty="0"/>
              <a:t> </a:t>
            </a:r>
            <a:r>
              <a:rPr spc="-5" dirty="0"/>
              <a:t>enhancement</a:t>
            </a:r>
            <a:r>
              <a:rPr spc="-50" dirty="0"/>
              <a:t> </a:t>
            </a:r>
            <a:r>
              <a:rPr spc="-10" dirty="0"/>
              <a:t>costs.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3629" y="2172436"/>
            <a:ext cx="5521960" cy="410019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64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Fewer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miscommunications.</a:t>
            </a:r>
            <a:endParaRPr sz="2600">
              <a:latin typeface="Calibri"/>
              <a:cs typeface="Calibri"/>
            </a:endParaRPr>
          </a:p>
          <a:p>
            <a:pPr marL="268605" indent="-256540">
              <a:lnSpc>
                <a:spcPct val="100000"/>
              </a:lnSpc>
              <a:spcBef>
                <a:spcPts val="155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Reduced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creep.</a:t>
            </a:r>
            <a:endParaRPr sz="2600">
              <a:latin typeface="Calibri"/>
              <a:cs typeface="Calibri"/>
            </a:endParaRPr>
          </a:p>
          <a:p>
            <a:pPr marL="268605" indent="-256540">
              <a:lnSpc>
                <a:spcPct val="100000"/>
              </a:lnSpc>
              <a:spcBef>
                <a:spcPts val="155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Reduced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chaos.</a:t>
            </a:r>
            <a:endParaRPr sz="2600">
              <a:latin typeface="Calibri"/>
              <a:cs typeface="Calibri"/>
            </a:endParaRPr>
          </a:p>
          <a:p>
            <a:pPr marL="268605" marR="5080" indent="-256540">
              <a:lnSpc>
                <a:spcPct val="14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  <a:tab pos="1346200" algn="l"/>
                <a:tab pos="2794000" algn="l"/>
                <a:tab pos="3484245" algn="l"/>
                <a:tab pos="4365625" algn="l"/>
              </a:tabLst>
            </a:pP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Highe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r	c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er	and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eam	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mber 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satisfaction.</a:t>
            </a:r>
            <a:endParaRPr sz="2600">
              <a:latin typeface="Calibri"/>
              <a:cs typeface="Calibri"/>
            </a:endParaRPr>
          </a:p>
          <a:p>
            <a:pPr marL="268605" marR="6350" indent="-256540">
              <a:lnSpc>
                <a:spcPct val="14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  <a:tab pos="1739264" algn="l"/>
                <a:tab pos="2582545" algn="l"/>
                <a:tab pos="3219450" algn="l"/>
                <a:tab pos="4187190" algn="l"/>
                <a:tab pos="5073015" algn="l"/>
              </a:tabLst>
            </a:pP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od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cts	th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	wh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th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y	a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 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supposed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do.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98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</a:t>
            </a:r>
            <a:r>
              <a:rPr spc="5" dirty="0"/>
              <a:t>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82107"/>
            <a:ext cx="6259195" cy="308102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2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Essential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95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Engineering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92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Sub-discipline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Engineering</a:t>
            </a:r>
            <a:endParaRPr sz="26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910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elopm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 and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875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Mana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89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Engineering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376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 </a:t>
            </a:r>
            <a:r>
              <a:rPr b="1" spc="-5" dirty="0">
                <a:latin typeface="Calibri"/>
                <a:cs typeface="Calibri"/>
              </a:rPr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45309"/>
            <a:ext cx="10707370" cy="42583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According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International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Engineering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Board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(IREB):</a:t>
            </a:r>
            <a:endParaRPr sz="2800">
              <a:latin typeface="Calibri"/>
              <a:cs typeface="Calibri"/>
            </a:endParaRPr>
          </a:p>
          <a:p>
            <a:pPr marL="268605" marR="6350" indent="-256540">
              <a:lnSpc>
                <a:spcPct val="100000"/>
              </a:lnSpc>
              <a:spcBef>
                <a:spcPts val="9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  <a:tab pos="2547620" algn="l"/>
                <a:tab pos="4546600" algn="l"/>
                <a:tab pos="5007610" algn="l"/>
                <a:tab pos="5429250" algn="l"/>
                <a:tab pos="7452359" algn="l"/>
                <a:tab pos="8980805" algn="l"/>
              </a:tabLst>
            </a:pPr>
            <a:r>
              <a:rPr sz="2800" b="1" i="1" spc="-4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b="1" i="1" spc="-10" dirty="0">
                <a:solidFill>
                  <a:srgbClr val="455F51"/>
                </a:solidFill>
                <a:latin typeface="Calibri"/>
                <a:cs typeface="Calibri"/>
              </a:rPr>
              <a:t>equire</a:t>
            </a:r>
            <a:r>
              <a:rPr sz="2800" b="1" i="1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800" b="1" i="1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b="1" i="1" spc="-3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b="1" i="1" spc="-5" dirty="0">
                <a:solidFill>
                  <a:srgbClr val="455F51"/>
                </a:solidFill>
                <a:latin typeface="Calibri"/>
                <a:cs typeface="Calibri"/>
              </a:rPr>
              <a:t>ts</a:t>
            </a:r>
            <a:r>
              <a:rPr sz="2800" b="1" i="1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b="1" i="1" spc="-10" dirty="0">
                <a:solidFill>
                  <a:srgbClr val="455F51"/>
                </a:solidFill>
                <a:latin typeface="Calibri"/>
                <a:cs typeface="Calibri"/>
              </a:rPr>
              <a:t>enginee</a:t>
            </a:r>
            <a:r>
              <a:rPr sz="2800" b="1" i="1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b="1" i="1" spc="-5" dirty="0">
                <a:solidFill>
                  <a:srgbClr val="455F51"/>
                </a:solidFill>
                <a:latin typeface="Calibri"/>
                <a:cs typeface="Calibri"/>
              </a:rPr>
              <a:t>ing</a:t>
            </a:r>
            <a:r>
              <a:rPr sz="2800" b="1" i="1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i="1" spc="-3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erat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800" i="1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erat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ve,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rem</a:t>
            </a:r>
            <a:r>
              <a:rPr sz="2800" i="1" spc="-2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i="1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i="1" spc="-4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al  process,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aimed</a:t>
            </a:r>
            <a:r>
              <a:rPr sz="2800" i="1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at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guaranteeing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that:</a:t>
            </a:r>
            <a:endParaRPr sz="2800">
              <a:latin typeface="Calibri"/>
              <a:cs typeface="Calibri"/>
            </a:endParaRPr>
          </a:p>
          <a:p>
            <a:pPr marL="561340" marR="5080" indent="-247015">
              <a:lnSpc>
                <a:spcPct val="100000"/>
              </a:lnSpc>
              <a:spcBef>
                <a:spcPts val="919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All</a:t>
            </a:r>
            <a:r>
              <a:rPr sz="2600" i="1" spc="3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relevant</a:t>
            </a:r>
            <a:r>
              <a:rPr sz="2600" i="1" spc="3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i="1" spc="3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600" i="1" spc="3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u="sng" spc="-10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known</a:t>
            </a:r>
            <a:r>
              <a:rPr sz="2600" b="1" i="1" u="sng" spc="395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and</a:t>
            </a:r>
            <a:r>
              <a:rPr sz="2600" b="1" i="1" u="sng" spc="400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spc="-10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understood</a:t>
            </a:r>
            <a:r>
              <a:rPr sz="2600" b="1" i="1" spc="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600" i="1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i="1" spc="3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necessary </a:t>
            </a:r>
            <a:r>
              <a:rPr sz="2600" i="1" spc="-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degree</a:t>
            </a:r>
            <a:r>
              <a:rPr sz="2600" i="1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of refinement,</a:t>
            </a:r>
            <a:endParaRPr sz="2600">
              <a:latin typeface="Calibri"/>
              <a:cs typeface="Calibri"/>
            </a:endParaRPr>
          </a:p>
          <a:p>
            <a:pPr marL="561340" marR="571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stakeholders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 involved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come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u="sng" spc="-5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satisfactory</a:t>
            </a:r>
            <a:r>
              <a:rPr sz="2600" b="1" i="1" u="sng" spc="5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spc="-5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agreement</a:t>
            </a:r>
            <a:r>
              <a:rPr sz="2600" b="1" i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concerning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i="1" spc="-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known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requirements,</a:t>
            </a:r>
            <a:endParaRPr sz="2600">
              <a:latin typeface="Calibri"/>
              <a:cs typeface="Calibri"/>
            </a:endParaRPr>
          </a:p>
          <a:p>
            <a:pPr marL="561340" marR="508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All</a:t>
            </a:r>
            <a:r>
              <a:rPr sz="2600" i="1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i="1" spc="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have</a:t>
            </a:r>
            <a:r>
              <a:rPr sz="2600" i="1" spc="2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been</a:t>
            </a:r>
            <a:r>
              <a:rPr sz="2600" i="1" spc="2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u="sng" spc="-10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documented</a:t>
            </a:r>
            <a:r>
              <a:rPr sz="2600" b="1" i="1" spc="2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600" i="1" spc="1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defined</a:t>
            </a:r>
            <a:r>
              <a:rPr sz="2600" i="1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600" i="1" spc="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i="1" spc="2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documentation </a:t>
            </a:r>
            <a:r>
              <a:rPr sz="2600" i="1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guidelines</a:t>
            </a:r>
            <a:r>
              <a:rPr sz="2600" i="1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specification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guidelines.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9459" y="3123945"/>
            <a:ext cx="5714873" cy="471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376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 </a:t>
            </a:r>
            <a:r>
              <a:rPr b="1" spc="-5" dirty="0">
                <a:latin typeface="Calibri"/>
                <a:cs typeface="Calibri"/>
              </a:rPr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6100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b="1" i="1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b="1" i="1" spc="-5" dirty="0">
                <a:solidFill>
                  <a:srgbClr val="455F51"/>
                </a:solidFill>
                <a:latin typeface="Calibri"/>
                <a:cs typeface="Calibri"/>
              </a:rPr>
              <a:t>engineering is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the sub-discipline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i="1" spc="-20" dirty="0">
                <a:solidFill>
                  <a:srgbClr val="455F51"/>
                </a:solidFill>
                <a:latin typeface="Calibri"/>
                <a:cs typeface="Calibri"/>
              </a:rPr>
              <a:t>systems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engineering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engineering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encompasses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all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activities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associated</a:t>
            </a:r>
            <a:r>
              <a:rPr sz="2800" i="1" spc="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800" i="1" spc="5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understanding</a:t>
            </a:r>
            <a:r>
              <a:rPr sz="2800" i="1" spc="5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i="1" spc="5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product's</a:t>
            </a:r>
            <a:r>
              <a:rPr sz="2800" i="1" spc="5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necessary</a:t>
            </a:r>
            <a:r>
              <a:rPr sz="2800" i="1" spc="5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capabilities</a:t>
            </a:r>
            <a:r>
              <a:rPr sz="2800" i="1" spc="5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i="1" spc="-6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attributes.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Includes both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requirements development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management.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9378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Sub-disciplines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Engineering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3133" y="2270760"/>
            <a:ext cx="7963386" cy="38127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22601" y="6288735"/>
            <a:ext cx="5737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Figure: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Sub-discipline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Software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Requirements Engineering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7435" y="3084957"/>
            <a:ext cx="6095492" cy="4796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536</Words>
  <Application>Microsoft Office PowerPoint</Application>
  <PresentationFormat>Widescreen</PresentationFormat>
  <Paragraphs>143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Georgia</vt:lpstr>
      <vt:lpstr>Segoe UI Symbol</vt:lpstr>
      <vt:lpstr>Office Theme</vt:lpstr>
      <vt:lpstr>Software Requirement  Engineering</vt:lpstr>
      <vt:lpstr>PowerPoint Presentation</vt:lpstr>
      <vt:lpstr>PowerPoint Presentation</vt:lpstr>
      <vt:lpstr>Content</vt:lpstr>
      <vt:lpstr>Requirement Engineering</vt:lpstr>
      <vt:lpstr>PowerPoint Presentation</vt:lpstr>
      <vt:lpstr>Requirement Engineering</vt:lpstr>
      <vt:lpstr>Sub-disciplines of Requirements Engineering</vt:lpstr>
      <vt:lpstr>PowerPoint Presentation</vt:lpstr>
      <vt:lpstr>Requirement Development</vt:lpstr>
      <vt:lpstr>Requirement Development (Cont..)</vt:lpstr>
      <vt:lpstr>Elicitation</vt:lpstr>
      <vt:lpstr>Elicitation (Cont..)</vt:lpstr>
      <vt:lpstr>Elicitation (Cont..)</vt:lpstr>
      <vt:lpstr>Analysis</vt:lpstr>
      <vt:lpstr>Analysis (Cont..)</vt:lpstr>
      <vt:lpstr>Analysis (Cont..)</vt:lpstr>
      <vt:lpstr>Specification</vt:lpstr>
      <vt:lpstr>Validation</vt:lpstr>
      <vt:lpstr>Validation (Cont..)</vt:lpstr>
      <vt:lpstr>Requirement Development</vt:lpstr>
      <vt:lpstr>PowerPoint Presentation</vt:lpstr>
      <vt:lpstr>RD Process Framework</vt:lpstr>
      <vt:lpstr>RD Process Framework</vt:lpstr>
      <vt:lpstr>PowerPoint Presentation</vt:lpstr>
      <vt:lpstr>How much, how deep?</vt:lpstr>
      <vt:lpstr>A Structured Approach to RD</vt:lpstr>
      <vt:lpstr>A Structured Approach to RD</vt:lpstr>
      <vt:lpstr>A Structured Approach to RD</vt:lpstr>
      <vt:lpstr>A Structured Approach to RD</vt:lpstr>
      <vt:lpstr>A Structured Approach to RD</vt:lpstr>
      <vt:lpstr>A Structured Approach to RD</vt:lpstr>
      <vt:lpstr>A Structured Approach to RD</vt:lpstr>
      <vt:lpstr>A Structured Approach to RD</vt:lpstr>
      <vt:lpstr>PowerPoint Presentation</vt:lpstr>
      <vt:lpstr>Requirement Management</vt:lpstr>
      <vt:lpstr>Requirement Management (Cont..)</vt:lpstr>
      <vt:lpstr>Boundary b/w RD and RM</vt:lpstr>
      <vt:lpstr>When bad requirements happen to good people </vt:lpstr>
      <vt:lpstr>PowerPoint Presentation</vt:lpstr>
      <vt:lpstr>Requirement Engineering Process</vt:lpstr>
      <vt:lpstr>Benefits of RE Process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Dr. Syed Saood Zia</dc:creator>
  <cp:lastModifiedBy>BUKC</cp:lastModifiedBy>
  <cp:revision>5</cp:revision>
  <dcterms:created xsi:type="dcterms:W3CDTF">2021-10-12T06:14:38Z</dcterms:created>
  <dcterms:modified xsi:type="dcterms:W3CDTF">2023-09-25T05:15:56Z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2021-10-12T00:00:00Z</vt:filetime>
  </property>
</Properties>
</file>