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288"/>
            <a:ext cx="7213600" cy="52069"/>
          </a:xfrm>
          <a:custGeom>
            <a:avLst/>
            <a:gdLst/>
            <a:ahLst/>
            <a:cxnLst/>
            <a:rect l="l" t="t" r="r" b="b"/>
            <a:pathLst>
              <a:path w="7213600" h="52070">
                <a:moveTo>
                  <a:pt x="0" y="51815"/>
                </a:moveTo>
                <a:lnTo>
                  <a:pt x="7213092" y="51815"/>
                </a:lnTo>
                <a:lnTo>
                  <a:pt x="7213092" y="0"/>
                </a:lnTo>
                <a:lnTo>
                  <a:pt x="0" y="0"/>
                </a:lnTo>
                <a:lnTo>
                  <a:pt x="0" y="51815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11150"/>
          </a:xfrm>
          <a:custGeom>
            <a:avLst/>
            <a:gdLst/>
            <a:ahLst/>
            <a:cxnLst/>
            <a:rect l="l" t="t" r="r" b="b"/>
            <a:pathLst>
              <a:path w="12192000" h="311150">
                <a:moveTo>
                  <a:pt x="12192000" y="0"/>
                </a:moveTo>
                <a:lnTo>
                  <a:pt x="0" y="0"/>
                </a:lnTo>
                <a:lnTo>
                  <a:pt x="0" y="310896"/>
                </a:lnTo>
                <a:lnTo>
                  <a:pt x="12192000" y="3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7847"/>
            <a:ext cx="12192000" cy="143510"/>
          </a:xfrm>
          <a:custGeom>
            <a:avLst/>
            <a:gdLst/>
            <a:ahLst/>
            <a:cxnLst/>
            <a:rect l="l" t="t" r="r" b="b"/>
            <a:pathLst>
              <a:path w="12192000" h="143509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7213092" y="91440"/>
                </a:lnTo>
                <a:lnTo>
                  <a:pt x="7213092" y="143256"/>
                </a:lnTo>
                <a:lnTo>
                  <a:pt x="12192000" y="143256"/>
                </a:lnTo>
                <a:lnTo>
                  <a:pt x="12192000" y="91440"/>
                </a:lnTo>
                <a:lnTo>
                  <a:pt x="12192000" y="5181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13092" y="440435"/>
            <a:ext cx="4979035" cy="180340"/>
          </a:xfrm>
          <a:custGeom>
            <a:avLst/>
            <a:gdLst/>
            <a:ahLst/>
            <a:cxnLst/>
            <a:rect l="l" t="t" r="r" b="b"/>
            <a:pathLst>
              <a:path w="4979034" h="180340">
                <a:moveTo>
                  <a:pt x="4978908" y="0"/>
                </a:moveTo>
                <a:lnTo>
                  <a:pt x="0" y="0"/>
                </a:lnTo>
                <a:lnTo>
                  <a:pt x="0" y="179832"/>
                </a:lnTo>
                <a:lnTo>
                  <a:pt x="4978908" y="179832"/>
                </a:lnTo>
                <a:lnTo>
                  <a:pt x="4978908" y="0"/>
                </a:lnTo>
                <a:close/>
              </a:path>
            </a:pathLst>
          </a:custGeom>
          <a:solidFill>
            <a:srgbClr val="62A437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210044" y="496823"/>
            <a:ext cx="4754880" cy="128270"/>
          </a:xfrm>
          <a:custGeom>
            <a:avLst/>
            <a:gdLst/>
            <a:ahLst/>
            <a:cxnLst/>
            <a:rect l="l" t="t" r="r" b="b"/>
            <a:pathLst>
              <a:path w="4754880" h="128270">
                <a:moveTo>
                  <a:pt x="4084320" y="2032"/>
                </a:moveTo>
                <a:lnTo>
                  <a:pt x="408228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4082288" y="27432"/>
                </a:lnTo>
                <a:lnTo>
                  <a:pt x="4084320" y="25400"/>
                </a:lnTo>
                <a:lnTo>
                  <a:pt x="4084320" y="2032"/>
                </a:lnTo>
                <a:close/>
              </a:path>
              <a:path w="4754880" h="128270">
                <a:moveTo>
                  <a:pt x="4754880" y="94107"/>
                </a:moveTo>
                <a:lnTo>
                  <a:pt x="4752086" y="91440"/>
                </a:lnTo>
                <a:lnTo>
                  <a:pt x="2623947" y="91440"/>
                </a:lnTo>
                <a:lnTo>
                  <a:pt x="2621280" y="94107"/>
                </a:lnTo>
                <a:lnTo>
                  <a:pt x="2621280" y="97536"/>
                </a:lnTo>
                <a:lnTo>
                  <a:pt x="2621280" y="125349"/>
                </a:lnTo>
                <a:lnTo>
                  <a:pt x="2623947" y="128016"/>
                </a:lnTo>
                <a:lnTo>
                  <a:pt x="4752086" y="128016"/>
                </a:lnTo>
                <a:lnTo>
                  <a:pt x="4754880" y="125349"/>
                </a:lnTo>
                <a:lnTo>
                  <a:pt x="4754880" y="94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059412" y="0"/>
            <a:ext cx="131445" cy="622300"/>
          </a:xfrm>
          <a:custGeom>
            <a:avLst/>
            <a:gdLst/>
            <a:ahLst/>
            <a:cxnLst/>
            <a:rect l="l" t="t" r="r" b="b"/>
            <a:pathLst>
              <a:path w="131445" h="622300">
                <a:moveTo>
                  <a:pt x="36563" y="0"/>
                </a:moveTo>
                <a:lnTo>
                  <a:pt x="0" y="0"/>
                </a:lnTo>
                <a:lnTo>
                  <a:pt x="0" y="621792"/>
                </a:lnTo>
                <a:lnTo>
                  <a:pt x="36563" y="621792"/>
                </a:lnTo>
                <a:lnTo>
                  <a:pt x="36563" y="0"/>
                </a:lnTo>
                <a:close/>
              </a:path>
              <a:path w="131445" h="622300">
                <a:moveTo>
                  <a:pt x="131064" y="0"/>
                </a:moveTo>
                <a:lnTo>
                  <a:pt x="53340" y="0"/>
                </a:lnTo>
                <a:lnTo>
                  <a:pt x="53340" y="621792"/>
                </a:lnTo>
                <a:lnTo>
                  <a:pt x="131064" y="621792"/>
                </a:lnTo>
                <a:lnTo>
                  <a:pt x="131064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2033504" y="0"/>
            <a:ext cx="12700" cy="622300"/>
          </a:xfrm>
          <a:custGeom>
            <a:avLst/>
            <a:gdLst/>
            <a:ahLst/>
            <a:cxnLst/>
            <a:rect l="l" t="t" r="r" b="b"/>
            <a:pathLst>
              <a:path w="12700" h="622300">
                <a:moveTo>
                  <a:pt x="12192" y="0"/>
                </a:moveTo>
                <a:lnTo>
                  <a:pt x="0" y="0"/>
                </a:lnTo>
                <a:lnTo>
                  <a:pt x="0" y="621791"/>
                </a:lnTo>
                <a:lnTo>
                  <a:pt x="12192" y="621791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967971" y="0"/>
            <a:ext cx="36830" cy="622300"/>
          </a:xfrm>
          <a:custGeom>
            <a:avLst/>
            <a:gdLst/>
            <a:ahLst/>
            <a:cxnLst/>
            <a:rect l="l" t="t" r="r" b="b"/>
            <a:pathLst>
              <a:path w="36829" h="622300">
                <a:moveTo>
                  <a:pt x="36575" y="0"/>
                </a:moveTo>
                <a:lnTo>
                  <a:pt x="0" y="0"/>
                </a:lnTo>
                <a:lnTo>
                  <a:pt x="0" y="621791"/>
                </a:lnTo>
                <a:lnTo>
                  <a:pt x="36575" y="621791"/>
                </a:lnTo>
                <a:lnTo>
                  <a:pt x="36575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887200" y="0"/>
            <a:ext cx="73660" cy="585470"/>
          </a:xfrm>
          <a:custGeom>
            <a:avLst/>
            <a:gdLst/>
            <a:ahLst/>
            <a:cxnLst/>
            <a:rect l="l" t="t" r="r" b="b"/>
            <a:pathLst>
              <a:path w="73659" h="585470">
                <a:moveTo>
                  <a:pt x="73151" y="0"/>
                </a:moveTo>
                <a:lnTo>
                  <a:pt x="0" y="0"/>
                </a:lnTo>
                <a:lnTo>
                  <a:pt x="0" y="585215"/>
                </a:lnTo>
                <a:lnTo>
                  <a:pt x="73151" y="585215"/>
                </a:lnTo>
                <a:lnTo>
                  <a:pt x="73151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830811" y="0"/>
            <a:ext cx="12700" cy="585470"/>
          </a:xfrm>
          <a:custGeom>
            <a:avLst/>
            <a:gdLst/>
            <a:ahLst/>
            <a:cxnLst/>
            <a:rect l="l" t="t" r="r" b="b"/>
            <a:pathLst>
              <a:path w="12700" h="585470">
                <a:moveTo>
                  <a:pt x="12192" y="0"/>
                </a:moveTo>
                <a:lnTo>
                  <a:pt x="0" y="0"/>
                </a:lnTo>
                <a:lnTo>
                  <a:pt x="0" y="585215"/>
                </a:lnTo>
                <a:lnTo>
                  <a:pt x="12192" y="585215"/>
                </a:lnTo>
                <a:lnTo>
                  <a:pt x="12192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8515" y="1087882"/>
            <a:ext cx="10754969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6561" y="2201392"/>
            <a:ext cx="10818876" cy="364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455F5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76015"/>
          </a:xfrm>
          <a:custGeom>
            <a:avLst/>
            <a:gdLst/>
            <a:ahLst/>
            <a:cxnLst/>
            <a:rect l="l" t="t" r="r" b="b"/>
            <a:pathLst>
              <a:path w="12192000" h="3676015">
                <a:moveTo>
                  <a:pt x="0" y="3675888"/>
                </a:moveTo>
                <a:lnTo>
                  <a:pt x="12192000" y="3675888"/>
                </a:lnTo>
                <a:lnTo>
                  <a:pt x="12192000" y="0"/>
                </a:lnTo>
                <a:lnTo>
                  <a:pt x="0" y="0"/>
                </a:lnTo>
                <a:lnTo>
                  <a:pt x="0" y="3675888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810000"/>
            <a:ext cx="12192000" cy="399415"/>
            <a:chOff x="0" y="3810000"/>
            <a:chExt cx="12192000" cy="399415"/>
          </a:xfrm>
        </p:grpSpPr>
        <p:sp>
          <p:nvSpPr>
            <p:cNvPr id="4" name="object 4"/>
            <p:cNvSpPr/>
            <p:nvPr/>
          </p:nvSpPr>
          <p:spPr>
            <a:xfrm>
              <a:off x="7213092" y="3810000"/>
              <a:ext cx="4979035" cy="91440"/>
            </a:xfrm>
            <a:custGeom>
              <a:avLst/>
              <a:gdLst/>
              <a:ahLst/>
              <a:cxnLst/>
              <a:rect l="l" t="t" r="r" b="b"/>
              <a:pathLst>
                <a:path w="4979034" h="91439">
                  <a:moveTo>
                    <a:pt x="4978908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4978908" y="91439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13092" y="3896868"/>
              <a:ext cx="4979035" cy="192405"/>
            </a:xfrm>
            <a:custGeom>
              <a:avLst/>
              <a:gdLst/>
              <a:ahLst/>
              <a:cxnLst/>
              <a:rect l="l" t="t" r="r" b="b"/>
              <a:pathLst>
                <a:path w="4979034" h="192404">
                  <a:moveTo>
                    <a:pt x="4978908" y="0"/>
                  </a:moveTo>
                  <a:lnTo>
                    <a:pt x="0" y="0"/>
                  </a:lnTo>
                  <a:lnTo>
                    <a:pt x="0" y="192023"/>
                  </a:lnTo>
                  <a:lnTo>
                    <a:pt x="4978908" y="19202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3092" y="4114800"/>
              <a:ext cx="4979035" cy="9525"/>
            </a:xfrm>
            <a:custGeom>
              <a:avLst/>
              <a:gdLst/>
              <a:ahLst/>
              <a:cxnLst/>
              <a:rect l="l" t="t" r="r" b="b"/>
              <a:pathLst>
                <a:path w="4979034" h="9525">
                  <a:moveTo>
                    <a:pt x="4978908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4978908" y="9143"/>
                  </a:lnTo>
                  <a:lnTo>
                    <a:pt x="4978908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3092" y="4165091"/>
              <a:ext cx="2621280" cy="18415"/>
            </a:xfrm>
            <a:custGeom>
              <a:avLst/>
              <a:gdLst/>
              <a:ahLst/>
              <a:cxnLst/>
              <a:rect l="l" t="t" r="r" b="b"/>
              <a:pathLst>
                <a:path w="2621279" h="18414">
                  <a:moveTo>
                    <a:pt x="2621279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2621279" y="18287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3092" y="4200143"/>
              <a:ext cx="2621280" cy="9525"/>
            </a:xfrm>
            <a:custGeom>
              <a:avLst/>
              <a:gdLst/>
              <a:ahLst/>
              <a:cxnLst/>
              <a:rect l="l" t="t" r="r" b="b"/>
              <a:pathLst>
                <a:path w="2621279" h="9525">
                  <a:moveTo>
                    <a:pt x="2621279" y="0"/>
                  </a:moveTo>
                  <a:lnTo>
                    <a:pt x="0" y="0"/>
                  </a:lnTo>
                  <a:lnTo>
                    <a:pt x="0" y="9143"/>
                  </a:lnTo>
                  <a:lnTo>
                    <a:pt x="2621279" y="9143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62A437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3092" y="3962399"/>
              <a:ext cx="4756785" cy="135890"/>
            </a:xfrm>
            <a:custGeom>
              <a:avLst/>
              <a:gdLst/>
              <a:ahLst/>
              <a:cxnLst/>
              <a:rect l="l" t="t" r="r" b="b"/>
              <a:pathLst>
                <a:path w="4756784" h="135889">
                  <a:moveTo>
                    <a:pt x="4084320" y="2032"/>
                  </a:moveTo>
                  <a:lnTo>
                    <a:pt x="4082288" y="0"/>
                  </a:lnTo>
                  <a:lnTo>
                    <a:pt x="2032" y="0"/>
                  </a:lnTo>
                  <a:lnTo>
                    <a:pt x="0" y="2032"/>
                  </a:lnTo>
                  <a:lnTo>
                    <a:pt x="0" y="4572"/>
                  </a:lnTo>
                  <a:lnTo>
                    <a:pt x="0" y="25400"/>
                  </a:lnTo>
                  <a:lnTo>
                    <a:pt x="2032" y="27432"/>
                  </a:lnTo>
                  <a:lnTo>
                    <a:pt x="4082288" y="27432"/>
                  </a:lnTo>
                  <a:lnTo>
                    <a:pt x="4084320" y="25400"/>
                  </a:lnTo>
                  <a:lnTo>
                    <a:pt x="4084320" y="2032"/>
                  </a:lnTo>
                  <a:close/>
                </a:path>
                <a:path w="4756784" h="135889">
                  <a:moveTo>
                    <a:pt x="4756404" y="101727"/>
                  </a:moveTo>
                  <a:lnTo>
                    <a:pt x="4753737" y="99060"/>
                  </a:lnTo>
                  <a:lnTo>
                    <a:pt x="2625471" y="99060"/>
                  </a:lnTo>
                  <a:lnTo>
                    <a:pt x="2622804" y="101727"/>
                  </a:lnTo>
                  <a:lnTo>
                    <a:pt x="2622804" y="105156"/>
                  </a:lnTo>
                  <a:lnTo>
                    <a:pt x="2622804" y="132969"/>
                  </a:lnTo>
                  <a:lnTo>
                    <a:pt x="2625471" y="135636"/>
                  </a:lnTo>
                  <a:lnTo>
                    <a:pt x="4753737" y="135636"/>
                  </a:lnTo>
                  <a:lnTo>
                    <a:pt x="4756404" y="132969"/>
                  </a:lnTo>
                  <a:lnTo>
                    <a:pt x="4756404" y="101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16095"/>
              <a:ext cx="12192000" cy="78105"/>
            </a:xfrm>
            <a:custGeom>
              <a:avLst/>
              <a:gdLst/>
              <a:ahLst/>
              <a:cxnLst/>
              <a:rect l="l" t="t" r="r" b="b"/>
              <a:pathLst>
                <a:path w="12192000" h="78104">
                  <a:moveTo>
                    <a:pt x="0" y="77723"/>
                  </a:moveTo>
                  <a:lnTo>
                    <a:pt x="12192000" y="7772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7723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3891279"/>
            <a:chOff x="0" y="0"/>
            <a:chExt cx="12192000" cy="3891279"/>
          </a:xfrm>
        </p:grpSpPr>
        <p:sp>
          <p:nvSpPr>
            <p:cNvPr id="12" name="object 12"/>
            <p:cNvSpPr/>
            <p:nvPr/>
          </p:nvSpPr>
          <p:spPr>
            <a:xfrm>
              <a:off x="0" y="3649979"/>
              <a:ext cx="8552815" cy="26034"/>
            </a:xfrm>
            <a:custGeom>
              <a:avLst/>
              <a:gdLst/>
              <a:ahLst/>
              <a:cxnLst/>
              <a:rect l="l" t="t" r="r" b="b"/>
              <a:pathLst>
                <a:path w="8552815" h="26035">
                  <a:moveTo>
                    <a:pt x="0" y="25908"/>
                  </a:moveTo>
                  <a:lnTo>
                    <a:pt x="8552688" y="25908"/>
                  </a:lnTo>
                  <a:lnTo>
                    <a:pt x="8552688" y="0"/>
                  </a:lnTo>
                  <a:lnTo>
                    <a:pt x="0" y="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62A43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642359"/>
              <a:ext cx="12192000" cy="248920"/>
            </a:xfrm>
            <a:custGeom>
              <a:avLst/>
              <a:gdLst/>
              <a:ahLst/>
              <a:cxnLst/>
              <a:rect l="l" t="t" r="r" b="b"/>
              <a:pathLst>
                <a:path w="12192000" h="248920">
                  <a:moveTo>
                    <a:pt x="12192000" y="0"/>
                  </a:moveTo>
                  <a:lnTo>
                    <a:pt x="8552688" y="0"/>
                  </a:lnTo>
                  <a:lnTo>
                    <a:pt x="8552688" y="33528"/>
                  </a:lnTo>
                  <a:lnTo>
                    <a:pt x="0" y="33528"/>
                  </a:lnTo>
                  <a:lnTo>
                    <a:pt x="0" y="173736"/>
                  </a:lnTo>
                  <a:lnTo>
                    <a:pt x="8552688" y="173736"/>
                  </a:lnTo>
                  <a:lnTo>
                    <a:pt x="8552688" y="248412"/>
                  </a:lnTo>
                  <a:lnTo>
                    <a:pt x="12192000" y="248412"/>
                  </a:lnTo>
                  <a:lnTo>
                    <a:pt x="12192000" y="173736"/>
                  </a:lnTo>
                  <a:lnTo>
                    <a:pt x="12192000" y="335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0"/>
              <a:ext cx="5341620" cy="370332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8340" y="2423541"/>
            <a:ext cx="54552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4400" spc="-10" smtClean="0">
                <a:solidFill>
                  <a:srgbClr val="FFFFFF"/>
                </a:solidFill>
              </a:rPr>
              <a:t>Software </a:t>
            </a:r>
            <a:r>
              <a:rPr sz="4400" spc="-15" smtClean="0">
                <a:solidFill>
                  <a:srgbClr val="FFFFFF"/>
                </a:solidFill>
              </a:rPr>
              <a:t>Requirement </a:t>
            </a:r>
            <a:r>
              <a:rPr sz="4400" spc="-980" smtClean="0">
                <a:solidFill>
                  <a:srgbClr val="FFFFFF"/>
                </a:solidFill>
              </a:rPr>
              <a:t> </a:t>
            </a:r>
            <a:r>
              <a:rPr sz="4400" spc="-5">
                <a:solidFill>
                  <a:srgbClr val="FFFFFF"/>
                </a:solidFill>
              </a:rPr>
              <a:t>Engineering</a:t>
            </a:r>
            <a:r>
              <a:rPr sz="4400" spc="-30">
                <a:solidFill>
                  <a:srgbClr val="FFFFFF"/>
                </a:solidFill>
              </a:rPr>
              <a:t> </a:t>
            </a:r>
            <a:endParaRPr sz="4400" dirty="0"/>
          </a:p>
        </p:txBody>
      </p:sp>
      <p:sp>
        <p:nvSpPr>
          <p:cNvPr id="18" name="object 18"/>
          <p:cNvSpPr txBox="1"/>
          <p:nvPr/>
        </p:nvSpPr>
        <p:spPr>
          <a:xfrm>
            <a:off x="10032238" y="4254753"/>
            <a:ext cx="12877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25" dirty="0">
                <a:latin typeface="Calibri"/>
                <a:cs typeface="Calibri"/>
              </a:rPr>
              <a:t>Week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>
                <a:latin typeface="Calibri"/>
                <a:cs typeface="Calibri"/>
              </a:rPr>
              <a:t>#</a:t>
            </a:r>
            <a:r>
              <a:rPr sz="2600" b="1" spc="-45">
                <a:latin typeface="Calibri"/>
                <a:cs typeface="Calibri"/>
              </a:rPr>
              <a:t> </a:t>
            </a:r>
            <a:r>
              <a:rPr lang="en-US" sz="2600" b="1" spc="-45" smtClean="0">
                <a:latin typeface="Calibri"/>
                <a:cs typeface="Calibri"/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58" y="3826392"/>
            <a:ext cx="6143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5" dirty="0" smtClean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lang="en-US" sz="2400" b="1" spc="30" dirty="0" smtClean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lang="en-US" sz="2400" b="1" spc="-15" dirty="0" smtClean="0">
                <a:solidFill>
                  <a:srgbClr val="455F51"/>
                </a:solidFill>
                <a:latin typeface="Calibri"/>
                <a:cs typeface="Calibri"/>
              </a:rPr>
              <a:t>from</a:t>
            </a:r>
            <a:r>
              <a:rPr lang="en-US" sz="2400" b="1" spc="20" dirty="0" smtClean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lang="en-US" sz="2400" b="1" spc="-5" dirty="0" smtClean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lang="en-US" sz="2400" b="1" spc="15" dirty="0" smtClean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lang="en-US" sz="2400" b="1" spc="-15" dirty="0" smtClean="0">
                <a:solidFill>
                  <a:srgbClr val="455F51"/>
                </a:solidFill>
                <a:latin typeface="Calibri"/>
                <a:cs typeface="Calibri"/>
              </a:rPr>
              <a:t>customer’s</a:t>
            </a:r>
            <a:r>
              <a:rPr lang="en-US" sz="2400" b="1" spc="-25" dirty="0" smtClean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 smtClean="0">
                <a:solidFill>
                  <a:srgbClr val="455F51"/>
                </a:solidFill>
                <a:latin typeface="Calibri"/>
                <a:cs typeface="Calibri"/>
              </a:rPr>
              <a:t>perspective</a:t>
            </a:r>
            <a:endParaRPr lang="en-US" sz="2400" dirty="0" smtClean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8369"/>
            <a:ext cx="33832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 smtClean="0"/>
              <a:t>Expectation</a:t>
            </a:r>
            <a:r>
              <a:rPr sz="4000" spc="-55" dirty="0" smtClean="0"/>
              <a:t> </a:t>
            </a:r>
            <a:r>
              <a:rPr sz="4000" spc="-30" dirty="0" smtClean="0"/>
              <a:t>gap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65960"/>
            <a:ext cx="10003536" cy="46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0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8369"/>
            <a:ext cx="33832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Expectation</a:t>
            </a:r>
            <a:r>
              <a:rPr sz="4000" spc="-55" dirty="0"/>
              <a:t> </a:t>
            </a:r>
            <a:r>
              <a:rPr sz="4000" spc="-30" dirty="0"/>
              <a:t>gap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490" y="2254236"/>
            <a:ext cx="9667753" cy="433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8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238" y="2750566"/>
            <a:ext cx="9223883" cy="4914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420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The</a:t>
            </a:r>
            <a:r>
              <a:rPr sz="4000" b="1" spc="-1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customer-development</a:t>
            </a:r>
            <a:r>
              <a:rPr sz="4000" b="1" spc="1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partnership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2210536"/>
            <a:ext cx="10708005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6985" indent="-256540" algn="just">
              <a:lnSpc>
                <a:spcPct val="140000"/>
              </a:lnSpc>
              <a:spcBef>
                <a:spcPts val="1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excellent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software product results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from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well-executed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design based on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excellent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requirements.</a:t>
            </a:r>
            <a:endParaRPr sz="2600">
              <a:latin typeface="Calibri"/>
              <a:cs typeface="Calibri"/>
            </a:endParaRPr>
          </a:p>
          <a:p>
            <a:pPr marL="268605" marR="6985" indent="-256540" algn="just">
              <a:lnSpc>
                <a:spcPct val="140000"/>
              </a:lnSpc>
              <a:spcBef>
                <a:spcPts val="3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Excellent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result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from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effective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collaboration</a:t>
            </a:r>
            <a:r>
              <a:rPr sz="2600" spc="5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between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developers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customers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(in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particular,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actual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users)—a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partnership.</a:t>
            </a:r>
            <a:endParaRPr sz="26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40000"/>
              </a:lnSpc>
              <a:spcBef>
                <a:spcPts val="3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collaborative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effort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can work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only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when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all parties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involved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know what they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need</a:t>
            </a:r>
            <a:r>
              <a:rPr sz="2600" spc="5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5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600" spc="5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successful</a:t>
            </a:r>
            <a:r>
              <a:rPr sz="2600" spc="5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5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when</a:t>
            </a:r>
            <a:r>
              <a:rPr sz="2600" spc="5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they</a:t>
            </a:r>
            <a:r>
              <a:rPr sz="2600" spc="5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understand</a:t>
            </a:r>
            <a:r>
              <a:rPr sz="2600" spc="5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5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respect</a:t>
            </a:r>
            <a:r>
              <a:rPr sz="2600" spc="5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what</a:t>
            </a:r>
            <a:r>
              <a:rPr sz="2600" spc="5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their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collaborators</a:t>
            </a:r>
            <a:r>
              <a:rPr sz="26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need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successful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8420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The</a:t>
            </a:r>
            <a:r>
              <a:rPr sz="4000" b="1" spc="-1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customer-development</a:t>
            </a:r>
            <a:r>
              <a:rPr sz="4000" b="1" spc="1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partnership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6735" cy="326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 pressures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rise,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it’s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easy to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forget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all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stakeholders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share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common objective: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build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product that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provides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adequate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value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and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rewards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all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stakeholders.</a:t>
            </a:r>
            <a:endParaRPr sz="2800">
              <a:latin typeface="Calibri"/>
              <a:cs typeface="Calibri"/>
            </a:endParaRPr>
          </a:p>
          <a:p>
            <a:pPr marL="268605" marR="6985" indent="-256540" algn="just">
              <a:lnSpc>
                <a:spcPct val="150100"/>
              </a:lnSpc>
              <a:spcBef>
                <a:spcPts val="2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analyst typically is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point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person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who has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forge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this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collaborative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partnership.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8369"/>
            <a:ext cx="10532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Requirements</a:t>
            </a:r>
            <a:r>
              <a:rPr sz="4000" spc="-5" dirty="0"/>
              <a:t> Bill</a:t>
            </a:r>
            <a:r>
              <a:rPr sz="4000" spc="-15" dirty="0"/>
              <a:t> </a:t>
            </a:r>
            <a:r>
              <a:rPr sz="4000" spc="-5" dirty="0"/>
              <a:t>of </a:t>
            </a:r>
            <a:r>
              <a:rPr sz="4000" spc="-10" dirty="0"/>
              <a:t>Rights</a:t>
            </a:r>
            <a:r>
              <a:rPr sz="4000" dirty="0"/>
              <a:t> </a:t>
            </a:r>
            <a:r>
              <a:rPr sz="4000" spc="-30" dirty="0"/>
              <a:t>for</a:t>
            </a:r>
            <a:r>
              <a:rPr sz="4000" spc="-5" dirty="0"/>
              <a:t> </a:t>
            </a:r>
            <a:r>
              <a:rPr sz="4000" spc="-20" dirty="0"/>
              <a:t>Software</a:t>
            </a:r>
            <a:r>
              <a:rPr sz="4000" dirty="0"/>
              <a:t> </a:t>
            </a:r>
            <a:r>
              <a:rPr sz="4000" spc="-25" dirty="0"/>
              <a:t>Customers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93" y="2294345"/>
            <a:ext cx="9169894" cy="43465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Requirements </a:t>
            </a:r>
            <a:r>
              <a:rPr dirty="0"/>
              <a:t>Bill </a:t>
            </a:r>
            <a:r>
              <a:rPr spc="-5" dirty="0"/>
              <a:t>of Responsibilities </a:t>
            </a:r>
            <a:r>
              <a:rPr spc="-25" dirty="0"/>
              <a:t>for </a:t>
            </a:r>
            <a:r>
              <a:rPr spc="-15" dirty="0"/>
              <a:t>Software </a:t>
            </a:r>
            <a:r>
              <a:rPr spc="-800" dirty="0"/>
              <a:t> </a:t>
            </a:r>
            <a:r>
              <a:rPr spc="-20" dirty="0"/>
              <a:t>Customers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608" y="2212848"/>
            <a:ext cx="9528048" cy="43982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1144" y="2748407"/>
            <a:ext cx="5687314" cy="4936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117473"/>
            <a:ext cx="57988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Identifying decision </a:t>
            </a:r>
            <a:r>
              <a:rPr sz="4000" b="1" spc="-35" dirty="0">
                <a:latin typeface="Calibri"/>
                <a:cs typeface="Calibri"/>
              </a:rPr>
              <a:t>makers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8005" cy="326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decision-making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group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needs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identify its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decision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leader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to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select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decision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rule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which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describes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how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they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will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arrive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their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decisions.</a:t>
            </a:r>
            <a:endParaRPr sz="2800">
              <a:latin typeface="Calibri"/>
              <a:cs typeface="Calibri"/>
            </a:endParaRPr>
          </a:p>
          <a:p>
            <a:pPr marL="268605" marR="5715" indent="-256540" algn="just">
              <a:lnSpc>
                <a:spcPct val="150100"/>
              </a:lnSpc>
              <a:spcBef>
                <a:spcPts val="2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small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group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representing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key</a:t>
            </a:r>
            <a:r>
              <a:rPr sz="2800" spc="5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areas—such</a:t>
            </a:r>
            <a:r>
              <a:rPr sz="2800" spc="6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as</a:t>
            </a:r>
            <a:r>
              <a:rPr sz="2800" spc="6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management,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customers,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800" spc="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analysis,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development,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marketing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491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Identifying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decision</a:t>
            </a:r>
            <a:r>
              <a:rPr sz="4000" b="1" spc="35" dirty="0">
                <a:latin typeface="Calibri"/>
                <a:cs typeface="Calibri"/>
              </a:rPr>
              <a:t> </a:t>
            </a:r>
            <a:r>
              <a:rPr sz="4000" b="1" spc="-35" dirty="0">
                <a:latin typeface="Calibri"/>
                <a:cs typeface="Calibri"/>
              </a:rPr>
              <a:t>makers</a:t>
            </a:r>
            <a:r>
              <a:rPr sz="4000" b="1" spc="2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(Cont..)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8640" cy="402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2065" indent="-256540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5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According</a:t>
            </a:r>
            <a:r>
              <a:rPr sz="28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Gottesdiener,</a:t>
            </a:r>
            <a:r>
              <a:rPr sz="28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2001:</a:t>
            </a:r>
            <a:r>
              <a:rPr sz="28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following</a:t>
            </a:r>
            <a:r>
              <a:rPr sz="28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decision</a:t>
            </a:r>
            <a:r>
              <a:rPr sz="28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rules</a:t>
            </a:r>
            <a:r>
              <a:rPr sz="28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8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used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decision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makers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group:</a:t>
            </a:r>
            <a:endParaRPr sz="2800">
              <a:latin typeface="Calibri"/>
              <a:cs typeface="Calibri"/>
            </a:endParaRPr>
          </a:p>
          <a:p>
            <a:pPr marL="561340" marR="7620" indent="-247015">
              <a:lnSpc>
                <a:spcPct val="130000"/>
              </a:lnSpc>
              <a:spcBef>
                <a:spcPts val="515"/>
              </a:spcBef>
              <a:tabLst>
                <a:tab pos="561340" algn="l"/>
                <a:tab pos="1189355" algn="l"/>
                <a:tab pos="2425065" algn="l"/>
                <a:tab pos="3406775" algn="l"/>
                <a:tab pos="4392930" algn="l"/>
                <a:tab pos="4970780" algn="l"/>
                <a:tab pos="6049645" algn="l"/>
                <a:tab pos="6985634" algn="l"/>
                <a:tab pos="7714615" algn="l"/>
                <a:tab pos="8133715" algn="l"/>
                <a:tab pos="932053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cisi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n	leader	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m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85" dirty="0">
                <a:solidFill>
                  <a:srgbClr val="455F51"/>
                </a:solidFill>
                <a:latin typeface="Calibri"/>
                <a:cs typeface="Calibri"/>
              </a:rPr>
              <a:t>k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es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hoice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,	eith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r	with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r	without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disc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us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sion 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others.</a:t>
            </a:r>
            <a:endParaRPr sz="26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235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group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votes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majority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rules.</a:t>
            </a:r>
            <a:endParaRPr sz="2600">
              <a:latin typeface="Calibri"/>
              <a:cs typeface="Calibri"/>
            </a:endParaRPr>
          </a:p>
          <a:p>
            <a:pPr marL="561340" marR="5080" indent="-247015">
              <a:lnSpc>
                <a:spcPct val="130000"/>
              </a:lnSpc>
              <a:spcBef>
                <a:spcPts val="300"/>
              </a:spcBef>
              <a:tabLst>
                <a:tab pos="561340" algn="l"/>
                <a:tab pos="1245235" algn="l"/>
                <a:tab pos="2216150" algn="l"/>
                <a:tab pos="3205480" algn="l"/>
                <a:tab pos="3848735" algn="l"/>
                <a:tab pos="4483100" algn="l"/>
                <a:tab pos="5432425" algn="l"/>
                <a:tab pos="6292215" algn="l"/>
                <a:tab pos="6814820" algn="l"/>
                <a:tab pos="8494395" algn="l"/>
                <a:tab pos="8962390" algn="l"/>
                <a:tab pos="10245725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g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p	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es,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the	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lt	m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b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nanim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u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	a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pp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the 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decision.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989" y="2132202"/>
            <a:ext cx="1138669" cy="3646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3948" y="2127630"/>
            <a:ext cx="2489835" cy="3691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61965" y="2127630"/>
            <a:ext cx="5357114" cy="440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88742" y="2782951"/>
            <a:ext cx="3670680" cy="44081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7627" y="3342358"/>
            <a:ext cx="6296025" cy="16421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354965" algn="l"/>
              </a:tabLst>
            </a:pPr>
            <a:r>
              <a:rPr sz="2400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essential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software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requirement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354965" algn="l"/>
              </a:tabLst>
            </a:pPr>
            <a:r>
              <a:rPr sz="2400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400" b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from</a:t>
            </a:r>
            <a:r>
              <a:rPr sz="2400" b="1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455F51"/>
                </a:solidFill>
                <a:latin typeface="Calibri"/>
                <a:cs typeface="Calibri"/>
              </a:rPr>
              <a:t>customer’s</a:t>
            </a:r>
            <a:r>
              <a:rPr sz="2400" b="1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55F51"/>
                </a:solidFill>
                <a:latin typeface="Calibri"/>
                <a:cs typeface="Calibri"/>
              </a:rPr>
              <a:t>perspective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354965" algn="l"/>
              </a:tabLst>
            </a:pPr>
            <a:r>
              <a:rPr sz="2400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Good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practices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requirements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engineering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354965" algn="l"/>
              </a:tabLst>
            </a:pPr>
            <a:r>
              <a:rPr sz="2400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4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analyst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491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Identifying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decision</a:t>
            </a:r>
            <a:r>
              <a:rPr sz="4000" b="1" spc="35" dirty="0">
                <a:latin typeface="Calibri"/>
                <a:cs typeface="Calibri"/>
              </a:rPr>
              <a:t> </a:t>
            </a:r>
            <a:r>
              <a:rPr sz="4000" b="1" spc="-35" dirty="0">
                <a:latin typeface="Calibri"/>
                <a:cs typeface="Calibri"/>
              </a:rPr>
              <a:t>makers</a:t>
            </a:r>
            <a:r>
              <a:rPr sz="4000" b="1" spc="2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(Cont..)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2204745"/>
            <a:ext cx="10708005" cy="421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0160" indent="-256540">
              <a:lnSpc>
                <a:spcPct val="14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5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According</a:t>
            </a:r>
            <a:r>
              <a:rPr sz="28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55F51"/>
                </a:solidFill>
                <a:latin typeface="Calibri"/>
                <a:cs typeface="Calibri"/>
              </a:rPr>
              <a:t>Gottesdiener,</a:t>
            </a:r>
            <a:r>
              <a:rPr sz="2800" spc="3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2001:</a:t>
            </a:r>
            <a:r>
              <a:rPr sz="28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following</a:t>
            </a:r>
            <a:r>
              <a:rPr sz="2800" spc="30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decision</a:t>
            </a:r>
            <a:r>
              <a:rPr sz="2800" spc="29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rules</a:t>
            </a:r>
            <a:r>
              <a:rPr sz="28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800" spc="3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used </a:t>
            </a:r>
            <a:r>
              <a:rPr sz="2800" spc="-6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decision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makers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group:</a:t>
            </a:r>
            <a:endParaRPr sz="2800">
              <a:latin typeface="Calibri"/>
              <a:cs typeface="Calibri"/>
            </a:endParaRPr>
          </a:p>
          <a:p>
            <a:pPr marL="561340" marR="5080" indent="-247015">
              <a:lnSpc>
                <a:spcPct val="120000"/>
              </a:lnSpc>
              <a:spcBef>
                <a:spcPts val="50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group</a:t>
            </a:r>
            <a:r>
              <a:rPr sz="26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discusses</a:t>
            </a:r>
            <a:r>
              <a:rPr sz="26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negotiates</a:t>
            </a:r>
            <a:r>
              <a:rPr sz="26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reach</a:t>
            </a:r>
            <a:r>
              <a:rPr sz="26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consensus.</a:t>
            </a:r>
            <a:r>
              <a:rPr sz="26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Everyone</a:t>
            </a:r>
            <a:r>
              <a:rPr sz="26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6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live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decision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commits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supporting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it.</a:t>
            </a:r>
            <a:endParaRPr sz="2600">
              <a:latin typeface="Calibri"/>
              <a:cs typeface="Calibri"/>
            </a:endParaRPr>
          </a:p>
          <a:p>
            <a:pPr marL="561340" marR="5080" indent="-247015">
              <a:lnSpc>
                <a:spcPct val="120100"/>
              </a:lnSpc>
              <a:spcBef>
                <a:spcPts val="300"/>
              </a:spcBef>
              <a:tabLst>
                <a:tab pos="561340" algn="l"/>
                <a:tab pos="1202690" algn="l"/>
                <a:tab pos="2452370" algn="l"/>
                <a:tab pos="3448050" algn="l"/>
                <a:tab pos="4872990" algn="l"/>
                <a:tab pos="6261735" algn="l"/>
                <a:tab pos="6788784" algn="l"/>
                <a:tab pos="7912734" algn="l"/>
                <a:tab pos="8505190" algn="l"/>
                <a:tab pos="9755505" algn="l"/>
                <a:tab pos="10182225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cisi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n	leader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l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es	authori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y	</a:t>
            </a:r>
            <a:r>
              <a:rPr sz="2600" spc="-65" dirty="0">
                <a:solidFill>
                  <a:srgbClr val="455F51"/>
                </a:solidFill>
                <a:latin typeface="Calibri"/>
                <a:cs typeface="Calibri"/>
              </a:rPr>
              <a:t>f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r	making	the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ec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sio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n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o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one 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individual.</a:t>
            </a:r>
            <a:endParaRPr sz="2600">
              <a:latin typeface="Calibri"/>
              <a:cs typeface="Calibri"/>
            </a:endParaRPr>
          </a:p>
          <a:p>
            <a:pPr marL="561340" marR="6985" indent="-247015">
              <a:lnSpc>
                <a:spcPct val="12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1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group</a:t>
            </a:r>
            <a:r>
              <a:rPr sz="26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reaches</a:t>
            </a:r>
            <a:r>
              <a:rPr sz="2600" spc="1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1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decision,</a:t>
            </a:r>
            <a:r>
              <a:rPr sz="2600" spc="1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but</a:t>
            </a:r>
            <a:r>
              <a:rPr sz="2600" spc="1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some</a:t>
            </a:r>
            <a:r>
              <a:rPr sz="2600" spc="1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individual</a:t>
            </a:r>
            <a:r>
              <a:rPr sz="2600" spc="1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has</a:t>
            </a:r>
            <a:r>
              <a:rPr sz="2600" spc="18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veto</a:t>
            </a:r>
            <a:r>
              <a:rPr sz="2600" spc="1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authority</a:t>
            </a:r>
            <a:r>
              <a:rPr sz="2600" spc="18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over </a:t>
            </a:r>
            <a:r>
              <a:rPr sz="2600" spc="-5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decision.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1095" y="2763011"/>
            <a:ext cx="8487410" cy="4801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9571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Reaching</a:t>
            </a:r>
            <a:r>
              <a:rPr sz="4000" b="1" spc="5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agreement</a:t>
            </a:r>
            <a:r>
              <a:rPr sz="4000" b="1" spc="1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on</a:t>
            </a:r>
            <a:r>
              <a:rPr sz="4000" b="1" spc="5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requirements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2204745"/>
            <a:ext cx="10708640" cy="420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4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Reaching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agreement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on the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product to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built,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specific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portion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it,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core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 the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customer-developer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partnership.</a:t>
            </a:r>
            <a:endParaRPr sz="2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64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Multiple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parties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involved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agreement:</a:t>
            </a:r>
            <a:endParaRPr sz="2800">
              <a:latin typeface="Calibri"/>
              <a:cs typeface="Calibri"/>
            </a:endParaRPr>
          </a:p>
          <a:p>
            <a:pPr marL="314325" algn="just">
              <a:lnSpc>
                <a:spcPct val="100000"/>
              </a:lnSpc>
              <a:spcBef>
                <a:spcPts val="1590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</a:t>
            </a:r>
            <a:r>
              <a:rPr sz="2600" spc="400" dirty="0">
                <a:solidFill>
                  <a:srgbClr val="497B29"/>
                </a:solidFill>
                <a:latin typeface="Georgia"/>
                <a:cs typeface="Georgia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Customers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agree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address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their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needs.</a:t>
            </a:r>
            <a:endParaRPr sz="2600">
              <a:latin typeface="Calibri"/>
              <a:cs typeface="Calibri"/>
            </a:endParaRPr>
          </a:p>
          <a:p>
            <a:pPr marL="561340" marR="119380" indent="-247015" algn="just">
              <a:lnSpc>
                <a:spcPct val="140000"/>
              </a:lnSpc>
              <a:spcBef>
                <a:spcPts val="305"/>
              </a:spcBef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Developers agree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 they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understand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they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are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feasible.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9653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Reaching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agreement</a:t>
            </a:r>
            <a:r>
              <a:rPr sz="4000" b="1" spc="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on</a:t>
            </a:r>
            <a:r>
              <a:rPr sz="4000" b="1" spc="25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requirements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(Cont..)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9940925" cy="2318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Multiple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parties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involved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this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agreement:</a:t>
            </a:r>
            <a:endParaRPr sz="2800">
              <a:latin typeface="Calibri"/>
              <a:cs typeface="Calibri"/>
            </a:endParaRPr>
          </a:p>
          <a:p>
            <a:pPr marL="314325">
              <a:lnSpc>
                <a:spcPct val="100000"/>
              </a:lnSpc>
              <a:spcBef>
                <a:spcPts val="1914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Testers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agree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that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verifiable.</a:t>
            </a:r>
            <a:endParaRPr sz="2600">
              <a:latin typeface="Calibri"/>
              <a:cs typeface="Calibri"/>
            </a:endParaRPr>
          </a:p>
          <a:p>
            <a:pPr marL="561340" marR="5080" indent="-247015">
              <a:lnSpc>
                <a:spcPct val="15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Management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agrees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achieve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their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business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objectives.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3438" y="2763011"/>
            <a:ext cx="6022721" cy="47967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6413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The</a:t>
            </a:r>
            <a:r>
              <a:rPr sz="4000" b="1" spc="-15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requirements</a:t>
            </a:r>
            <a:r>
              <a:rPr sz="4000" b="1" spc="1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baseline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marR="5080" indent="-256540">
              <a:lnSpc>
                <a:spcPct val="150000"/>
              </a:lnSpc>
              <a:spcBef>
                <a:spcPts val="100"/>
              </a:spcBef>
            </a:pPr>
            <a:r>
              <a:rPr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pc="37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dirty="0"/>
              <a:t>A</a:t>
            </a:r>
            <a:r>
              <a:rPr spc="100" dirty="0"/>
              <a:t> </a:t>
            </a:r>
            <a:r>
              <a:rPr spc="-15" dirty="0"/>
              <a:t>requirements</a:t>
            </a:r>
            <a:r>
              <a:rPr spc="100" dirty="0"/>
              <a:t> </a:t>
            </a:r>
            <a:r>
              <a:rPr spc="-5" dirty="0"/>
              <a:t>baseline</a:t>
            </a:r>
            <a:r>
              <a:rPr spc="90" dirty="0"/>
              <a:t> </a:t>
            </a:r>
            <a:r>
              <a:rPr spc="-5" dirty="0"/>
              <a:t>is</a:t>
            </a:r>
            <a:r>
              <a:rPr spc="95" dirty="0"/>
              <a:t> </a:t>
            </a:r>
            <a:r>
              <a:rPr dirty="0"/>
              <a:t>a</a:t>
            </a:r>
            <a:r>
              <a:rPr spc="100" dirty="0"/>
              <a:t> </a:t>
            </a:r>
            <a:r>
              <a:rPr spc="-10" dirty="0"/>
              <a:t>set</a:t>
            </a:r>
            <a:r>
              <a:rPr spc="85" dirty="0"/>
              <a:t> </a:t>
            </a:r>
            <a:r>
              <a:rPr spc="-5" dirty="0"/>
              <a:t>of</a:t>
            </a:r>
            <a:r>
              <a:rPr spc="100" dirty="0"/>
              <a:t> </a:t>
            </a:r>
            <a:r>
              <a:rPr spc="-10" dirty="0"/>
              <a:t>requirements</a:t>
            </a:r>
            <a:r>
              <a:rPr spc="90" dirty="0"/>
              <a:t> </a:t>
            </a:r>
            <a:r>
              <a:rPr spc="-10" dirty="0"/>
              <a:t>that</a:t>
            </a:r>
            <a:r>
              <a:rPr spc="105" dirty="0"/>
              <a:t> </a:t>
            </a:r>
            <a:r>
              <a:rPr spc="-5" dirty="0"/>
              <a:t>has</a:t>
            </a:r>
            <a:r>
              <a:rPr spc="95" dirty="0"/>
              <a:t> </a:t>
            </a:r>
            <a:r>
              <a:rPr spc="-10" dirty="0"/>
              <a:t>been</a:t>
            </a:r>
            <a:r>
              <a:rPr spc="95" dirty="0"/>
              <a:t> </a:t>
            </a:r>
            <a:r>
              <a:rPr spc="-15" dirty="0"/>
              <a:t>reviewed</a:t>
            </a:r>
            <a:r>
              <a:rPr spc="85" dirty="0"/>
              <a:t> </a:t>
            </a:r>
            <a:r>
              <a:rPr spc="-5" dirty="0"/>
              <a:t>and </a:t>
            </a:r>
            <a:r>
              <a:rPr spc="-575" dirty="0"/>
              <a:t> </a:t>
            </a:r>
            <a:r>
              <a:rPr spc="-5" dirty="0"/>
              <a:t>agreed</a:t>
            </a:r>
            <a:r>
              <a:rPr spc="-25" dirty="0"/>
              <a:t> </a:t>
            </a:r>
            <a:r>
              <a:rPr spc="-5" dirty="0"/>
              <a:t>upon </a:t>
            </a:r>
            <a:r>
              <a:rPr dirty="0"/>
              <a:t>and</a:t>
            </a:r>
            <a:r>
              <a:rPr spc="-10" dirty="0"/>
              <a:t> </a:t>
            </a:r>
            <a:r>
              <a:rPr spc="-5" dirty="0"/>
              <a:t>serves</a:t>
            </a:r>
            <a:r>
              <a:rPr spc="-30" dirty="0"/>
              <a:t> </a:t>
            </a:r>
            <a:r>
              <a:rPr dirty="0"/>
              <a:t>as the</a:t>
            </a:r>
            <a:r>
              <a:rPr spc="-20" dirty="0"/>
              <a:t> </a:t>
            </a:r>
            <a:r>
              <a:rPr spc="-5" dirty="0"/>
              <a:t>basis </a:t>
            </a:r>
            <a:r>
              <a:rPr spc="-25" dirty="0"/>
              <a:t>for</a:t>
            </a:r>
            <a:r>
              <a:rPr dirty="0"/>
              <a:t> </a:t>
            </a:r>
            <a:r>
              <a:rPr spc="-5" dirty="0"/>
              <a:t>further</a:t>
            </a:r>
            <a:r>
              <a:rPr spc="-15" dirty="0"/>
              <a:t> </a:t>
            </a:r>
            <a:r>
              <a:rPr spc="-5" dirty="0"/>
              <a:t>development.</a:t>
            </a:r>
          </a:p>
          <a:p>
            <a:pPr marL="379730" marR="6350" indent="-256540">
              <a:lnSpc>
                <a:spcPct val="150000"/>
              </a:lnSpc>
              <a:spcBef>
                <a:spcPts val="300"/>
              </a:spcBef>
            </a:pPr>
            <a:r>
              <a:rPr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pc="37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dirty="0"/>
              <a:t>A</a:t>
            </a:r>
            <a:r>
              <a:rPr spc="160" dirty="0"/>
              <a:t> </a:t>
            </a:r>
            <a:r>
              <a:rPr spc="-5" dirty="0"/>
              <a:t>meaningful</a:t>
            </a:r>
            <a:r>
              <a:rPr spc="175" dirty="0"/>
              <a:t> </a:t>
            </a:r>
            <a:r>
              <a:rPr spc="-5" dirty="0"/>
              <a:t>baseline</a:t>
            </a:r>
            <a:r>
              <a:rPr spc="155" dirty="0"/>
              <a:t> </a:t>
            </a:r>
            <a:r>
              <a:rPr spc="-15" dirty="0"/>
              <a:t>process</a:t>
            </a:r>
            <a:r>
              <a:rPr spc="175" dirty="0"/>
              <a:t> </a:t>
            </a:r>
            <a:r>
              <a:rPr spc="-10" dirty="0"/>
              <a:t>gives</a:t>
            </a:r>
            <a:r>
              <a:rPr spc="165" dirty="0"/>
              <a:t> </a:t>
            </a:r>
            <a:r>
              <a:rPr dirty="0"/>
              <a:t>all</a:t>
            </a:r>
            <a:r>
              <a:rPr spc="170" dirty="0"/>
              <a:t> </a:t>
            </a:r>
            <a:r>
              <a:rPr spc="-5" dirty="0"/>
              <a:t>the</a:t>
            </a:r>
            <a:r>
              <a:rPr spc="145" dirty="0"/>
              <a:t> </a:t>
            </a:r>
            <a:r>
              <a:rPr dirty="0"/>
              <a:t>major</a:t>
            </a:r>
            <a:r>
              <a:rPr spc="160" dirty="0"/>
              <a:t> </a:t>
            </a:r>
            <a:r>
              <a:rPr spc="-15" dirty="0"/>
              <a:t>stakeholders</a:t>
            </a:r>
            <a:r>
              <a:rPr spc="145" dirty="0"/>
              <a:t> </a:t>
            </a:r>
            <a:r>
              <a:rPr spc="-10" dirty="0"/>
              <a:t>confidence</a:t>
            </a:r>
            <a:r>
              <a:rPr spc="155" dirty="0"/>
              <a:t> </a:t>
            </a:r>
            <a:r>
              <a:rPr spc="-10" dirty="0"/>
              <a:t>in </a:t>
            </a:r>
            <a:r>
              <a:rPr spc="-57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following</a:t>
            </a:r>
            <a:r>
              <a:rPr spc="10" dirty="0"/>
              <a:t> </a:t>
            </a:r>
            <a:r>
              <a:rPr spc="-20" dirty="0"/>
              <a:t>ways:</a:t>
            </a:r>
          </a:p>
          <a:p>
            <a:pPr marL="425450">
              <a:lnSpc>
                <a:spcPct val="100000"/>
              </a:lnSpc>
              <a:spcBef>
                <a:spcPts val="2000"/>
              </a:spcBef>
              <a:tabLst>
                <a:tab pos="673100" algn="l"/>
              </a:tabLst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400" spc="-15" dirty="0"/>
              <a:t>Customer</a:t>
            </a:r>
            <a:r>
              <a:rPr sz="2400" spc="385" dirty="0"/>
              <a:t> </a:t>
            </a:r>
            <a:r>
              <a:rPr sz="2400" spc="-10" dirty="0"/>
              <a:t>management</a:t>
            </a:r>
            <a:r>
              <a:rPr sz="2400" spc="380" dirty="0"/>
              <a:t> </a:t>
            </a:r>
            <a:r>
              <a:rPr sz="2400" spc="-5" dirty="0"/>
              <a:t>or</a:t>
            </a:r>
            <a:r>
              <a:rPr sz="2400" spc="390" dirty="0"/>
              <a:t> </a:t>
            </a:r>
            <a:r>
              <a:rPr sz="2400" spc="-15" dirty="0"/>
              <a:t>marketing</a:t>
            </a:r>
            <a:r>
              <a:rPr sz="2400" spc="385" dirty="0"/>
              <a:t> </a:t>
            </a:r>
            <a:r>
              <a:rPr sz="2400" dirty="0"/>
              <a:t>is</a:t>
            </a:r>
            <a:r>
              <a:rPr sz="2400" spc="380" dirty="0"/>
              <a:t> </a:t>
            </a:r>
            <a:r>
              <a:rPr sz="2400" spc="-10" dirty="0"/>
              <a:t>confident</a:t>
            </a:r>
            <a:r>
              <a:rPr sz="2400" spc="385" dirty="0"/>
              <a:t> </a:t>
            </a:r>
            <a:r>
              <a:rPr sz="2400" spc="-5" dirty="0"/>
              <a:t>that</a:t>
            </a:r>
            <a:r>
              <a:rPr sz="2400" spc="380" dirty="0"/>
              <a:t> </a:t>
            </a:r>
            <a:r>
              <a:rPr sz="2400" spc="-5" dirty="0"/>
              <a:t>the</a:t>
            </a:r>
            <a:r>
              <a:rPr sz="2400" spc="380" dirty="0"/>
              <a:t> </a:t>
            </a:r>
            <a:r>
              <a:rPr sz="2400" spc="-10" dirty="0"/>
              <a:t>project</a:t>
            </a:r>
            <a:r>
              <a:rPr sz="2400" spc="395" dirty="0"/>
              <a:t> </a:t>
            </a:r>
            <a:r>
              <a:rPr sz="2400" spc="-10" dirty="0"/>
              <a:t>scope</a:t>
            </a:r>
            <a:r>
              <a:rPr sz="2400" spc="390" dirty="0"/>
              <a:t> </a:t>
            </a:r>
            <a:r>
              <a:rPr sz="2400" spc="-10" dirty="0"/>
              <a:t>won’t</a:t>
            </a:r>
            <a:endParaRPr sz="2400">
              <a:latin typeface="Georgia"/>
              <a:cs typeface="Georgia"/>
            </a:endParaRPr>
          </a:p>
          <a:p>
            <a:pPr marL="672465">
              <a:lnSpc>
                <a:spcPct val="100000"/>
              </a:lnSpc>
              <a:spcBef>
                <a:spcPts val="1730"/>
              </a:spcBef>
            </a:pPr>
            <a:r>
              <a:rPr sz="2400" spc="-10" dirty="0"/>
              <a:t>explode</a:t>
            </a:r>
            <a:r>
              <a:rPr sz="2400" dirty="0"/>
              <a:t> </a:t>
            </a:r>
            <a:r>
              <a:rPr sz="2400" spc="-5" dirty="0"/>
              <a:t>out of </a:t>
            </a:r>
            <a:r>
              <a:rPr sz="2400" spc="-15" dirty="0"/>
              <a:t>control, </a:t>
            </a:r>
            <a:r>
              <a:rPr sz="2400" spc="-5" dirty="0"/>
              <a:t>because</a:t>
            </a:r>
            <a:r>
              <a:rPr sz="2400" spc="5" dirty="0"/>
              <a:t> </a:t>
            </a:r>
            <a:r>
              <a:rPr sz="2400" spc="-15" dirty="0"/>
              <a:t>customers</a:t>
            </a:r>
            <a:r>
              <a:rPr sz="2400" spc="-20" dirty="0"/>
              <a:t> </a:t>
            </a:r>
            <a:r>
              <a:rPr sz="2400" spc="-5" dirty="0"/>
              <a:t>manage</a:t>
            </a:r>
            <a:r>
              <a:rPr sz="2400" spc="-15" dirty="0"/>
              <a:t> </a:t>
            </a:r>
            <a:r>
              <a:rPr sz="2400" dirty="0"/>
              <a:t>the</a:t>
            </a:r>
            <a:r>
              <a:rPr sz="2400" spc="10" dirty="0"/>
              <a:t> </a:t>
            </a:r>
            <a:r>
              <a:rPr sz="2400" spc="-10" dirty="0"/>
              <a:t>scope</a:t>
            </a:r>
            <a:r>
              <a:rPr sz="2400" spc="-5" dirty="0"/>
              <a:t> change</a:t>
            </a:r>
            <a:r>
              <a:rPr sz="2400" spc="10" dirty="0"/>
              <a:t> </a:t>
            </a:r>
            <a:r>
              <a:rPr sz="2400" spc="-5" dirty="0"/>
              <a:t>decisions.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336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The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requirements</a:t>
            </a:r>
            <a:r>
              <a:rPr sz="4000" b="1" spc="4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baseline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(Cont..)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2201392"/>
            <a:ext cx="10707370" cy="403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6350" indent="-256540" algn="just">
              <a:lnSpc>
                <a:spcPct val="150000"/>
              </a:lnSpc>
              <a:spcBef>
                <a:spcPts val="100"/>
              </a:spcBef>
            </a:pPr>
            <a:r>
              <a:rPr sz="2600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meaningful baseline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process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gives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all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major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stakeholders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confidence in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following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ways:</a:t>
            </a:r>
            <a:endParaRPr sz="2600">
              <a:latin typeface="Calibri"/>
              <a:cs typeface="Calibri"/>
            </a:endParaRPr>
          </a:p>
          <a:p>
            <a:pPr marL="561340" marR="5080" indent="-247015" algn="just">
              <a:lnSpc>
                <a:spcPct val="150000"/>
              </a:lnSpc>
              <a:spcBef>
                <a:spcPts val="345"/>
              </a:spcBef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User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representatives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have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confidence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development team will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work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them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to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deliver</a:t>
            </a:r>
            <a:r>
              <a:rPr sz="24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right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solution.</a:t>
            </a:r>
            <a:endParaRPr sz="2400">
              <a:latin typeface="Calibri"/>
              <a:cs typeface="Calibri"/>
            </a:endParaRPr>
          </a:p>
          <a:p>
            <a:pPr marL="561340" marR="8255" indent="-247015" algn="just">
              <a:lnSpc>
                <a:spcPct val="150000"/>
              </a:lnSpc>
              <a:spcBef>
                <a:spcPts val="300"/>
              </a:spcBef>
            </a:pPr>
            <a:r>
              <a:rPr sz="2400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Development management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has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confidence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because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development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team has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business partner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who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will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keep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project focused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achieving its 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objectives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work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with</a:t>
            </a:r>
            <a:r>
              <a:rPr sz="2400" spc="-10" dirty="0">
                <a:solidFill>
                  <a:srgbClr val="455F51"/>
                </a:solidFill>
                <a:latin typeface="Calibri"/>
                <a:cs typeface="Calibri"/>
              </a:rPr>
              <a:t> development</a:t>
            </a:r>
            <a:r>
              <a:rPr sz="24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 balance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55F51"/>
                </a:solidFill>
                <a:latin typeface="Calibri"/>
                <a:cs typeface="Calibri"/>
              </a:rPr>
              <a:t>schedule,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cost,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55F51"/>
                </a:solidFill>
                <a:latin typeface="Calibri"/>
                <a:cs typeface="Calibri"/>
              </a:rPr>
              <a:t>functionality,</a:t>
            </a:r>
            <a:r>
              <a:rPr sz="24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55F51"/>
                </a:solidFill>
                <a:latin typeface="Calibri"/>
                <a:cs typeface="Calibri"/>
              </a:rPr>
              <a:t>quality.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7336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The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requirements</a:t>
            </a:r>
            <a:r>
              <a:rPr sz="4000" b="1" spc="4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baseline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(Cont..)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75114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50000"/>
              </a:lnSpc>
              <a:spcBef>
                <a:spcPts val="100"/>
              </a:spcBef>
              <a:tabLst>
                <a:tab pos="734695" algn="l"/>
                <a:tab pos="2625090" algn="l"/>
                <a:tab pos="4083685" algn="l"/>
                <a:tab pos="5441950" algn="l"/>
                <a:tab pos="6423025" algn="l"/>
                <a:tab pos="7016115" algn="l"/>
              </a:tabLst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meani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gful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baselin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800" spc="-5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oces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gi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es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all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  confidence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following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ways: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4306" y="2408047"/>
            <a:ext cx="2959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23315" algn="l"/>
              </a:tabLst>
            </a:pP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major	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stakeholders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0124" y="3519906"/>
            <a:ext cx="10405110" cy="244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marR="5080" indent="-247015">
              <a:lnSpc>
                <a:spcPct val="150000"/>
              </a:lnSpc>
              <a:spcBef>
                <a:spcPts val="100"/>
              </a:spcBef>
              <a:tabLst>
                <a:tab pos="259079" algn="l"/>
                <a:tab pos="1612265" algn="l"/>
                <a:tab pos="2891790" algn="l"/>
                <a:tab pos="3597275" algn="l"/>
                <a:tab pos="4749800" algn="l"/>
                <a:tab pos="6259830" algn="l"/>
                <a:tab pos="6895465" algn="l"/>
                <a:tab pos="8375650" algn="l"/>
                <a:tab pos="9126855" algn="l"/>
                <a:tab pos="9922510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Bus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i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nal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y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s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ts	a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d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p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oj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ct	mana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s	a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fi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d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h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	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he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y	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c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 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manage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way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that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will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keep</a:t>
            </a:r>
            <a:r>
              <a:rPr sz="2600" spc="-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chaos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6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 minimum.</a:t>
            </a:r>
            <a:endParaRPr sz="2600">
              <a:latin typeface="Calibri"/>
              <a:cs typeface="Calibri"/>
            </a:endParaRPr>
          </a:p>
          <a:p>
            <a:pPr marL="259079" marR="5715" indent="-247015">
              <a:lnSpc>
                <a:spcPct val="150000"/>
              </a:lnSpc>
              <a:spcBef>
                <a:spcPts val="300"/>
              </a:spcBef>
              <a:tabLst>
                <a:tab pos="259079" algn="l"/>
              </a:tabLst>
            </a:pPr>
            <a:r>
              <a:rPr sz="2600" dirty="0">
                <a:solidFill>
                  <a:srgbClr val="497B29"/>
                </a:solidFill>
                <a:latin typeface="Georgia"/>
                <a:cs typeface="Georgia"/>
              </a:rPr>
              <a:t>▫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Quality</a:t>
            </a:r>
            <a:r>
              <a:rPr sz="2600" spc="1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assurance</a:t>
            </a:r>
            <a:r>
              <a:rPr sz="2600" spc="1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1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test</a:t>
            </a:r>
            <a:r>
              <a:rPr sz="2600" spc="1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teams</a:t>
            </a:r>
            <a:r>
              <a:rPr sz="2600" spc="1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can</a:t>
            </a:r>
            <a:r>
              <a:rPr sz="2600" spc="1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confidently</a:t>
            </a:r>
            <a:r>
              <a:rPr sz="2600" spc="1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develop</a:t>
            </a:r>
            <a:r>
              <a:rPr sz="2600" spc="1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their</a:t>
            </a:r>
            <a:r>
              <a:rPr sz="2600" spc="17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test</a:t>
            </a:r>
            <a:r>
              <a:rPr sz="2600" spc="1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scripts </a:t>
            </a:r>
            <a:r>
              <a:rPr sz="2600" spc="-57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fully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prepared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for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their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project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activities.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333" y="2763011"/>
            <a:ext cx="9743821" cy="48018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9106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Agreeing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on</a:t>
            </a:r>
            <a:r>
              <a:rPr sz="4000" b="1" spc="5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requirements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on</a:t>
            </a:r>
            <a:r>
              <a:rPr sz="4000" b="1" spc="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agile</a:t>
            </a:r>
            <a:r>
              <a:rPr sz="4000" b="1" spc="1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projects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2408047"/>
            <a:ext cx="10477500" cy="3089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Agile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projects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do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not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include</a:t>
            </a:r>
            <a:r>
              <a:rPr sz="28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formal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sign-off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action.</a:t>
            </a:r>
            <a:endParaRPr sz="2800">
              <a:latin typeface="Calibri"/>
              <a:cs typeface="Calibri"/>
            </a:endParaRPr>
          </a:p>
          <a:p>
            <a:pPr marL="268605" marR="696595" indent="-256540">
              <a:lnSpc>
                <a:spcPct val="150100"/>
              </a:lnSpc>
              <a:spcBef>
                <a:spcPts val="29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Agile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projects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generally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maintain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form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user </a:t>
            </a:r>
            <a:r>
              <a:rPr sz="2800" spc="-6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stories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8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backlog.</a:t>
            </a:r>
            <a:endParaRPr sz="2800">
              <a:latin typeface="Calibri"/>
              <a:cs typeface="Calibri"/>
            </a:endParaRPr>
          </a:p>
          <a:p>
            <a:pPr marL="268605" marR="5080" indent="-256540">
              <a:lnSpc>
                <a:spcPct val="1501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0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product</a:t>
            </a:r>
            <a:r>
              <a:rPr sz="2800" spc="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owner and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team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reach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agreement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on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what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stories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will </a:t>
            </a:r>
            <a:r>
              <a:rPr sz="2800" spc="-6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developed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next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iteration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planning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session.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677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</a:t>
            </a:r>
            <a:r>
              <a:rPr sz="4000" spc="-30" dirty="0"/>
              <a:t>n</a:t>
            </a:r>
            <a:r>
              <a:rPr sz="4000" spc="-50" dirty="0"/>
              <a:t>t</a:t>
            </a:r>
            <a:r>
              <a:rPr sz="4000" spc="-5" dirty="0"/>
              <a:t>e</a:t>
            </a:r>
            <a:r>
              <a:rPr sz="4000" spc="-40" dirty="0"/>
              <a:t>n</a:t>
            </a:r>
            <a:r>
              <a:rPr sz="4000" spc="-5" dirty="0"/>
              <a:t>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34059" y="2069745"/>
            <a:ext cx="7282180" cy="4369786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355600" algn="l"/>
              </a:tabLst>
            </a:pPr>
            <a:r>
              <a:rPr sz="2800" spc="-5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b="1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from</a:t>
            </a:r>
            <a:r>
              <a:rPr sz="2800" b="1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b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customer’s</a:t>
            </a:r>
            <a:r>
              <a:rPr sz="2800" b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55F51"/>
                </a:solidFill>
                <a:latin typeface="Calibri"/>
                <a:cs typeface="Calibri"/>
              </a:rPr>
              <a:t>perspective</a:t>
            </a:r>
            <a:endParaRPr sz="2800" dirty="0">
              <a:latin typeface="Calibri"/>
              <a:cs typeface="Calibri"/>
            </a:endParaRPr>
          </a:p>
          <a:p>
            <a:pPr marL="304800">
              <a:spcBef>
                <a:spcPts val="1400"/>
              </a:spcBef>
              <a:tabLst>
                <a:tab pos="648335" algn="l"/>
              </a:tabLst>
            </a:pPr>
            <a:r>
              <a:rPr sz="2600" dirty="0" smtClean="0">
                <a:solidFill>
                  <a:srgbClr val="497B29"/>
                </a:solidFill>
                <a:latin typeface="Arial"/>
                <a:cs typeface="Arial"/>
              </a:rPr>
              <a:t>•</a:t>
            </a:r>
            <a:r>
              <a:rPr lang="en-US" sz="2600" dirty="0" smtClean="0">
                <a:solidFill>
                  <a:srgbClr val="497B29"/>
                </a:solidFill>
                <a:latin typeface="Georgia"/>
                <a:cs typeface="Georgia"/>
              </a:rPr>
              <a:t>	</a:t>
            </a:r>
            <a:r>
              <a:rPr lang="en-US" sz="2600" spc="-5" dirty="0" smtClean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lang="en-US" sz="2600" spc="-35" dirty="0" smtClean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lang="en-US" sz="2600" spc="-10" dirty="0" smtClean="0">
                <a:solidFill>
                  <a:srgbClr val="455F51"/>
                </a:solidFill>
                <a:latin typeface="Calibri"/>
                <a:cs typeface="Calibri"/>
              </a:rPr>
              <a:t>Expectation</a:t>
            </a:r>
            <a:r>
              <a:rPr lang="en-US" sz="2600" spc="-20" dirty="0" smtClean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lang="en-US" sz="2600" dirty="0" smtClean="0">
                <a:solidFill>
                  <a:srgbClr val="455F51"/>
                </a:solidFill>
                <a:latin typeface="Calibri"/>
                <a:cs typeface="Calibri"/>
              </a:rPr>
              <a:t>Gap</a:t>
            </a:r>
          </a:p>
          <a:p>
            <a:pPr marL="762000" indent="-457200"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648335" algn="l"/>
              </a:tabLst>
            </a:pPr>
            <a:r>
              <a:rPr sz="2600" spc="-5" dirty="0" smtClean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 smtClean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customer-development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partnership</a:t>
            </a:r>
            <a:endParaRPr sz="2600" dirty="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Identifying</a:t>
            </a:r>
            <a:r>
              <a:rPr sz="2600" spc="-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decision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makers</a:t>
            </a:r>
            <a:endParaRPr sz="2600" dirty="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Reaching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agreement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 dirty="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baseline</a:t>
            </a:r>
            <a:endParaRPr sz="2600" dirty="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4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Agreeing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agile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projects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9106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Agreeing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on</a:t>
            </a:r>
            <a:r>
              <a:rPr sz="4000" b="1" spc="5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requirements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on</a:t>
            </a:r>
            <a:r>
              <a:rPr sz="4000" b="1" spc="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agile</a:t>
            </a:r>
            <a:r>
              <a:rPr sz="4000" b="1" spc="1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projects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2194077"/>
            <a:ext cx="10708005" cy="394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7620" indent="-25654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set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stories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chosen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based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on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their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priority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455F51"/>
                </a:solidFill>
                <a:latin typeface="Calibri"/>
                <a:cs typeface="Calibri"/>
              </a:rPr>
              <a:t>team’s </a:t>
            </a:r>
            <a:r>
              <a:rPr sz="28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velocity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(productivity).</a:t>
            </a:r>
            <a:endParaRPr sz="2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98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Requested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changes</a:t>
            </a:r>
            <a:r>
              <a:rPr sz="2800" spc="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that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come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are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considered</a:t>
            </a:r>
            <a:r>
              <a:rPr sz="2800" spc="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55F51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future</a:t>
            </a:r>
            <a:r>
              <a:rPr sz="2800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iterations.</a:t>
            </a:r>
            <a:endParaRPr sz="2800">
              <a:latin typeface="Calibri"/>
              <a:cs typeface="Calibri"/>
            </a:endParaRPr>
          </a:p>
          <a:p>
            <a:pPr marL="268605" marR="5080" indent="-256540" algn="just">
              <a:lnSpc>
                <a:spcPct val="150000"/>
              </a:lnSpc>
              <a:spcBef>
                <a:spcPts val="300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agile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projects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full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set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of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functionality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is</a:t>
            </a:r>
            <a:r>
              <a:rPr sz="2800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identified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over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time, 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although the vision and other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business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do</a:t>
            </a:r>
            <a:r>
              <a:rPr sz="28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need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be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established</a:t>
            </a:r>
            <a:r>
              <a:rPr sz="2800" spc="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at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55F51"/>
                </a:solidFill>
                <a:latin typeface="Calibri"/>
                <a:cs typeface="Calibri"/>
              </a:rPr>
              <a:t>outset.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198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Summa</a:t>
            </a:r>
            <a:r>
              <a:rPr sz="4000" spc="5" dirty="0"/>
              <a:t>r</a:t>
            </a:r>
            <a:r>
              <a:rPr sz="4000" spc="-5" dirty="0"/>
              <a:t>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34059" y="2069745"/>
            <a:ext cx="7282180" cy="374713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355600" algn="l"/>
              </a:tabLst>
            </a:pPr>
            <a:r>
              <a:rPr sz="2800" spc="-5" dirty="0">
                <a:solidFill>
                  <a:srgbClr val="297C52"/>
                </a:solidFill>
                <a:latin typeface="Arial"/>
                <a:cs typeface="Arial"/>
              </a:rPr>
              <a:t>•	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800" b="1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from</a:t>
            </a:r>
            <a:r>
              <a:rPr sz="2800" b="1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800" b="1" spc="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customer’s</a:t>
            </a:r>
            <a:r>
              <a:rPr sz="2800" b="1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55F51"/>
                </a:solidFill>
                <a:latin typeface="Calibri"/>
                <a:cs typeface="Calibri"/>
              </a:rPr>
              <a:t>perspective</a:t>
            </a:r>
            <a:endParaRPr sz="2800" dirty="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40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customer-development</a:t>
            </a:r>
            <a:r>
              <a:rPr sz="2600" spc="-5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partnership</a:t>
            </a:r>
            <a:endParaRPr sz="2600" dirty="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Identifying</a:t>
            </a:r>
            <a:r>
              <a:rPr sz="2600" spc="-6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decision</a:t>
            </a:r>
            <a:r>
              <a:rPr sz="2600" spc="-4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makers</a:t>
            </a:r>
            <a:endParaRPr sz="2600" dirty="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Reaching</a:t>
            </a:r>
            <a:r>
              <a:rPr sz="2600" spc="-2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agreement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</a:t>
            </a:r>
            <a:r>
              <a:rPr sz="2600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endParaRPr sz="2600" dirty="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0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The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5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baseline</a:t>
            </a:r>
            <a:endParaRPr sz="2600" dirty="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spcBef>
                <a:spcPts val="1864"/>
              </a:spcBef>
              <a:tabLst>
                <a:tab pos="648335" algn="l"/>
              </a:tabLst>
            </a:pPr>
            <a:r>
              <a:rPr sz="2600" dirty="0">
                <a:solidFill>
                  <a:srgbClr val="497B29"/>
                </a:solidFill>
                <a:latin typeface="Arial"/>
                <a:cs typeface="Arial"/>
              </a:rPr>
              <a:t>•	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Agreeing</a:t>
            </a:r>
            <a:r>
              <a:rPr sz="2600" spc="-4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requirements</a:t>
            </a:r>
            <a:r>
              <a:rPr sz="2600" spc="-3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55F51"/>
                </a:solidFill>
                <a:latin typeface="Calibri"/>
                <a:cs typeface="Calibri"/>
              </a:rPr>
              <a:t>on </a:t>
            </a:r>
            <a:r>
              <a:rPr sz="2600" dirty="0">
                <a:solidFill>
                  <a:srgbClr val="455F51"/>
                </a:solidFill>
                <a:latin typeface="Calibri"/>
                <a:cs typeface="Calibri"/>
              </a:rPr>
              <a:t>agile</a:t>
            </a:r>
            <a:r>
              <a:rPr sz="2600" spc="-1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55F51"/>
                </a:solidFill>
                <a:latin typeface="Calibri"/>
                <a:cs typeface="Calibri"/>
              </a:rPr>
              <a:t>projects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7714" y="3174873"/>
            <a:ext cx="4657090" cy="4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3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1140" y="2587370"/>
            <a:ext cx="1652015" cy="5107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4478" y="3364484"/>
            <a:ext cx="46875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–The</a:t>
            </a:r>
            <a:r>
              <a:rPr sz="4400" spc="-30" dirty="0"/>
              <a:t> </a:t>
            </a:r>
            <a:r>
              <a:rPr sz="4400" spc="-25" dirty="0"/>
              <a:t>Stakeholders</a:t>
            </a:r>
            <a:r>
              <a:rPr sz="4400" spc="-20" dirty="0"/>
              <a:t> </a:t>
            </a:r>
            <a:r>
              <a:rPr sz="4400" dirty="0"/>
              <a:t>–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118196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278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Stakeholder:</a:t>
            </a:r>
            <a:r>
              <a:rPr sz="4000" spc="-5" dirty="0"/>
              <a:t> A</a:t>
            </a:r>
            <a:r>
              <a:rPr sz="4000" spc="-25" dirty="0"/>
              <a:t> </a:t>
            </a:r>
            <a:r>
              <a:rPr sz="4000" spc="-10" dirty="0"/>
              <a:t>definition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091969"/>
            <a:ext cx="10706735" cy="259842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82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According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455F51"/>
                </a:solidFill>
                <a:latin typeface="Calibri"/>
                <a:cs typeface="Calibri"/>
              </a:rPr>
              <a:t>Wiegers</a:t>
            </a:r>
            <a:r>
              <a:rPr sz="2800" b="1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&amp;</a:t>
            </a:r>
            <a:r>
              <a:rPr sz="2800" b="1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Beatty:</a:t>
            </a:r>
            <a:endParaRPr sz="2800">
              <a:latin typeface="Calibri"/>
              <a:cs typeface="Calibri"/>
            </a:endParaRPr>
          </a:p>
          <a:p>
            <a:pPr marL="561340" marR="5080" indent="-247015" algn="just">
              <a:lnSpc>
                <a:spcPct val="150000"/>
              </a:lnSpc>
              <a:spcBef>
                <a:spcPts val="50"/>
              </a:spcBef>
            </a:pPr>
            <a:r>
              <a:rPr sz="2800" spc="-5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“[A </a:t>
            </a:r>
            <a:r>
              <a:rPr sz="2800" b="1" i="1" spc="-20" dirty="0">
                <a:solidFill>
                  <a:srgbClr val="455F51"/>
                </a:solidFill>
                <a:latin typeface="Calibri"/>
                <a:cs typeface="Calibri"/>
              </a:rPr>
              <a:t>stakeholder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an]individual, group,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organization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is actively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involved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in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 project,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affected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by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its process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outcome,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can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 influence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its process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or </a:t>
            </a:r>
            <a:r>
              <a:rPr sz="2800" i="1" spc="-35" dirty="0">
                <a:solidFill>
                  <a:srgbClr val="455F51"/>
                </a:solidFill>
                <a:latin typeface="Calibri"/>
                <a:cs typeface="Calibri"/>
              </a:rPr>
              <a:t>outcome.”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6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8369"/>
            <a:ext cx="6844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Examples</a:t>
            </a:r>
            <a:r>
              <a:rPr sz="4000" spc="-35" dirty="0"/>
              <a:t> </a:t>
            </a:r>
            <a:r>
              <a:rPr sz="4000" spc="-15" dirty="0"/>
              <a:t>potential</a:t>
            </a:r>
            <a:r>
              <a:rPr sz="4000" dirty="0"/>
              <a:t> </a:t>
            </a:r>
            <a:r>
              <a:rPr sz="4000" spc="-25" dirty="0"/>
              <a:t>stakeholders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588" y="1947670"/>
            <a:ext cx="9403079" cy="48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6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8369"/>
            <a:ext cx="4217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Busy</a:t>
            </a:r>
            <a:r>
              <a:rPr sz="4000" spc="-80" dirty="0"/>
              <a:t> </a:t>
            </a:r>
            <a:r>
              <a:rPr sz="4000" spc="-20" dirty="0"/>
              <a:t>Stakeholders…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2090927"/>
            <a:ext cx="2467356" cy="22570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7079" y="2048266"/>
            <a:ext cx="2489390" cy="22996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90259" y="2058932"/>
            <a:ext cx="2489390" cy="22890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73440" y="2074172"/>
            <a:ext cx="2489390" cy="22890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5423" y="4568981"/>
            <a:ext cx="2498938" cy="227987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07079" y="4568955"/>
            <a:ext cx="2508486" cy="22402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13120" y="4549169"/>
            <a:ext cx="2508486" cy="227987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19159" y="4540004"/>
            <a:ext cx="2459237" cy="22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9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1326845"/>
            <a:ext cx="5681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</a:t>
            </a:r>
            <a:r>
              <a:rPr sz="4000" spc="-20" dirty="0"/>
              <a:t> </a:t>
            </a:r>
            <a:r>
              <a:rPr sz="4000" spc="-15" dirty="0"/>
              <a:t>Customer:</a:t>
            </a:r>
            <a:r>
              <a:rPr sz="4000" spc="-5" dirty="0"/>
              <a:t> A</a:t>
            </a:r>
            <a:r>
              <a:rPr sz="4000" spc="-20" dirty="0"/>
              <a:t> </a:t>
            </a:r>
            <a:r>
              <a:rPr sz="4000" spc="-10" dirty="0"/>
              <a:t>definition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98068" y="2091969"/>
            <a:ext cx="10707370" cy="323913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825"/>
              </a:spcBef>
            </a:pPr>
            <a:r>
              <a:rPr sz="2800" spc="-5" dirty="0">
                <a:solidFill>
                  <a:srgbClr val="297C52"/>
                </a:solidFill>
                <a:latin typeface="Georgia"/>
                <a:cs typeface="Georgia"/>
              </a:rPr>
              <a:t>•</a:t>
            </a:r>
            <a:r>
              <a:rPr sz="2800" spc="245" dirty="0">
                <a:solidFill>
                  <a:srgbClr val="297C52"/>
                </a:solidFill>
                <a:latin typeface="Georgia"/>
                <a:cs typeface="Georgia"/>
              </a:rPr>
              <a:t> </a:t>
            </a:r>
            <a:r>
              <a:rPr sz="2800" spc="-15" dirty="0">
                <a:solidFill>
                  <a:srgbClr val="455F51"/>
                </a:solidFill>
                <a:latin typeface="Calibri"/>
                <a:cs typeface="Calibri"/>
              </a:rPr>
              <a:t>According</a:t>
            </a:r>
            <a:r>
              <a:rPr sz="2800" spc="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55F51"/>
                </a:solidFill>
                <a:latin typeface="Calibri"/>
                <a:cs typeface="Calibri"/>
              </a:rPr>
              <a:t>to</a:t>
            </a:r>
            <a:r>
              <a:rPr sz="2800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455F51"/>
                </a:solidFill>
                <a:latin typeface="Calibri"/>
                <a:cs typeface="Calibri"/>
              </a:rPr>
              <a:t>Wiegers</a:t>
            </a:r>
            <a:r>
              <a:rPr sz="2800" b="1" spc="3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55F51"/>
                </a:solidFill>
                <a:latin typeface="Calibri"/>
                <a:cs typeface="Calibri"/>
              </a:rPr>
              <a:t>&amp;</a:t>
            </a:r>
            <a:r>
              <a:rPr sz="2800" b="1" spc="1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55F51"/>
                </a:solidFill>
                <a:latin typeface="Calibri"/>
                <a:cs typeface="Calibri"/>
              </a:rPr>
              <a:t>Beatty:</a:t>
            </a:r>
            <a:endParaRPr sz="2800">
              <a:latin typeface="Calibri"/>
              <a:cs typeface="Calibri"/>
            </a:endParaRPr>
          </a:p>
          <a:p>
            <a:pPr marL="561340" marR="5080" indent="-247015" algn="just">
              <a:lnSpc>
                <a:spcPct val="150000"/>
              </a:lnSpc>
              <a:spcBef>
                <a:spcPts val="50"/>
              </a:spcBef>
            </a:pPr>
            <a:r>
              <a:rPr sz="2800" spc="-5" dirty="0">
                <a:solidFill>
                  <a:srgbClr val="497B29"/>
                </a:solidFill>
                <a:latin typeface="Georgia"/>
                <a:cs typeface="Georgia"/>
              </a:rPr>
              <a:t>▫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“[A </a:t>
            </a:r>
            <a:r>
              <a:rPr sz="2800" b="1" i="1" spc="-15" dirty="0">
                <a:solidFill>
                  <a:srgbClr val="455F51"/>
                </a:solidFill>
                <a:latin typeface="Calibri"/>
                <a:cs typeface="Calibri"/>
              </a:rPr>
              <a:t>customer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is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an]individual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or </a:t>
            </a:r>
            <a:r>
              <a:rPr sz="2800" i="1" spc="-15" dirty="0">
                <a:solidFill>
                  <a:srgbClr val="455F51"/>
                </a:solidFill>
                <a:latin typeface="Calibri"/>
                <a:cs typeface="Calibri"/>
              </a:rPr>
              <a:t>organization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that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derives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either direct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or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indirect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benefit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from a product. Software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customers might request,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pay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70" dirty="0">
                <a:solidFill>
                  <a:srgbClr val="455F51"/>
                </a:solidFill>
                <a:latin typeface="Calibri"/>
                <a:cs typeface="Calibri"/>
              </a:rPr>
              <a:t>for,</a:t>
            </a:r>
            <a:r>
              <a:rPr sz="2800" i="1" spc="-6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select,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455F51"/>
                </a:solidFill>
                <a:latin typeface="Calibri"/>
                <a:cs typeface="Calibri"/>
              </a:rPr>
              <a:t>specify,</a:t>
            </a:r>
            <a:r>
              <a:rPr sz="2800" i="1" spc="-20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use,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or</a:t>
            </a:r>
            <a:r>
              <a:rPr sz="28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receive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the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output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generated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55F51"/>
                </a:solidFill>
                <a:latin typeface="Calibri"/>
                <a:cs typeface="Calibri"/>
              </a:rPr>
              <a:t>by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 a </a:t>
            </a:r>
            <a:r>
              <a:rPr sz="2800" i="1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55F51"/>
                </a:solidFill>
                <a:latin typeface="Calibri"/>
                <a:cs typeface="Calibri"/>
              </a:rPr>
              <a:t>software</a:t>
            </a:r>
            <a:r>
              <a:rPr sz="2800" i="1" spc="5" dirty="0">
                <a:solidFill>
                  <a:srgbClr val="455F51"/>
                </a:solidFill>
                <a:latin typeface="Calibri"/>
                <a:cs typeface="Calibri"/>
              </a:rPr>
              <a:t> </a:t>
            </a:r>
            <a:r>
              <a:rPr sz="2800" i="1" spc="-30" dirty="0">
                <a:solidFill>
                  <a:srgbClr val="455F51"/>
                </a:solidFill>
                <a:latin typeface="Calibri"/>
                <a:cs typeface="Calibri"/>
              </a:rPr>
              <a:t>product.”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29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712</Words>
  <Application>Microsoft Office PowerPoint</Application>
  <PresentationFormat>Widescreen</PresentationFormat>
  <Paragraphs>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Georgia</vt:lpstr>
      <vt:lpstr>Office Theme</vt:lpstr>
      <vt:lpstr>Software Requirement  Engineering </vt:lpstr>
      <vt:lpstr>PowerPoint Presentation</vt:lpstr>
      <vt:lpstr>Content</vt:lpstr>
      <vt:lpstr>PowerPoint Presentation</vt:lpstr>
      <vt:lpstr>–The Stakeholders –</vt:lpstr>
      <vt:lpstr>Stakeholder: A definition</vt:lpstr>
      <vt:lpstr>Examples potential stakeholders</vt:lpstr>
      <vt:lpstr>Busy Stakeholders…</vt:lpstr>
      <vt:lpstr>The Customer: A definition</vt:lpstr>
      <vt:lpstr>Expectation gap</vt:lpstr>
      <vt:lpstr>Expectation gap</vt:lpstr>
      <vt:lpstr>PowerPoint Presentation</vt:lpstr>
      <vt:lpstr>The customer-development partnership</vt:lpstr>
      <vt:lpstr>The customer-development partnership</vt:lpstr>
      <vt:lpstr>Requirements Bill of Rights for Software Customers</vt:lpstr>
      <vt:lpstr>Requirements Bill of Responsibilities for Software  Customers</vt:lpstr>
      <vt:lpstr>PowerPoint Presentation</vt:lpstr>
      <vt:lpstr>Identifying decision makers</vt:lpstr>
      <vt:lpstr>Identifying decision makers (Cont..)</vt:lpstr>
      <vt:lpstr>Identifying decision makers (Cont..)</vt:lpstr>
      <vt:lpstr>PowerPoint Presentation</vt:lpstr>
      <vt:lpstr>Reaching agreement on requirements</vt:lpstr>
      <vt:lpstr>Reaching agreement on requirements (Cont..)</vt:lpstr>
      <vt:lpstr>PowerPoint Presentation</vt:lpstr>
      <vt:lpstr>The requirements baseline</vt:lpstr>
      <vt:lpstr>The requirements baseline (Cont..)</vt:lpstr>
      <vt:lpstr>The requirements baseline (Cont..)</vt:lpstr>
      <vt:lpstr>PowerPoint Presentation</vt:lpstr>
      <vt:lpstr>Agreeing on requirements on agile projects</vt:lpstr>
      <vt:lpstr>Agreeing on requirements on agile projects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Dr. Syed Saood Zia</dc:creator>
  <cp:lastModifiedBy>Bushra Fazal BUKC</cp:lastModifiedBy>
  <cp:revision>3</cp:revision>
  <dcterms:created xsi:type="dcterms:W3CDTF">2021-11-03T05:25:58Z</dcterms:created>
  <dcterms:modified xsi:type="dcterms:W3CDTF">2022-10-06T04:51:08Z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2021-11-03T00:00:00Z</vt:filetime>
  </property>
</Properties>
</file>