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91E79-2A16-48F7-B7E0-7322EB2BBFE4}" type="datetimeFigureOut">
              <a:rPr lang="en-US" smtClean="0"/>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72F39-6C05-47E5-A22F-394B14C4A3C4}" type="slidenum">
              <a:rPr lang="en-US" smtClean="0"/>
              <a:t>‹#›</a:t>
            </a:fld>
            <a:endParaRPr lang="en-US"/>
          </a:p>
        </p:txBody>
      </p:sp>
    </p:spTree>
    <p:extLst>
      <p:ext uri="{BB962C8B-B14F-4D97-AF65-F5344CB8AC3E}">
        <p14:creationId xmlns:p14="http://schemas.microsoft.com/office/powerpoint/2010/main" val="2610318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92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473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03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183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aa-ET" dirty="0"/>
          </a:p>
        </p:txBody>
      </p:sp>
    </p:spTree>
    <p:extLst>
      <p:ext uri="{BB962C8B-B14F-4D97-AF65-F5344CB8AC3E}">
        <p14:creationId xmlns:p14="http://schemas.microsoft.com/office/powerpoint/2010/main" val="392605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Scaffolding</a:t>
            </a:r>
            <a:r>
              <a:rPr lang="en-US" dirty="0"/>
              <a:t>: Where the more knowledgeable other provides some type of structure.</a:t>
            </a:r>
            <a:br>
              <a:rPr lang="en-US" dirty="0"/>
            </a:br>
            <a:r>
              <a:rPr lang="en-US" dirty="0"/>
              <a:t>	 Adjusting instruction so it is responsive to a beginner’s behavior and so it supports the beginners efforts to understand a problem or gain a mental skill.</a:t>
            </a:r>
          </a:p>
        </p:txBody>
      </p:sp>
      <p:sp>
        <p:nvSpPr>
          <p:cNvPr id="4" name="Slide Number Placeholder 3"/>
          <p:cNvSpPr>
            <a:spLocks noGrp="1"/>
          </p:cNvSpPr>
          <p:nvPr>
            <p:ph type="sldNum" sz="quarter" idx="10"/>
          </p:nvPr>
        </p:nvSpPr>
        <p:spPr/>
        <p:txBody>
          <a:bodyPr/>
          <a:lstStyle/>
          <a:p>
            <a:fld id="{1809E926-9EFE-466A-A1D3-7A7EBE82EBF3}" type="slidenum">
              <a:rPr lang="en-US" smtClean="0"/>
              <a:t>41</a:t>
            </a:fld>
            <a:endParaRPr lang="en-US"/>
          </a:p>
        </p:txBody>
      </p:sp>
    </p:spTree>
    <p:extLst>
      <p:ext uri="{BB962C8B-B14F-4D97-AF65-F5344CB8AC3E}">
        <p14:creationId xmlns:p14="http://schemas.microsoft.com/office/powerpoint/2010/main" val="411107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F70C9C-805E-43C0-BE5B-B0943E0EAAA6}"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737810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F70C9C-805E-43C0-BE5B-B0943E0EAAA6}"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180411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F70C9C-805E-43C0-BE5B-B0943E0EAAA6}"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1345610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0" y="0"/>
            <a:ext cx="4064000" cy="6858000"/>
          </a:xfrm>
          <a:prstGeom prst="rect">
            <a:avLst/>
          </a:prstGeom>
          <a:gradFill>
            <a:gsLst>
              <a:gs pos="0">
                <a:srgbClr val="05B3F1">
                  <a:alpha val="0"/>
                </a:srgbClr>
              </a:gs>
              <a:gs pos="100000">
                <a:schemeClr val="accen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0" y="3928800"/>
            <a:ext cx="8128000" cy="2319600"/>
          </a:xfrm>
          <a:prstGeom prst="rect">
            <a:avLst/>
          </a:prstGeom>
          <a:solidFill>
            <a:schemeClr val="lt1"/>
          </a:solidFill>
          <a:ln>
            <a:noFill/>
          </a:ln>
          <a:effectLst>
            <a:outerShdw blurRad="271463" dist="66675" algn="bl" rotWithShape="0">
              <a:schemeClr val="dk1">
                <a:alpha val="3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326333" y="4079600"/>
            <a:ext cx="7530400" cy="2004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4800"/>
              <a:buNone/>
              <a:defRPr sz="6400"/>
            </a:lvl1pPr>
            <a:lvl2pPr lvl="1">
              <a:lnSpc>
                <a:spcPct val="80000"/>
              </a:lnSpc>
              <a:spcBef>
                <a:spcPts val="0"/>
              </a:spcBef>
              <a:spcAft>
                <a:spcPts val="0"/>
              </a:spcAft>
              <a:buSzPts val="4800"/>
              <a:buNone/>
              <a:defRPr sz="6400"/>
            </a:lvl2pPr>
            <a:lvl3pPr lvl="2">
              <a:lnSpc>
                <a:spcPct val="80000"/>
              </a:lnSpc>
              <a:spcBef>
                <a:spcPts val="0"/>
              </a:spcBef>
              <a:spcAft>
                <a:spcPts val="0"/>
              </a:spcAft>
              <a:buSzPts val="4800"/>
              <a:buNone/>
              <a:defRPr sz="6400"/>
            </a:lvl3pPr>
            <a:lvl4pPr lvl="3">
              <a:lnSpc>
                <a:spcPct val="80000"/>
              </a:lnSpc>
              <a:spcBef>
                <a:spcPts val="0"/>
              </a:spcBef>
              <a:spcAft>
                <a:spcPts val="0"/>
              </a:spcAft>
              <a:buSzPts val="4800"/>
              <a:buNone/>
              <a:defRPr sz="6400"/>
            </a:lvl4pPr>
            <a:lvl5pPr lvl="4">
              <a:lnSpc>
                <a:spcPct val="80000"/>
              </a:lnSpc>
              <a:spcBef>
                <a:spcPts val="0"/>
              </a:spcBef>
              <a:spcAft>
                <a:spcPts val="0"/>
              </a:spcAft>
              <a:buSzPts val="4800"/>
              <a:buNone/>
              <a:defRPr sz="6400"/>
            </a:lvl5pPr>
            <a:lvl6pPr lvl="5">
              <a:lnSpc>
                <a:spcPct val="80000"/>
              </a:lnSpc>
              <a:spcBef>
                <a:spcPts val="0"/>
              </a:spcBef>
              <a:spcAft>
                <a:spcPts val="0"/>
              </a:spcAft>
              <a:buSzPts val="4800"/>
              <a:buNone/>
              <a:defRPr sz="6400"/>
            </a:lvl6pPr>
            <a:lvl7pPr lvl="6">
              <a:lnSpc>
                <a:spcPct val="80000"/>
              </a:lnSpc>
              <a:spcBef>
                <a:spcPts val="0"/>
              </a:spcBef>
              <a:spcAft>
                <a:spcPts val="0"/>
              </a:spcAft>
              <a:buSzPts val="4800"/>
              <a:buNone/>
              <a:defRPr sz="6400"/>
            </a:lvl7pPr>
            <a:lvl8pPr lvl="7">
              <a:lnSpc>
                <a:spcPct val="80000"/>
              </a:lnSpc>
              <a:spcBef>
                <a:spcPts val="0"/>
              </a:spcBef>
              <a:spcAft>
                <a:spcPts val="0"/>
              </a:spcAft>
              <a:buSzPts val="4800"/>
              <a:buNone/>
              <a:defRPr sz="6400"/>
            </a:lvl8pPr>
            <a:lvl9pPr lvl="8">
              <a:lnSpc>
                <a:spcPct val="80000"/>
              </a:lnSpc>
              <a:spcBef>
                <a:spcPts val="0"/>
              </a:spcBef>
              <a:spcAft>
                <a:spcPts val="0"/>
              </a:spcAft>
              <a:buSzPts val="4800"/>
              <a:buNone/>
              <a:defRPr sz="6400"/>
            </a:lvl9pPr>
          </a:lstStyle>
          <a:p>
            <a:endParaRPr/>
          </a:p>
        </p:txBody>
      </p:sp>
    </p:spTree>
    <p:extLst>
      <p:ext uri="{BB962C8B-B14F-4D97-AF65-F5344CB8AC3E}">
        <p14:creationId xmlns:p14="http://schemas.microsoft.com/office/powerpoint/2010/main" val="54213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7"/>
        <p:cNvGrpSpPr/>
        <p:nvPr/>
      </p:nvGrpSpPr>
      <p:grpSpPr>
        <a:xfrm>
          <a:off x="0" y="0"/>
          <a:ext cx="0" cy="0"/>
          <a:chOff x="0" y="0"/>
          <a:chExt cx="0" cy="0"/>
        </a:xfrm>
      </p:grpSpPr>
      <p:sp>
        <p:nvSpPr>
          <p:cNvPr id="38" name="Google Shape;38;p7"/>
          <p:cNvSpPr/>
          <p:nvPr/>
        </p:nvSpPr>
        <p:spPr>
          <a:xfrm>
            <a:off x="-9333" y="471600"/>
            <a:ext cx="168400" cy="944400"/>
          </a:xfrm>
          <a:prstGeom prst="rect">
            <a:avLst/>
          </a:prstGeom>
          <a:gradFill>
            <a:gsLst>
              <a:gs pos="0">
                <a:srgbClr val="05B3F1">
                  <a:alpha val="21568"/>
                </a:srgbClr>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p:nvPr/>
        </p:nvSpPr>
        <p:spPr>
          <a:xfrm>
            <a:off x="11565600" y="6231600"/>
            <a:ext cx="626400" cy="62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7"/>
          <p:cNvSpPr txBox="1">
            <a:spLocks noGrp="1"/>
          </p:cNvSpPr>
          <p:nvPr>
            <p:ph type="title"/>
          </p:nvPr>
        </p:nvSpPr>
        <p:spPr>
          <a:xfrm>
            <a:off x="406400" y="473433"/>
            <a:ext cx="11299600" cy="944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7"/>
          <p:cNvSpPr txBox="1">
            <a:spLocks noGrp="1"/>
          </p:cNvSpPr>
          <p:nvPr>
            <p:ph type="body" idx="1"/>
          </p:nvPr>
        </p:nvSpPr>
        <p:spPr>
          <a:xfrm>
            <a:off x="1514667" y="1600200"/>
            <a:ext cx="4339600" cy="46312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2" name="Google Shape;42;p7"/>
          <p:cNvSpPr txBox="1">
            <a:spLocks noGrp="1"/>
          </p:cNvSpPr>
          <p:nvPr>
            <p:ph type="body" idx="2"/>
          </p:nvPr>
        </p:nvSpPr>
        <p:spPr>
          <a:xfrm>
            <a:off x="6337573" y="1600200"/>
            <a:ext cx="4339600" cy="46312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43" name="Google Shape;43;p7"/>
          <p:cNvSpPr txBox="1">
            <a:spLocks noGrp="1"/>
          </p:cNvSpPr>
          <p:nvPr>
            <p:ph type="sldNum" idx="12"/>
          </p:nvPr>
        </p:nvSpPr>
        <p:spPr>
          <a:xfrm>
            <a:off x="11565433" y="6231533"/>
            <a:ext cx="626400" cy="6264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2812901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p:nvPr/>
        </p:nvSpPr>
        <p:spPr>
          <a:xfrm>
            <a:off x="-9333" y="471600"/>
            <a:ext cx="168400" cy="944400"/>
          </a:xfrm>
          <a:prstGeom prst="rect">
            <a:avLst/>
          </a:prstGeom>
          <a:gradFill>
            <a:gsLst>
              <a:gs pos="0">
                <a:srgbClr val="05B3F1">
                  <a:alpha val="21568"/>
                </a:srgbClr>
              </a:gs>
              <a:gs pos="100000">
                <a:schemeClr val="accent1"/>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5"/>
          <p:cNvSpPr/>
          <p:nvPr/>
        </p:nvSpPr>
        <p:spPr>
          <a:xfrm>
            <a:off x="11565600" y="6231600"/>
            <a:ext cx="626400" cy="62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5"/>
          <p:cNvSpPr txBox="1">
            <a:spLocks noGrp="1"/>
          </p:cNvSpPr>
          <p:nvPr>
            <p:ph type="title"/>
          </p:nvPr>
        </p:nvSpPr>
        <p:spPr>
          <a:xfrm>
            <a:off x="406400" y="473433"/>
            <a:ext cx="11299600" cy="9444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1514667" y="1600200"/>
            <a:ext cx="9162800" cy="46312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29" name="Google Shape;29;p5"/>
          <p:cNvSpPr txBox="1">
            <a:spLocks noGrp="1"/>
          </p:cNvSpPr>
          <p:nvPr>
            <p:ph type="sldNum" idx="12"/>
          </p:nvPr>
        </p:nvSpPr>
        <p:spPr>
          <a:xfrm>
            <a:off x="11565433" y="6231533"/>
            <a:ext cx="626400" cy="6264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563097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0" y="2111133"/>
            <a:ext cx="9872400" cy="2319600"/>
          </a:xfrm>
          <a:prstGeom prst="rect">
            <a:avLst/>
          </a:prstGeom>
          <a:solidFill>
            <a:schemeClr val="lt1"/>
          </a:solidFill>
          <a:ln>
            <a:noFill/>
          </a:ln>
          <a:effectLst>
            <a:outerShdw blurRad="271463" dist="66675" algn="bl" rotWithShape="0">
              <a:schemeClr val="dk1">
                <a:alpha val="3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txBox="1">
            <a:spLocks noGrp="1"/>
          </p:cNvSpPr>
          <p:nvPr>
            <p:ph type="ctrTitle"/>
          </p:nvPr>
        </p:nvSpPr>
        <p:spPr>
          <a:xfrm>
            <a:off x="2683700" y="2733133"/>
            <a:ext cx="6812400" cy="6440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3600"/>
              <a:buNone/>
              <a:defRPr sz="4800"/>
            </a:lvl1pPr>
            <a:lvl2pPr lvl="1" rtl="0">
              <a:lnSpc>
                <a:spcPct val="80000"/>
              </a:lnSpc>
              <a:spcBef>
                <a:spcPts val="0"/>
              </a:spcBef>
              <a:spcAft>
                <a:spcPts val="0"/>
              </a:spcAft>
              <a:buSzPts val="3600"/>
              <a:buNone/>
              <a:defRPr sz="4800"/>
            </a:lvl2pPr>
            <a:lvl3pPr lvl="2" rtl="0">
              <a:lnSpc>
                <a:spcPct val="80000"/>
              </a:lnSpc>
              <a:spcBef>
                <a:spcPts val="0"/>
              </a:spcBef>
              <a:spcAft>
                <a:spcPts val="0"/>
              </a:spcAft>
              <a:buSzPts val="3600"/>
              <a:buNone/>
              <a:defRPr sz="4800"/>
            </a:lvl3pPr>
            <a:lvl4pPr lvl="3" rtl="0">
              <a:lnSpc>
                <a:spcPct val="80000"/>
              </a:lnSpc>
              <a:spcBef>
                <a:spcPts val="0"/>
              </a:spcBef>
              <a:spcAft>
                <a:spcPts val="0"/>
              </a:spcAft>
              <a:buSzPts val="3600"/>
              <a:buNone/>
              <a:defRPr sz="4800"/>
            </a:lvl4pPr>
            <a:lvl5pPr lvl="4" rtl="0">
              <a:lnSpc>
                <a:spcPct val="80000"/>
              </a:lnSpc>
              <a:spcBef>
                <a:spcPts val="0"/>
              </a:spcBef>
              <a:spcAft>
                <a:spcPts val="0"/>
              </a:spcAft>
              <a:buSzPts val="3600"/>
              <a:buNone/>
              <a:defRPr sz="4800"/>
            </a:lvl5pPr>
            <a:lvl6pPr lvl="5" rtl="0">
              <a:lnSpc>
                <a:spcPct val="80000"/>
              </a:lnSpc>
              <a:spcBef>
                <a:spcPts val="0"/>
              </a:spcBef>
              <a:spcAft>
                <a:spcPts val="0"/>
              </a:spcAft>
              <a:buSzPts val="3600"/>
              <a:buNone/>
              <a:defRPr sz="4800"/>
            </a:lvl6pPr>
            <a:lvl7pPr lvl="6" rtl="0">
              <a:lnSpc>
                <a:spcPct val="80000"/>
              </a:lnSpc>
              <a:spcBef>
                <a:spcPts val="0"/>
              </a:spcBef>
              <a:spcAft>
                <a:spcPts val="0"/>
              </a:spcAft>
              <a:buSzPts val="3600"/>
              <a:buNone/>
              <a:defRPr sz="4800"/>
            </a:lvl7pPr>
            <a:lvl8pPr lvl="7" rtl="0">
              <a:lnSpc>
                <a:spcPct val="80000"/>
              </a:lnSpc>
              <a:spcBef>
                <a:spcPts val="0"/>
              </a:spcBef>
              <a:spcAft>
                <a:spcPts val="0"/>
              </a:spcAft>
              <a:buSzPts val="3600"/>
              <a:buNone/>
              <a:defRPr sz="4800"/>
            </a:lvl8pPr>
            <a:lvl9pPr lvl="8" rtl="0">
              <a:lnSpc>
                <a:spcPct val="80000"/>
              </a:lnSpc>
              <a:spcBef>
                <a:spcPts val="0"/>
              </a:spcBef>
              <a:spcAft>
                <a:spcPts val="0"/>
              </a:spcAft>
              <a:buSzPts val="3600"/>
              <a:buNone/>
              <a:defRPr sz="4800"/>
            </a:lvl9pPr>
          </a:lstStyle>
          <a:p>
            <a:endParaRPr/>
          </a:p>
        </p:txBody>
      </p:sp>
      <p:sp>
        <p:nvSpPr>
          <p:cNvPr id="16" name="Google Shape;16;p3"/>
          <p:cNvSpPr txBox="1">
            <a:spLocks noGrp="1"/>
          </p:cNvSpPr>
          <p:nvPr>
            <p:ph type="subTitle" idx="1"/>
          </p:nvPr>
        </p:nvSpPr>
        <p:spPr>
          <a:xfrm>
            <a:off x="2683700" y="3404733"/>
            <a:ext cx="6812400" cy="4040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800"/>
              <a:buNone/>
              <a:defRPr sz="2400"/>
            </a:lvl1pPr>
            <a:lvl2pPr lvl="1" rtl="0">
              <a:spcBef>
                <a:spcPts val="0"/>
              </a:spcBef>
              <a:spcAft>
                <a:spcPts val="0"/>
              </a:spcAft>
              <a:buClr>
                <a:schemeClr val="dk1"/>
              </a:buClr>
              <a:buSzPts val="1800"/>
              <a:buNone/>
              <a:defRPr sz="2400"/>
            </a:lvl2pPr>
            <a:lvl3pPr lvl="2" rtl="0">
              <a:spcBef>
                <a:spcPts val="0"/>
              </a:spcBef>
              <a:spcAft>
                <a:spcPts val="0"/>
              </a:spcAft>
              <a:buClr>
                <a:schemeClr val="dk1"/>
              </a:buClr>
              <a:buSzPts val="1800"/>
              <a:buNone/>
              <a:defRPr sz="2400"/>
            </a:lvl3pPr>
            <a:lvl4pPr lvl="3" rtl="0">
              <a:spcBef>
                <a:spcPts val="0"/>
              </a:spcBef>
              <a:spcAft>
                <a:spcPts val="0"/>
              </a:spcAft>
              <a:buClr>
                <a:schemeClr val="dk1"/>
              </a:buClr>
              <a:buSzPts val="1800"/>
              <a:buNone/>
              <a:defRPr sz="2400"/>
            </a:lvl4pPr>
            <a:lvl5pPr lvl="4" rtl="0">
              <a:spcBef>
                <a:spcPts val="0"/>
              </a:spcBef>
              <a:spcAft>
                <a:spcPts val="0"/>
              </a:spcAft>
              <a:buClr>
                <a:schemeClr val="dk1"/>
              </a:buClr>
              <a:buSzPts val="1800"/>
              <a:buNone/>
              <a:defRPr sz="2400"/>
            </a:lvl5pPr>
            <a:lvl6pPr lvl="5" rtl="0">
              <a:spcBef>
                <a:spcPts val="0"/>
              </a:spcBef>
              <a:spcAft>
                <a:spcPts val="0"/>
              </a:spcAft>
              <a:buClr>
                <a:schemeClr val="dk1"/>
              </a:buClr>
              <a:buSzPts val="1800"/>
              <a:buNone/>
              <a:defRPr sz="2400"/>
            </a:lvl6pPr>
            <a:lvl7pPr lvl="6" rtl="0">
              <a:spcBef>
                <a:spcPts val="0"/>
              </a:spcBef>
              <a:spcAft>
                <a:spcPts val="0"/>
              </a:spcAft>
              <a:buClr>
                <a:schemeClr val="dk1"/>
              </a:buClr>
              <a:buSzPts val="1800"/>
              <a:buNone/>
              <a:defRPr sz="2400"/>
            </a:lvl7pPr>
            <a:lvl8pPr lvl="7" rtl="0">
              <a:spcBef>
                <a:spcPts val="0"/>
              </a:spcBef>
              <a:spcAft>
                <a:spcPts val="0"/>
              </a:spcAft>
              <a:buClr>
                <a:schemeClr val="dk1"/>
              </a:buClr>
              <a:buSzPts val="1800"/>
              <a:buNone/>
              <a:defRPr sz="2400"/>
            </a:lvl8pPr>
            <a:lvl9pPr lvl="8" rtl="0">
              <a:spcBef>
                <a:spcPts val="0"/>
              </a:spcBef>
              <a:spcAft>
                <a:spcPts val="0"/>
              </a:spcAft>
              <a:buClr>
                <a:schemeClr val="dk1"/>
              </a:buClr>
              <a:buSzPts val="1800"/>
              <a:buNone/>
              <a:defRPr sz="2400"/>
            </a:lvl9pPr>
          </a:lstStyle>
          <a:p>
            <a:endParaRPr/>
          </a:p>
        </p:txBody>
      </p:sp>
      <p:sp>
        <p:nvSpPr>
          <p:cNvPr id="17" name="Google Shape;17;p3"/>
          <p:cNvSpPr/>
          <p:nvPr/>
        </p:nvSpPr>
        <p:spPr>
          <a:xfrm>
            <a:off x="0" y="2111000"/>
            <a:ext cx="2319600" cy="231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673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F70C9C-805E-43C0-BE5B-B0943E0EAAA6}"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188788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F70C9C-805E-43C0-BE5B-B0943E0EAAA6}"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3296977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F70C9C-805E-43C0-BE5B-B0943E0EAAA6}"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85054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F70C9C-805E-43C0-BE5B-B0943E0EAAA6}"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87808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F70C9C-805E-43C0-BE5B-B0943E0EAAA6}"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210086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70C9C-805E-43C0-BE5B-B0943E0EAAA6}"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185672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F70C9C-805E-43C0-BE5B-B0943E0EAAA6}"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2982360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F70C9C-805E-43C0-BE5B-B0943E0EAAA6}"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0EF9B0-3274-4823-B97F-951374B69332}" type="slidenum">
              <a:rPr lang="en-US" smtClean="0"/>
              <a:t>‹#›</a:t>
            </a:fld>
            <a:endParaRPr lang="en-US"/>
          </a:p>
        </p:txBody>
      </p:sp>
    </p:spTree>
    <p:extLst>
      <p:ext uri="{BB962C8B-B14F-4D97-AF65-F5344CB8AC3E}">
        <p14:creationId xmlns:p14="http://schemas.microsoft.com/office/powerpoint/2010/main" val="265945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70C9C-805E-43C0-BE5B-B0943E0EAAA6}"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EF9B0-3274-4823-B97F-951374B69332}" type="slidenum">
              <a:rPr lang="en-US" smtClean="0"/>
              <a:t>‹#›</a:t>
            </a:fld>
            <a:endParaRPr lang="en-US"/>
          </a:p>
        </p:txBody>
      </p:sp>
    </p:spTree>
    <p:extLst>
      <p:ext uri="{BB962C8B-B14F-4D97-AF65-F5344CB8AC3E}">
        <p14:creationId xmlns:p14="http://schemas.microsoft.com/office/powerpoint/2010/main" val="1568781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326333" y="4079600"/>
            <a:ext cx="7530400" cy="2004800"/>
          </a:xfrm>
          <a:prstGeom prst="rect">
            <a:avLst/>
          </a:prstGeom>
        </p:spPr>
        <p:txBody>
          <a:bodyPr spcFirstLastPara="1" vert="horz" wrap="square" lIns="0" tIns="0" rIns="0" bIns="0" rtlCol="0" anchor="ctr" anchorCtr="0">
            <a:noAutofit/>
          </a:bodyPr>
          <a:lstStyle/>
          <a:p>
            <a:r>
              <a:rPr lang="en" dirty="0">
                <a:solidFill>
                  <a:srgbClr val="002060"/>
                </a:solidFill>
              </a:rPr>
              <a:t>Development</a:t>
            </a:r>
            <a:br>
              <a:rPr lang="en" dirty="0">
                <a:solidFill>
                  <a:srgbClr val="002060"/>
                </a:solidFill>
              </a:rPr>
            </a:br>
            <a:r>
              <a:rPr lang="en" sz="2667" dirty="0">
                <a:solidFill>
                  <a:srgbClr val="002060"/>
                </a:solidFill>
                <a:latin typeface="Times New Roman" panose="02020603050405020304" pitchFamily="18" charset="0"/>
                <a:cs typeface="Times New Roman" panose="02020603050405020304" pitchFamily="18" charset="0"/>
              </a:rPr>
              <a:t>Numera Younus</a:t>
            </a:r>
            <a:endParaRPr b="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19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C5FFF-12B5-6C84-8FD0-E43503FCA534}"/>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88815087-D1C9-AD9F-4F3E-9EA4B1DB705A}"/>
              </a:ext>
            </a:extLst>
          </p:cNvPr>
          <p:cNvSpPr>
            <a:spLocks noGrp="1"/>
          </p:cNvSpPr>
          <p:nvPr>
            <p:ph idx="1"/>
          </p:nvPr>
        </p:nvSpPr>
        <p:spPr/>
        <p:txBody>
          <a:bodyPr/>
          <a:lstStyle/>
          <a:p>
            <a:pPr marL="457189" lvl="2" indent="-457189"/>
            <a:r>
              <a:rPr lang="en-US" sz="3200" dirty="0"/>
              <a:t>Nature: An organism’s </a:t>
            </a:r>
            <a:r>
              <a:rPr lang="en-US" sz="3200" i="1" dirty="0">
                <a:solidFill>
                  <a:schemeClr val="accent2">
                    <a:lumMod val="60000"/>
                    <a:lumOff val="40000"/>
                  </a:schemeClr>
                </a:solidFill>
              </a:rPr>
              <a:t>biological</a:t>
            </a:r>
            <a:r>
              <a:rPr lang="en-US" sz="3200" dirty="0"/>
              <a:t> inheritance</a:t>
            </a:r>
          </a:p>
          <a:p>
            <a:pPr marL="457189" lvl="2" indent="-457189"/>
            <a:r>
              <a:rPr lang="en-US" sz="3200" dirty="0"/>
              <a:t>Nurture: An organism’s </a:t>
            </a:r>
            <a:r>
              <a:rPr lang="en-US" sz="3200" i="1" dirty="0">
                <a:solidFill>
                  <a:schemeClr val="accent2">
                    <a:lumMod val="60000"/>
                    <a:lumOff val="40000"/>
                  </a:schemeClr>
                </a:solidFill>
              </a:rPr>
              <a:t>environmental</a:t>
            </a:r>
            <a:r>
              <a:rPr lang="en-US" sz="3200" dirty="0">
                <a:solidFill>
                  <a:schemeClr val="accent2">
                    <a:lumMod val="60000"/>
                    <a:lumOff val="40000"/>
                  </a:schemeClr>
                </a:solidFill>
              </a:rPr>
              <a:t> </a:t>
            </a:r>
            <a:r>
              <a:rPr lang="en-US" sz="3200" dirty="0"/>
              <a:t>experiences</a:t>
            </a:r>
          </a:p>
          <a:p>
            <a:pPr marL="457189" lvl="2" indent="-457189"/>
            <a:r>
              <a:rPr lang="en-US" sz="3200" dirty="0"/>
              <a:t>To what extent are behaviors the result of experience or the result of biological processes such as maturation?</a:t>
            </a:r>
          </a:p>
          <a:p>
            <a:endParaRPr lang="aa-ET" dirty="0"/>
          </a:p>
        </p:txBody>
      </p:sp>
      <p:sp>
        <p:nvSpPr>
          <p:cNvPr id="4" name="Slide Number Placeholder 3">
            <a:extLst>
              <a:ext uri="{FF2B5EF4-FFF2-40B4-BE49-F238E27FC236}">
                <a16:creationId xmlns="" xmlns:a16="http://schemas.microsoft.com/office/drawing/2014/main" id="{DB59E1B9-77DB-3D83-8302-C9BD488AA469}"/>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23326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DF9EA88-1D74-44DF-BFC5-BEE27024E909}"/>
              </a:ext>
            </a:extLst>
          </p:cNvPr>
          <p:cNvSpPr>
            <a:spLocks noGrp="1"/>
          </p:cNvSpPr>
          <p:nvPr>
            <p:ph type="sldNum" idx="12"/>
          </p:nvPr>
        </p:nvSpPr>
        <p:spPr/>
        <p:txBody>
          <a:bodyPr/>
          <a:lstStyle/>
          <a:p>
            <a:pPr algn="ctr"/>
            <a:fld id="{00000000-1234-1234-1234-123412341234}" type="slidenum">
              <a:rPr lang="en" smtClean="0"/>
              <a:pPr algn="ctr"/>
              <a:t>11</a:t>
            </a:fld>
            <a:endParaRPr lang="en"/>
          </a:p>
        </p:txBody>
      </p:sp>
      <p:pic>
        <p:nvPicPr>
          <p:cNvPr id="4" name="Picture 3">
            <a:extLst>
              <a:ext uri="{FF2B5EF4-FFF2-40B4-BE49-F238E27FC236}">
                <a16:creationId xmlns="" xmlns:a16="http://schemas.microsoft.com/office/drawing/2014/main" id="{29ACE799-463C-4567-A310-370D55774A64}"/>
              </a:ext>
            </a:extLst>
          </p:cNvPr>
          <p:cNvPicPr>
            <a:picLocks noChangeAspect="1"/>
          </p:cNvPicPr>
          <p:nvPr/>
        </p:nvPicPr>
        <p:blipFill>
          <a:blip r:embed="rId2"/>
          <a:stretch>
            <a:fillRect/>
          </a:stretch>
        </p:blipFill>
        <p:spPr>
          <a:xfrm>
            <a:off x="1334206" y="342900"/>
            <a:ext cx="9207500" cy="6172200"/>
          </a:xfrm>
          <a:prstGeom prst="rect">
            <a:avLst/>
          </a:prstGeom>
        </p:spPr>
      </p:pic>
    </p:spTree>
    <p:extLst>
      <p:ext uri="{BB962C8B-B14F-4D97-AF65-F5344CB8AC3E}">
        <p14:creationId xmlns:p14="http://schemas.microsoft.com/office/powerpoint/2010/main" val="334993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4044" y="1113400"/>
            <a:ext cx="9162800" cy="4631200"/>
          </a:xfrm>
        </p:spPr>
        <p:txBody>
          <a:bodyPr>
            <a:normAutofit/>
          </a:bodyPr>
          <a:lstStyle/>
          <a:p>
            <a:r>
              <a:rPr lang="en-US" dirty="0"/>
              <a:t>What is role of heredity vs. environment in determining psychological makeup? </a:t>
            </a:r>
          </a:p>
          <a:p>
            <a:endParaRPr lang="en-US" dirty="0"/>
          </a:p>
          <a:p>
            <a:pPr lvl="1"/>
            <a:r>
              <a:rPr lang="en-US" dirty="0"/>
              <a:t>Is your IQ inherited or determined by nutrition and early environment?</a:t>
            </a:r>
          </a:p>
          <a:p>
            <a:pPr lvl="1"/>
            <a:r>
              <a:rPr lang="en-US" dirty="0"/>
              <a:t>Is there a ‘criminal’ gene or does poverty lead to criminal behavior?</a:t>
            </a:r>
          </a:p>
          <a:p>
            <a:pPr lvl="1"/>
            <a:r>
              <a:rPr lang="en-US" dirty="0"/>
              <a:t>Is sexual orientation a choice or genetically determined? </a:t>
            </a:r>
          </a:p>
          <a:p>
            <a:endParaRPr lang="en-US" dirty="0"/>
          </a:p>
        </p:txBody>
      </p:sp>
    </p:spTree>
    <p:extLst>
      <p:ext uri="{BB962C8B-B14F-4D97-AF65-F5344CB8AC3E}">
        <p14:creationId xmlns:p14="http://schemas.microsoft.com/office/powerpoint/2010/main" val="38654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C8044B-31D6-BB14-E03E-8BB1E7B9F883}"/>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B4678292-5DA9-1052-AC58-C0D22EBFD737}"/>
              </a:ext>
            </a:extLst>
          </p:cNvPr>
          <p:cNvSpPr>
            <a:spLocks noGrp="1"/>
          </p:cNvSpPr>
          <p:nvPr>
            <p:ph idx="1"/>
          </p:nvPr>
        </p:nvSpPr>
        <p:spPr/>
        <p:txBody>
          <a:bodyPr/>
          <a:lstStyle/>
          <a:p>
            <a:pPr algn="l"/>
            <a:r>
              <a:rPr lang="en-US" sz="2400" dirty="0">
                <a:latin typeface="ACaslonPro-Regular"/>
              </a:rPr>
              <a:t>Heredity defines people’s general level of intelligence and sets an upper limit that—regardless of the quality of the environment—people cannot exceed.</a:t>
            </a:r>
          </a:p>
          <a:p>
            <a:pPr algn="l"/>
            <a:r>
              <a:rPr lang="en-US" sz="2400" dirty="0">
                <a:latin typeface="ACaslonPro-Regular"/>
              </a:rPr>
              <a:t>Heredity also places limits on physical abilities; humans simply cannot run at a speed of 60 miles an hour or grow as tall as 10 feet, no matter the quality of their environment</a:t>
            </a:r>
            <a:endParaRPr lang="aa-ET" dirty="0"/>
          </a:p>
        </p:txBody>
      </p:sp>
      <p:sp>
        <p:nvSpPr>
          <p:cNvPr id="4" name="Slide Number Placeholder 3">
            <a:extLst>
              <a:ext uri="{FF2B5EF4-FFF2-40B4-BE49-F238E27FC236}">
                <a16:creationId xmlns="" xmlns:a16="http://schemas.microsoft.com/office/drawing/2014/main" id="{072AADF7-1376-ACDE-F59E-062C92903D5D}"/>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00438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8CB72A-060B-C8DE-4579-02DF9AC6B1F2}"/>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7D9EB2DD-368B-E0B4-1E46-0FB070040A6B}"/>
              </a:ext>
            </a:extLst>
          </p:cNvPr>
          <p:cNvSpPr>
            <a:spLocks noGrp="1"/>
          </p:cNvSpPr>
          <p:nvPr>
            <p:ph idx="1"/>
          </p:nvPr>
        </p:nvSpPr>
        <p:spPr/>
        <p:txBody>
          <a:bodyPr/>
          <a:lstStyle/>
          <a:p>
            <a:pPr algn="l"/>
            <a:r>
              <a:rPr lang="en-US" sz="2400" dirty="0">
                <a:latin typeface="ACaslonPro-Regular"/>
              </a:rPr>
              <a:t>Developmental psychologists also agree that in most instances environmental factors play a critical role in enabling people to reach the potential capabilities that their genetic background makes possible.</a:t>
            </a:r>
          </a:p>
          <a:p>
            <a:pPr lvl="1"/>
            <a:r>
              <a:rPr lang="en-US" dirty="0">
                <a:latin typeface="ACaslonPro-Regular"/>
              </a:rPr>
              <a:t>Example: If Albert Einstein had received no intellectual stimulation as a child and had not been sent to school, it is unlikely that he would have reached his genetic potential.</a:t>
            </a:r>
            <a:endParaRPr lang="aa-ET" dirty="0"/>
          </a:p>
        </p:txBody>
      </p:sp>
      <p:sp>
        <p:nvSpPr>
          <p:cNvPr id="4" name="Slide Number Placeholder 3">
            <a:extLst>
              <a:ext uri="{FF2B5EF4-FFF2-40B4-BE49-F238E27FC236}">
                <a16:creationId xmlns="" xmlns:a16="http://schemas.microsoft.com/office/drawing/2014/main" id="{A7FF4CBA-BC5D-640F-DFA1-FECDE3D19AB0}"/>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75848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90188" y="3429000"/>
            <a:ext cx="7239233" cy="644000"/>
          </a:xfrm>
        </p:spPr>
        <p:txBody>
          <a:bodyPr>
            <a:noAutofit/>
          </a:bodyPr>
          <a:lstStyle/>
          <a:p>
            <a:pPr lvl="0"/>
            <a:r>
              <a:rPr lang="en-US" dirty="0">
                <a:solidFill>
                  <a:srgbClr val="002060"/>
                </a:solidFill>
              </a:rPr>
              <a:t>Piaget’s Theory of Cognitive Development </a:t>
            </a:r>
          </a:p>
        </p:txBody>
      </p:sp>
      <p:pic>
        <p:nvPicPr>
          <p:cNvPr id="1026" name="Picture 2" descr="http://upload.wikimedia.org/wikipedia/en/thumb/6/67/Jean_Piaget_in_Ann_Arbor.png/190px-Jean_Piaget_in_Ann_Arb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9345" y="1548072"/>
            <a:ext cx="2038351" cy="3411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879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3467" y="626600"/>
            <a:ext cx="11299600" cy="944400"/>
          </a:xfrm>
        </p:spPr>
        <p:txBody>
          <a:bodyPr/>
          <a:lstStyle/>
          <a:p>
            <a:r>
              <a:rPr lang="en-US" dirty="0">
                <a:solidFill>
                  <a:srgbClr val="002060"/>
                </a:solidFill>
              </a:rPr>
              <a:t>Jean Piaget</a:t>
            </a:r>
          </a:p>
        </p:txBody>
      </p:sp>
      <p:sp>
        <p:nvSpPr>
          <p:cNvPr id="5" name="Content Placeholder 4"/>
          <p:cNvSpPr>
            <a:spLocks noGrp="1"/>
          </p:cNvSpPr>
          <p:nvPr>
            <p:ph idx="1"/>
          </p:nvPr>
        </p:nvSpPr>
        <p:spPr/>
        <p:txBody>
          <a:bodyPr>
            <a:normAutofit/>
          </a:bodyPr>
          <a:lstStyle/>
          <a:p>
            <a:pPr>
              <a:lnSpc>
                <a:spcPct val="90000"/>
              </a:lnSpc>
            </a:pPr>
            <a:r>
              <a:rPr lang="en-US" sz="2667" dirty="0"/>
              <a:t>Piaget was a Swiss psychologist with a background in biology.</a:t>
            </a:r>
          </a:p>
          <a:p>
            <a:pPr>
              <a:lnSpc>
                <a:spcPct val="150000"/>
              </a:lnSpc>
            </a:pPr>
            <a:r>
              <a:rPr lang="en-US" sz="2667" dirty="0"/>
              <a:t>He noticed age-related similarities in how children attempted to solve certain tasks.</a:t>
            </a:r>
          </a:p>
          <a:p>
            <a:pPr lvl="1">
              <a:lnSpc>
                <a:spcPct val="150000"/>
              </a:lnSpc>
            </a:pPr>
            <a:r>
              <a:rPr lang="en-US" sz="2133" dirty="0"/>
              <a:t>He saw that within specific age ranges there were specific types of deficits and specific types of strengths in problem-solving skills.</a:t>
            </a:r>
          </a:p>
          <a:p>
            <a:endParaRPr lang="en-US" sz="2667" dirty="0"/>
          </a:p>
        </p:txBody>
      </p:sp>
    </p:spTree>
    <p:extLst>
      <p:ext uri="{BB962C8B-B14F-4D97-AF65-F5344CB8AC3E}">
        <p14:creationId xmlns:p14="http://schemas.microsoft.com/office/powerpoint/2010/main" val="242565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55800"/>
            <a:ext cx="11299600" cy="944400"/>
          </a:xfrm>
        </p:spPr>
        <p:txBody>
          <a:bodyPr/>
          <a:lstStyle/>
          <a:p>
            <a:r>
              <a:rPr lang="en-US" sz="3733" dirty="0">
                <a:solidFill>
                  <a:srgbClr val="002060"/>
                </a:solidFill>
              </a:rPr>
              <a:t>Piaget’s Theory</a:t>
            </a:r>
          </a:p>
        </p:txBody>
      </p:sp>
      <p:sp>
        <p:nvSpPr>
          <p:cNvPr id="3" name="Content Placeholder 2"/>
          <p:cNvSpPr>
            <a:spLocks noGrp="1"/>
          </p:cNvSpPr>
          <p:nvPr>
            <p:ph idx="1"/>
          </p:nvPr>
        </p:nvSpPr>
        <p:spPr>
          <a:xfrm>
            <a:off x="1219200" y="1600200"/>
            <a:ext cx="9067800" cy="4800600"/>
          </a:xfrm>
        </p:spPr>
        <p:txBody>
          <a:bodyPr>
            <a:normAutofit/>
          </a:bodyPr>
          <a:lstStyle/>
          <a:p>
            <a:r>
              <a:rPr lang="en-US" sz="2400" dirty="0"/>
              <a:t>His theory describes how children’s </a:t>
            </a:r>
            <a:r>
              <a:rPr lang="en-US" sz="2400" dirty="0">
                <a:solidFill>
                  <a:schemeClr val="accent2">
                    <a:lumMod val="60000"/>
                    <a:lumOff val="40000"/>
                  </a:schemeClr>
                </a:solidFill>
              </a:rPr>
              <a:t>thinking</a:t>
            </a:r>
            <a:r>
              <a:rPr lang="en-US" sz="2400" dirty="0"/>
              <a:t> and </a:t>
            </a:r>
            <a:r>
              <a:rPr lang="en-US" sz="2400" dirty="0">
                <a:solidFill>
                  <a:schemeClr val="accent2">
                    <a:lumMod val="60000"/>
                    <a:lumOff val="40000"/>
                  </a:schemeClr>
                </a:solidFill>
              </a:rPr>
              <a:t>learning</a:t>
            </a:r>
            <a:r>
              <a:rPr lang="en-US" sz="2400" dirty="0"/>
              <a:t> develops</a:t>
            </a:r>
          </a:p>
          <a:p>
            <a:r>
              <a:rPr lang="en-US" sz="2400" dirty="0"/>
              <a:t>He believed knowledge is built by the child over time.</a:t>
            </a:r>
          </a:p>
          <a:p>
            <a:r>
              <a:rPr lang="en-US" sz="2400" dirty="0"/>
              <a:t>Children are active learners or active thinkers, always trying to make sense of the world.</a:t>
            </a:r>
            <a:endParaRPr lang="en-US" sz="2400" dirty="0"/>
          </a:p>
        </p:txBody>
      </p:sp>
    </p:spTree>
    <p:extLst>
      <p:ext uri="{BB962C8B-B14F-4D97-AF65-F5344CB8AC3E}">
        <p14:creationId xmlns:p14="http://schemas.microsoft.com/office/powerpoint/2010/main" val="1705230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7956" y="1216377"/>
            <a:ext cx="9909688" cy="4631200"/>
          </a:xfrm>
        </p:spPr>
        <p:txBody>
          <a:bodyPr>
            <a:normAutofit/>
          </a:bodyPr>
          <a:lstStyle/>
          <a:p>
            <a:r>
              <a:rPr lang="en-US" sz="2667" dirty="0"/>
              <a:t>To make sense of the world, children develop </a:t>
            </a:r>
            <a:r>
              <a:rPr lang="en-US" sz="2667" i="1" dirty="0">
                <a:solidFill>
                  <a:schemeClr val="accent2">
                    <a:lumMod val="60000"/>
                    <a:lumOff val="40000"/>
                  </a:schemeClr>
                </a:solidFill>
              </a:rPr>
              <a:t>schemas</a:t>
            </a:r>
            <a:r>
              <a:rPr lang="en-US" sz="2667" dirty="0"/>
              <a:t>.</a:t>
            </a:r>
          </a:p>
          <a:p>
            <a:r>
              <a:rPr lang="en-US" sz="2667" i="1" dirty="0"/>
              <a:t>Schema:</a:t>
            </a:r>
          </a:p>
          <a:p>
            <a:pPr lvl="1"/>
            <a:r>
              <a:rPr lang="en-US" sz="2133" dirty="0"/>
              <a:t>A concept or framework that organizes and interprets information.</a:t>
            </a:r>
          </a:p>
          <a:p>
            <a:pPr lvl="1"/>
            <a:r>
              <a:rPr lang="en-US" sz="2133" dirty="0"/>
              <a:t>Conceptual models of how the world works</a:t>
            </a:r>
          </a:p>
          <a:p>
            <a:r>
              <a:rPr lang="en-US" sz="2133" b="1" dirty="0"/>
              <a:t>For example</a:t>
            </a:r>
            <a:r>
              <a:rPr lang="en-US" sz="2133" dirty="0"/>
              <a:t>, when a child is young, they may develop a schema for a dog. They know a dog walks on four legs, is hairy, and has a tail. When the child goes to the zoo for the first time and sees a tiger, they may initially think the tiger is a dog as well. From the child’s perspective, the tiger fits their schema for a dog.</a:t>
            </a:r>
          </a:p>
        </p:txBody>
      </p:sp>
    </p:spTree>
    <p:extLst>
      <p:ext uri="{BB962C8B-B14F-4D97-AF65-F5344CB8AC3E}">
        <p14:creationId xmlns:p14="http://schemas.microsoft.com/office/powerpoint/2010/main" val="482934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38CCF3-3C89-5760-BD11-5C7C857FBF96}"/>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CFF38CCC-70F0-7E74-0008-D6F780D9DF6B}"/>
              </a:ext>
            </a:extLst>
          </p:cNvPr>
          <p:cNvSpPr>
            <a:spLocks noGrp="1"/>
          </p:cNvSpPr>
          <p:nvPr>
            <p:ph idx="1"/>
          </p:nvPr>
        </p:nvSpPr>
        <p:spPr>
          <a:xfrm>
            <a:off x="1514667" y="1630680"/>
            <a:ext cx="9162800" cy="4631200"/>
          </a:xfrm>
        </p:spPr>
        <p:txBody>
          <a:bodyPr/>
          <a:lstStyle/>
          <a:p>
            <a:r>
              <a:rPr lang="en-US" sz="2667" dirty="0"/>
              <a:t>Schemas and stages build on one another through learning by:</a:t>
            </a:r>
          </a:p>
          <a:p>
            <a:pPr lvl="1"/>
            <a:r>
              <a:rPr lang="en-US" sz="2133" dirty="0"/>
              <a:t>Assimilation</a:t>
            </a:r>
          </a:p>
          <a:p>
            <a:pPr lvl="1"/>
            <a:r>
              <a:rPr lang="en-US" sz="2133" dirty="0"/>
              <a:t>Accommodation</a:t>
            </a:r>
          </a:p>
          <a:p>
            <a:endParaRPr lang="aa-ET" dirty="0"/>
          </a:p>
        </p:txBody>
      </p:sp>
      <p:sp>
        <p:nvSpPr>
          <p:cNvPr id="4" name="Slide Number Placeholder 3">
            <a:extLst>
              <a:ext uri="{FF2B5EF4-FFF2-40B4-BE49-F238E27FC236}">
                <a16:creationId xmlns="" xmlns:a16="http://schemas.microsoft.com/office/drawing/2014/main" id="{264C8962-1E94-4D54-B749-D405AD96C8B0}"/>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66761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406400" y="473433"/>
            <a:ext cx="11299600" cy="944400"/>
          </a:xfrm>
          <a:prstGeom prst="rect">
            <a:avLst/>
          </a:prstGeom>
        </p:spPr>
        <p:txBody>
          <a:bodyPr spcFirstLastPara="1" vert="horz" wrap="square" lIns="0" tIns="0" rIns="0" bIns="0" rtlCol="0" anchor="ctr" anchorCtr="0">
            <a:noAutofit/>
          </a:bodyPr>
          <a:lstStyle/>
          <a:p>
            <a:r>
              <a:rPr lang="en" dirty="0">
                <a:solidFill>
                  <a:srgbClr val="002060"/>
                </a:solidFill>
              </a:rPr>
              <a:t>Objectives</a:t>
            </a:r>
            <a:endParaRPr dirty="0">
              <a:solidFill>
                <a:srgbClr val="002060"/>
              </a:solidFill>
            </a:endParaRPr>
          </a:p>
        </p:txBody>
      </p:sp>
      <p:sp>
        <p:nvSpPr>
          <p:cNvPr id="77" name="Google Shape;77;p13"/>
          <p:cNvSpPr txBox="1">
            <a:spLocks noGrp="1"/>
          </p:cNvSpPr>
          <p:nvPr>
            <p:ph type="body" idx="1"/>
          </p:nvPr>
        </p:nvSpPr>
        <p:spPr>
          <a:xfrm>
            <a:off x="1514667" y="1600200"/>
            <a:ext cx="7324533" cy="4631200"/>
          </a:xfrm>
          <a:prstGeom prst="rect">
            <a:avLst/>
          </a:prstGeom>
        </p:spPr>
        <p:txBody>
          <a:bodyPr spcFirstLastPara="1" vert="horz" wrap="square" lIns="0" tIns="0" rIns="0" bIns="0" rtlCol="0" anchor="t" anchorCtr="0">
            <a:noAutofit/>
          </a:bodyPr>
          <a:lstStyle/>
          <a:p>
            <a:r>
              <a:rPr lang="en-US" sz="1867" dirty="0"/>
              <a:t>Nature Vs. Nurture Controversy</a:t>
            </a:r>
          </a:p>
          <a:p>
            <a:pPr lvl="0"/>
            <a:r>
              <a:rPr lang="en-US" sz="1867" dirty="0"/>
              <a:t>Piaget’s theory of cognitive development </a:t>
            </a:r>
          </a:p>
          <a:p>
            <a:pPr lvl="0"/>
            <a:r>
              <a:rPr lang="en-US" sz="1867" dirty="0"/>
              <a:t>Vygotsky’s theory of cognitive development </a:t>
            </a:r>
          </a:p>
          <a:p>
            <a:pPr lvl="0"/>
            <a:r>
              <a:rPr lang="en-US" sz="1867" dirty="0"/>
              <a:t>Erickson’s theory of psychosocial development.</a:t>
            </a:r>
          </a:p>
          <a:p>
            <a:r>
              <a:rPr lang="en-US" sz="1867" dirty="0"/>
              <a:t>Kohlberg’s theory of moral development</a:t>
            </a:r>
          </a:p>
          <a:p>
            <a:endParaRPr lang="en-US" sz="1867" dirty="0"/>
          </a:p>
          <a:p>
            <a:endParaRPr lang="en-US" sz="1867" dirty="0"/>
          </a:p>
        </p:txBody>
      </p:sp>
      <p:sp>
        <p:nvSpPr>
          <p:cNvPr id="79" name="Google Shape;79;p13"/>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2</a:t>
            </a:fld>
            <a:endParaRPr/>
          </a:p>
        </p:txBody>
      </p:sp>
    </p:spTree>
    <p:extLst>
      <p:ext uri="{BB962C8B-B14F-4D97-AF65-F5344CB8AC3E}">
        <p14:creationId xmlns:p14="http://schemas.microsoft.com/office/powerpoint/2010/main" val="285722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3" y="480300"/>
            <a:ext cx="11299600" cy="944400"/>
          </a:xfrm>
        </p:spPr>
        <p:txBody>
          <a:bodyPr/>
          <a:lstStyle/>
          <a:p>
            <a:r>
              <a:rPr lang="en-US" sz="3733" dirty="0">
                <a:solidFill>
                  <a:srgbClr val="002060"/>
                </a:solidFill>
              </a:rPr>
              <a:t>Assimilation</a:t>
            </a:r>
          </a:p>
        </p:txBody>
      </p:sp>
      <p:sp>
        <p:nvSpPr>
          <p:cNvPr id="3" name="Content Placeholder 2"/>
          <p:cNvSpPr>
            <a:spLocks noGrp="1"/>
          </p:cNvSpPr>
          <p:nvPr>
            <p:ph idx="1"/>
          </p:nvPr>
        </p:nvSpPr>
        <p:spPr>
          <a:xfrm>
            <a:off x="1207911" y="1600200"/>
            <a:ext cx="9469556" cy="4631200"/>
          </a:xfrm>
        </p:spPr>
        <p:txBody>
          <a:bodyPr>
            <a:normAutofit/>
          </a:bodyPr>
          <a:lstStyle/>
          <a:p>
            <a:pPr marL="342891" lvl="1" indent="-342891"/>
            <a:r>
              <a:rPr lang="en-US" sz="2667" dirty="0"/>
              <a:t>The process of interpreting new experiences by incorporating them into existing schemes.</a:t>
            </a:r>
          </a:p>
          <a:p>
            <a:endParaRPr lang="en-US" sz="2667" dirty="0"/>
          </a:p>
        </p:txBody>
      </p:sp>
      <p:pic>
        <p:nvPicPr>
          <p:cNvPr id="5" name="Picture 4">
            <a:extLst>
              <a:ext uri="{FF2B5EF4-FFF2-40B4-BE49-F238E27FC236}">
                <a16:creationId xmlns="" xmlns:a16="http://schemas.microsoft.com/office/drawing/2014/main" id="{D2A131C5-5305-432E-A8FB-5311820425A6}"/>
              </a:ext>
            </a:extLst>
          </p:cNvPr>
          <p:cNvPicPr>
            <a:picLocks noChangeAspect="1"/>
          </p:cNvPicPr>
          <p:nvPr/>
        </p:nvPicPr>
        <p:blipFill>
          <a:blip r:embed="rId2"/>
          <a:stretch>
            <a:fillRect/>
          </a:stretch>
        </p:blipFill>
        <p:spPr>
          <a:xfrm>
            <a:off x="2302368" y="2718257"/>
            <a:ext cx="6909365" cy="3688644"/>
          </a:xfrm>
          <a:prstGeom prst="rect">
            <a:avLst/>
          </a:prstGeom>
        </p:spPr>
      </p:pic>
    </p:spTree>
    <p:extLst>
      <p:ext uri="{BB962C8B-B14F-4D97-AF65-F5344CB8AC3E}">
        <p14:creationId xmlns:p14="http://schemas.microsoft.com/office/powerpoint/2010/main" val="34920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645" y="518589"/>
            <a:ext cx="11299600" cy="944400"/>
          </a:xfrm>
        </p:spPr>
        <p:txBody>
          <a:bodyPr/>
          <a:lstStyle/>
          <a:p>
            <a:r>
              <a:rPr lang="en-US" sz="3733" dirty="0">
                <a:solidFill>
                  <a:srgbClr val="002060"/>
                </a:solidFill>
              </a:rPr>
              <a:t>Accommodation </a:t>
            </a:r>
          </a:p>
        </p:txBody>
      </p:sp>
      <p:sp>
        <p:nvSpPr>
          <p:cNvPr id="3" name="Content Placeholder 2"/>
          <p:cNvSpPr>
            <a:spLocks noGrp="1"/>
          </p:cNvSpPr>
          <p:nvPr>
            <p:ph idx="1"/>
          </p:nvPr>
        </p:nvSpPr>
        <p:spPr>
          <a:xfrm>
            <a:off x="959557" y="1600200"/>
            <a:ext cx="9717911" cy="4631200"/>
          </a:xfrm>
        </p:spPr>
        <p:txBody>
          <a:bodyPr>
            <a:normAutofit/>
          </a:bodyPr>
          <a:lstStyle/>
          <a:p>
            <a:r>
              <a:rPr lang="en-US" sz="2667" dirty="0"/>
              <a:t>The process of modifying existing schemes in order to incorporate or adapt to new experiences.</a:t>
            </a:r>
          </a:p>
          <a:p>
            <a:r>
              <a:rPr lang="en-US" sz="2667" dirty="0"/>
              <a:t>“That animal is much bigger than a dog, it has shorter legs, and its face looks different. It’s not a dog. It’s a bear.”</a:t>
            </a:r>
          </a:p>
        </p:txBody>
      </p:sp>
    </p:spTree>
    <p:extLst>
      <p:ext uri="{BB962C8B-B14F-4D97-AF65-F5344CB8AC3E}">
        <p14:creationId xmlns:p14="http://schemas.microsoft.com/office/powerpoint/2010/main" val="3196532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77" y="541167"/>
            <a:ext cx="11299600" cy="944400"/>
          </a:xfrm>
        </p:spPr>
        <p:txBody>
          <a:bodyPr>
            <a:normAutofit fontScale="90000"/>
          </a:bodyPr>
          <a:lstStyle/>
          <a:p>
            <a:r>
              <a:rPr lang="en-US" dirty="0">
                <a:solidFill>
                  <a:srgbClr val="002060"/>
                </a:solidFill>
              </a:rPr>
              <a:t>Piaget’s Stages of Cognitive Development</a:t>
            </a:r>
            <a:br>
              <a:rPr lang="en-US" dirty="0">
                <a:solidFill>
                  <a:srgbClr val="002060"/>
                </a:solidFill>
              </a:rPr>
            </a:br>
            <a:r>
              <a:rPr lang="en-US" dirty="0">
                <a:solidFill>
                  <a:srgbClr val="002060"/>
                </a:solidFill>
              </a:rPr>
              <a:t>(Some People Can Fly!)</a:t>
            </a:r>
          </a:p>
        </p:txBody>
      </p:sp>
      <p:pic>
        <p:nvPicPr>
          <p:cNvPr id="5122" name="Picture 2" descr="http://childpsych.umwblogs.org/files/2011/10/Piaget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26921"/>
            <a:ext cx="8991600" cy="412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78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844" y="555977"/>
            <a:ext cx="9039577" cy="1143000"/>
          </a:xfrm>
        </p:spPr>
        <p:txBody>
          <a:bodyPr>
            <a:normAutofit/>
          </a:bodyPr>
          <a:lstStyle/>
          <a:p>
            <a:r>
              <a:rPr lang="en-US" dirty="0">
                <a:solidFill>
                  <a:srgbClr val="002060"/>
                </a:solidFill>
              </a:rPr>
              <a:t>Stages of Cognitive Development </a:t>
            </a:r>
          </a:p>
        </p:txBody>
      </p:sp>
      <p:sp>
        <p:nvSpPr>
          <p:cNvPr id="3" name="Content Placeholder 2"/>
          <p:cNvSpPr>
            <a:spLocks noGrp="1"/>
          </p:cNvSpPr>
          <p:nvPr>
            <p:ph idx="1"/>
          </p:nvPr>
        </p:nvSpPr>
        <p:spPr>
          <a:xfrm>
            <a:off x="1309513" y="1803400"/>
            <a:ext cx="10148711" cy="4648200"/>
          </a:xfrm>
        </p:spPr>
        <p:txBody>
          <a:bodyPr>
            <a:noAutofit/>
          </a:bodyPr>
          <a:lstStyle/>
          <a:p>
            <a:pPr>
              <a:lnSpc>
                <a:spcPct val="90000"/>
              </a:lnSpc>
            </a:pPr>
            <a:r>
              <a:rPr lang="en-US" dirty="0"/>
              <a:t>Piaget proposed that children move through four stages.</a:t>
            </a:r>
          </a:p>
          <a:p>
            <a:pPr>
              <a:lnSpc>
                <a:spcPct val="90000"/>
              </a:lnSpc>
            </a:pPr>
            <a:r>
              <a:rPr lang="en-US" dirty="0"/>
              <a:t>Periods of time are consistent in age and developmental</a:t>
            </a:r>
            <a:r>
              <a:rPr lang="en-US" b="1" dirty="0"/>
              <a:t> </a:t>
            </a:r>
            <a:r>
              <a:rPr lang="en-US" dirty="0"/>
              <a:t>sequence.</a:t>
            </a:r>
          </a:p>
          <a:p>
            <a:pPr lvl="1">
              <a:lnSpc>
                <a:spcPct val="90000"/>
              </a:lnSpc>
            </a:pPr>
            <a:r>
              <a:rPr lang="en-US" sz="2800" dirty="0"/>
              <a:t>Age ranges are averages.</a:t>
            </a:r>
          </a:p>
          <a:p>
            <a:pPr lvl="1">
              <a:lnSpc>
                <a:spcPct val="90000"/>
              </a:lnSpc>
            </a:pPr>
            <a:r>
              <a:rPr lang="en-US" sz="2800" dirty="0"/>
              <a:t>Some children are in </a:t>
            </a:r>
            <a:r>
              <a:rPr lang="en-US" sz="2800" i="1" dirty="0"/>
              <a:t>transition </a:t>
            </a:r>
            <a:r>
              <a:rPr lang="en-US" sz="2800" dirty="0"/>
              <a:t>from one stage to the next.</a:t>
            </a:r>
          </a:p>
          <a:p>
            <a:endParaRPr lang="en-US" dirty="0"/>
          </a:p>
        </p:txBody>
      </p:sp>
    </p:spTree>
    <p:extLst>
      <p:ext uri="{BB962C8B-B14F-4D97-AF65-F5344CB8AC3E}">
        <p14:creationId xmlns:p14="http://schemas.microsoft.com/office/powerpoint/2010/main" val="2378343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82B3AE-B07E-4F6F-B2C1-A7F4F7B4A861}"/>
              </a:ext>
            </a:extLst>
          </p:cNvPr>
          <p:cNvSpPr>
            <a:spLocks noGrp="1"/>
          </p:cNvSpPr>
          <p:nvPr>
            <p:ph type="title"/>
          </p:nvPr>
        </p:nvSpPr>
        <p:spPr/>
        <p:txBody>
          <a:bodyPr/>
          <a:lstStyle/>
          <a:p>
            <a:r>
              <a:rPr lang="en-US" dirty="0" err="1">
                <a:solidFill>
                  <a:schemeClr val="accent2">
                    <a:lumMod val="75000"/>
                  </a:schemeClr>
                </a:solidFill>
              </a:rPr>
              <a:t>Sensorymotor</a:t>
            </a:r>
            <a:r>
              <a:rPr lang="en-US" dirty="0">
                <a:solidFill>
                  <a:schemeClr val="accent2">
                    <a:lumMod val="75000"/>
                  </a:schemeClr>
                </a:solidFill>
              </a:rPr>
              <a:t> Stage</a:t>
            </a:r>
            <a:endParaRPr lang="aa-ET" dirty="0">
              <a:solidFill>
                <a:schemeClr val="accent2">
                  <a:lumMod val="75000"/>
                </a:schemeClr>
              </a:solidFill>
            </a:endParaRPr>
          </a:p>
        </p:txBody>
      </p:sp>
      <p:sp>
        <p:nvSpPr>
          <p:cNvPr id="3" name="Content Placeholder 2">
            <a:extLst>
              <a:ext uri="{FF2B5EF4-FFF2-40B4-BE49-F238E27FC236}">
                <a16:creationId xmlns="" xmlns:a16="http://schemas.microsoft.com/office/drawing/2014/main" id="{72C80431-60C2-BEB0-2722-03DF9E9C6D4C}"/>
              </a:ext>
            </a:extLst>
          </p:cNvPr>
          <p:cNvSpPr>
            <a:spLocks noGrp="1"/>
          </p:cNvSpPr>
          <p:nvPr>
            <p:ph idx="1"/>
          </p:nvPr>
        </p:nvSpPr>
        <p:spPr/>
        <p:txBody>
          <a:bodyPr/>
          <a:lstStyle/>
          <a:p>
            <a:pPr marL="365751" indent="-365751" defTabSz="1219170">
              <a:spcBef>
                <a:spcPts val="800"/>
              </a:spcBef>
              <a:buClr>
                <a:srgbClr val="FE8637"/>
              </a:buClr>
              <a:buSzPct val="70000"/>
              <a:buFont typeface="Wingdings"/>
              <a:buChar char=""/>
              <a:defRPr/>
            </a:pPr>
            <a:r>
              <a:rPr lang="en-US" sz="3200" dirty="0">
                <a:solidFill>
                  <a:prstClr val="black"/>
                </a:solidFill>
                <a:latin typeface="DM Sans" pitchFamily="2" charset="0"/>
              </a:rPr>
              <a:t>Birth to about 2 years, </a:t>
            </a:r>
            <a:r>
              <a:rPr lang="en-US" sz="3200" i="1" dirty="0">
                <a:solidFill>
                  <a:prstClr val="black"/>
                </a:solidFill>
                <a:latin typeface="DM Sans" pitchFamily="2" charset="0"/>
              </a:rPr>
              <a:t>rapid</a:t>
            </a:r>
            <a:r>
              <a:rPr lang="en-US" sz="3200" dirty="0">
                <a:solidFill>
                  <a:prstClr val="black"/>
                </a:solidFill>
                <a:latin typeface="DM Sans" pitchFamily="2" charset="0"/>
              </a:rPr>
              <a:t> change is seen throughout</a:t>
            </a:r>
          </a:p>
          <a:p>
            <a:pPr marL="365751" indent="-365751" defTabSz="1219170">
              <a:spcBef>
                <a:spcPts val="800"/>
              </a:spcBef>
              <a:buClr>
                <a:srgbClr val="FE8637"/>
              </a:buClr>
              <a:buSzPct val="70000"/>
              <a:buFont typeface="Wingdings"/>
              <a:buChar char=""/>
              <a:defRPr/>
            </a:pPr>
            <a:r>
              <a:rPr lang="en-US" sz="3200" dirty="0">
                <a:solidFill>
                  <a:prstClr val="black"/>
                </a:solidFill>
                <a:latin typeface="DM Sans" pitchFamily="2" charset="0"/>
              </a:rPr>
              <a:t>The child will:</a:t>
            </a:r>
          </a:p>
          <a:p>
            <a:pPr marL="853419" lvl="1" indent="-365751" defTabSz="1219170">
              <a:spcBef>
                <a:spcPct val="20000"/>
              </a:spcBef>
              <a:buClr>
                <a:srgbClr val="FE8637"/>
              </a:buClr>
              <a:buSzPct val="80000"/>
              <a:buFont typeface="Wingdings 2"/>
              <a:buChar char=""/>
              <a:defRPr/>
            </a:pPr>
            <a:r>
              <a:rPr lang="en-US" sz="2800" dirty="0">
                <a:solidFill>
                  <a:srgbClr val="3B435B"/>
                </a:solidFill>
                <a:latin typeface="DM Sans" pitchFamily="2" charset="0"/>
              </a:rPr>
              <a:t>Explore the world through senses &amp; motor activity</a:t>
            </a:r>
          </a:p>
          <a:p>
            <a:pPr marL="853419" lvl="1" indent="-365751" defTabSz="1219170">
              <a:spcBef>
                <a:spcPct val="20000"/>
              </a:spcBef>
              <a:buClr>
                <a:srgbClr val="FE8637"/>
              </a:buClr>
              <a:buSzPct val="80000"/>
              <a:buFont typeface="Wingdings 2"/>
              <a:buChar char=""/>
              <a:defRPr/>
            </a:pPr>
            <a:r>
              <a:rPr lang="en-US" sz="2800" dirty="0">
                <a:solidFill>
                  <a:srgbClr val="3B435B"/>
                </a:solidFill>
                <a:latin typeface="DM Sans" pitchFamily="2" charset="0"/>
              </a:rPr>
              <a:t>Early on, baby can’t tell difference between themselves &amp; the environment</a:t>
            </a:r>
          </a:p>
          <a:p>
            <a:pPr marL="853419" lvl="1" indent="-365751" defTabSz="1219170">
              <a:spcBef>
                <a:spcPct val="20000"/>
              </a:spcBef>
              <a:buClr>
                <a:srgbClr val="FE8637"/>
              </a:buClr>
              <a:buSzPct val="80000"/>
              <a:buFont typeface="Wingdings 2"/>
              <a:buChar char=""/>
              <a:defRPr/>
            </a:pPr>
            <a:r>
              <a:rPr lang="en-US" sz="2800" dirty="0">
                <a:solidFill>
                  <a:srgbClr val="3B435B"/>
                </a:solidFill>
                <a:latin typeface="DM Sans" pitchFamily="2" charset="0"/>
              </a:rPr>
              <a:t>If they can’t see something then it doesn’t exist</a:t>
            </a:r>
          </a:p>
          <a:p>
            <a:pPr marL="853419" lvl="1" indent="-365751" defTabSz="1219170">
              <a:spcBef>
                <a:spcPct val="20000"/>
              </a:spcBef>
              <a:buClr>
                <a:srgbClr val="FE8637"/>
              </a:buClr>
              <a:buSzPct val="80000"/>
              <a:buFont typeface="Wingdings 2"/>
              <a:buChar char=""/>
              <a:defRPr/>
            </a:pPr>
            <a:r>
              <a:rPr lang="en-US" sz="2800" dirty="0">
                <a:solidFill>
                  <a:srgbClr val="3B435B"/>
                </a:solidFill>
                <a:latin typeface="DM Sans" pitchFamily="2" charset="0"/>
              </a:rPr>
              <a:t>Object permanence develop after 9 months (a thing continues to exists even out of sight).</a:t>
            </a:r>
          </a:p>
        </p:txBody>
      </p:sp>
      <p:sp>
        <p:nvSpPr>
          <p:cNvPr id="4" name="Slide Number Placeholder 3">
            <a:extLst>
              <a:ext uri="{FF2B5EF4-FFF2-40B4-BE49-F238E27FC236}">
                <a16:creationId xmlns="" xmlns:a16="http://schemas.microsoft.com/office/drawing/2014/main" id="{72FEEE66-E483-FB5C-235F-FB73633C5CC2}"/>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80299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EA6875-4813-3A0E-623E-00AB06D3632C}"/>
              </a:ext>
            </a:extLst>
          </p:cNvPr>
          <p:cNvSpPr>
            <a:spLocks noGrp="1"/>
          </p:cNvSpPr>
          <p:nvPr>
            <p:ph type="title"/>
          </p:nvPr>
        </p:nvSpPr>
        <p:spPr/>
        <p:txBody>
          <a:bodyPr/>
          <a:lstStyle/>
          <a:p>
            <a:r>
              <a:rPr lang="en-US" b="1" dirty="0">
                <a:solidFill>
                  <a:schemeClr val="accent2">
                    <a:lumMod val="75000"/>
                  </a:schemeClr>
                </a:solidFill>
              </a:rPr>
              <a:t>Preoperational Stage</a:t>
            </a:r>
            <a:endParaRPr lang="aa-ET" dirty="0">
              <a:solidFill>
                <a:schemeClr val="accent2">
                  <a:lumMod val="75000"/>
                </a:schemeClr>
              </a:solidFill>
            </a:endParaRPr>
          </a:p>
        </p:txBody>
      </p:sp>
      <p:sp>
        <p:nvSpPr>
          <p:cNvPr id="3" name="Content Placeholder 2">
            <a:extLst>
              <a:ext uri="{FF2B5EF4-FFF2-40B4-BE49-F238E27FC236}">
                <a16:creationId xmlns="" xmlns:a16="http://schemas.microsoft.com/office/drawing/2014/main" id="{A3F5F65D-911B-BA5A-32D3-89CC29C345F6}"/>
              </a:ext>
            </a:extLst>
          </p:cNvPr>
          <p:cNvSpPr>
            <a:spLocks noGrp="1"/>
          </p:cNvSpPr>
          <p:nvPr>
            <p:ph idx="1"/>
          </p:nvPr>
        </p:nvSpPr>
        <p:spPr>
          <a:xfrm>
            <a:off x="1474800" y="1264920"/>
            <a:ext cx="9162800" cy="4631200"/>
          </a:xfrm>
        </p:spPr>
        <p:txBody>
          <a:bodyPr>
            <a:normAutofit lnSpcReduction="10000"/>
          </a:bodyPr>
          <a:lstStyle/>
          <a:p>
            <a:pPr marL="365751" indent="-365751" defTabSz="1219170">
              <a:lnSpc>
                <a:spcPct val="100000"/>
              </a:lnSpc>
              <a:spcBef>
                <a:spcPts val="800"/>
              </a:spcBef>
              <a:buClr>
                <a:srgbClr val="FE8637"/>
              </a:buClr>
              <a:buSzPct val="70000"/>
              <a:buFont typeface="Wingdings"/>
              <a:buChar char=""/>
              <a:defRPr/>
            </a:pPr>
            <a:r>
              <a:rPr lang="en-US" sz="2667" dirty="0">
                <a:solidFill>
                  <a:prstClr val="black"/>
                </a:solidFill>
                <a:latin typeface="DM Sans" pitchFamily="2" charset="0"/>
              </a:rPr>
              <a:t>About 2 to about 7</a:t>
            </a:r>
          </a:p>
          <a:p>
            <a:pPr marL="853419" lvl="1" indent="-365751" defTabSz="1219170">
              <a:lnSpc>
                <a:spcPct val="100000"/>
              </a:lnSpc>
              <a:spcBef>
                <a:spcPct val="20000"/>
              </a:spcBef>
              <a:buClr>
                <a:srgbClr val="FE8637"/>
              </a:buClr>
              <a:buSzPct val="80000"/>
              <a:buFont typeface="Wingdings 2"/>
              <a:buChar char=""/>
              <a:defRPr/>
            </a:pPr>
            <a:r>
              <a:rPr lang="en-US" sz="2667" dirty="0">
                <a:latin typeface="DM Sans" pitchFamily="2" charset="0"/>
              </a:rPr>
              <a:t>Better speech communication.</a:t>
            </a:r>
          </a:p>
          <a:p>
            <a:pPr marL="853419" lvl="1" indent="-365751" defTabSz="1219170">
              <a:lnSpc>
                <a:spcPct val="100000"/>
              </a:lnSpc>
              <a:spcBef>
                <a:spcPct val="20000"/>
              </a:spcBef>
              <a:buClr>
                <a:srgbClr val="FE8637"/>
              </a:buClr>
              <a:buSzPct val="80000"/>
              <a:buFont typeface="Wingdings 2"/>
              <a:buChar char=""/>
              <a:defRPr/>
            </a:pPr>
            <a:r>
              <a:rPr lang="en-US" sz="2667" dirty="0">
                <a:latin typeface="DM Sans" pitchFamily="2" charset="0"/>
              </a:rPr>
              <a:t>The child uses symbols (words and images) to represent objects.</a:t>
            </a:r>
          </a:p>
          <a:p>
            <a:pPr marL="1463003" lvl="2" indent="-365751">
              <a:lnSpc>
                <a:spcPct val="100000"/>
              </a:lnSpc>
              <a:spcBef>
                <a:spcPct val="20000"/>
              </a:spcBef>
              <a:buClr>
                <a:srgbClr val="FE8637"/>
              </a:buClr>
              <a:buSzPct val="80000"/>
              <a:buFont typeface="Wingdings 2"/>
              <a:buChar char=""/>
              <a:defRPr/>
            </a:pPr>
            <a:r>
              <a:rPr lang="en-US" sz="2667" dirty="0">
                <a:latin typeface="DM Sans" pitchFamily="2" charset="0"/>
              </a:rPr>
              <a:t>Example: B</a:t>
            </a:r>
            <a:r>
              <a:rPr lang="en-US" sz="2667" dirty="0" err="1">
                <a:latin typeface="DM Sans" pitchFamily="2" charset="0"/>
              </a:rPr>
              <a:t>ook</a:t>
            </a:r>
            <a:r>
              <a:rPr lang="en-US" sz="2667" dirty="0">
                <a:latin typeface="DM Sans" pitchFamily="2" charset="0"/>
              </a:rPr>
              <a:t> pushed across the floor is a car</a:t>
            </a:r>
          </a:p>
          <a:p>
            <a:pPr marL="853419" lvl="1" indent="-365751" defTabSz="1219170">
              <a:lnSpc>
                <a:spcPct val="100000"/>
              </a:lnSpc>
              <a:spcBef>
                <a:spcPct val="20000"/>
              </a:spcBef>
              <a:buClr>
                <a:srgbClr val="FE8637"/>
              </a:buClr>
              <a:buSzPct val="80000"/>
              <a:buFont typeface="Wingdings 2"/>
              <a:buChar char=""/>
              <a:defRPr/>
            </a:pPr>
            <a:r>
              <a:rPr lang="en-US" sz="2667" dirty="0">
                <a:latin typeface="DM Sans" pitchFamily="2" charset="0"/>
              </a:rPr>
              <a:t>Has difficulty distinguishing fantasy from reality (ex: cartoon characters are real people).</a:t>
            </a:r>
          </a:p>
          <a:p>
            <a:pPr marL="853419" lvl="1" indent="-365751" defTabSz="1219170">
              <a:lnSpc>
                <a:spcPct val="100000"/>
              </a:lnSpc>
              <a:spcBef>
                <a:spcPct val="20000"/>
              </a:spcBef>
              <a:buClr>
                <a:srgbClr val="FE8637"/>
              </a:buClr>
              <a:buSzPct val="80000"/>
              <a:buFont typeface="Wingdings 2"/>
              <a:buChar char=""/>
              <a:defRPr/>
            </a:pPr>
            <a:r>
              <a:rPr lang="en-US" sz="2667" dirty="0">
                <a:latin typeface="DM Sans" pitchFamily="2" charset="0"/>
              </a:rPr>
              <a:t>The child is egocentric (cannot take others perspective)</a:t>
            </a:r>
          </a:p>
          <a:p>
            <a:pPr marL="1463003" lvl="2" indent="-365751">
              <a:lnSpc>
                <a:spcPct val="100000"/>
              </a:lnSpc>
              <a:spcBef>
                <a:spcPct val="20000"/>
              </a:spcBef>
              <a:buClr>
                <a:srgbClr val="FE8637"/>
              </a:buClr>
              <a:buSzPct val="80000"/>
              <a:buFont typeface="Wingdings 2"/>
              <a:buChar char=""/>
              <a:defRPr/>
            </a:pPr>
            <a:r>
              <a:rPr lang="en-US" sz="2667" dirty="0">
                <a:latin typeface="DM Sans" pitchFamily="2" charset="0"/>
              </a:rPr>
              <a:t>Example: he will close his eyes thinking that others can’t see him.</a:t>
            </a:r>
          </a:p>
        </p:txBody>
      </p:sp>
      <p:sp>
        <p:nvSpPr>
          <p:cNvPr id="4" name="Slide Number Placeholder 3">
            <a:extLst>
              <a:ext uri="{FF2B5EF4-FFF2-40B4-BE49-F238E27FC236}">
                <a16:creationId xmlns="" xmlns:a16="http://schemas.microsoft.com/office/drawing/2014/main" id="{55E5CCAF-657F-1AA4-97B6-16A6BC1D2A55}"/>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4040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410682-F157-821C-98C1-B2A3047853AC}"/>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31C526C3-DA42-1185-4260-63ABA3C5D750}"/>
              </a:ext>
            </a:extLst>
          </p:cNvPr>
          <p:cNvSpPr>
            <a:spLocks noGrp="1"/>
          </p:cNvSpPr>
          <p:nvPr>
            <p:ph idx="1"/>
          </p:nvPr>
        </p:nvSpPr>
        <p:spPr/>
        <p:txBody>
          <a:bodyPr/>
          <a:lstStyle/>
          <a:p>
            <a:r>
              <a:rPr lang="en-US" sz="2667" dirty="0">
                <a:latin typeface="DM Sans" pitchFamily="2" charset="0"/>
              </a:rPr>
              <a:t>Intuitive thoughts (refers to a form of thinking that is not yet based on logical or systematic reasoning but relies on children's intuitions, perceptions, and prior </a:t>
            </a:r>
            <a:r>
              <a:rPr lang="en-US" sz="2667" dirty="0">
                <a:latin typeface="DM Sans" pitchFamily="2" charset="0"/>
              </a:rPr>
              <a:t>experiences) develop </a:t>
            </a:r>
            <a:r>
              <a:rPr lang="en-US" sz="2667" dirty="0">
                <a:latin typeface="DM Sans" pitchFamily="2" charset="0"/>
              </a:rPr>
              <a:t>between the age of 4-7.</a:t>
            </a:r>
          </a:p>
          <a:p>
            <a:r>
              <a:rPr lang="en-US" sz="2667" dirty="0">
                <a:solidFill>
                  <a:srgbClr val="202124"/>
                </a:solidFill>
                <a:latin typeface="DM Sans" pitchFamily="2" charset="0"/>
              </a:rPr>
              <a:t>This is an age filled with questions, as children begin to make sense of their worlds.</a:t>
            </a:r>
          </a:p>
          <a:p>
            <a:r>
              <a:rPr lang="en-US" sz="2667" dirty="0">
                <a:solidFill>
                  <a:srgbClr val="6D6E71"/>
                </a:solidFill>
                <a:latin typeface="DM Sans" pitchFamily="2" charset="0"/>
              </a:rPr>
              <a:t>For example, a 1st grader will ask what is that green thing in the spaghetti, why is it there, why does it taste like that, and on and on</a:t>
            </a:r>
            <a:endParaRPr lang="aa-ET" sz="2667" dirty="0">
              <a:latin typeface="DM Sans" pitchFamily="2" charset="0"/>
            </a:endParaRPr>
          </a:p>
        </p:txBody>
      </p:sp>
      <p:sp>
        <p:nvSpPr>
          <p:cNvPr id="4" name="Slide Number Placeholder 3">
            <a:extLst>
              <a:ext uri="{FF2B5EF4-FFF2-40B4-BE49-F238E27FC236}">
                <a16:creationId xmlns="" xmlns:a16="http://schemas.microsoft.com/office/drawing/2014/main" id="{13149670-1F7A-17B8-F10D-F26C709716C9}"/>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93364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092C4F-0FAE-0CE7-3398-77BDE2CDE25F}"/>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5BD47374-08E6-E316-CBDB-E6E0206BA572}"/>
              </a:ext>
            </a:extLst>
          </p:cNvPr>
          <p:cNvSpPr>
            <a:spLocks noGrp="1"/>
          </p:cNvSpPr>
          <p:nvPr>
            <p:ph idx="1"/>
          </p:nvPr>
        </p:nvSpPr>
        <p:spPr/>
        <p:txBody>
          <a:bodyPr/>
          <a:lstStyle/>
          <a:p>
            <a:r>
              <a:rPr lang="en-US" sz="2667" b="1" u="sng" dirty="0">
                <a:latin typeface="DM Sans" pitchFamily="2" charset="0"/>
              </a:rPr>
              <a:t>Conservation</a:t>
            </a:r>
            <a:r>
              <a:rPr lang="en-US" sz="2667" dirty="0">
                <a:latin typeface="DM Sans" pitchFamily="2" charset="0"/>
              </a:rPr>
              <a:t> of matter – understanding that something doesn’t change even though it looks different, shape is not related to quantity (is not developed)</a:t>
            </a:r>
          </a:p>
          <a:p>
            <a:r>
              <a:rPr lang="en-US" sz="2667" dirty="0">
                <a:latin typeface="DM Sans" pitchFamily="2" charset="0"/>
              </a:rPr>
              <a:t>Ex: Are ten coins set in a long line more than ten coins in a pile?</a:t>
            </a:r>
          </a:p>
          <a:p>
            <a:r>
              <a:rPr lang="en-US" sz="2667" dirty="0">
                <a:latin typeface="DM Sans" pitchFamily="2" charset="0"/>
              </a:rPr>
              <a:t>Ex: Is there less water if it is poured into a bigger container?</a:t>
            </a:r>
          </a:p>
          <a:p>
            <a:endParaRPr lang="aa-ET" sz="2667" dirty="0">
              <a:latin typeface="DM Sans" pitchFamily="2" charset="0"/>
            </a:endParaRPr>
          </a:p>
        </p:txBody>
      </p:sp>
      <p:sp>
        <p:nvSpPr>
          <p:cNvPr id="4" name="Slide Number Placeholder 3">
            <a:extLst>
              <a:ext uri="{FF2B5EF4-FFF2-40B4-BE49-F238E27FC236}">
                <a16:creationId xmlns="" xmlns:a16="http://schemas.microsoft.com/office/drawing/2014/main" id="{7664F64D-1E91-F0C4-6871-73BEEA20A13B}"/>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22293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8FB64B-4F93-9FEA-16DD-55207E58CC32}"/>
              </a:ext>
            </a:extLst>
          </p:cNvPr>
          <p:cNvSpPr>
            <a:spLocks noGrp="1"/>
          </p:cNvSpPr>
          <p:nvPr>
            <p:ph type="title"/>
          </p:nvPr>
        </p:nvSpPr>
        <p:spPr/>
        <p:txBody>
          <a:bodyPr/>
          <a:lstStyle/>
          <a:p>
            <a:endParaRPr lang="aa-ET"/>
          </a:p>
        </p:txBody>
      </p:sp>
      <p:sp>
        <p:nvSpPr>
          <p:cNvPr id="4" name="Slide Number Placeholder 3">
            <a:extLst>
              <a:ext uri="{FF2B5EF4-FFF2-40B4-BE49-F238E27FC236}">
                <a16:creationId xmlns="" xmlns:a16="http://schemas.microsoft.com/office/drawing/2014/main" id="{DFCD7DF6-7B16-2773-A02A-F9F41D29263C}"/>
              </a:ext>
            </a:extLst>
          </p:cNvPr>
          <p:cNvSpPr>
            <a:spLocks noGrp="1"/>
          </p:cNvSpPr>
          <p:nvPr>
            <p:ph type="sldNum" sz="quarter" idx="12"/>
          </p:nvPr>
        </p:nvSpPr>
        <p:spPr/>
        <p:txBody>
          <a:bodyPr/>
          <a:lstStyle/>
          <a:p>
            <a:fld id="{B6F15528-21DE-4FAA-801E-634DDDAF4B2B}" type="slidenum">
              <a:rPr lang="en-US" smtClean="0"/>
              <a:pPr/>
              <a:t>28</a:t>
            </a:fld>
            <a:endParaRPr lang="en-US"/>
          </a:p>
        </p:txBody>
      </p:sp>
      <p:graphicFrame>
        <p:nvGraphicFramePr>
          <p:cNvPr id="5" name="Object 2">
            <a:extLst>
              <a:ext uri="{FF2B5EF4-FFF2-40B4-BE49-F238E27FC236}">
                <a16:creationId xmlns="" xmlns:a16="http://schemas.microsoft.com/office/drawing/2014/main" id="{27274CA2-C64B-C153-EF96-8AA135D41019}"/>
              </a:ext>
            </a:extLst>
          </p:cNvPr>
          <p:cNvGraphicFramePr>
            <a:graphicFrameLocks noGrp="1" noChangeAspect="1"/>
          </p:cNvGraphicFramePr>
          <p:nvPr>
            <p:ph idx="1"/>
          </p:nvPr>
        </p:nvGraphicFramePr>
        <p:xfrm>
          <a:off x="3057525" y="1636183"/>
          <a:ext cx="6076951" cy="4559300"/>
        </p:xfrm>
        <a:graphic>
          <a:graphicData uri="http://schemas.openxmlformats.org/presentationml/2006/ole">
            <mc:AlternateContent xmlns:mc="http://schemas.openxmlformats.org/markup-compatibility/2006">
              <mc:Choice xmlns:v="urn:schemas-microsoft-com:vml" Requires="v">
                <p:oleObj spid="_x0000_s1026" name="Slide" r:id="rId3" imgW="4558126" imgH="3419878" progId="PowerPoint.Slide.8">
                  <p:embed/>
                </p:oleObj>
              </mc:Choice>
              <mc:Fallback>
                <p:oleObj name="Slide" r:id="rId3" imgW="4558126" imgH="3419878"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36183"/>
                        <a:ext cx="6076951"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7995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CA33A9-1499-EA60-326B-0AB4A7FD2769}"/>
              </a:ext>
            </a:extLst>
          </p:cNvPr>
          <p:cNvSpPr>
            <a:spLocks noGrp="1"/>
          </p:cNvSpPr>
          <p:nvPr>
            <p:ph type="title"/>
          </p:nvPr>
        </p:nvSpPr>
        <p:spPr/>
        <p:txBody>
          <a:bodyPr/>
          <a:lstStyle/>
          <a:p>
            <a:r>
              <a:rPr lang="en-US" dirty="0">
                <a:solidFill>
                  <a:schemeClr val="accent2">
                    <a:lumMod val="75000"/>
                  </a:schemeClr>
                </a:solidFill>
              </a:rPr>
              <a:t>Concrete Operational Stage</a:t>
            </a:r>
            <a:endParaRPr lang="aa-ET" dirty="0">
              <a:solidFill>
                <a:schemeClr val="accent2">
                  <a:lumMod val="75000"/>
                </a:schemeClr>
              </a:solidFill>
            </a:endParaRPr>
          </a:p>
        </p:txBody>
      </p:sp>
      <p:sp>
        <p:nvSpPr>
          <p:cNvPr id="3" name="Content Placeholder 2">
            <a:extLst>
              <a:ext uri="{FF2B5EF4-FFF2-40B4-BE49-F238E27FC236}">
                <a16:creationId xmlns="" xmlns:a16="http://schemas.microsoft.com/office/drawing/2014/main" id="{53104A55-A85B-3B74-F2DA-2403EB85C36C}"/>
              </a:ext>
            </a:extLst>
          </p:cNvPr>
          <p:cNvSpPr>
            <a:spLocks noGrp="1"/>
          </p:cNvSpPr>
          <p:nvPr>
            <p:ph idx="1"/>
          </p:nvPr>
        </p:nvSpPr>
        <p:spPr>
          <a:xfrm>
            <a:off x="1316547" y="1417833"/>
            <a:ext cx="9162800" cy="4631200"/>
          </a:xfrm>
        </p:spPr>
        <p:txBody>
          <a:bodyPr/>
          <a:lstStyle/>
          <a:p>
            <a:r>
              <a:rPr lang="en-US" sz="2667" dirty="0"/>
              <a:t>From about 7 to about 11</a:t>
            </a:r>
          </a:p>
          <a:p>
            <a:pPr lvl="1"/>
            <a:r>
              <a:rPr lang="en-US" sz="2667" dirty="0"/>
              <a:t>The child can think logically about concrete objects therefore can add or subtract or sorting objects in order.</a:t>
            </a:r>
          </a:p>
          <a:p>
            <a:pPr lvl="1"/>
            <a:r>
              <a:rPr lang="en-US" sz="2667" dirty="0"/>
              <a:t>Able to observe and generalize (inductive reasoning</a:t>
            </a:r>
            <a:r>
              <a:rPr lang="en-US" sz="2667" dirty="0"/>
              <a:t>).</a:t>
            </a:r>
            <a:endParaRPr lang="en-US" sz="2667" dirty="0"/>
          </a:p>
          <a:p>
            <a:pPr lvl="1"/>
            <a:r>
              <a:rPr lang="en-US" sz="2667" dirty="0"/>
              <a:t>Understands conservation of matter (a chocolate cut into half is still the same and not more).</a:t>
            </a:r>
          </a:p>
          <a:p>
            <a:pPr lvl="1"/>
            <a:r>
              <a:rPr lang="en-US" sz="2667" dirty="0"/>
              <a:t>They learn the principle of Reversibility (the idea that some changes can be undone by</a:t>
            </a:r>
          </a:p>
          <a:p>
            <a:pPr lvl="1"/>
            <a:r>
              <a:rPr lang="en-US" sz="2667" dirty="0"/>
              <a:t>reversing an earlier action)</a:t>
            </a:r>
          </a:p>
        </p:txBody>
      </p:sp>
      <p:sp>
        <p:nvSpPr>
          <p:cNvPr id="4" name="Slide Number Placeholder 3">
            <a:extLst>
              <a:ext uri="{FF2B5EF4-FFF2-40B4-BE49-F238E27FC236}">
                <a16:creationId xmlns="" xmlns:a16="http://schemas.microsoft.com/office/drawing/2014/main" id="{EFE81AB7-84BA-8B0B-519C-ACFB78A24737}"/>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05008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3CD47D3-C9FC-431E-AFFC-E8EA092F2ECB}"/>
              </a:ext>
            </a:extLst>
          </p:cNvPr>
          <p:cNvSpPr>
            <a:spLocks noGrp="1"/>
          </p:cNvSpPr>
          <p:nvPr>
            <p:ph type="body" idx="1"/>
          </p:nvPr>
        </p:nvSpPr>
        <p:spPr>
          <a:xfrm>
            <a:off x="1040533" y="1295399"/>
            <a:ext cx="9740355" cy="3468512"/>
          </a:xfrm>
        </p:spPr>
        <p:txBody>
          <a:bodyPr/>
          <a:lstStyle/>
          <a:p>
            <a:pPr marL="101597" indent="0">
              <a:buNone/>
            </a:pPr>
            <a:r>
              <a:rPr lang="en-US" sz="1867" i="1" dirty="0">
                <a:solidFill>
                  <a:srgbClr val="002060"/>
                </a:solidFill>
                <a:latin typeface="PalatinoLTStd-Roman"/>
              </a:rPr>
              <a:t>How many bald, six-foot-six, 250-pound volunteer fire fighters in New Jersey wear droopy mustaches, aviator-style eyeglasses, and a key ring on the right side of the belt? </a:t>
            </a:r>
          </a:p>
          <a:p>
            <a:pPr marL="101597" indent="0">
              <a:buNone/>
            </a:pPr>
            <a:r>
              <a:rPr lang="en-US" sz="1867" i="1" dirty="0">
                <a:solidFill>
                  <a:srgbClr val="002060"/>
                </a:solidFill>
                <a:latin typeface="PalatinoLTStd-Roman"/>
              </a:rPr>
              <a:t>The answer is two: Gerald Levey and Mark Newman. They are twins who were separated at birth. Each twin did not even know the other existed until they were reunited—in a fire station—by a fellow fie fighter who knew Newman and was startled to see his double, Levey, at a firefighters’ convention.</a:t>
            </a:r>
          </a:p>
          <a:p>
            <a:pPr marL="101597" indent="0">
              <a:buNone/>
            </a:pPr>
            <a:r>
              <a:rPr lang="en-US" sz="1867" i="1" dirty="0">
                <a:solidFill>
                  <a:srgbClr val="002060"/>
                </a:solidFill>
                <a:latin typeface="PalatinoLTStd-Roman"/>
              </a:rPr>
              <a:t>The lives of the twins, although separate, took remarkably similar paths. Levey went to college and studied forestry; Newman planned to study forestry in college but instead took a job trimming trees. Both had jobs in supermarkets. One had a job installing sprinkler systems; the other installed fire alarms. They share similar hobbies and enjoy hunting, fi shing, going to the beach, and watching old John Wayne movies and professional wrestling. Both like Chinese food and drink the same brand of beer. Their mannerisms are also similar— for example, each one throws his head back when he laughs. And, of course, there is one more thing: They share a passion for fighting fires.</a:t>
            </a:r>
            <a:endParaRPr lang="en-US" sz="2400" i="1" dirty="0">
              <a:solidFill>
                <a:srgbClr val="002060"/>
              </a:solidFill>
            </a:endParaRPr>
          </a:p>
        </p:txBody>
      </p:sp>
      <p:sp>
        <p:nvSpPr>
          <p:cNvPr id="4" name="Slide Number Placeholder 3">
            <a:extLst>
              <a:ext uri="{FF2B5EF4-FFF2-40B4-BE49-F238E27FC236}">
                <a16:creationId xmlns="" xmlns:a16="http://schemas.microsoft.com/office/drawing/2014/main" id="{56615A77-67F7-45B0-9601-6F78089ABD94}"/>
              </a:ext>
            </a:extLst>
          </p:cNvPr>
          <p:cNvSpPr>
            <a:spLocks noGrp="1"/>
          </p:cNvSpPr>
          <p:nvPr>
            <p:ph type="sldNum" idx="12"/>
          </p:nvPr>
        </p:nvSpPr>
        <p:spPr/>
        <p:txBody>
          <a:bodyPr/>
          <a:lstStyle/>
          <a:p>
            <a:pPr algn="ctr"/>
            <a:fld id="{00000000-1234-1234-1234-123412341234}" type="slidenum">
              <a:rPr lang="en" smtClean="0"/>
              <a:pPr algn="ctr"/>
              <a:t>3</a:t>
            </a:fld>
            <a:endParaRPr lang="en"/>
          </a:p>
        </p:txBody>
      </p:sp>
    </p:spTree>
    <p:extLst>
      <p:ext uri="{BB962C8B-B14F-4D97-AF65-F5344CB8AC3E}">
        <p14:creationId xmlns:p14="http://schemas.microsoft.com/office/powerpoint/2010/main" val="8508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67" dirty="0"/>
              <a:t>Suppose a child in the concrete operational stage is given a series of observations about objects made of metal:</a:t>
            </a:r>
          </a:p>
          <a:p>
            <a:endParaRPr lang="en-US" sz="1867" dirty="0"/>
          </a:p>
          <a:p>
            <a:r>
              <a:rPr lang="en-US" sz="1867" dirty="0"/>
              <a:t>Observation: A metal spoon is attracted to a magnet.</a:t>
            </a:r>
          </a:p>
          <a:p>
            <a:r>
              <a:rPr lang="en-US" sz="1867" dirty="0"/>
              <a:t>Observation: A metal key is attracted to a magnet.</a:t>
            </a:r>
          </a:p>
          <a:p>
            <a:r>
              <a:rPr lang="en-US" sz="1867" dirty="0"/>
              <a:t>Observation: A metal coin is attracted to a magnet.</a:t>
            </a:r>
          </a:p>
          <a:p>
            <a:r>
              <a:rPr lang="en-US" sz="1867" dirty="0"/>
              <a:t>Based on these specific observations, a child in the concrete operational stage can engage in inductive reasoning to draw a general conclusion or make a prediction:</a:t>
            </a:r>
          </a:p>
          <a:p>
            <a:endParaRPr lang="en-US" sz="1867" dirty="0"/>
          </a:p>
          <a:p>
            <a:r>
              <a:rPr lang="en-US" sz="1867" dirty="0"/>
              <a:t>Inductive Conclusion: "Metal objects are attracted to magnets."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828713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D283D4-DC72-8D5C-F9B5-527AF90FE5DF}"/>
              </a:ext>
            </a:extLst>
          </p:cNvPr>
          <p:cNvSpPr>
            <a:spLocks noGrp="1"/>
          </p:cNvSpPr>
          <p:nvPr>
            <p:ph type="title"/>
          </p:nvPr>
        </p:nvSpPr>
        <p:spPr/>
        <p:txBody>
          <a:bodyPr/>
          <a:lstStyle/>
          <a:p>
            <a:r>
              <a:rPr lang="en-US" dirty="0">
                <a:solidFill>
                  <a:schemeClr val="accent2">
                    <a:lumMod val="75000"/>
                  </a:schemeClr>
                </a:solidFill>
              </a:rPr>
              <a:t>Formal Operational Stage</a:t>
            </a:r>
            <a:endParaRPr lang="aa-ET" dirty="0">
              <a:solidFill>
                <a:schemeClr val="accent2">
                  <a:lumMod val="75000"/>
                </a:schemeClr>
              </a:solidFill>
            </a:endParaRPr>
          </a:p>
        </p:txBody>
      </p:sp>
      <p:sp>
        <p:nvSpPr>
          <p:cNvPr id="3" name="Content Placeholder 2">
            <a:extLst>
              <a:ext uri="{FF2B5EF4-FFF2-40B4-BE49-F238E27FC236}">
                <a16:creationId xmlns="" xmlns:a16="http://schemas.microsoft.com/office/drawing/2014/main" id="{7F0047F2-688E-2C3C-4F0C-6EF3E2945AB0}"/>
              </a:ext>
            </a:extLst>
          </p:cNvPr>
          <p:cNvSpPr>
            <a:spLocks noGrp="1"/>
          </p:cNvSpPr>
          <p:nvPr>
            <p:ph idx="1"/>
          </p:nvPr>
        </p:nvSpPr>
        <p:spPr/>
        <p:txBody>
          <a:bodyPr/>
          <a:lstStyle/>
          <a:p>
            <a:pPr marL="365751" indent="-365751" defTabSz="1219170">
              <a:lnSpc>
                <a:spcPct val="100000"/>
              </a:lnSpc>
              <a:spcBef>
                <a:spcPts val="800"/>
              </a:spcBef>
              <a:buClr>
                <a:srgbClr val="FE8637"/>
              </a:buClr>
              <a:buSzPct val="70000"/>
              <a:buFont typeface="Wingdings"/>
              <a:buChar char=""/>
              <a:defRPr/>
            </a:pPr>
            <a:r>
              <a:rPr lang="en-US" sz="2667" dirty="0">
                <a:solidFill>
                  <a:prstClr val="black"/>
                </a:solidFill>
                <a:latin typeface="DM Sans" pitchFamily="2" charset="0"/>
              </a:rPr>
              <a:t>From about 12 to about 15</a:t>
            </a:r>
          </a:p>
          <a:p>
            <a:pPr marL="853419" lvl="1" indent="-365751" defTabSz="1219170">
              <a:lnSpc>
                <a:spcPct val="100000"/>
              </a:lnSpc>
              <a:spcBef>
                <a:spcPct val="20000"/>
              </a:spcBef>
              <a:buClr>
                <a:srgbClr val="FE8637"/>
              </a:buClr>
              <a:buSzPct val="80000"/>
              <a:buFont typeface="Wingdings 2"/>
              <a:buChar char=""/>
              <a:defRPr/>
            </a:pPr>
            <a:r>
              <a:rPr lang="en-US" sz="2667" dirty="0">
                <a:solidFill>
                  <a:srgbClr val="3B435B"/>
                </a:solidFill>
                <a:latin typeface="DM Sans" pitchFamily="2" charset="0"/>
              </a:rPr>
              <a:t>Be able to think about hypothetical situations (if-then statements)</a:t>
            </a:r>
          </a:p>
          <a:p>
            <a:pPr marL="853419" lvl="1" indent="-365751" defTabSz="1219170">
              <a:lnSpc>
                <a:spcPct val="100000"/>
              </a:lnSpc>
              <a:spcBef>
                <a:spcPct val="20000"/>
              </a:spcBef>
              <a:buClr>
                <a:srgbClr val="FE8637"/>
              </a:buClr>
              <a:buSzPct val="80000"/>
              <a:buFont typeface="Wingdings 2"/>
              <a:buChar char=""/>
              <a:defRPr/>
            </a:pPr>
            <a:r>
              <a:rPr lang="en-US" sz="2667" dirty="0">
                <a:solidFill>
                  <a:srgbClr val="3B435B"/>
                </a:solidFill>
                <a:latin typeface="DM Sans" pitchFamily="2" charset="0"/>
              </a:rPr>
              <a:t>Form &amp; test hypotheses (deductive reasoning) </a:t>
            </a:r>
          </a:p>
          <a:p>
            <a:pPr marL="853419" lvl="1" indent="-365751" defTabSz="1219170">
              <a:lnSpc>
                <a:spcPct val="100000"/>
              </a:lnSpc>
              <a:spcBef>
                <a:spcPct val="20000"/>
              </a:spcBef>
              <a:buClr>
                <a:srgbClr val="FE8637"/>
              </a:buClr>
              <a:buSzPct val="80000"/>
              <a:buFont typeface="Wingdings 2"/>
              <a:buChar char=""/>
              <a:defRPr/>
            </a:pPr>
            <a:r>
              <a:rPr lang="en-US" sz="2667" dirty="0">
                <a:solidFill>
                  <a:srgbClr val="3B435B"/>
                </a:solidFill>
                <a:latin typeface="DM Sans" pitchFamily="2" charset="0"/>
              </a:rPr>
              <a:t>Reason scientifically</a:t>
            </a:r>
            <a:r>
              <a:rPr lang="en-US" sz="2667" dirty="0">
                <a:solidFill>
                  <a:prstClr val="black"/>
                </a:solidFill>
                <a:latin typeface="DM Sans" pitchFamily="2" charset="0"/>
              </a:rPr>
              <a:t> </a:t>
            </a:r>
          </a:p>
          <a:p>
            <a:pPr marL="853419" lvl="1" indent="-365751" defTabSz="1219170">
              <a:lnSpc>
                <a:spcPct val="100000"/>
              </a:lnSpc>
              <a:spcBef>
                <a:spcPct val="20000"/>
              </a:spcBef>
              <a:buClr>
                <a:srgbClr val="FE8637"/>
              </a:buClr>
              <a:buSzPct val="80000"/>
              <a:buFont typeface="Wingdings 2"/>
              <a:buChar char=""/>
              <a:defRPr/>
            </a:pPr>
            <a:r>
              <a:rPr lang="en-US" sz="2667" dirty="0">
                <a:solidFill>
                  <a:prstClr val="black"/>
                </a:solidFill>
                <a:latin typeface="DM Sans" pitchFamily="2" charset="0"/>
              </a:rPr>
              <a:t>Develop compassion because of the understanding there is a reason for others behavior. </a:t>
            </a:r>
          </a:p>
          <a:p>
            <a:pPr marL="853419" lvl="1" indent="-365751" defTabSz="1219170">
              <a:lnSpc>
                <a:spcPct val="100000"/>
              </a:lnSpc>
              <a:spcBef>
                <a:spcPct val="20000"/>
              </a:spcBef>
              <a:buClr>
                <a:srgbClr val="FE8637"/>
              </a:buClr>
              <a:buSzPct val="80000"/>
              <a:buFont typeface="Wingdings 2"/>
              <a:buChar char=""/>
              <a:defRPr/>
            </a:pPr>
            <a:r>
              <a:rPr lang="en-US" sz="2667" dirty="0">
                <a:solidFill>
                  <a:prstClr val="black"/>
                </a:solidFill>
                <a:latin typeface="DM Sans" pitchFamily="2" charset="0"/>
              </a:rPr>
              <a:t>Understand abstract concepts (success/failure, love/hate)</a:t>
            </a:r>
          </a:p>
        </p:txBody>
      </p:sp>
      <p:sp>
        <p:nvSpPr>
          <p:cNvPr id="4" name="Slide Number Placeholder 3">
            <a:extLst>
              <a:ext uri="{FF2B5EF4-FFF2-40B4-BE49-F238E27FC236}">
                <a16:creationId xmlns="" xmlns:a16="http://schemas.microsoft.com/office/drawing/2014/main" id="{C45440C8-F6E2-031D-1A1F-36A367EDF245}"/>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071293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20A910-26DB-2A1E-2940-02AC42AA9FCD}"/>
              </a:ext>
            </a:extLst>
          </p:cNvPr>
          <p:cNvSpPr>
            <a:spLocks noGrp="1"/>
          </p:cNvSpPr>
          <p:nvPr>
            <p:ph type="title"/>
          </p:nvPr>
        </p:nvSpPr>
        <p:spPr/>
        <p:txBody>
          <a:bodyPr/>
          <a:lstStyle/>
          <a:p>
            <a:r>
              <a:rPr lang="en-US" dirty="0">
                <a:solidFill>
                  <a:schemeClr val="accent2">
                    <a:lumMod val="75000"/>
                  </a:schemeClr>
                </a:solidFill>
              </a:rPr>
              <a:t>Pendulum problem</a:t>
            </a:r>
            <a:endParaRPr lang="aa-ET" dirty="0">
              <a:solidFill>
                <a:schemeClr val="accent2">
                  <a:lumMod val="75000"/>
                </a:schemeClr>
              </a:solidFill>
            </a:endParaRPr>
          </a:p>
        </p:txBody>
      </p:sp>
      <p:sp>
        <p:nvSpPr>
          <p:cNvPr id="3" name="Content Placeholder 2">
            <a:extLst>
              <a:ext uri="{FF2B5EF4-FFF2-40B4-BE49-F238E27FC236}">
                <a16:creationId xmlns="" xmlns:a16="http://schemas.microsoft.com/office/drawing/2014/main" id="{330A4D2F-531B-F8F9-A0C9-65035ED37E8D}"/>
              </a:ext>
            </a:extLst>
          </p:cNvPr>
          <p:cNvSpPr>
            <a:spLocks noGrp="1"/>
          </p:cNvSpPr>
          <p:nvPr>
            <p:ph idx="1"/>
          </p:nvPr>
        </p:nvSpPr>
        <p:spPr>
          <a:xfrm>
            <a:off x="1514600" y="1600333"/>
            <a:ext cx="9162800" cy="4631200"/>
          </a:xfrm>
        </p:spPr>
        <p:txBody>
          <a:bodyPr/>
          <a:lstStyle/>
          <a:p>
            <a:pPr algn="l"/>
            <a:r>
              <a:rPr lang="en-US" sz="2667" dirty="0">
                <a:latin typeface="DM Sans" pitchFamily="2" charset="0"/>
              </a:rPr>
              <a:t>The problem solver is asked to figure out what determines how fast a pendulum swings. Is it the length of the string, the weight of the pendulum, or the force with which the pendulum is pushed? </a:t>
            </a:r>
            <a:endParaRPr lang="aa-ET" sz="2667" dirty="0">
              <a:latin typeface="DM Sans" pitchFamily="2" charset="0"/>
            </a:endParaRPr>
          </a:p>
        </p:txBody>
      </p:sp>
      <p:sp>
        <p:nvSpPr>
          <p:cNvPr id="4" name="Slide Number Placeholder 3">
            <a:extLst>
              <a:ext uri="{FF2B5EF4-FFF2-40B4-BE49-F238E27FC236}">
                <a16:creationId xmlns="" xmlns:a16="http://schemas.microsoft.com/office/drawing/2014/main" id="{3899A0C7-3A8D-A4B4-53FA-72EBB4669302}"/>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Box 4">
            <a:extLst>
              <a:ext uri="{FF2B5EF4-FFF2-40B4-BE49-F238E27FC236}">
                <a16:creationId xmlns="" xmlns:a16="http://schemas.microsoft.com/office/drawing/2014/main" id="{6EC41E9A-43C0-DE21-B22B-4A2EB2B76296}"/>
              </a:ext>
            </a:extLst>
          </p:cNvPr>
          <p:cNvSpPr txBox="1"/>
          <p:nvPr/>
        </p:nvSpPr>
        <p:spPr>
          <a:xfrm>
            <a:off x="4081400" y="4765225"/>
            <a:ext cx="4358640" cy="461665"/>
          </a:xfrm>
          <a:prstGeom prst="rect">
            <a:avLst/>
          </a:prstGeom>
          <a:noFill/>
        </p:spPr>
        <p:txBody>
          <a:bodyPr wrap="square" rtlCol="0">
            <a:spAutoFit/>
          </a:bodyPr>
          <a:lstStyle/>
          <a:p>
            <a:r>
              <a:rPr lang="en-US" sz="2400" b="1" dirty="0">
                <a:latin typeface="ACaslonPro-Regular"/>
              </a:rPr>
              <a:t>Length of the string</a:t>
            </a:r>
            <a:endParaRPr lang="aa-ET" sz="2400" b="1" dirty="0"/>
          </a:p>
        </p:txBody>
      </p:sp>
    </p:spTree>
    <p:extLst>
      <p:ext uri="{BB962C8B-B14F-4D97-AF65-F5344CB8AC3E}">
        <p14:creationId xmlns:p14="http://schemas.microsoft.com/office/powerpoint/2010/main" val="133973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EB02A-D612-CDE8-374C-3ACD9B2F9011}"/>
              </a:ext>
            </a:extLst>
          </p:cNvPr>
          <p:cNvSpPr>
            <a:spLocks noGrp="1"/>
          </p:cNvSpPr>
          <p:nvPr>
            <p:ph type="title"/>
          </p:nvPr>
        </p:nvSpPr>
        <p:spPr/>
        <p:txBody>
          <a:bodyPr/>
          <a:lstStyle/>
          <a:p>
            <a:endParaRPr lang="aa-ET"/>
          </a:p>
        </p:txBody>
      </p:sp>
      <p:sp>
        <p:nvSpPr>
          <p:cNvPr id="3" name="Content Placeholder 2">
            <a:extLst>
              <a:ext uri="{FF2B5EF4-FFF2-40B4-BE49-F238E27FC236}">
                <a16:creationId xmlns="" xmlns:a16="http://schemas.microsoft.com/office/drawing/2014/main" id="{054B0F18-8ABD-FAB0-6539-5EF22512CDE2}"/>
              </a:ext>
            </a:extLst>
          </p:cNvPr>
          <p:cNvSpPr>
            <a:spLocks noGrp="1"/>
          </p:cNvSpPr>
          <p:nvPr>
            <p:ph idx="1"/>
          </p:nvPr>
        </p:nvSpPr>
        <p:spPr/>
        <p:txBody>
          <a:bodyPr/>
          <a:lstStyle/>
          <a:p>
            <a:pPr algn="l"/>
            <a:r>
              <a:rPr lang="en-US" sz="2667" dirty="0">
                <a:latin typeface="DM Sans" pitchFamily="2" charset="0"/>
              </a:rPr>
              <a:t>Children in the concrete operational stage approach the problem haphazardly without a logical or rational plan of action.</a:t>
            </a:r>
          </a:p>
          <a:p>
            <a:pPr algn="l"/>
            <a:r>
              <a:rPr lang="en-US" sz="2667" dirty="0">
                <a:latin typeface="DM Sans" pitchFamily="2" charset="0"/>
              </a:rPr>
              <a:t>People in the formal operational stage approach the problem systematically. Acting as if they were scientists conducting an experiment, they examine the effects of changes in one variable at a time.</a:t>
            </a:r>
            <a:endParaRPr lang="aa-ET" sz="2667" dirty="0">
              <a:latin typeface="DM Sans" pitchFamily="2" charset="0"/>
            </a:endParaRPr>
          </a:p>
        </p:txBody>
      </p:sp>
      <p:sp>
        <p:nvSpPr>
          <p:cNvPr id="4" name="Slide Number Placeholder 3">
            <a:extLst>
              <a:ext uri="{FF2B5EF4-FFF2-40B4-BE49-F238E27FC236}">
                <a16:creationId xmlns="" xmlns:a16="http://schemas.microsoft.com/office/drawing/2014/main" id="{09F7D672-38C8-D273-7741-4A85D1501E2B}"/>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528275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4F04FD-B6DB-D7DB-DEE9-D5AEF952D32C}"/>
              </a:ext>
            </a:extLst>
          </p:cNvPr>
          <p:cNvSpPr>
            <a:spLocks noGrp="1"/>
          </p:cNvSpPr>
          <p:nvPr>
            <p:ph type="title"/>
          </p:nvPr>
        </p:nvSpPr>
        <p:spPr/>
        <p:txBody>
          <a:bodyPr/>
          <a:lstStyle/>
          <a:p>
            <a:r>
              <a:rPr lang="en-US" dirty="0">
                <a:solidFill>
                  <a:schemeClr val="accent2">
                    <a:lumMod val="75000"/>
                  </a:schemeClr>
                </a:solidFill>
              </a:rPr>
              <a:t>Problems with Piaget’s Theory</a:t>
            </a:r>
            <a:endParaRPr lang="aa-ET" dirty="0">
              <a:solidFill>
                <a:schemeClr val="accent2">
                  <a:lumMod val="75000"/>
                </a:schemeClr>
              </a:solidFill>
            </a:endParaRPr>
          </a:p>
        </p:txBody>
      </p:sp>
      <p:sp>
        <p:nvSpPr>
          <p:cNvPr id="3" name="Content Placeholder 2">
            <a:extLst>
              <a:ext uri="{FF2B5EF4-FFF2-40B4-BE49-F238E27FC236}">
                <a16:creationId xmlns="" xmlns:a16="http://schemas.microsoft.com/office/drawing/2014/main" id="{63C73DDE-6AA7-8458-6E1E-9D7F70E4F1B0}"/>
              </a:ext>
            </a:extLst>
          </p:cNvPr>
          <p:cNvSpPr>
            <a:spLocks noGrp="1"/>
          </p:cNvSpPr>
          <p:nvPr>
            <p:ph idx="1"/>
          </p:nvPr>
        </p:nvSpPr>
        <p:spPr/>
        <p:txBody>
          <a:bodyPr/>
          <a:lstStyle/>
          <a:p>
            <a:pPr algn="just"/>
            <a:r>
              <a:rPr lang="en-US" sz="2400" dirty="0"/>
              <a:t>Piaget’s Research-much was based on observing his 3 children, others were from well educated parents and of higher socioeconomic status.</a:t>
            </a:r>
          </a:p>
          <a:p>
            <a:pPr algn="just"/>
            <a:endParaRPr lang="en-US" sz="2400" dirty="0"/>
          </a:p>
          <a:p>
            <a:pPr algn="just"/>
            <a:r>
              <a:rPr lang="en-US" sz="2400" dirty="0"/>
              <a:t>Research also showed that environmental factors play a role in child’s movement between the stages, not only age</a:t>
            </a:r>
          </a:p>
          <a:p>
            <a:endParaRPr lang="aa-ET" sz="2400" dirty="0">
              <a:latin typeface="DM Sans" pitchFamily="2" charset="0"/>
            </a:endParaRPr>
          </a:p>
        </p:txBody>
      </p:sp>
      <p:sp>
        <p:nvSpPr>
          <p:cNvPr id="4" name="Slide Number Placeholder 3">
            <a:extLst>
              <a:ext uri="{FF2B5EF4-FFF2-40B4-BE49-F238E27FC236}">
                <a16:creationId xmlns="" xmlns:a16="http://schemas.microsoft.com/office/drawing/2014/main" id="{CD0C513A-A568-2238-33F5-EBAF4ED0D400}"/>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708306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https://www.youtube.com/watch?v=IhcgYgx7aAA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771394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24170" y="3240352"/>
            <a:ext cx="8187501" cy="644000"/>
          </a:xfrm>
        </p:spPr>
        <p:txBody>
          <a:bodyPr>
            <a:noAutofit/>
          </a:bodyPr>
          <a:lstStyle/>
          <a:p>
            <a:pPr lvl="0"/>
            <a:r>
              <a:rPr lang="en-US" dirty="0" err="1">
                <a:solidFill>
                  <a:srgbClr val="002060"/>
                </a:solidFill>
              </a:rPr>
              <a:t>Vygotsky’s</a:t>
            </a:r>
            <a:r>
              <a:rPr lang="en-US" dirty="0">
                <a:solidFill>
                  <a:srgbClr val="002060"/>
                </a:solidFill>
              </a:rPr>
              <a:t> Theory of Cognitive Development </a:t>
            </a:r>
          </a:p>
        </p:txBody>
      </p:sp>
      <p:pic>
        <p:nvPicPr>
          <p:cNvPr id="7" name="Picture 3" descr="v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93958" y="1464734"/>
            <a:ext cx="2577295"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972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1" y="457200"/>
            <a:ext cx="8229600" cy="1143000"/>
          </a:xfrm>
        </p:spPr>
        <p:txBody>
          <a:bodyPr/>
          <a:lstStyle/>
          <a:p>
            <a:r>
              <a:rPr lang="en-US" dirty="0" err="1">
                <a:solidFill>
                  <a:srgbClr val="002060"/>
                </a:solidFill>
              </a:rPr>
              <a:t>Vygotsky’s</a:t>
            </a:r>
            <a:r>
              <a:rPr lang="en-US" dirty="0">
                <a:solidFill>
                  <a:srgbClr val="002060"/>
                </a:solidFill>
              </a:rPr>
              <a:t> Theory</a:t>
            </a:r>
          </a:p>
        </p:txBody>
      </p:sp>
      <p:sp>
        <p:nvSpPr>
          <p:cNvPr id="3" name="Content Placeholder 2"/>
          <p:cNvSpPr>
            <a:spLocks noGrp="1"/>
          </p:cNvSpPr>
          <p:nvPr>
            <p:ph idx="1"/>
          </p:nvPr>
        </p:nvSpPr>
        <p:spPr>
          <a:xfrm>
            <a:off x="846666" y="1600201"/>
            <a:ext cx="10216444" cy="3333044"/>
          </a:xfrm>
        </p:spPr>
        <p:txBody>
          <a:bodyPr>
            <a:normAutofit/>
          </a:bodyPr>
          <a:lstStyle/>
          <a:p>
            <a:r>
              <a:rPr lang="en-US" sz="1867" dirty="0"/>
              <a:t>His theory is sometimes referred to as the </a:t>
            </a:r>
            <a:r>
              <a:rPr lang="en-US" sz="1867" i="1" dirty="0">
                <a:solidFill>
                  <a:schemeClr val="accent2">
                    <a:lumMod val="60000"/>
                    <a:lumOff val="40000"/>
                  </a:schemeClr>
                </a:solidFill>
              </a:rPr>
              <a:t>socio-cultural perspective</a:t>
            </a:r>
            <a:r>
              <a:rPr lang="en-US" sz="1867" dirty="0"/>
              <a:t> because of its emphasis on the impact of society and culture on cognitive development.</a:t>
            </a:r>
          </a:p>
          <a:p>
            <a:r>
              <a:rPr lang="en-CA" sz="1867" dirty="0"/>
              <a:t>Theory suggests that social interaction leads to continuous step by step changes in a child’s thought and behaviour that can vary greatly from culture to culture.</a:t>
            </a:r>
          </a:p>
          <a:p>
            <a:r>
              <a:rPr lang="en-US" sz="1867" dirty="0" err="1"/>
              <a:t>Vygotsky’s</a:t>
            </a:r>
            <a:r>
              <a:rPr lang="en-US" sz="1867" dirty="0"/>
              <a:t> theory</a:t>
            </a:r>
          </a:p>
          <a:p>
            <a:pPr lvl="1"/>
            <a:r>
              <a:rPr lang="en-US" sz="1867" dirty="0"/>
              <a:t>Places emphasis on culture affecting/shaping cognitive development</a:t>
            </a:r>
          </a:p>
          <a:p>
            <a:pPr lvl="1"/>
            <a:r>
              <a:rPr lang="en-US" sz="1867" dirty="0" err="1"/>
              <a:t>Empahsizes</a:t>
            </a:r>
            <a:r>
              <a:rPr lang="en-US" sz="1867" dirty="0"/>
              <a:t> social factors that contribute to cognitive development</a:t>
            </a:r>
          </a:p>
          <a:p>
            <a:pPr lvl="1"/>
            <a:r>
              <a:rPr lang="en-US" sz="1867" i="1" dirty="0"/>
              <a:t>Places emphasis on the role of language in cognitive development</a:t>
            </a:r>
            <a:endParaRPr lang="en-CA" sz="1867" dirty="0"/>
          </a:p>
          <a:p>
            <a:endParaRPr lang="en-US" sz="1867" dirty="0"/>
          </a:p>
          <a:p>
            <a:endParaRPr lang="en-US" sz="1867" dirty="0"/>
          </a:p>
        </p:txBody>
      </p:sp>
    </p:spTree>
    <p:extLst>
      <p:ext uri="{BB962C8B-B14F-4D97-AF65-F5344CB8AC3E}">
        <p14:creationId xmlns:p14="http://schemas.microsoft.com/office/powerpoint/2010/main" val="860886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33" dirty="0">
                <a:solidFill>
                  <a:srgbClr val="002060"/>
                </a:solidFill>
              </a:rPr>
              <a:t>The 4 Basic Principles</a:t>
            </a:r>
          </a:p>
        </p:txBody>
      </p:sp>
      <p:sp>
        <p:nvSpPr>
          <p:cNvPr id="3" name="Content Placeholder 2"/>
          <p:cNvSpPr>
            <a:spLocks noGrp="1"/>
          </p:cNvSpPr>
          <p:nvPr>
            <p:ph idx="1"/>
          </p:nvPr>
        </p:nvSpPr>
        <p:spPr>
          <a:xfrm>
            <a:off x="880534" y="1600200"/>
            <a:ext cx="9796933" cy="4631200"/>
          </a:xfrm>
        </p:spPr>
        <p:txBody>
          <a:bodyPr>
            <a:normAutofit/>
          </a:bodyPr>
          <a:lstStyle/>
          <a:p>
            <a:r>
              <a:rPr lang="en-US" sz="2133" dirty="0"/>
              <a:t>Language plays a central role in mental development</a:t>
            </a:r>
          </a:p>
          <a:p>
            <a:r>
              <a:rPr lang="en-US" sz="2133" dirty="0"/>
              <a:t>Development can not be separated from its social context</a:t>
            </a:r>
          </a:p>
          <a:p>
            <a:r>
              <a:rPr lang="en-US" sz="2133" dirty="0"/>
              <a:t>Learning can lead development</a:t>
            </a:r>
          </a:p>
          <a:p>
            <a:r>
              <a:rPr lang="en-US" sz="2133" dirty="0"/>
              <a:t>Children construct their knowledge</a:t>
            </a:r>
          </a:p>
        </p:txBody>
      </p:sp>
    </p:spTree>
    <p:extLst>
      <p:ext uri="{BB962C8B-B14F-4D97-AF65-F5344CB8AC3E}">
        <p14:creationId xmlns:p14="http://schemas.microsoft.com/office/powerpoint/2010/main" val="3043791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934" y="952500"/>
            <a:ext cx="10239023" cy="4953000"/>
          </a:xfrm>
        </p:spPr>
        <p:txBody>
          <a:bodyPr>
            <a:normAutofit/>
          </a:bodyPr>
          <a:lstStyle/>
          <a:p>
            <a:pPr>
              <a:lnSpc>
                <a:spcPct val="100000"/>
              </a:lnSpc>
            </a:pPr>
            <a:r>
              <a:rPr lang="en-US" sz="2400" dirty="0"/>
              <a:t>Vygotsky saw cognitive development as depending more on interactions with people &amp; tools in the child’s world</a:t>
            </a:r>
            <a:r>
              <a:rPr lang="en-US" sz="2400" dirty="0"/>
              <a:t>.</a:t>
            </a:r>
          </a:p>
          <a:p>
            <a:pPr>
              <a:lnSpc>
                <a:spcPct val="100000"/>
              </a:lnSpc>
            </a:pPr>
            <a:r>
              <a:rPr lang="en-US" sz="2400" dirty="0"/>
              <a:t>(Tools </a:t>
            </a:r>
            <a:r>
              <a:rPr lang="en-US" sz="2400" dirty="0"/>
              <a:t>of intellectual adaptation is Vygotsky’s term for methods of thinking and problem-solving strategies that children internalize through social interactions with the more knowledgeable members of society</a:t>
            </a:r>
            <a:r>
              <a:rPr lang="en-US" sz="2400" dirty="0"/>
              <a:t>.)</a:t>
            </a:r>
          </a:p>
          <a:p>
            <a:pPr>
              <a:lnSpc>
                <a:spcPct val="100000"/>
              </a:lnSpc>
            </a:pPr>
            <a:endParaRPr lang="en-US" sz="2400" dirty="0"/>
          </a:p>
          <a:p>
            <a:pPr lvl="1">
              <a:lnSpc>
                <a:spcPct val="100000"/>
              </a:lnSpc>
            </a:pPr>
            <a:r>
              <a:rPr lang="en-US" sz="1867" dirty="0"/>
              <a:t>Tools are real: pens, paper, computers; </a:t>
            </a:r>
          </a:p>
          <a:p>
            <a:pPr marL="457189" lvl="1" indent="0">
              <a:lnSpc>
                <a:spcPct val="100000"/>
              </a:lnSpc>
              <a:buNone/>
            </a:pPr>
            <a:r>
              <a:rPr lang="en-US" sz="1867" dirty="0"/>
              <a:t>				or</a:t>
            </a:r>
          </a:p>
          <a:p>
            <a:pPr lvl="1">
              <a:lnSpc>
                <a:spcPct val="100000"/>
              </a:lnSpc>
            </a:pPr>
            <a:r>
              <a:rPr lang="en-US" sz="1867" dirty="0"/>
              <a:t>Tools are symbols: language, math systems, signs</a:t>
            </a:r>
          </a:p>
          <a:p>
            <a:pPr>
              <a:lnSpc>
                <a:spcPct val="100000"/>
              </a:lnSpc>
            </a:pPr>
            <a:r>
              <a:rPr lang="en-US" sz="2400" dirty="0"/>
              <a:t>Play allows children to stretch themselves cognitively</a:t>
            </a:r>
            <a:endParaRPr lang="en-CA" sz="2400" dirty="0"/>
          </a:p>
          <a:p>
            <a:pPr>
              <a:lnSpc>
                <a:spcPct val="100000"/>
              </a:lnSpc>
            </a:pPr>
            <a:r>
              <a:rPr lang="en-CA" sz="2400" dirty="0"/>
              <a:t>Vygotsky believed that children would acquire ways of thinking and behaving that make up a culture by interacting with a </a:t>
            </a:r>
            <a:r>
              <a:rPr lang="en-CA" sz="2400" dirty="0">
                <a:solidFill>
                  <a:schemeClr val="accent2">
                    <a:lumMod val="60000"/>
                    <a:lumOff val="40000"/>
                  </a:schemeClr>
                </a:solidFill>
              </a:rPr>
              <a:t>More Knowledgeable Other (MKO)</a:t>
            </a:r>
            <a:r>
              <a:rPr lang="en-CA" sz="2400" dirty="0"/>
              <a:t>.</a:t>
            </a:r>
          </a:p>
        </p:txBody>
      </p:sp>
    </p:spTree>
    <p:extLst>
      <p:ext uri="{BB962C8B-B14F-4D97-AF65-F5344CB8AC3E}">
        <p14:creationId xmlns:p14="http://schemas.microsoft.com/office/powerpoint/2010/main" val="234729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ctrTitle"/>
          </p:nvPr>
        </p:nvSpPr>
        <p:spPr>
          <a:xfrm>
            <a:off x="2559523" y="2942633"/>
            <a:ext cx="6812400" cy="644000"/>
          </a:xfrm>
          <a:prstGeom prst="rect">
            <a:avLst/>
          </a:prstGeom>
        </p:spPr>
        <p:txBody>
          <a:bodyPr spcFirstLastPara="1" vert="horz" wrap="square" lIns="0" tIns="0" rIns="0" bIns="0" rtlCol="0" anchor="b" anchorCtr="0">
            <a:noAutofit/>
          </a:bodyPr>
          <a:lstStyle/>
          <a:p>
            <a:r>
              <a:rPr lang="en-US" dirty="0">
                <a:solidFill>
                  <a:srgbClr val="002060"/>
                </a:solidFill>
              </a:rPr>
              <a:t>What is Development?</a:t>
            </a:r>
            <a:endParaRPr dirty="0">
              <a:solidFill>
                <a:srgbClr val="002060"/>
              </a:solidFill>
            </a:endParaRPr>
          </a:p>
        </p:txBody>
      </p:sp>
      <p:sp>
        <p:nvSpPr>
          <p:cNvPr id="94" name="Google Shape;94;p15"/>
          <p:cNvSpPr txBox="1"/>
          <p:nvPr/>
        </p:nvSpPr>
        <p:spPr>
          <a:xfrm>
            <a:off x="0" y="2102433"/>
            <a:ext cx="2313600" cy="2324400"/>
          </a:xfrm>
          <a:prstGeom prst="rect">
            <a:avLst/>
          </a:prstGeom>
          <a:noFill/>
          <a:ln>
            <a:noFill/>
          </a:ln>
        </p:spPr>
        <p:txBody>
          <a:bodyPr spcFirstLastPara="1" wrap="square" lIns="121900" tIns="121900" rIns="121900" bIns="121900" anchor="ctr" anchorCtr="0">
            <a:noAutofit/>
          </a:bodyPr>
          <a:lstStyle/>
          <a:p>
            <a:pPr algn="ctr"/>
            <a:endParaRPr sz="12800" b="1" dirty="0">
              <a:solidFill>
                <a:schemeClr val="accent1"/>
              </a:solidFill>
              <a:latin typeface="DM Sans"/>
              <a:ea typeface="DM Sans"/>
              <a:cs typeface="DM Sans"/>
              <a:sym typeface="DM Sans"/>
            </a:endParaRPr>
          </a:p>
        </p:txBody>
      </p:sp>
    </p:spTree>
    <p:extLst>
      <p:ext uri="{BB962C8B-B14F-4D97-AF65-F5344CB8AC3E}">
        <p14:creationId xmlns:p14="http://schemas.microsoft.com/office/powerpoint/2010/main" val="2176198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Zone of Proximal Development</a:t>
            </a:r>
          </a:p>
        </p:txBody>
      </p:sp>
      <p:sp>
        <p:nvSpPr>
          <p:cNvPr id="3" name="Content Placeholder 2"/>
          <p:cNvSpPr>
            <a:spLocks noGrp="1"/>
          </p:cNvSpPr>
          <p:nvPr>
            <p:ph idx="1"/>
          </p:nvPr>
        </p:nvSpPr>
        <p:spPr>
          <a:xfrm>
            <a:off x="609600" y="1368111"/>
            <a:ext cx="10600267" cy="4525963"/>
          </a:xfrm>
        </p:spPr>
        <p:txBody>
          <a:bodyPr/>
          <a:lstStyle/>
          <a:p>
            <a:r>
              <a:rPr lang="en-CA" sz="2400" dirty="0"/>
              <a:t>This refers to the difference in a child’s performance when he or she attempts the problem on his or her own compared to when an adult or older child provides assistance</a:t>
            </a:r>
          </a:p>
          <a:p>
            <a:endParaRPr lang="en-US" sz="2400" dirty="0"/>
          </a:p>
        </p:txBody>
      </p:sp>
      <p:pic>
        <p:nvPicPr>
          <p:cNvPr id="8194" name="Picture 2" descr="Vygotsky's zone of proximal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579" y="3002844"/>
            <a:ext cx="4800600" cy="3603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362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57175"/>
            <a:ext cx="8229600" cy="1143000"/>
          </a:xfrm>
        </p:spPr>
        <p:txBody>
          <a:bodyPr>
            <a:normAutofit/>
          </a:bodyPr>
          <a:lstStyle/>
          <a:p>
            <a:r>
              <a:rPr lang="en-US" dirty="0">
                <a:solidFill>
                  <a:srgbClr val="002060"/>
                </a:solidFill>
              </a:rPr>
              <a:t>Applying </a:t>
            </a:r>
            <a:r>
              <a:rPr lang="en-US" dirty="0" err="1">
                <a:solidFill>
                  <a:srgbClr val="002060"/>
                </a:solidFill>
              </a:rPr>
              <a:t>Vygotsky’s</a:t>
            </a:r>
            <a:r>
              <a:rPr lang="en-US" dirty="0">
                <a:solidFill>
                  <a:srgbClr val="002060"/>
                </a:solidFill>
              </a:rPr>
              <a:t> Theory</a:t>
            </a:r>
          </a:p>
        </p:txBody>
      </p:sp>
      <p:sp>
        <p:nvSpPr>
          <p:cNvPr id="3" name="Content Placeholder 2"/>
          <p:cNvSpPr>
            <a:spLocks noGrp="1"/>
          </p:cNvSpPr>
          <p:nvPr>
            <p:ph idx="1"/>
          </p:nvPr>
        </p:nvSpPr>
        <p:spPr>
          <a:xfrm>
            <a:off x="801511" y="1400176"/>
            <a:ext cx="10086623" cy="4924425"/>
          </a:xfrm>
        </p:spPr>
        <p:txBody>
          <a:bodyPr>
            <a:noAutofit/>
          </a:bodyPr>
          <a:lstStyle/>
          <a:p>
            <a:pPr>
              <a:lnSpc>
                <a:spcPct val="100000"/>
              </a:lnSpc>
              <a:spcAft>
                <a:spcPct val="20000"/>
              </a:spcAft>
            </a:pPr>
            <a:r>
              <a:rPr lang="en-US" sz="2133" dirty="0"/>
              <a:t>Encourage students to talk themselves through difficult tasks</a:t>
            </a:r>
          </a:p>
          <a:p>
            <a:pPr>
              <a:lnSpc>
                <a:spcPct val="100000"/>
              </a:lnSpc>
              <a:spcAft>
                <a:spcPct val="20000"/>
              </a:spcAft>
            </a:pPr>
            <a:r>
              <a:rPr lang="en-US" sz="2133" dirty="0"/>
              <a:t>Provide cognitive tools that students can use to make difficult tasks easier</a:t>
            </a:r>
          </a:p>
          <a:p>
            <a:pPr>
              <a:lnSpc>
                <a:spcPct val="100000"/>
              </a:lnSpc>
              <a:spcAft>
                <a:spcPct val="20000"/>
              </a:spcAft>
            </a:pPr>
            <a:r>
              <a:rPr lang="en-US" sz="2133" dirty="0"/>
              <a:t>Present some tasks that students can perform successfully only with assistance</a:t>
            </a:r>
          </a:p>
          <a:p>
            <a:pPr>
              <a:lnSpc>
                <a:spcPct val="100000"/>
              </a:lnSpc>
              <a:spcAft>
                <a:spcPct val="20000"/>
              </a:spcAft>
            </a:pPr>
            <a:r>
              <a:rPr lang="en-US" sz="2133" dirty="0"/>
              <a:t>Provide sufficient scaffolding to enable students to attempt to perform challenging tasks</a:t>
            </a:r>
          </a:p>
          <a:p>
            <a:pPr>
              <a:lnSpc>
                <a:spcPct val="100000"/>
              </a:lnSpc>
              <a:spcAft>
                <a:spcPct val="20000"/>
              </a:spcAft>
            </a:pPr>
            <a:r>
              <a:rPr lang="en-US" sz="2133" dirty="0"/>
              <a:t>Have students work in small groups on complex tasks</a:t>
            </a:r>
          </a:p>
          <a:p>
            <a:pPr>
              <a:lnSpc>
                <a:spcPct val="100000"/>
              </a:lnSpc>
              <a:spcAft>
                <a:spcPct val="20000"/>
              </a:spcAft>
            </a:pPr>
            <a:r>
              <a:rPr lang="en-US" sz="2133" dirty="0"/>
              <a:t>Provide opportunities to engage in adult-like activities</a:t>
            </a:r>
          </a:p>
          <a:p>
            <a:pPr>
              <a:lnSpc>
                <a:spcPct val="100000"/>
              </a:lnSpc>
              <a:spcAft>
                <a:spcPct val="20000"/>
              </a:spcAft>
            </a:pPr>
            <a:r>
              <a:rPr lang="en-US" sz="2133" dirty="0"/>
              <a:t>Give young children time to practice adult roles and behaviors through play</a:t>
            </a:r>
          </a:p>
          <a:p>
            <a:pPr>
              <a:lnSpc>
                <a:spcPct val="100000"/>
              </a:lnSpc>
              <a:spcAft>
                <a:spcPct val="20000"/>
              </a:spcAft>
            </a:pPr>
            <a:endParaRPr lang="en-US" sz="2133" dirty="0"/>
          </a:p>
        </p:txBody>
      </p:sp>
      <p:sp>
        <p:nvSpPr>
          <p:cNvPr id="4" name="Rectangle 2"/>
          <p:cNvSpPr txBox="1">
            <a:spLocks noChangeArrowheads="1"/>
          </p:cNvSpPr>
          <p:nvPr/>
        </p:nvSpPr>
        <p:spPr>
          <a:xfrm>
            <a:off x="392290" y="474133"/>
            <a:ext cx="647858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6" name="Rectangle 4"/>
          <p:cNvSpPr>
            <a:spLocks noChangeArrowheads="1"/>
          </p:cNvSpPr>
          <p:nvPr/>
        </p:nvSpPr>
        <p:spPr bwMode="auto">
          <a:xfrm>
            <a:off x="1676400" y="6324600"/>
            <a:ext cx="220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en-US" sz="900">
              <a:solidFill>
                <a:schemeClr val="tx2"/>
              </a:solidFill>
              <a:latin typeface="Times New Roman" pitchFamily="18" charset="0"/>
              <a:cs typeface="Arial" charset="0"/>
            </a:endParaRPr>
          </a:p>
        </p:txBody>
      </p:sp>
      <p:sp>
        <p:nvSpPr>
          <p:cNvPr id="7" name="Rectangle 6"/>
          <p:cNvSpPr>
            <a:spLocks noChangeArrowheads="1"/>
          </p:cNvSpPr>
          <p:nvPr/>
        </p:nvSpPr>
        <p:spPr bwMode="auto">
          <a:xfrm>
            <a:off x="8305800" y="6181725"/>
            <a:ext cx="228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r"/>
            <a:endParaRPr lang="en-US" altLang="en-US" sz="800">
              <a:solidFill>
                <a:schemeClr val="tx2"/>
              </a:solidFill>
              <a:latin typeface="Times New Roman" pitchFamily="18" charset="0"/>
              <a:cs typeface="Arial" charset="0"/>
            </a:endParaRPr>
          </a:p>
        </p:txBody>
      </p:sp>
    </p:spTree>
    <p:extLst>
      <p:ext uri="{BB962C8B-B14F-4D97-AF65-F5344CB8AC3E}">
        <p14:creationId xmlns:p14="http://schemas.microsoft.com/office/powerpoint/2010/main" val="3907414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191912"/>
            <a:ext cx="8229600" cy="1143000"/>
          </a:xfrm>
        </p:spPr>
        <p:txBody>
          <a:bodyPr/>
          <a:lstStyle/>
          <a:p>
            <a:r>
              <a:rPr lang="en-US" dirty="0">
                <a:solidFill>
                  <a:srgbClr val="002060"/>
                </a:solidFill>
              </a:rPr>
              <a:t>Quick Summary</a:t>
            </a:r>
          </a:p>
        </p:txBody>
      </p:sp>
      <p:sp>
        <p:nvSpPr>
          <p:cNvPr id="3" name="Content Placeholder 2"/>
          <p:cNvSpPr>
            <a:spLocks noGrp="1"/>
          </p:cNvSpPr>
          <p:nvPr>
            <p:ph idx="1"/>
          </p:nvPr>
        </p:nvSpPr>
        <p:spPr>
          <a:xfrm>
            <a:off x="1264357" y="1219200"/>
            <a:ext cx="9268177" cy="3267075"/>
          </a:xfrm>
        </p:spPr>
        <p:txBody>
          <a:bodyPr>
            <a:normAutofit/>
          </a:bodyPr>
          <a:lstStyle/>
          <a:p>
            <a:pPr>
              <a:lnSpc>
                <a:spcPct val="100000"/>
              </a:lnSpc>
            </a:pPr>
            <a:r>
              <a:rPr lang="en-US" sz="1733" dirty="0"/>
              <a:t>Emphasized the role of a teacher in cognitive development, and the need to have support from a </a:t>
            </a:r>
            <a:r>
              <a:rPr lang="en-US" sz="1733" b="1" dirty="0"/>
              <a:t>More Knowledgeable Other</a:t>
            </a:r>
            <a:r>
              <a:rPr lang="en-US" sz="1733" dirty="0"/>
              <a:t>, or </a:t>
            </a:r>
            <a:r>
              <a:rPr lang="en-US" sz="1733" dirty="0" err="1"/>
              <a:t>MKO</a:t>
            </a:r>
            <a:r>
              <a:rPr lang="en-US" sz="1733" dirty="0"/>
              <a:t>.</a:t>
            </a:r>
          </a:p>
          <a:p>
            <a:pPr>
              <a:lnSpc>
                <a:spcPct val="100000"/>
              </a:lnSpc>
            </a:pPr>
            <a:r>
              <a:rPr lang="en-US" sz="1733" dirty="0"/>
              <a:t>The </a:t>
            </a:r>
            <a:r>
              <a:rPr lang="en-US" sz="1733" b="1" dirty="0"/>
              <a:t>Zone of Proximal Development</a:t>
            </a:r>
            <a:r>
              <a:rPr lang="en-US" sz="1733" dirty="0"/>
              <a:t>, or ZPD, differentiates between a learner’s current development and their potential development when being taught from a MKO.</a:t>
            </a:r>
          </a:p>
          <a:p>
            <a:pPr>
              <a:lnSpc>
                <a:spcPct val="100000"/>
              </a:lnSpc>
            </a:pPr>
            <a:r>
              <a:rPr lang="en-US" sz="1733" b="1" dirty="0"/>
              <a:t>Scaffolding</a:t>
            </a:r>
            <a:r>
              <a:rPr lang="en-US" sz="1733" dirty="0"/>
              <a:t> provides an effective way to reach potential levels of development, but only when different levels of assistance are given when required.</a:t>
            </a:r>
          </a:p>
          <a:p>
            <a:pPr>
              <a:lnSpc>
                <a:spcPct val="100000"/>
              </a:lnSpc>
            </a:pPr>
            <a:r>
              <a:rPr lang="en-US" sz="1733" dirty="0"/>
              <a:t>Social and cultural tools are an important means of gaining intelligence.</a:t>
            </a:r>
          </a:p>
          <a:p>
            <a:pPr>
              <a:lnSpc>
                <a:spcPct val="100000"/>
              </a:lnSpc>
            </a:pPr>
            <a:r>
              <a:rPr lang="en-US" sz="1733" dirty="0"/>
              <a:t>There is a close link between the acquisition of language and the development of thinking.</a:t>
            </a:r>
          </a:p>
        </p:txBody>
      </p:sp>
    </p:spTree>
    <p:extLst>
      <p:ext uri="{BB962C8B-B14F-4D97-AF65-F5344CB8AC3E}">
        <p14:creationId xmlns:p14="http://schemas.microsoft.com/office/powerpoint/2010/main" val="3751946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https://www.youtube.com/watch?v=8I2hrSRbmHE&amp;t=243s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99726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7"/>
          <p:cNvSpPr txBox="1">
            <a:spLocks noGrp="1"/>
          </p:cNvSpPr>
          <p:nvPr>
            <p:ph type="body" idx="1"/>
          </p:nvPr>
        </p:nvSpPr>
        <p:spPr>
          <a:xfrm>
            <a:off x="1140178" y="1640840"/>
            <a:ext cx="9537289" cy="4631200"/>
          </a:xfrm>
          <a:prstGeom prst="rect">
            <a:avLst/>
          </a:prstGeom>
        </p:spPr>
        <p:txBody>
          <a:bodyPr spcFirstLastPara="1" vert="horz" wrap="square" lIns="0" tIns="0" rIns="0" bIns="0" rtlCol="0" anchor="t" anchorCtr="0">
            <a:noAutofit/>
          </a:bodyPr>
          <a:lstStyle/>
          <a:p>
            <a:pPr marL="33866" indent="0">
              <a:buNone/>
            </a:pPr>
            <a:r>
              <a:rPr lang="en-US" sz="2667" dirty="0"/>
              <a:t>Developmental psychology OR Life span psychology interaction of biological, cognitive, social and emotional factors in the course of growth and  development across the life-span. Development: Changes occurring throughout the lifespan that are </a:t>
            </a:r>
            <a:r>
              <a:rPr lang="en-US" sz="2667" i="1" dirty="0">
                <a:solidFill>
                  <a:schemeClr val="accent1"/>
                </a:solidFill>
              </a:rPr>
              <a:t>orderly</a:t>
            </a:r>
            <a:r>
              <a:rPr lang="en-US" sz="2667" i="1" dirty="0"/>
              <a:t> </a:t>
            </a:r>
            <a:r>
              <a:rPr lang="en-US" sz="2667" dirty="0"/>
              <a:t>and </a:t>
            </a:r>
            <a:r>
              <a:rPr lang="en-US" sz="2667" i="1" dirty="0">
                <a:solidFill>
                  <a:schemeClr val="accent1"/>
                </a:solidFill>
              </a:rPr>
              <a:t>adaptive</a:t>
            </a:r>
          </a:p>
        </p:txBody>
      </p:sp>
      <p:sp>
        <p:nvSpPr>
          <p:cNvPr id="107" name="Google Shape;107;p17"/>
          <p:cNvSpPr txBox="1">
            <a:spLocks noGrp="1"/>
          </p:cNvSpPr>
          <p:nvPr>
            <p:ph type="sldNum" idx="12"/>
          </p:nvPr>
        </p:nvSpPr>
        <p:spPr>
          <a:xfrm>
            <a:off x="11565433" y="6231533"/>
            <a:ext cx="626400" cy="626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5</a:t>
            </a:fld>
            <a:endParaRPr/>
          </a:p>
        </p:txBody>
      </p:sp>
    </p:spTree>
    <p:extLst>
      <p:ext uri="{BB962C8B-B14F-4D97-AF65-F5344CB8AC3E}">
        <p14:creationId xmlns:p14="http://schemas.microsoft.com/office/powerpoint/2010/main" val="141808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san80163_0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929467" y="440269"/>
            <a:ext cx="5921168" cy="5464528"/>
          </a:xfrm>
          <a:prstGeom prst="rect">
            <a:avLst/>
          </a:prstGeom>
        </p:spPr>
      </p:pic>
    </p:spTree>
    <p:extLst>
      <p:ext uri="{BB962C8B-B14F-4D97-AF65-F5344CB8AC3E}">
        <p14:creationId xmlns:p14="http://schemas.microsoft.com/office/powerpoint/2010/main" val="150290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405CC-D7A0-50A5-3220-435CE8E1CDEE}"/>
              </a:ext>
            </a:extLst>
          </p:cNvPr>
          <p:cNvSpPr>
            <a:spLocks noGrp="1"/>
          </p:cNvSpPr>
          <p:nvPr>
            <p:ph type="title"/>
          </p:nvPr>
        </p:nvSpPr>
        <p:spPr>
          <a:xfrm>
            <a:off x="406400" y="473433"/>
            <a:ext cx="9880600" cy="944400"/>
          </a:xfrm>
        </p:spPr>
        <p:txBody>
          <a:bodyPr/>
          <a:lstStyle/>
          <a:p>
            <a:r>
              <a:rPr lang="en-US" dirty="0">
                <a:solidFill>
                  <a:schemeClr val="tx1"/>
                </a:solidFill>
              </a:rPr>
              <a:t>Kinds of Development</a:t>
            </a:r>
            <a:endParaRPr lang="aa-ET" dirty="0">
              <a:solidFill>
                <a:schemeClr val="tx1"/>
              </a:solidFill>
            </a:endParaRPr>
          </a:p>
        </p:txBody>
      </p:sp>
      <p:sp>
        <p:nvSpPr>
          <p:cNvPr id="3" name="Content Placeholder 2">
            <a:extLst>
              <a:ext uri="{FF2B5EF4-FFF2-40B4-BE49-F238E27FC236}">
                <a16:creationId xmlns="" xmlns:a16="http://schemas.microsoft.com/office/drawing/2014/main" id="{03B0F34A-996B-699E-DA0B-D22F1819D18F}"/>
              </a:ext>
            </a:extLst>
          </p:cNvPr>
          <p:cNvSpPr>
            <a:spLocks noGrp="1"/>
          </p:cNvSpPr>
          <p:nvPr>
            <p:ph idx="1"/>
          </p:nvPr>
        </p:nvSpPr>
        <p:spPr/>
        <p:txBody>
          <a:bodyPr/>
          <a:lstStyle/>
          <a:p>
            <a:pPr eaLnBrk="1" hangingPunct="1"/>
            <a:r>
              <a:rPr lang="en-US" altLang="zh-CN" sz="2667" dirty="0">
                <a:solidFill>
                  <a:schemeClr val="folHlink"/>
                </a:solidFill>
              </a:rPr>
              <a:t>Physical development</a:t>
            </a:r>
            <a:r>
              <a:rPr lang="en-US" altLang="zh-CN" sz="2667" dirty="0"/>
              <a:t>, deal with the </a:t>
            </a:r>
            <a:r>
              <a:rPr lang="en-US" altLang="zh-CN" sz="2667" dirty="0">
                <a:solidFill>
                  <a:schemeClr val="accent1"/>
                </a:solidFill>
              </a:rPr>
              <a:t>changes in the body.</a:t>
            </a:r>
            <a:endParaRPr lang="en-US" altLang="zh-CN" sz="2667" dirty="0"/>
          </a:p>
          <a:p>
            <a:pPr eaLnBrk="1" hangingPunct="1"/>
            <a:r>
              <a:rPr lang="en-US" altLang="zh-CN" sz="2667" dirty="0">
                <a:solidFill>
                  <a:schemeClr val="folHlink"/>
                </a:solidFill>
              </a:rPr>
              <a:t>Personal development</a:t>
            </a:r>
            <a:r>
              <a:rPr lang="en-US" altLang="zh-CN" sz="2667" dirty="0"/>
              <a:t>, means the changes in an individual</a:t>
            </a:r>
            <a:r>
              <a:rPr lang="en-US" altLang="zh-CN" sz="2667" dirty="0">
                <a:latin typeface="Arial" charset="0"/>
              </a:rPr>
              <a:t>’</a:t>
            </a:r>
            <a:r>
              <a:rPr lang="en-US" altLang="zh-CN" sz="2667" dirty="0"/>
              <a:t>s </a:t>
            </a:r>
            <a:r>
              <a:rPr lang="en-US" altLang="zh-CN" sz="2667" dirty="0">
                <a:solidFill>
                  <a:schemeClr val="accent1"/>
                </a:solidFill>
              </a:rPr>
              <a:t>personality.</a:t>
            </a:r>
            <a:endParaRPr lang="en-US" altLang="zh-CN" sz="2667" dirty="0"/>
          </a:p>
          <a:p>
            <a:pPr eaLnBrk="1" hangingPunct="1"/>
            <a:r>
              <a:rPr lang="en-US" altLang="zh-CN" sz="2667" dirty="0">
                <a:solidFill>
                  <a:schemeClr val="folHlink"/>
                </a:solidFill>
              </a:rPr>
              <a:t>Social development</a:t>
            </a:r>
            <a:r>
              <a:rPr lang="en-US" altLang="zh-CN" sz="2667" dirty="0"/>
              <a:t> refers to changes in the way an individual </a:t>
            </a:r>
            <a:r>
              <a:rPr lang="en-US" altLang="zh-CN" sz="2667" dirty="0">
                <a:solidFill>
                  <a:schemeClr val="accent1"/>
                </a:solidFill>
              </a:rPr>
              <a:t>relates</a:t>
            </a:r>
            <a:r>
              <a:rPr lang="en-US" altLang="zh-CN" sz="2667" dirty="0"/>
              <a:t> to others.</a:t>
            </a:r>
          </a:p>
          <a:p>
            <a:pPr eaLnBrk="1" hangingPunct="1"/>
            <a:r>
              <a:rPr lang="en-US" altLang="zh-CN" sz="2667" dirty="0">
                <a:solidFill>
                  <a:schemeClr val="folHlink"/>
                </a:solidFill>
              </a:rPr>
              <a:t>Cognitive development</a:t>
            </a:r>
            <a:r>
              <a:rPr lang="en-US" altLang="zh-CN" sz="2667" dirty="0"/>
              <a:t> refers to changes in </a:t>
            </a:r>
            <a:r>
              <a:rPr lang="en-US" altLang="zh-CN" sz="2667" dirty="0">
                <a:solidFill>
                  <a:schemeClr val="accent1"/>
                </a:solidFill>
              </a:rPr>
              <a:t>thinking.</a:t>
            </a:r>
            <a:endParaRPr lang="zh-CN" altLang="en-US" sz="2667" dirty="0">
              <a:solidFill>
                <a:schemeClr val="accent1"/>
              </a:solidFill>
            </a:endParaRPr>
          </a:p>
        </p:txBody>
      </p:sp>
      <p:sp>
        <p:nvSpPr>
          <p:cNvPr id="4" name="Slide Number Placeholder 3">
            <a:extLst>
              <a:ext uri="{FF2B5EF4-FFF2-40B4-BE49-F238E27FC236}">
                <a16:creationId xmlns="" xmlns:a16="http://schemas.microsoft.com/office/drawing/2014/main" id="{E7CC6797-1253-59D8-47FF-210A553E5258}"/>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61808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33" dirty="0">
                <a:solidFill>
                  <a:srgbClr val="002060"/>
                </a:solidFill>
              </a:rPr>
              <a:t>Basic Principles of Human Development</a:t>
            </a:r>
          </a:p>
        </p:txBody>
      </p:sp>
      <p:sp>
        <p:nvSpPr>
          <p:cNvPr id="3" name="Content Placeholder 2"/>
          <p:cNvSpPr>
            <a:spLocks noGrp="1"/>
          </p:cNvSpPr>
          <p:nvPr>
            <p:ph idx="1"/>
          </p:nvPr>
        </p:nvSpPr>
        <p:spPr>
          <a:xfrm>
            <a:off x="1271251" y="1417833"/>
            <a:ext cx="9162800" cy="4631200"/>
          </a:xfrm>
        </p:spPr>
        <p:txBody>
          <a:bodyPr>
            <a:normAutofit/>
          </a:bodyPr>
          <a:lstStyle/>
          <a:p>
            <a:pPr>
              <a:lnSpc>
                <a:spcPct val="150000"/>
              </a:lnSpc>
            </a:pPr>
            <a:r>
              <a:rPr lang="en-US" sz="2133" dirty="0"/>
              <a:t>Development proceeds in a somewhat orderly and predictable pattern.</a:t>
            </a:r>
          </a:p>
          <a:p>
            <a:pPr lvl="1">
              <a:lnSpc>
                <a:spcPct val="150000"/>
              </a:lnSpc>
            </a:pPr>
            <a:r>
              <a:rPr lang="en-US" sz="1867" dirty="0"/>
              <a:t>Developmental milestones</a:t>
            </a:r>
          </a:p>
          <a:p>
            <a:pPr>
              <a:lnSpc>
                <a:spcPct val="150000"/>
              </a:lnSpc>
            </a:pPr>
            <a:r>
              <a:rPr lang="en-US" sz="2133" dirty="0"/>
              <a:t>Different children develop at different rates.</a:t>
            </a:r>
          </a:p>
          <a:p>
            <a:pPr>
              <a:lnSpc>
                <a:spcPct val="150000"/>
              </a:lnSpc>
            </a:pPr>
            <a:r>
              <a:rPr lang="en-US" sz="2133" dirty="0"/>
              <a:t>Development is continually affected by both nature and nurture.</a:t>
            </a:r>
          </a:p>
          <a:p>
            <a:endParaRPr lang="en-US" sz="2667" dirty="0"/>
          </a:p>
        </p:txBody>
      </p:sp>
    </p:spTree>
    <p:extLst>
      <p:ext uri="{BB962C8B-B14F-4D97-AF65-F5344CB8AC3E}">
        <p14:creationId xmlns:p14="http://schemas.microsoft.com/office/powerpoint/2010/main" val="310432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25B800-E777-4630-B502-44682640D8F1}"/>
              </a:ext>
            </a:extLst>
          </p:cNvPr>
          <p:cNvSpPr>
            <a:spLocks noGrp="1"/>
          </p:cNvSpPr>
          <p:nvPr>
            <p:ph type="ctrTitle"/>
          </p:nvPr>
        </p:nvSpPr>
        <p:spPr>
          <a:xfrm>
            <a:off x="2689800" y="3107000"/>
            <a:ext cx="6812400" cy="644000"/>
          </a:xfrm>
        </p:spPr>
        <p:txBody>
          <a:bodyPr/>
          <a:lstStyle/>
          <a:p>
            <a:r>
              <a:rPr lang="en-US" dirty="0">
                <a:solidFill>
                  <a:srgbClr val="002060"/>
                </a:solidFill>
              </a:rPr>
              <a:t>Nature vs Nurture controversy</a:t>
            </a:r>
          </a:p>
        </p:txBody>
      </p:sp>
    </p:spTree>
    <p:extLst>
      <p:ext uri="{BB962C8B-B14F-4D97-AF65-F5344CB8AC3E}">
        <p14:creationId xmlns:p14="http://schemas.microsoft.com/office/powerpoint/2010/main" val="788563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1911</Words>
  <Application>Microsoft Office PowerPoint</Application>
  <PresentationFormat>Widescreen</PresentationFormat>
  <Paragraphs>178</Paragraphs>
  <Slides>43</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5" baseType="lpstr">
      <vt:lpstr>宋体</vt:lpstr>
      <vt:lpstr>ACaslonPro-Regular</vt:lpstr>
      <vt:lpstr>Arial</vt:lpstr>
      <vt:lpstr>Calibri</vt:lpstr>
      <vt:lpstr>Calibri Light</vt:lpstr>
      <vt:lpstr>DM Sans</vt:lpstr>
      <vt:lpstr>PalatinoLTStd-Roman</vt:lpstr>
      <vt:lpstr>Times New Roman</vt:lpstr>
      <vt:lpstr>Wingdings</vt:lpstr>
      <vt:lpstr>Wingdings 2</vt:lpstr>
      <vt:lpstr>Office Theme</vt:lpstr>
      <vt:lpstr>Slide</vt:lpstr>
      <vt:lpstr>Development Numera Younus</vt:lpstr>
      <vt:lpstr>Objectives</vt:lpstr>
      <vt:lpstr>PowerPoint Presentation</vt:lpstr>
      <vt:lpstr>What is Development?</vt:lpstr>
      <vt:lpstr>PowerPoint Presentation</vt:lpstr>
      <vt:lpstr>PowerPoint Presentation</vt:lpstr>
      <vt:lpstr>Kinds of Development</vt:lpstr>
      <vt:lpstr>Basic Principles of Human Development</vt:lpstr>
      <vt:lpstr>Nature vs Nurture controversy</vt:lpstr>
      <vt:lpstr>PowerPoint Presentation</vt:lpstr>
      <vt:lpstr>PowerPoint Presentation</vt:lpstr>
      <vt:lpstr>PowerPoint Presentation</vt:lpstr>
      <vt:lpstr>PowerPoint Presentation</vt:lpstr>
      <vt:lpstr>PowerPoint Presentation</vt:lpstr>
      <vt:lpstr>Piaget’s Theory of Cognitive Development </vt:lpstr>
      <vt:lpstr>Jean Piaget</vt:lpstr>
      <vt:lpstr>Piaget’s Theory</vt:lpstr>
      <vt:lpstr>PowerPoint Presentation</vt:lpstr>
      <vt:lpstr>PowerPoint Presentation</vt:lpstr>
      <vt:lpstr>Assimilation</vt:lpstr>
      <vt:lpstr>Accommodation </vt:lpstr>
      <vt:lpstr>Piaget’s Stages of Cognitive Development (Some People Can Fly!)</vt:lpstr>
      <vt:lpstr>Stages of Cognitive Development </vt:lpstr>
      <vt:lpstr>Sensorymotor Stage</vt:lpstr>
      <vt:lpstr>Preoperational Stage</vt:lpstr>
      <vt:lpstr>PowerPoint Presentation</vt:lpstr>
      <vt:lpstr>PowerPoint Presentation</vt:lpstr>
      <vt:lpstr>PowerPoint Presentation</vt:lpstr>
      <vt:lpstr>Concrete Operational Stage</vt:lpstr>
      <vt:lpstr>PowerPoint Presentation</vt:lpstr>
      <vt:lpstr>Formal Operational Stage</vt:lpstr>
      <vt:lpstr>Pendulum problem</vt:lpstr>
      <vt:lpstr>PowerPoint Presentation</vt:lpstr>
      <vt:lpstr>Problems with Piaget’s Theory</vt:lpstr>
      <vt:lpstr>PowerPoint Presentation</vt:lpstr>
      <vt:lpstr>Vygotsky’s Theory of Cognitive Development </vt:lpstr>
      <vt:lpstr>Vygotsky’s Theory</vt:lpstr>
      <vt:lpstr>The 4 Basic Principles</vt:lpstr>
      <vt:lpstr>PowerPoint Presentation</vt:lpstr>
      <vt:lpstr>Zone of Proximal Development</vt:lpstr>
      <vt:lpstr>Applying Vygotsky’s Theory</vt:lpstr>
      <vt:lpstr>Quick 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Numera Younus</dc:title>
  <dc:creator>Microsoft account</dc:creator>
  <cp:lastModifiedBy>Microsoft account</cp:lastModifiedBy>
  <cp:revision>1</cp:revision>
  <dcterms:created xsi:type="dcterms:W3CDTF">2023-10-11T10:47:15Z</dcterms:created>
  <dcterms:modified xsi:type="dcterms:W3CDTF">2023-10-11T10:47:58Z</dcterms:modified>
</cp:coreProperties>
</file>