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40"/>
  </p:notesMasterIdLst>
  <p:handoutMasterIdLst>
    <p:handoutMasterId r:id="rId41"/>
  </p:handoutMasterIdLst>
  <p:sldIdLst>
    <p:sldId id="321" r:id="rId2"/>
    <p:sldId id="322" r:id="rId3"/>
    <p:sldId id="257" r:id="rId4"/>
    <p:sldId id="302" r:id="rId5"/>
    <p:sldId id="258" r:id="rId6"/>
    <p:sldId id="259" r:id="rId7"/>
    <p:sldId id="260" r:id="rId8"/>
    <p:sldId id="318" r:id="rId9"/>
    <p:sldId id="261" r:id="rId10"/>
    <p:sldId id="333" r:id="rId11"/>
    <p:sldId id="262" r:id="rId12"/>
    <p:sldId id="263" r:id="rId13"/>
    <p:sldId id="326" r:id="rId14"/>
    <p:sldId id="327" r:id="rId15"/>
    <p:sldId id="328" r:id="rId16"/>
    <p:sldId id="329" r:id="rId17"/>
    <p:sldId id="323" r:id="rId18"/>
    <p:sldId id="324" r:id="rId19"/>
    <p:sldId id="264" r:id="rId20"/>
    <p:sldId id="325" r:id="rId21"/>
    <p:sldId id="269" r:id="rId22"/>
    <p:sldId id="330" r:id="rId23"/>
    <p:sldId id="273" r:id="rId24"/>
    <p:sldId id="331" r:id="rId25"/>
    <p:sldId id="309" r:id="rId26"/>
    <p:sldId id="274" r:id="rId27"/>
    <p:sldId id="275" r:id="rId28"/>
    <p:sldId id="276" r:id="rId29"/>
    <p:sldId id="277" r:id="rId30"/>
    <p:sldId id="278" r:id="rId31"/>
    <p:sldId id="279" r:id="rId32"/>
    <p:sldId id="280" r:id="rId33"/>
    <p:sldId id="291" r:id="rId34"/>
    <p:sldId id="312" r:id="rId35"/>
    <p:sldId id="313" r:id="rId36"/>
    <p:sldId id="292" r:id="rId37"/>
    <p:sldId id="293" r:id="rId38"/>
    <p:sldId id="301" r:id="rId3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4AE9F-BB20-4787-2101-BA25D0420D04}" v="4" dt="2022-11-09T18:38:48.922"/>
    <p1510:client id="{8C8A92BA-2BA6-A48D-7E79-8A99FA87E14C}" v="10" dt="2022-11-11T04:40:32.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0" autoAdjust="0"/>
    <p:restoredTop sz="74386" autoAdjust="0"/>
  </p:normalViewPr>
  <p:slideViewPr>
    <p:cSldViewPr>
      <p:cViewPr varScale="1">
        <p:scale>
          <a:sx n="54" d="100"/>
          <a:sy n="54" d="100"/>
        </p:scale>
        <p:origin x="1734"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7.xml"/><Relationship Id="rId18" Type="http://schemas.openxmlformats.org/officeDocument/2006/relationships/slide" Target="slides/slide32.xml"/><Relationship Id="rId3" Type="http://schemas.openxmlformats.org/officeDocument/2006/relationships/slide" Target="slides/slide6.xml"/><Relationship Id="rId7" Type="http://schemas.openxmlformats.org/officeDocument/2006/relationships/slide" Target="slides/slide11.xml"/><Relationship Id="rId12" Type="http://schemas.openxmlformats.org/officeDocument/2006/relationships/slide" Target="slides/slide26.xml"/><Relationship Id="rId17" Type="http://schemas.openxmlformats.org/officeDocument/2006/relationships/slide" Target="slides/slide31.xml"/><Relationship Id="rId2" Type="http://schemas.openxmlformats.org/officeDocument/2006/relationships/slide" Target="slides/slide5.xml"/><Relationship Id="rId16" Type="http://schemas.openxmlformats.org/officeDocument/2006/relationships/slide" Target="slides/slide30.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23.xml"/><Relationship Id="rId5" Type="http://schemas.openxmlformats.org/officeDocument/2006/relationships/slide" Target="slides/slide8.xml"/><Relationship Id="rId15" Type="http://schemas.openxmlformats.org/officeDocument/2006/relationships/slide" Target="slides/slide29.xml"/><Relationship Id="rId10" Type="http://schemas.openxmlformats.org/officeDocument/2006/relationships/slide" Target="slides/slide21.xml"/><Relationship Id="rId19" Type="http://schemas.openxmlformats.org/officeDocument/2006/relationships/slide" Target="slides/slide38.xml"/><Relationship Id="rId4" Type="http://schemas.openxmlformats.org/officeDocument/2006/relationships/slide" Target="slides/slide7.xml"/><Relationship Id="rId9" Type="http://schemas.openxmlformats.org/officeDocument/2006/relationships/slide" Target="slides/slide19.xml"/><Relationship Id="rId14"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orath Hansrajani BUKC" userId="S::sorathhansrajani.bukc@bahria.edu.pk::781df588-3319-4fe5-b12a-fccf07fa59f1" providerId="AD" clId="Web-{8C8A92BA-2BA6-A48D-7E79-8A99FA87E14C}"/>
    <pc:docChg chg="delSld modSld">
      <pc:chgData name="Dr. Sorath Hansrajani BUKC" userId="S::sorathhansrajani.bukc@bahria.edu.pk::781df588-3319-4fe5-b12a-fccf07fa59f1" providerId="AD" clId="Web-{8C8A92BA-2BA6-A48D-7E79-8A99FA87E14C}" dt="2022-11-11T04:40:28.914" v="7" actId="20577"/>
      <pc:docMkLst>
        <pc:docMk/>
      </pc:docMkLst>
      <pc:sldChg chg="modSp">
        <pc:chgData name="Dr. Sorath Hansrajani BUKC" userId="S::sorathhansrajani.bukc@bahria.edu.pk::781df588-3319-4fe5-b12a-fccf07fa59f1" providerId="AD" clId="Web-{8C8A92BA-2BA6-A48D-7E79-8A99FA87E14C}" dt="2022-11-11T04:40:28.914" v="7" actId="20577"/>
        <pc:sldMkLst>
          <pc:docMk/>
          <pc:sldMk cId="0" sldId="301"/>
        </pc:sldMkLst>
        <pc:spChg chg="mod">
          <ac:chgData name="Dr. Sorath Hansrajani BUKC" userId="S::sorathhansrajani.bukc@bahria.edu.pk::781df588-3319-4fe5-b12a-fccf07fa59f1" providerId="AD" clId="Web-{8C8A92BA-2BA6-A48D-7E79-8A99FA87E14C}" dt="2022-11-11T04:40:28.914" v="7" actId="20577"/>
          <ac:spMkLst>
            <pc:docMk/>
            <pc:sldMk cId="0" sldId="301"/>
            <ac:spMk id="32" creationId="{00000000-0000-0000-0000-000000000000}"/>
          </ac:spMkLst>
        </pc:spChg>
      </pc:sldChg>
      <pc:sldChg chg="del">
        <pc:chgData name="Dr. Sorath Hansrajani BUKC" userId="S::sorathhansrajani.bukc@bahria.edu.pk::781df588-3319-4fe5-b12a-fccf07fa59f1" providerId="AD" clId="Web-{8C8A92BA-2BA6-A48D-7E79-8A99FA87E14C}" dt="2022-11-11T04:40:15.164" v="3"/>
        <pc:sldMkLst>
          <pc:docMk/>
          <pc:sldMk cId="0" sldId="316"/>
        </pc:sldMkLst>
      </pc:sldChg>
      <pc:sldChg chg="del">
        <pc:chgData name="Dr. Sorath Hansrajani BUKC" userId="S::sorathhansrajani.bukc@bahria.edu.pk::781df588-3319-4fe5-b12a-fccf07fa59f1" providerId="AD" clId="Web-{8C8A92BA-2BA6-A48D-7E79-8A99FA87E14C}" dt="2022-11-11T04:40:17.617" v="4"/>
        <pc:sldMkLst>
          <pc:docMk/>
          <pc:sldMk cId="0" sldId="317"/>
        </pc:sldMkLst>
      </pc:sldChg>
      <pc:sldChg chg="modSp">
        <pc:chgData name="Dr. Sorath Hansrajani BUKC" userId="S::sorathhansrajani.bukc@bahria.edu.pk::781df588-3319-4fe5-b12a-fccf07fa59f1" providerId="AD" clId="Web-{8C8A92BA-2BA6-A48D-7E79-8A99FA87E14C}" dt="2022-11-11T03:50:30.110" v="2" actId="20577"/>
        <pc:sldMkLst>
          <pc:docMk/>
          <pc:sldMk cId="1473627584" sldId="326"/>
        </pc:sldMkLst>
        <pc:spChg chg="mod">
          <ac:chgData name="Dr. Sorath Hansrajani BUKC" userId="S::sorathhansrajani.bukc@bahria.edu.pk::781df588-3319-4fe5-b12a-fccf07fa59f1" providerId="AD" clId="Web-{8C8A92BA-2BA6-A48D-7E79-8A99FA87E14C}" dt="2022-11-11T03:50:30.110" v="2" actId="20577"/>
          <ac:spMkLst>
            <pc:docMk/>
            <pc:sldMk cId="1473627584" sldId="326"/>
            <ac:spMk id="4" creationId="{9533B5B5-9F9F-4BE0-8230-4C57FDAAC623}"/>
          </ac:spMkLst>
        </pc:spChg>
      </pc:sldChg>
    </pc:docChg>
  </pc:docChgLst>
  <pc:docChgLst>
    <pc:chgData name="Dr. Sorath Hansrajani BUKC" userId="S::sorathhansrajani.bukc@bahria.edu.pk::781df588-3319-4fe5-b12a-fccf07fa59f1" providerId="AD" clId="Web-{4C64AE9F-BB20-4787-2101-BA25D0420D04}"/>
    <pc:docChg chg="delSld modSld">
      <pc:chgData name="Dr. Sorath Hansrajani BUKC" userId="S::sorathhansrajani.bukc@bahria.edu.pk::781df588-3319-4fe5-b12a-fccf07fa59f1" providerId="AD" clId="Web-{4C64AE9F-BB20-4787-2101-BA25D0420D04}" dt="2022-11-09T18:38:48.922" v="68"/>
      <pc:docMkLst>
        <pc:docMk/>
      </pc:docMkLst>
      <pc:sldChg chg="del">
        <pc:chgData name="Dr. Sorath Hansrajani BUKC" userId="S::sorathhansrajani.bukc@bahria.edu.pk::781df588-3319-4fe5-b12a-fccf07fa59f1" providerId="AD" clId="Web-{4C64AE9F-BB20-4787-2101-BA25D0420D04}" dt="2022-11-09T18:38:41.656" v="67"/>
        <pc:sldMkLst>
          <pc:docMk/>
          <pc:sldMk cId="0" sldId="290"/>
        </pc:sldMkLst>
      </pc:sldChg>
      <pc:sldChg chg="del modNotes">
        <pc:chgData name="Dr. Sorath Hansrajani BUKC" userId="S::sorathhansrajani.bukc@bahria.edu.pk::781df588-3319-4fe5-b12a-fccf07fa59f1" providerId="AD" clId="Web-{4C64AE9F-BB20-4787-2101-BA25D0420D04}" dt="2022-11-09T18:38:48.922" v="68"/>
        <pc:sldMkLst>
          <pc:docMk/>
          <pc:sldMk cId="0" sldId="311"/>
        </pc:sldMkLst>
      </pc:sldChg>
      <pc:sldChg chg="modSp">
        <pc:chgData name="Dr. Sorath Hansrajani BUKC" userId="S::sorathhansrajani.bukc@bahria.edu.pk::781df588-3319-4fe5-b12a-fccf07fa59f1" providerId="AD" clId="Web-{4C64AE9F-BB20-4787-2101-BA25D0420D04}" dt="2022-11-09T17:49:36.743" v="0" actId="20577"/>
        <pc:sldMkLst>
          <pc:docMk/>
          <pc:sldMk cId="1473627584" sldId="326"/>
        </pc:sldMkLst>
        <pc:spChg chg="mod">
          <ac:chgData name="Dr. Sorath Hansrajani BUKC" userId="S::sorathhansrajani.bukc@bahria.edu.pk::781df588-3319-4fe5-b12a-fccf07fa59f1" providerId="AD" clId="Web-{4C64AE9F-BB20-4787-2101-BA25D0420D04}" dt="2022-11-09T17:49:36.743" v="0" actId="20577"/>
          <ac:spMkLst>
            <pc:docMk/>
            <pc:sldMk cId="1473627584" sldId="326"/>
            <ac:spMk id="4" creationId="{9533B5B5-9F9F-4BE0-8230-4C57FDAAC62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dgm:spPr>
        <a:ln>
          <a:solidFill>
            <a:schemeClr val="accent1"/>
          </a:solidFill>
        </a:ln>
      </dgm:spPr>
      <dgm:t>
        <a:bodyPr/>
        <a:lstStyle/>
        <a:p>
          <a:pPr rtl="0"/>
          <a:r>
            <a:rPr lang="en-US" dirty="0">
              <a:effectLst>
                <a:outerShdw blurRad="38100" dist="38100" dir="2700000" algn="tl">
                  <a:srgbClr val="000000">
                    <a:alpha val="43137"/>
                  </a:srgbClr>
                </a:outerShdw>
              </a:effectLst>
            </a:rPr>
            <a:t>Operation code (opcode)</a:t>
          </a: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7D922780-158D-2048-992F-287136E867F2}">
      <dgm:prSet/>
      <dgm:spPr>
        <a:ln>
          <a:solidFill>
            <a:schemeClr val="accent1"/>
          </a:solidFill>
        </a:ln>
      </dgm:spPr>
      <dgm:t>
        <a:bodyPr/>
        <a:lstStyle/>
        <a:p>
          <a:pPr rtl="0"/>
          <a:r>
            <a:rPr lang="en-US" dirty="0">
              <a:effectLst>
                <a:outerShdw blurRad="38100" dist="38100" dir="2700000" algn="tl">
                  <a:srgbClr val="000000">
                    <a:alpha val="43137"/>
                  </a:srgbClr>
                </a:outerShdw>
              </a:effectLst>
            </a:rPr>
            <a:t>Specifies the operation to be performed.  The operation is specified by a binary code, known as the operation code, or </a:t>
          </a:r>
          <a:r>
            <a:rPr lang="en-US" i="1" dirty="0">
              <a:effectLst>
                <a:outerShdw blurRad="38100" dist="38100" dir="2700000" algn="tl">
                  <a:srgbClr val="000000">
                    <a:alpha val="43137"/>
                  </a:srgbClr>
                </a:outerShdw>
              </a:effectLst>
            </a:rPr>
            <a:t>opcode</a:t>
          </a:r>
        </a:p>
      </dgm:t>
    </dgm:pt>
    <dgm:pt modelId="{7F0927FB-58E9-B349-B36E-D16261DC5453}" type="parTrans" cxnId="{F8DC2054-7265-B84A-A2FC-FE4649519F28}">
      <dgm:prSet/>
      <dgm:spPr/>
      <dgm:t>
        <a:bodyPr/>
        <a:lstStyle/>
        <a:p>
          <a:endParaRPr lang="en-US"/>
        </a:p>
      </dgm:t>
    </dgm:pt>
    <dgm:pt modelId="{AB1348F8-8BB8-924C-A316-C5BFE78F34D6}" type="sibTrans" cxnId="{F8DC2054-7265-B84A-A2FC-FE4649519F28}">
      <dgm:prSet/>
      <dgm:spPr/>
      <dgm:t>
        <a:bodyPr/>
        <a:lstStyle/>
        <a:p>
          <a:endParaRPr lang="en-US"/>
        </a:p>
      </dgm:t>
    </dgm:pt>
    <dgm:pt modelId="{C4BB8BEE-EB7D-0846-A9C7-C44EEB59F3D3}">
      <dgm:prSet/>
      <dgm:spPr>
        <a:ln>
          <a:solidFill>
            <a:schemeClr val="accent1"/>
          </a:solidFill>
        </a:ln>
      </dgm:spPr>
      <dgm:t>
        <a:bodyPr/>
        <a:lstStyle/>
        <a:p>
          <a:pPr rtl="0"/>
          <a:r>
            <a:rPr lang="en-US" dirty="0">
              <a:effectLst>
                <a:outerShdw blurRad="38100" dist="38100" dir="2700000" algn="tl">
                  <a:srgbClr val="000000">
                    <a:alpha val="43137"/>
                  </a:srgbClr>
                </a:outerShdw>
              </a:effectLst>
            </a:rPr>
            <a:t>Source operand reference</a:t>
          </a: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dgm:spPr>
        <a:ln>
          <a:solidFill>
            <a:schemeClr val="accent1"/>
          </a:solidFill>
        </a:ln>
      </dgm:spPr>
      <dgm:t>
        <a:bodyPr/>
        <a:lstStyle/>
        <a:p>
          <a:pPr rtl="0"/>
          <a:r>
            <a:rPr lang="en-US" dirty="0">
              <a:effectLst>
                <a:outerShdw blurRad="38100" dist="38100" dir="2700000" algn="tl">
                  <a:srgbClr val="000000">
                    <a:alpha val="43137"/>
                  </a:srgbClr>
                </a:outerShdw>
              </a:effectLst>
            </a:rPr>
            <a:t>The operation may involve one or more source operands, that is, operands that are inputs for the operation</a:t>
          </a: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dirty="0">
              <a:effectLst>
                <a:outerShdw blurRad="38100" dist="38100" dir="2700000" algn="tl">
                  <a:srgbClr val="000000">
                    <a:alpha val="43137"/>
                  </a:srgbClr>
                </a:outerShdw>
              </a:effectLst>
            </a:rPr>
            <a:t>Result operand reference</a:t>
          </a: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dgm:spPr>
        <a:ln>
          <a:solidFill>
            <a:schemeClr val="accent1"/>
          </a:solidFill>
        </a:ln>
      </dgm:spPr>
      <dgm:t>
        <a:bodyPr/>
        <a:lstStyle/>
        <a:p>
          <a:pPr rtl="0"/>
          <a:r>
            <a:rPr lang="en-US" dirty="0">
              <a:effectLst>
                <a:outerShdw blurRad="38100" dist="38100" dir="2700000" algn="tl">
                  <a:srgbClr val="000000">
                    <a:alpha val="43137"/>
                  </a:srgbClr>
                </a:outerShdw>
              </a:effectLst>
            </a:rPr>
            <a:t>The operation may produce a result</a:t>
          </a: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dirty="0"/>
            <a:t>Next instruction reference</a:t>
          </a:r>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dgm:spPr>
        <a:ln>
          <a:solidFill>
            <a:schemeClr val="accent1"/>
          </a:solidFill>
        </a:ln>
      </dgm:spPr>
      <dgm:t>
        <a:bodyPr/>
        <a:lstStyle/>
        <a:p>
          <a:pPr rtl="0"/>
          <a:r>
            <a:rPr lang="en-US" dirty="0"/>
            <a:t>This tells the processor where to fetch the next instruction after the execution of this instruction is complete</a:t>
          </a:r>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dgm:presLayoutVars>
          <dgm:chMax val="0"/>
          <dgm:chPref val="0"/>
          <dgm:bulletEnabled val="1"/>
        </dgm:presLayoutVars>
      </dgm:prSet>
      <dgm:spPr/>
    </dgm:pt>
    <dgm:pt modelId="{06F2B317-5110-B94C-84A1-22E01F7471D3}" type="pres">
      <dgm:prSet presAssocID="{261E22A2-90B9-FB48-BF8F-6FEF9FCC7BE4}" presName="quad2" presStyleLbl="node1" presStyleIdx="1" presStyleCnt="4">
        <dgm:presLayoutVars>
          <dgm:chMax val="0"/>
          <dgm:chPref val="0"/>
          <dgm:bulletEnabled val="1"/>
        </dgm:presLayoutVars>
      </dgm:prSet>
      <dgm:spPr/>
    </dgm:pt>
    <dgm:pt modelId="{5CED3117-5997-9241-ACAE-C2B634ACBCD2}" type="pres">
      <dgm:prSet presAssocID="{261E22A2-90B9-FB48-BF8F-6FEF9FCC7BE4}" presName="quad3" presStyleLbl="node1" presStyleIdx="2" presStyleCnt="4">
        <dgm:presLayoutVars>
          <dgm:chMax val="0"/>
          <dgm:chPref val="0"/>
          <dgm:bulletEnabled val="1"/>
        </dgm:presLayoutVars>
      </dgm:prSet>
      <dgm:spPr/>
    </dgm:pt>
    <dgm:pt modelId="{582D9E84-4A97-E646-B080-93B15AA28637}" type="pres">
      <dgm:prSet presAssocID="{261E22A2-90B9-FB48-BF8F-6FEF9FCC7BE4}" presName="quad4" presStyleLbl="node1" presStyleIdx="3" presStyleCnt="4">
        <dgm:presLayoutVars>
          <dgm:chMax val="0"/>
          <dgm:chPref val="0"/>
          <dgm:bulletEnabled val="1"/>
        </dgm:presLayoutVars>
      </dgm:prSet>
      <dgm:spPr/>
    </dgm:pt>
  </dgm:ptLst>
  <dgm:cxnLst>
    <dgm:cxn modelId="{F5CE5B0D-27C6-4942-90E7-A0C9A8E635AD}" srcId="{261E22A2-90B9-FB48-BF8F-6FEF9FCC7BE4}" destId="{DD443413-86E1-D84B-BA27-B7A0F8752637}" srcOrd="2" destOrd="0" parTransId="{3048043A-9026-D643-959A-4106DF7EC59E}" sibTransId="{ED5727C5-E43B-0F49-B70D-8F542CDDC6EE}"/>
    <dgm:cxn modelId="{5739B111-B5BD-4042-80AC-2A320F37074B}" type="presOf" srcId="{F38777FB-598A-3648-8B86-30E6E6B22579}" destId="{582D9E84-4A97-E646-B080-93B15AA28637}" srcOrd="0" destOrd="0"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E4ABB12B-883F-3046-B74E-0D4D13F57422}" type="presOf" srcId="{D6EAFD71-2559-DD46-B5AE-F24E40817B7B}" destId="{06F2B317-5110-B94C-84A1-22E01F7471D3}" srcOrd="0" destOrd="1" presId="urn:microsoft.com/office/officeart/2005/8/layout/matrix3"/>
    <dgm:cxn modelId="{831B443B-B57D-E540-96B0-378CC542DC74}" type="presOf" srcId="{DD443413-86E1-D84B-BA27-B7A0F8752637}" destId="{5CED3117-5997-9241-ACAE-C2B634ACBCD2}" srcOrd="0" destOrd="0" presId="urn:microsoft.com/office/officeart/2005/8/layout/matrix3"/>
    <dgm:cxn modelId="{49FF2042-1B69-CF43-A4E3-0B9A8BE8FD97}" srcId="{F38777FB-598A-3648-8B86-30E6E6B22579}" destId="{F568A796-D867-C944-AE1E-4DDE813BC9C5}" srcOrd="0" destOrd="0" parTransId="{4C70E0D9-3853-DD47-9895-E01A2B99350B}" sibTransId="{E5BBAD8B-7D55-7D42-AF13-FFF16A14EDCC}"/>
    <dgm:cxn modelId="{F8DC2054-7265-B84A-A2FC-FE4649519F28}" srcId="{50A7ACD3-A3B8-FA4A-8AD8-4D6DD621AE48}" destId="{7D922780-158D-2048-992F-287136E867F2}" srcOrd="0" destOrd="0" parTransId="{7F0927FB-58E9-B349-B36E-D16261DC5453}" sibTransId="{AB1348F8-8BB8-924C-A316-C5BFE78F34D6}"/>
    <dgm:cxn modelId="{88F17291-5B41-8149-AE5B-DFFC12442E2A}" type="presOf" srcId="{261E22A2-90B9-FB48-BF8F-6FEF9FCC7BE4}" destId="{FFEE5E74-89DD-BA44-B959-B3095E174164}" srcOrd="0" destOrd="0" presId="urn:microsoft.com/office/officeart/2005/8/layout/matrix3"/>
    <dgm:cxn modelId="{86D05794-9328-5449-822F-4A1A4555240E}" srcId="{DD443413-86E1-D84B-BA27-B7A0F8752637}" destId="{94D29F10-0483-344A-B0D7-0C855F728A30}" srcOrd="0" destOrd="0" parTransId="{0D24227B-B2D1-A94A-BF9C-AC2C04A891AF}" sibTransId="{EA315A40-AF87-6F4D-B4B2-85D94F420DAF}"/>
    <dgm:cxn modelId="{BAA332A5-B8A1-454A-9B44-A9A32A840C99}" type="presOf" srcId="{94D29F10-0483-344A-B0D7-0C855F728A30}" destId="{5CED3117-5997-9241-ACAE-C2B634ACBCD2}" srcOrd="0" destOrd="1" presId="urn:microsoft.com/office/officeart/2005/8/layout/matrix3"/>
    <dgm:cxn modelId="{912F31BB-8D06-1C41-9B2C-815258A15562}" type="presOf" srcId="{F568A796-D867-C944-AE1E-4DDE813BC9C5}" destId="{582D9E84-4A97-E646-B080-93B15AA28637}" srcOrd="0" destOrd="1" presId="urn:microsoft.com/office/officeart/2005/8/layout/matrix3"/>
    <dgm:cxn modelId="{215CB1BF-18C7-DF4C-A2D7-8CBE26165B95}" srcId="{C4BB8BEE-EB7D-0846-A9C7-C44EEB59F3D3}" destId="{D6EAFD71-2559-DD46-B5AE-F24E40817B7B}" srcOrd="0" destOrd="0" parTransId="{BCA01FB3-E773-8C40-A3DA-CE5092230B3F}" sibTransId="{D7715C3A-5DD1-2A47-B4E7-1D41598556FA}"/>
    <dgm:cxn modelId="{50DC1AD1-53EF-DD40-A03C-D302169C49C1}" type="presOf" srcId="{50A7ACD3-A3B8-FA4A-8AD8-4D6DD621AE48}" destId="{DCEE7AE8-9E5C-ED45-92E4-EE8750C104A9}" srcOrd="0" destOrd="0" presId="urn:microsoft.com/office/officeart/2005/8/layout/matrix3"/>
    <dgm:cxn modelId="{EC2CFDD9-5A18-1E4B-87B6-165A41D77E16}" srcId="{261E22A2-90B9-FB48-BF8F-6FEF9FCC7BE4}" destId="{C4BB8BEE-EB7D-0846-A9C7-C44EEB59F3D3}" srcOrd="1" destOrd="0" parTransId="{F79D9D37-8DDE-D246-835F-792DB68E57A5}" sibTransId="{952290C2-8093-3644-88BE-166CCE775557}"/>
    <dgm:cxn modelId="{00CBD6E0-583B-0C44-A165-51D23B4A0DEB}" type="presOf" srcId="{C4BB8BEE-EB7D-0846-A9C7-C44EEB59F3D3}" destId="{06F2B317-5110-B94C-84A1-22E01F7471D3}" srcOrd="0" destOrd="0" presId="urn:microsoft.com/office/officeart/2005/8/layout/matrix3"/>
    <dgm:cxn modelId="{D8C722F9-E9C4-5443-9363-171827E85236}" type="presOf" srcId="{7D922780-158D-2048-992F-287136E867F2}" destId="{DCEE7AE8-9E5C-ED45-92E4-EE8750C104A9}" srcOrd="0" destOrd="1" presId="urn:microsoft.com/office/officeart/2005/8/layout/matrix3"/>
    <dgm:cxn modelId="{717E15FF-AF47-184C-A096-0EC916DADF42}" srcId="{261E22A2-90B9-FB48-BF8F-6FEF9FCC7BE4}" destId="{F38777FB-598A-3648-8B86-30E6E6B22579}" srcOrd="3" destOrd="0" parTransId="{B376F28E-9176-B047-92B0-A02F6DE1A7B2}" sibTransId="{AF7F1F25-5E9D-D34A-A47A-20357C8B33CE}"/>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3"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dgm:spPr/>
      <dgm:t>
        <a:bodyPr/>
        <a:lstStyle/>
        <a:p>
          <a:pPr rtl="0"/>
          <a:r>
            <a:rPr lang="en-US" dirty="0">
              <a:effectLst>
                <a:outerShdw blurRad="38100" dist="38100" dir="2700000" algn="tl">
                  <a:srgbClr val="000000">
                    <a:alpha val="43137"/>
                  </a:srgbClr>
                </a:outerShdw>
              </a:effectLst>
            </a:rPr>
            <a:t>Data processing</a:t>
          </a:r>
        </a:p>
      </dgm:t>
    </dgm:pt>
    <dgm:pt modelId="{F90608E3-C56D-D44F-9FED-A4B7D42D7016}" type="parTrans" cxnId="{8E8449E0-E943-3244-9DA5-586BEFAD2DDF}">
      <dgm:prSet/>
      <dgm:spPr/>
      <dgm:t>
        <a:bodyPr/>
        <a:lstStyle/>
        <a:p>
          <a:endParaRPr lang="en-US"/>
        </a:p>
      </dgm:t>
    </dgm:pt>
    <dgm:pt modelId="{0791B277-F27E-6A46-91BA-9CFF4A7A8948}" type="sibTrans" cxnId="{8E8449E0-E943-3244-9DA5-586BEFAD2DDF}">
      <dgm:prSet/>
      <dgm:spPr/>
      <dgm:t>
        <a:bodyPr/>
        <a:lstStyle/>
        <a:p>
          <a:endParaRPr lang="en-US"/>
        </a:p>
      </dgm:t>
    </dgm:pt>
    <dgm:pt modelId="{36AE9740-0372-0E42-8B0F-CFF54F99B649}">
      <dgm:prSet custT="1"/>
      <dgm:spPr/>
      <dgm:t>
        <a:bodyPr/>
        <a:lstStyle/>
        <a:p>
          <a:pPr rtl="0"/>
          <a:r>
            <a:rPr lang="en-US" sz="1100" dirty="0"/>
            <a:t>Arithmetic instructions provide computational capabilities for processing numeric data</a:t>
          </a:r>
        </a:p>
      </dgm:t>
    </dgm:pt>
    <dgm:pt modelId="{67AEF1E2-B31E-1942-9127-7FE00EFE224D}" type="parTrans" cxnId="{FDFC9851-1380-E54D-95FF-BDDB86320532}">
      <dgm:prSet/>
      <dgm:spPr/>
      <dgm:t>
        <a:bodyPr/>
        <a:lstStyle/>
        <a:p>
          <a:endParaRPr lang="en-US"/>
        </a:p>
      </dgm:t>
    </dgm:pt>
    <dgm:pt modelId="{37208CC7-45B4-734F-8124-5A4F7684C9AE}" type="sibTrans" cxnId="{FDFC9851-1380-E54D-95FF-BDDB86320532}">
      <dgm:prSet/>
      <dgm:spPr/>
      <dgm:t>
        <a:bodyPr/>
        <a:lstStyle/>
        <a:p>
          <a:endParaRPr lang="en-US"/>
        </a:p>
      </dgm:t>
    </dgm:pt>
    <dgm:pt modelId="{A4477C0B-F329-1B48-B177-C96746E5C22A}">
      <dgm:prSet custT="1"/>
      <dgm:spPr/>
      <dgm:t>
        <a:bodyPr/>
        <a:lstStyle/>
        <a:p>
          <a:pPr rtl="0"/>
          <a:r>
            <a:rPr lang="en-US" sz="1100" dirty="0"/>
            <a:t>Logic (Boolean) instructions operate on the bits of a word as bits rather than as numbers, thus they provide capabilities for processing any other type of data the user may wish to employ</a:t>
          </a:r>
        </a:p>
      </dgm:t>
    </dgm:pt>
    <dgm:pt modelId="{1E209E03-8253-984B-AE52-BE8538ED8178}" type="parTrans" cxnId="{983CD786-D9CB-CF42-A8F6-6D1741A17621}">
      <dgm:prSet/>
      <dgm:spPr/>
      <dgm:t>
        <a:bodyPr/>
        <a:lstStyle/>
        <a:p>
          <a:endParaRPr lang="en-US"/>
        </a:p>
      </dgm:t>
    </dgm:pt>
    <dgm:pt modelId="{968EFCF3-BEE2-2649-997F-68665AF3B38A}" type="sibTrans" cxnId="{983CD786-D9CB-CF42-A8F6-6D1741A17621}">
      <dgm:prSet/>
      <dgm:spPr/>
      <dgm:t>
        <a:bodyPr/>
        <a:lstStyle/>
        <a:p>
          <a:endParaRPr lang="en-US"/>
        </a:p>
      </dgm:t>
    </dgm:pt>
    <dgm:pt modelId="{AE9EDF8B-031D-7740-9496-75682D788ADA}">
      <dgm:prSet/>
      <dgm:spPr>
        <a:solidFill>
          <a:schemeClr val="accent4"/>
        </a:solidFill>
      </dgm:spPr>
      <dgm:t>
        <a:bodyPr/>
        <a:lstStyle/>
        <a:p>
          <a:pPr rtl="0"/>
          <a:r>
            <a:rPr lang="en-US" dirty="0">
              <a:effectLst>
                <a:outerShdw blurRad="38100" dist="38100" dir="2700000" algn="tl">
                  <a:srgbClr val="000000">
                    <a:alpha val="43137"/>
                  </a:srgbClr>
                </a:outerShdw>
              </a:effectLst>
            </a:rPr>
            <a:t>Data storage</a:t>
          </a:r>
        </a:p>
      </dgm:t>
    </dgm:pt>
    <dgm:pt modelId="{2F092B45-6ADB-4446-A7FF-4B6F136AF5C3}" type="parTrans" cxnId="{1F02613C-5B87-A94E-9140-04DA3448D363}">
      <dgm:prSet/>
      <dgm:spPr/>
      <dgm:t>
        <a:bodyPr/>
        <a:lstStyle/>
        <a:p>
          <a:endParaRPr lang="en-US"/>
        </a:p>
      </dgm:t>
    </dgm:pt>
    <dgm:pt modelId="{BD930FAB-82D7-F44D-9733-F2543B4B9FF0}" type="sibTrans" cxnId="{1F02613C-5B87-A94E-9140-04DA3448D363}">
      <dgm:prSet/>
      <dgm:spPr/>
      <dgm:t>
        <a:bodyPr/>
        <a:lstStyle/>
        <a:p>
          <a:endParaRPr lang="en-US"/>
        </a:p>
      </dgm:t>
    </dgm:pt>
    <dgm:pt modelId="{2BBD1421-AEA3-E34C-8292-A335324D512C}">
      <dgm:prSet custT="1"/>
      <dgm:spPr/>
      <dgm:t>
        <a:bodyPr/>
        <a:lstStyle/>
        <a:p>
          <a:pPr rtl="0"/>
          <a:r>
            <a:rPr lang="en-US" sz="1100" dirty="0"/>
            <a:t>Movement of data into or out of register and or memory locations</a:t>
          </a:r>
        </a:p>
      </dgm:t>
    </dgm:pt>
    <dgm:pt modelId="{3DEFB431-A54A-7145-990E-EC4A48C1A3C0}" type="parTrans" cxnId="{0412D97A-D2FE-F54B-95EE-A356B47B7DB9}">
      <dgm:prSet/>
      <dgm:spPr/>
      <dgm:t>
        <a:bodyPr/>
        <a:lstStyle/>
        <a:p>
          <a:endParaRPr lang="en-US"/>
        </a:p>
      </dgm:t>
    </dgm:pt>
    <dgm:pt modelId="{4F162E8C-7511-1548-B473-479D3797BC7F}" type="sibTrans" cxnId="{0412D97A-D2FE-F54B-95EE-A356B47B7DB9}">
      <dgm:prSet/>
      <dgm:spPr/>
      <dgm:t>
        <a:bodyPr/>
        <a:lstStyle/>
        <a:p>
          <a:endParaRPr lang="en-US"/>
        </a:p>
      </dgm:t>
    </dgm:pt>
    <dgm:pt modelId="{B251DF42-B0EB-7A49-8C44-BDB17AF4475C}">
      <dgm:prSet/>
      <dgm:spPr/>
      <dgm:t>
        <a:bodyPr/>
        <a:lstStyle/>
        <a:p>
          <a:pPr rtl="0"/>
          <a:r>
            <a:rPr lang="en-US" dirty="0">
              <a:effectLst>
                <a:outerShdw blurRad="38100" dist="38100" dir="2700000" algn="tl">
                  <a:srgbClr val="000000">
                    <a:alpha val="43137"/>
                  </a:srgbClr>
                </a:outerShdw>
              </a:effectLst>
            </a:rPr>
            <a:t>Data movement</a:t>
          </a:r>
        </a:p>
      </dgm:t>
    </dgm:pt>
    <dgm:pt modelId="{AC9F7E3A-4A9C-2B40-82F0-57E10223D6D5}" type="parTrans" cxnId="{810352ED-E3DD-0548-89D5-A5CAF37D99A9}">
      <dgm:prSet/>
      <dgm:spPr/>
      <dgm:t>
        <a:bodyPr/>
        <a:lstStyle/>
        <a:p>
          <a:endParaRPr lang="en-US"/>
        </a:p>
      </dgm:t>
    </dgm:pt>
    <dgm:pt modelId="{51004CD5-1BB8-0447-8B24-F5D34F2E0B87}" type="sibTrans" cxnId="{810352ED-E3DD-0548-89D5-A5CAF37D99A9}">
      <dgm:prSet/>
      <dgm:spPr/>
      <dgm:t>
        <a:bodyPr/>
        <a:lstStyle/>
        <a:p>
          <a:endParaRPr lang="en-US"/>
        </a:p>
      </dgm:t>
    </dgm:pt>
    <dgm:pt modelId="{1AE39B25-E452-4946-B133-B3258ED3C595}">
      <dgm:prSet custT="1"/>
      <dgm:spPr/>
      <dgm:t>
        <a:bodyPr/>
        <a:lstStyle/>
        <a:p>
          <a:pPr rtl="0"/>
          <a:r>
            <a:rPr lang="en-US" sz="1100" dirty="0"/>
            <a:t>I/O instructions are needed to transfer programs and data into memory and the results of computations back out to the user</a:t>
          </a:r>
        </a:p>
      </dgm:t>
    </dgm:pt>
    <dgm:pt modelId="{5FBA671F-6111-9B41-B63F-0BEE04E2C2A9}" type="parTrans" cxnId="{950E87F8-4D7F-FE49-B46D-F6B2B2FF623E}">
      <dgm:prSet/>
      <dgm:spPr/>
      <dgm:t>
        <a:bodyPr/>
        <a:lstStyle/>
        <a:p>
          <a:endParaRPr lang="en-US"/>
        </a:p>
      </dgm:t>
    </dgm:pt>
    <dgm:pt modelId="{CE0AA7E2-62FA-D544-8DD2-AAFAFBAB93F4}" type="sibTrans" cxnId="{950E87F8-4D7F-FE49-B46D-F6B2B2FF623E}">
      <dgm:prSet/>
      <dgm:spPr/>
      <dgm:t>
        <a:bodyPr/>
        <a:lstStyle/>
        <a:p>
          <a:endParaRPr lang="en-US"/>
        </a:p>
      </dgm:t>
    </dgm:pt>
    <dgm:pt modelId="{3FBA8F48-CCC3-124D-B715-4C360C50EE41}">
      <dgm:prSet/>
      <dgm:spPr>
        <a:solidFill>
          <a:schemeClr val="accent4"/>
        </a:solidFill>
      </dgm:spPr>
      <dgm:t>
        <a:bodyPr/>
        <a:lstStyle/>
        <a:p>
          <a:pPr rtl="0"/>
          <a:r>
            <a:rPr lang="en-US" dirty="0">
              <a:effectLst>
                <a:outerShdw blurRad="38100" dist="38100" dir="2700000" algn="tl">
                  <a:srgbClr val="000000">
                    <a:alpha val="43137"/>
                  </a:srgbClr>
                </a:outerShdw>
              </a:effectLst>
            </a:rPr>
            <a:t>Control</a:t>
          </a:r>
        </a:p>
      </dgm:t>
    </dgm:pt>
    <dgm:pt modelId="{17A66A4C-1942-114A-867B-D666B7BF6115}" type="parTrans" cxnId="{8830C5D0-8859-0349-9EFE-18FBB4F69A58}">
      <dgm:prSet/>
      <dgm:spPr/>
      <dgm:t>
        <a:bodyPr/>
        <a:lstStyle/>
        <a:p>
          <a:endParaRPr lang="en-US"/>
        </a:p>
      </dgm:t>
    </dgm:pt>
    <dgm:pt modelId="{1235357D-B41D-1F45-87E1-0CBD5730F045}" type="sibTrans" cxnId="{8830C5D0-8859-0349-9EFE-18FBB4F69A58}">
      <dgm:prSet/>
      <dgm:spPr/>
      <dgm:t>
        <a:bodyPr/>
        <a:lstStyle/>
        <a:p>
          <a:endParaRPr lang="en-US"/>
        </a:p>
      </dgm:t>
    </dgm:pt>
    <dgm:pt modelId="{1C606FAD-E531-2A40-B173-5106AD6C3FA2}">
      <dgm:prSet custT="1"/>
      <dgm:spPr/>
      <dgm:t>
        <a:bodyPr/>
        <a:lstStyle/>
        <a:p>
          <a:pPr rtl="0"/>
          <a:r>
            <a:rPr lang="en-US" sz="1100" dirty="0"/>
            <a:t>Test instructions are used to test the value of a data word or the status of a computation</a:t>
          </a:r>
        </a:p>
      </dgm:t>
    </dgm:pt>
    <dgm:pt modelId="{28539DA5-DF62-0744-9F61-A0491270913A}" type="parTrans" cxnId="{F63C1305-CB71-AF49-9903-0F9F3527E3DD}">
      <dgm:prSet/>
      <dgm:spPr/>
      <dgm:t>
        <a:bodyPr/>
        <a:lstStyle/>
        <a:p>
          <a:endParaRPr lang="en-US"/>
        </a:p>
      </dgm:t>
    </dgm:pt>
    <dgm:pt modelId="{9612D6A2-38ED-D34A-BCE3-BB232E162F00}" type="sibTrans" cxnId="{F63C1305-CB71-AF49-9903-0F9F3527E3DD}">
      <dgm:prSet/>
      <dgm:spPr/>
      <dgm:t>
        <a:bodyPr/>
        <a:lstStyle/>
        <a:p>
          <a:endParaRPr lang="en-US"/>
        </a:p>
      </dgm:t>
    </dgm:pt>
    <dgm:pt modelId="{B22073FC-6737-1444-940C-46119CB67413}">
      <dgm:prSet custT="1"/>
      <dgm:spPr/>
      <dgm:t>
        <a:bodyPr/>
        <a:lstStyle/>
        <a:p>
          <a:pPr rtl="0"/>
          <a:r>
            <a:rPr lang="en-US" sz="1100" dirty="0"/>
            <a:t>Branch instructions are used to branch to a different set of instructions depending on the decision made</a:t>
          </a:r>
        </a:p>
      </dgm:t>
    </dgm:pt>
    <dgm:pt modelId="{02239424-C1F1-874B-A029-B22C5FE1A22A}" type="parTrans" cxnId="{996D9636-DAA1-3D4C-8B5A-7F66DB32EF29}">
      <dgm:prSet/>
      <dgm:spPr/>
      <dgm:t>
        <a:bodyPr/>
        <a:lstStyle/>
        <a:p>
          <a:endParaRPr lang="en-US"/>
        </a:p>
      </dgm:t>
    </dgm:pt>
    <dgm:pt modelId="{80C3BCDE-B719-3E46-95BE-6B3B1DC5E0D1}" type="sibTrans" cxnId="{996D9636-DAA1-3D4C-8B5A-7F66DB32EF29}">
      <dgm:prSet/>
      <dgm:spPr/>
      <dgm:t>
        <a:bodyPr/>
        <a:lstStyle/>
        <a:p>
          <a:endParaRPr lang="en-US"/>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23617" custScaleY="99653" custLinFactNeighborX="-19962" custLinFactNeighborY="-173"/>
      <dgm:spPr/>
    </dgm:pt>
    <dgm:pt modelId="{34460823-7A07-7247-B0D3-235B8A941BCF}" type="pres">
      <dgm:prSet presAssocID="{864B1576-EC76-7148-8E67-C617A4C5612A}" presName="child1Text" presStyleLbl="bgAcc1" presStyleIdx="0" presStyleCnt="4">
        <dgm:presLayoutVars>
          <dgm:bulletEnabled val="1"/>
        </dgm:presLayoutVars>
      </dgm:prSet>
      <dgm:spPr/>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pt>
    <dgm:pt modelId="{BDBBC062-316B-894D-970C-B264CE1885D5}" type="pres">
      <dgm:prSet presAssocID="{864B1576-EC76-7148-8E67-C617A4C5612A}" presName="child2Text" presStyleLbl="bgAcc1" presStyleIdx="1" presStyleCnt="4">
        <dgm:presLayoutVars>
          <dgm:bulletEnabled val="1"/>
        </dgm:presLayoutVars>
      </dgm:prSet>
      <dgm:spPr/>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LinFactNeighborX="1738" custLinFactNeighborY="174"/>
      <dgm:spPr/>
    </dgm:pt>
    <dgm:pt modelId="{0E9EBDF2-E81E-8843-84D0-D5B9C010DCFD}" type="pres">
      <dgm:prSet presAssocID="{864B1576-EC76-7148-8E67-C617A4C5612A}" presName="child3Text" presStyleLbl="bgAcc1" presStyleIdx="2" presStyleCnt="4">
        <dgm:presLayoutVars>
          <dgm:bulletEnabled val="1"/>
        </dgm:presLayoutVars>
      </dgm:prSet>
      <dgm:spPr/>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99653" custLinFactNeighborX="-19285"/>
      <dgm:spPr/>
    </dgm:pt>
    <dgm:pt modelId="{B4C6AF6A-E6F6-434A-A0EB-F3E05F767021}" type="pres">
      <dgm:prSet presAssocID="{864B1576-EC76-7148-8E67-C617A4C5612A}" presName="child4Text" presStyleLbl="bgAcc1" presStyleIdx="3" presStyleCnt="4">
        <dgm:presLayoutVars>
          <dgm:bulletEnabled val="1"/>
        </dgm:presLayoutVars>
      </dgm:prSet>
      <dgm:spPr/>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pt>
    <dgm:pt modelId="{3B212426-56CB-2742-8EFE-A3AF6B61B920}" type="pres">
      <dgm:prSet presAssocID="{864B1576-EC76-7148-8E67-C617A4C5612A}" presName="quadrant2" presStyleLbl="node1" presStyleIdx="1" presStyleCnt="4">
        <dgm:presLayoutVars>
          <dgm:chMax val="1"/>
          <dgm:bulletEnabled val="1"/>
        </dgm:presLayoutVars>
      </dgm:prSet>
      <dgm:spPr/>
    </dgm:pt>
    <dgm:pt modelId="{0F90C031-7DF5-F44F-BC7E-06E0F85CB427}" type="pres">
      <dgm:prSet presAssocID="{864B1576-EC76-7148-8E67-C617A4C5612A}" presName="quadrant3" presStyleLbl="node1" presStyleIdx="2" presStyleCnt="4">
        <dgm:presLayoutVars>
          <dgm:chMax val="1"/>
          <dgm:bulletEnabled val="1"/>
        </dgm:presLayoutVars>
      </dgm:prSet>
      <dgm:spPr/>
    </dgm:pt>
    <dgm:pt modelId="{D68EFB07-20BD-9848-85ED-45FB73135481}" type="pres">
      <dgm:prSet presAssocID="{864B1576-EC76-7148-8E67-C617A4C5612A}" presName="quadrant4" presStyleLbl="node1" presStyleIdx="3" presStyleCnt="4">
        <dgm:presLayoutVars>
          <dgm:chMax val="1"/>
          <dgm:bulletEnabled val="1"/>
        </dgm:presLayoutVars>
      </dgm:prSet>
      <dgm:spPr/>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F63C1305-CB71-AF49-9903-0F9F3527E3DD}" srcId="{3FBA8F48-CCC3-124D-B715-4C360C50EE41}" destId="{1C606FAD-E531-2A40-B173-5106AD6C3FA2}" srcOrd="0" destOrd="0" parTransId="{28539DA5-DF62-0744-9F61-A0491270913A}" sibTransId="{9612D6A2-38ED-D34A-BCE3-BB232E162F00}"/>
    <dgm:cxn modelId="{0D9A7A07-ED73-AA4C-AD45-D695865AF1B3}" type="presOf" srcId="{2BBD1421-AEA3-E34C-8292-A335324D512C}" destId="{BDBBC062-316B-894D-970C-B264CE1885D5}" srcOrd="1" destOrd="0" presId="urn:microsoft.com/office/officeart/2005/8/layout/cycle4#3"/>
    <dgm:cxn modelId="{DFD7BE0D-77F7-E548-9F99-57F72D70E972}" type="presOf" srcId="{1AE39B25-E452-4946-B133-B3258ED3C595}" destId="{D49C15E2-0E91-4846-8ABC-A77940D4A179}" srcOrd="0" destOrd="0" presId="urn:microsoft.com/office/officeart/2005/8/layout/cycle4#3"/>
    <dgm:cxn modelId="{4B640820-8DAC-0742-9BEF-8F8BF34F5791}" type="presOf" srcId="{3FBA8F48-CCC3-124D-B715-4C360C50EE41}" destId="{D68EFB07-20BD-9848-85ED-45FB73135481}" srcOrd="0" destOrd="0" presId="urn:microsoft.com/office/officeart/2005/8/layout/cycle4#3"/>
    <dgm:cxn modelId="{65FB1526-AE13-D548-846B-B63504FB0339}" type="presOf" srcId="{2BBD1421-AEA3-E34C-8292-A335324D512C}" destId="{E013DB8C-C4D5-9245-9F44-E76F99512271}" srcOrd="0" destOrd="0" presId="urn:microsoft.com/office/officeart/2005/8/layout/cycle4#3"/>
    <dgm:cxn modelId="{F9392D31-92C0-034C-A7C7-7E1385CE7968}" type="presOf" srcId="{1AE39B25-E452-4946-B133-B3258ED3C595}" destId="{0E9EBDF2-E81E-8843-84D0-D5B9C010DCFD}" srcOrd="1" destOrd="0" presId="urn:microsoft.com/office/officeart/2005/8/layout/cycle4#3"/>
    <dgm:cxn modelId="{996D9636-DAA1-3D4C-8B5A-7F66DB32EF29}" srcId="{3FBA8F48-CCC3-124D-B715-4C360C50EE41}" destId="{B22073FC-6737-1444-940C-46119CB67413}" srcOrd="1" destOrd="0" parTransId="{02239424-C1F1-874B-A029-B22C5FE1A22A}" sibTransId="{80C3BCDE-B719-3E46-95BE-6B3B1DC5E0D1}"/>
    <dgm:cxn modelId="{B977C336-FC76-6F42-ABA1-108DCABA36FB}" type="presOf" srcId="{B22073FC-6737-1444-940C-46119CB67413}" destId="{B4C6AF6A-E6F6-434A-A0EB-F3E05F767021}" srcOrd="1" destOrd="1" presId="urn:microsoft.com/office/officeart/2005/8/layout/cycle4#3"/>
    <dgm:cxn modelId="{1F02613C-5B87-A94E-9140-04DA3448D363}" srcId="{864B1576-EC76-7148-8E67-C617A4C5612A}" destId="{AE9EDF8B-031D-7740-9496-75682D788ADA}" srcOrd="1" destOrd="0" parTransId="{2F092B45-6ADB-4446-A7FF-4B6F136AF5C3}" sibTransId="{BD930FAB-82D7-F44D-9733-F2543B4B9FF0}"/>
    <dgm:cxn modelId="{02C15E61-0009-1743-BB8C-E2141F304DFE}" type="presOf" srcId="{A4477C0B-F329-1B48-B177-C96746E5C22A}" destId="{D393D0F9-5D0B-304A-9364-031DA1DC3538}" srcOrd="0" destOrd="1" presId="urn:microsoft.com/office/officeart/2005/8/layout/cycle4#3"/>
    <dgm:cxn modelId="{3B784941-5ED3-764A-8756-222F6CEE773B}" type="presOf" srcId="{5B7CBE8B-031E-6E4A-A6D8-BAE279011D9A}" destId="{64E7A613-FAC5-2A4B-84D5-823A0DA3329F}" srcOrd="0" destOrd="0" presId="urn:microsoft.com/office/officeart/2005/8/layout/cycle4#3"/>
    <dgm:cxn modelId="{5630C562-1744-D642-9831-0A68689C9A62}" type="presOf" srcId="{864B1576-EC76-7148-8E67-C617A4C5612A}" destId="{54B66CE4-B957-6B43-BDD6-872EB4784E64}" srcOrd="0" destOrd="0" presId="urn:microsoft.com/office/officeart/2005/8/layout/cycle4#3"/>
    <dgm:cxn modelId="{8804E042-7DFA-AE4F-8CA1-4F0A6A92CF04}" type="presOf" srcId="{AE9EDF8B-031D-7740-9496-75682D788ADA}" destId="{3B212426-56CB-2742-8EFE-A3AF6B61B920}" srcOrd="0" destOrd="0" presId="urn:microsoft.com/office/officeart/2005/8/layout/cycle4#3"/>
    <dgm:cxn modelId="{84B58D4C-7DDE-BE40-A4B5-B2E83A119B10}" type="presOf" srcId="{1C606FAD-E531-2A40-B173-5106AD6C3FA2}" destId="{1271081F-DA7B-9646-B77E-4127E6C5A827}" srcOrd="0" destOrd="0" presId="urn:microsoft.com/office/officeart/2005/8/layout/cycle4#3"/>
    <dgm:cxn modelId="{FDFC9851-1380-E54D-95FF-BDDB86320532}" srcId="{5B7CBE8B-031E-6E4A-A6D8-BAE279011D9A}" destId="{36AE9740-0372-0E42-8B0F-CFF54F99B649}" srcOrd="0" destOrd="0" parTransId="{67AEF1E2-B31E-1942-9127-7FE00EFE224D}" sibTransId="{37208CC7-45B4-734F-8124-5A4F7684C9AE}"/>
    <dgm:cxn modelId="{77FBC579-7AEB-8149-AD24-345994D50248}" type="presOf" srcId="{A4477C0B-F329-1B48-B177-C96746E5C22A}" destId="{34460823-7A07-7247-B0D3-235B8A941BCF}" srcOrd="1" destOrd="1" presId="urn:microsoft.com/office/officeart/2005/8/layout/cycle4#3"/>
    <dgm:cxn modelId="{0412D97A-D2FE-F54B-95EE-A356B47B7DB9}" srcId="{AE9EDF8B-031D-7740-9496-75682D788ADA}" destId="{2BBD1421-AEA3-E34C-8292-A335324D512C}" srcOrd="0" destOrd="0" parTransId="{3DEFB431-A54A-7145-990E-EC4A48C1A3C0}" sibTransId="{4F162E8C-7511-1548-B473-479D3797BC7F}"/>
    <dgm:cxn modelId="{983CD786-D9CB-CF42-A8F6-6D1741A17621}" srcId="{5B7CBE8B-031E-6E4A-A6D8-BAE279011D9A}" destId="{A4477C0B-F329-1B48-B177-C96746E5C22A}" srcOrd="1" destOrd="0" parTransId="{1E209E03-8253-984B-AE52-BE8538ED8178}" sibTransId="{968EFCF3-BEE2-2649-997F-68665AF3B38A}"/>
    <dgm:cxn modelId="{6BF513A7-C770-EE4E-B1BB-E0F1284909EC}" type="presOf" srcId="{36AE9740-0372-0E42-8B0F-CFF54F99B649}" destId="{D393D0F9-5D0B-304A-9364-031DA1DC3538}" srcOrd="0" destOrd="0" presId="urn:microsoft.com/office/officeart/2005/8/layout/cycle4#3"/>
    <dgm:cxn modelId="{C4D574D0-EF9A-D846-BB04-D27543807E91}" type="presOf" srcId="{B251DF42-B0EB-7A49-8C44-BDB17AF4475C}" destId="{0F90C031-7DF5-F44F-BC7E-06E0F85CB427}" srcOrd="0" destOrd="0" presId="urn:microsoft.com/office/officeart/2005/8/layout/cycle4#3"/>
    <dgm:cxn modelId="{8830C5D0-8859-0349-9EFE-18FBB4F69A58}" srcId="{864B1576-EC76-7148-8E67-C617A4C5612A}" destId="{3FBA8F48-CCC3-124D-B715-4C360C50EE41}" srcOrd="3" destOrd="0" parTransId="{17A66A4C-1942-114A-867B-D666B7BF6115}" sibTransId="{1235357D-B41D-1F45-87E1-0CBD5730F045}"/>
    <dgm:cxn modelId="{8E8449E0-E943-3244-9DA5-586BEFAD2DDF}" srcId="{864B1576-EC76-7148-8E67-C617A4C5612A}" destId="{5B7CBE8B-031E-6E4A-A6D8-BAE279011D9A}" srcOrd="0" destOrd="0" parTransId="{F90608E3-C56D-D44F-9FED-A4B7D42D7016}" sibTransId="{0791B277-F27E-6A46-91BA-9CFF4A7A8948}"/>
    <dgm:cxn modelId="{0BA804E4-728F-5F41-9D16-929307B6CE82}" type="presOf" srcId="{36AE9740-0372-0E42-8B0F-CFF54F99B649}" destId="{34460823-7A07-7247-B0D3-235B8A941BCF}" srcOrd="1" destOrd="0" presId="urn:microsoft.com/office/officeart/2005/8/layout/cycle4#3"/>
    <dgm:cxn modelId="{E543CCE4-2DFC-754B-B02C-268997CB796F}" type="presOf" srcId="{1C606FAD-E531-2A40-B173-5106AD6C3FA2}" destId="{B4C6AF6A-E6F6-434A-A0EB-F3E05F767021}" srcOrd="1" destOrd="0" presId="urn:microsoft.com/office/officeart/2005/8/layout/cycle4#3"/>
    <dgm:cxn modelId="{810352ED-E3DD-0548-89D5-A5CAF37D99A9}" srcId="{864B1576-EC76-7148-8E67-C617A4C5612A}" destId="{B251DF42-B0EB-7A49-8C44-BDB17AF4475C}" srcOrd="2" destOrd="0" parTransId="{AC9F7E3A-4A9C-2B40-82F0-57E10223D6D5}" sibTransId="{51004CD5-1BB8-0447-8B24-F5D34F2E0B87}"/>
    <dgm:cxn modelId="{CC00C1F2-25A3-0D4A-AD90-AFDA03A841DE}" type="presOf" srcId="{B22073FC-6737-1444-940C-46119CB67413}" destId="{1271081F-DA7B-9646-B77E-4127E6C5A827}" srcOrd="0" destOrd="1" presId="urn:microsoft.com/office/officeart/2005/8/layout/cycle4#3"/>
    <dgm:cxn modelId="{950E87F8-4D7F-FE49-B46D-F6B2B2FF623E}" srcId="{B251DF42-B0EB-7A49-8C44-BDB17AF4475C}" destId="{1AE39B25-E452-4946-B133-B3258ED3C595}" srcOrd="0" destOrd="0" parTransId="{5FBA671F-6111-9B41-B63F-0BEE04E2C2A9}" sibTransId="{CE0AA7E2-62FA-D544-8DD2-AAFAFBAB93F4}"/>
    <dgm:cxn modelId="{E6CF007E-882A-1F46-A75C-0B5EADCBABD0}" type="presParOf" srcId="{54B66CE4-B957-6B43-BDD6-872EB4784E64}" destId="{EF8E7D46-66F2-1A47-968B-C01EF393B074}" srcOrd="0" destOrd="0" presId="urn:microsoft.com/office/officeart/2005/8/layout/cycle4#3"/>
    <dgm:cxn modelId="{7E1880CE-892C-7D40-BAAE-8B63C487508B}" type="presParOf" srcId="{EF8E7D46-66F2-1A47-968B-C01EF393B074}" destId="{CA66C68F-08B6-F640-8C7D-AD15E2979AC7}" srcOrd="0" destOrd="0" presId="urn:microsoft.com/office/officeart/2005/8/layout/cycle4#3"/>
    <dgm:cxn modelId="{7BC747C4-2730-7749-BCB5-100DDD6B86F0}" type="presParOf" srcId="{CA66C68F-08B6-F640-8C7D-AD15E2979AC7}" destId="{D393D0F9-5D0B-304A-9364-031DA1DC3538}" srcOrd="0" destOrd="0" presId="urn:microsoft.com/office/officeart/2005/8/layout/cycle4#3"/>
    <dgm:cxn modelId="{D92F205A-C8E1-5E41-A515-A0870FCBD501}" type="presParOf" srcId="{CA66C68F-08B6-F640-8C7D-AD15E2979AC7}" destId="{34460823-7A07-7247-B0D3-235B8A941BCF}" srcOrd="1" destOrd="0" presId="urn:microsoft.com/office/officeart/2005/8/layout/cycle4#3"/>
    <dgm:cxn modelId="{0EC601EE-71D2-E542-8246-709120AF6B51}" type="presParOf" srcId="{EF8E7D46-66F2-1A47-968B-C01EF393B074}" destId="{F6AA8960-9889-3241-AF41-DD780B9F2F7A}" srcOrd="1" destOrd="0" presId="urn:microsoft.com/office/officeart/2005/8/layout/cycle4#3"/>
    <dgm:cxn modelId="{9E3CA567-8863-D84E-9BFC-054555CE251F}" type="presParOf" srcId="{F6AA8960-9889-3241-AF41-DD780B9F2F7A}" destId="{E013DB8C-C4D5-9245-9F44-E76F99512271}" srcOrd="0" destOrd="0" presId="urn:microsoft.com/office/officeart/2005/8/layout/cycle4#3"/>
    <dgm:cxn modelId="{EA4789F6-1428-2A49-A4C7-7C02C2EA194E}" type="presParOf" srcId="{F6AA8960-9889-3241-AF41-DD780B9F2F7A}" destId="{BDBBC062-316B-894D-970C-B264CE1885D5}" srcOrd="1" destOrd="0" presId="urn:microsoft.com/office/officeart/2005/8/layout/cycle4#3"/>
    <dgm:cxn modelId="{C9748517-43FE-F347-9724-084F390B2809}" type="presParOf" srcId="{EF8E7D46-66F2-1A47-968B-C01EF393B074}" destId="{7E239632-7BEC-6F4C-9C6B-2F2FABB1D7F8}" srcOrd="2" destOrd="0" presId="urn:microsoft.com/office/officeart/2005/8/layout/cycle4#3"/>
    <dgm:cxn modelId="{DAECE622-129C-BF4B-9232-FF849D32D038}" type="presParOf" srcId="{7E239632-7BEC-6F4C-9C6B-2F2FABB1D7F8}" destId="{D49C15E2-0E91-4846-8ABC-A77940D4A179}" srcOrd="0" destOrd="0" presId="urn:microsoft.com/office/officeart/2005/8/layout/cycle4#3"/>
    <dgm:cxn modelId="{2B2F4164-D980-8E4E-9119-E1DCF763BD46}" type="presParOf" srcId="{7E239632-7BEC-6F4C-9C6B-2F2FABB1D7F8}" destId="{0E9EBDF2-E81E-8843-84D0-D5B9C010DCFD}" srcOrd="1" destOrd="0" presId="urn:microsoft.com/office/officeart/2005/8/layout/cycle4#3"/>
    <dgm:cxn modelId="{57BFFE69-5E9C-C54B-AA25-A879D91295F7}" type="presParOf" srcId="{EF8E7D46-66F2-1A47-968B-C01EF393B074}" destId="{B70514BB-18F6-7F4C-9310-54C429397273}" srcOrd="3" destOrd="0" presId="urn:microsoft.com/office/officeart/2005/8/layout/cycle4#3"/>
    <dgm:cxn modelId="{BF86DB65-B8A5-2745-A50F-C34B4BF26932}" type="presParOf" srcId="{B70514BB-18F6-7F4C-9310-54C429397273}" destId="{1271081F-DA7B-9646-B77E-4127E6C5A827}" srcOrd="0" destOrd="0" presId="urn:microsoft.com/office/officeart/2005/8/layout/cycle4#3"/>
    <dgm:cxn modelId="{A28CC144-75D8-B943-9E89-4D29968E90DF}" type="presParOf" srcId="{B70514BB-18F6-7F4C-9310-54C429397273}" destId="{B4C6AF6A-E6F6-434A-A0EB-F3E05F767021}" srcOrd="1" destOrd="0" presId="urn:microsoft.com/office/officeart/2005/8/layout/cycle4#3"/>
    <dgm:cxn modelId="{670C7EEA-C15F-7241-9300-1F87867025F6}" type="presParOf" srcId="{EF8E7D46-66F2-1A47-968B-C01EF393B074}" destId="{CAEC5CBA-E9C4-0F4A-860D-7801A66D3A3E}" srcOrd="4" destOrd="0" presId="urn:microsoft.com/office/officeart/2005/8/layout/cycle4#3"/>
    <dgm:cxn modelId="{3CB5FFC3-5592-B645-9DE8-96CAE83B03A8}" type="presParOf" srcId="{54B66CE4-B957-6B43-BDD6-872EB4784E64}" destId="{338BC3C6-4E50-4E40-A3D2-BC47420586EE}" srcOrd="1" destOrd="0" presId="urn:microsoft.com/office/officeart/2005/8/layout/cycle4#3"/>
    <dgm:cxn modelId="{962B8941-C41F-DA4D-8013-3CA31FB7B8CD}" type="presParOf" srcId="{338BC3C6-4E50-4E40-A3D2-BC47420586EE}" destId="{64E7A613-FAC5-2A4B-84D5-823A0DA3329F}" srcOrd="0" destOrd="0" presId="urn:microsoft.com/office/officeart/2005/8/layout/cycle4#3"/>
    <dgm:cxn modelId="{DF64DE30-F969-424D-BA00-498F2A5396DC}" type="presParOf" srcId="{338BC3C6-4E50-4E40-A3D2-BC47420586EE}" destId="{3B212426-56CB-2742-8EFE-A3AF6B61B920}" srcOrd="1" destOrd="0" presId="urn:microsoft.com/office/officeart/2005/8/layout/cycle4#3"/>
    <dgm:cxn modelId="{E309CC4C-E8EB-D74C-BE39-A24E7425B1C2}" type="presParOf" srcId="{338BC3C6-4E50-4E40-A3D2-BC47420586EE}" destId="{0F90C031-7DF5-F44F-BC7E-06E0F85CB427}" srcOrd="2" destOrd="0" presId="urn:microsoft.com/office/officeart/2005/8/layout/cycle4#3"/>
    <dgm:cxn modelId="{C2BDCCDA-0110-3940-B8B4-876E5B9AD283}" type="presParOf" srcId="{338BC3C6-4E50-4E40-A3D2-BC47420586EE}" destId="{D68EFB07-20BD-9848-85ED-45FB73135481}" srcOrd="3" destOrd="0" presId="urn:microsoft.com/office/officeart/2005/8/layout/cycle4#3"/>
    <dgm:cxn modelId="{79D4C5E7-12E6-AC49-A6DD-B22A05E7555C}" type="presParOf" srcId="{338BC3C6-4E50-4E40-A3D2-BC47420586EE}" destId="{FA5E23B5-B5F8-224A-BCF3-175F4B575145}" srcOrd="4" destOrd="0" presId="urn:microsoft.com/office/officeart/2005/8/layout/cycle4#3"/>
    <dgm:cxn modelId="{A6C3FCC0-5673-BF4D-A97D-D00C9C7E14C6}" type="presParOf" srcId="{54B66CE4-B957-6B43-BDD6-872EB4784E64}" destId="{A04C8535-5121-1D48-89BE-ED9EAD28EFF1}" srcOrd="2" destOrd="0" presId="urn:microsoft.com/office/officeart/2005/8/layout/cycle4#3"/>
    <dgm:cxn modelId="{9B4ABF64-D9C1-C945-B310-B538D9B71C28}" type="presParOf" srcId="{54B66CE4-B957-6B43-BDD6-872EB4784E64}" destId="{FA519686-EE3E-034C-95BB-4F2415CF38CD}" srcOrd="3" destOrd="0" presId="urn:microsoft.com/office/officeart/2005/8/layout/cycle4#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dgm:spPr>
        <a:solidFill>
          <a:schemeClr val="accent4"/>
        </a:solidFill>
        <a:ln>
          <a:solidFill>
            <a:schemeClr val="accent1"/>
          </a:solidFill>
        </a:ln>
      </dgm:spPr>
      <dgm:t>
        <a:bodyPr/>
        <a:lstStyle/>
        <a:p>
          <a:pPr rtl="0"/>
          <a:r>
            <a:rPr lang="en-US" dirty="0">
              <a:solidFill>
                <a:schemeClr val="accent1">
                  <a:lumMod val="50000"/>
                </a:schemeClr>
              </a:solidFill>
              <a:effectLst/>
            </a:rPr>
            <a:t>Very complex because it affects so many aspects of the computer system</a:t>
          </a: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a:effectLst>
                <a:outerShdw blurRad="38100" dist="38100" dir="2700000" algn="tl">
                  <a:srgbClr val="000000">
                    <a:alpha val="43137"/>
                  </a:srgbClr>
                </a:outerShdw>
              </a:effectLst>
            </a:rPr>
            <a:t>Defines many of the functions performed by the processor</a:t>
          </a: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a:solidFill>
                <a:schemeClr val="accent1">
                  <a:lumMod val="50000"/>
                </a:schemeClr>
              </a:solidFill>
              <a:effectLst/>
            </a:rPr>
            <a:t>Programmer’s means of controlling the processor</a:t>
          </a: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a:effectLst>
                <a:outerShdw blurRad="38100" dist="38100" dir="2700000" algn="tl">
                  <a:srgbClr val="000000">
                    <a:alpha val="43137"/>
                  </a:srgbClr>
                </a:outerShdw>
              </a:effectLst>
            </a:rPr>
            <a:t>Fundamental design issues:</a:t>
          </a: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dgm:spPr>
        <a:ln>
          <a:solidFill>
            <a:schemeClr val="accent3"/>
          </a:solidFill>
        </a:ln>
      </dgm:spPr>
      <dgm:t>
        <a:bodyPr/>
        <a:lstStyle/>
        <a:p>
          <a:pPr rtl="0"/>
          <a:r>
            <a:rPr lang="en-US" dirty="0"/>
            <a:t>Operation repertoire</a:t>
          </a:r>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dgm:spPr>
        <a:ln>
          <a:solidFill>
            <a:schemeClr val="accent3"/>
          </a:solidFill>
        </a:ln>
      </dgm:spPr>
      <dgm:t>
        <a:bodyPr/>
        <a:lstStyle/>
        <a:p>
          <a:pPr rtl="0"/>
          <a:r>
            <a:rPr lang="en-US" dirty="0"/>
            <a:t>How many and which operations to provide and how complex operations should be</a:t>
          </a:r>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dgm:spPr>
        <a:ln>
          <a:solidFill>
            <a:schemeClr val="accent3"/>
          </a:solidFill>
        </a:ln>
      </dgm:spPr>
      <dgm:t>
        <a:bodyPr/>
        <a:lstStyle/>
        <a:p>
          <a:pPr rtl="0"/>
          <a:r>
            <a:rPr lang="en-US" dirty="0"/>
            <a:t>Data types</a:t>
          </a:r>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dgm:spPr>
        <a:ln>
          <a:solidFill>
            <a:schemeClr val="accent3"/>
          </a:solidFill>
        </a:ln>
      </dgm:spPr>
      <dgm:t>
        <a:bodyPr/>
        <a:lstStyle/>
        <a:p>
          <a:pPr rtl="0"/>
          <a:r>
            <a:rPr lang="en-US" dirty="0"/>
            <a:t>The various types of data upon which operations are performed</a:t>
          </a:r>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dgm:spPr>
        <a:ln>
          <a:solidFill>
            <a:schemeClr val="accent3"/>
          </a:solidFill>
        </a:ln>
      </dgm:spPr>
      <dgm:t>
        <a:bodyPr/>
        <a:lstStyle/>
        <a:p>
          <a:pPr rtl="0"/>
          <a:r>
            <a:rPr lang="en-US" dirty="0"/>
            <a:t>Instruction format</a:t>
          </a:r>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dgm:spPr>
        <a:ln>
          <a:solidFill>
            <a:schemeClr val="accent3"/>
          </a:solidFill>
        </a:ln>
      </dgm:spPr>
      <dgm:t>
        <a:bodyPr/>
        <a:lstStyle/>
        <a:p>
          <a:pPr rtl="0"/>
          <a:r>
            <a:rPr lang="en-US" dirty="0"/>
            <a:t>Instruction length in bits, number of addresses, size of various fields, etc.</a:t>
          </a:r>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dgm:spPr>
        <a:ln>
          <a:solidFill>
            <a:schemeClr val="accent3"/>
          </a:solidFill>
        </a:ln>
      </dgm:spPr>
      <dgm:t>
        <a:bodyPr/>
        <a:lstStyle/>
        <a:p>
          <a:pPr rtl="0"/>
          <a:r>
            <a:rPr lang="en-US" dirty="0"/>
            <a:t>Registers</a:t>
          </a:r>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dgm:spPr>
        <a:ln>
          <a:solidFill>
            <a:schemeClr val="accent3"/>
          </a:solidFill>
        </a:ln>
      </dgm:spPr>
      <dgm:t>
        <a:bodyPr/>
        <a:lstStyle/>
        <a:p>
          <a:pPr rtl="0"/>
          <a:r>
            <a:rPr lang="en-US" dirty="0"/>
            <a:t>Number of processor registers that can be referenced by instructions and their use</a:t>
          </a:r>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dgm:spPr>
        <a:ln>
          <a:solidFill>
            <a:schemeClr val="accent3"/>
          </a:solidFill>
        </a:ln>
      </dgm:spPr>
      <dgm:t>
        <a:bodyPr/>
        <a:lstStyle/>
        <a:p>
          <a:pPr rtl="0"/>
          <a:r>
            <a:rPr lang="en-US" dirty="0"/>
            <a:t>Addressing</a:t>
          </a:r>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dgm:spPr>
        <a:ln>
          <a:solidFill>
            <a:schemeClr val="accent3"/>
          </a:solidFill>
        </a:ln>
      </dgm:spPr>
      <dgm:t>
        <a:bodyPr/>
        <a:lstStyle/>
        <a:p>
          <a:pPr rtl="0"/>
          <a:r>
            <a:rPr lang="en-US" dirty="0"/>
            <a:t>The mode or modes by which the address of an operand is specified </a:t>
          </a:r>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pt>
    <dgm:pt modelId="{B53E567A-FFCB-E447-B0EB-DF566B287828}" type="pres">
      <dgm:prSet presAssocID="{D998F21C-897B-DF48-956E-861DE4522346}" presName="entireBox" presStyleLbl="node1" presStyleIdx="0" presStyleCnt="4" custScaleX="100000" custScaleY="98944"/>
      <dgm:spPr/>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dgm:presLayoutVars>
          <dgm:bulletEnabled val="1"/>
        </dgm:presLayoutVars>
      </dgm:prSet>
      <dgm:spPr/>
    </dgm:pt>
    <dgm:pt modelId="{299A5A01-E6B1-3549-9A82-78303BEA5CF6}" type="pres">
      <dgm:prSet presAssocID="{4390CE26-E020-2344-AC66-027A469F3ACB}" presName="childTextBox" presStyleLbl="fgAccFollowNode1" presStyleIdx="1" presStyleCnt="5">
        <dgm:presLayoutVars>
          <dgm:bulletEnabled val="1"/>
        </dgm:presLayoutVars>
      </dgm:prSet>
      <dgm:spPr/>
    </dgm:pt>
    <dgm:pt modelId="{2B60D48B-0CBB-3640-8066-CD9CF8A8328E}" type="pres">
      <dgm:prSet presAssocID="{27979A66-A56C-4049-8B2C-81450FEC40AE}" presName="childTextBox" presStyleLbl="fgAccFollowNode1" presStyleIdx="2" presStyleCnt="5">
        <dgm:presLayoutVars>
          <dgm:bulletEnabled val="1"/>
        </dgm:presLayoutVars>
      </dgm:prSet>
      <dgm:spPr/>
    </dgm:pt>
    <dgm:pt modelId="{015B0615-A51D-BE4E-B6B0-DD65E7B83F35}" type="pres">
      <dgm:prSet presAssocID="{8EDB5311-D825-C24B-81D1-969D1851DAF9}" presName="childTextBox" presStyleLbl="fgAccFollowNode1" presStyleIdx="3" presStyleCnt="5">
        <dgm:presLayoutVars>
          <dgm:bulletEnabled val="1"/>
        </dgm:presLayoutVars>
      </dgm:prSet>
      <dgm:spPr/>
    </dgm:pt>
    <dgm:pt modelId="{245DBD2D-001A-1647-A9D4-0EE759999A90}" type="pres">
      <dgm:prSet presAssocID="{96BB0494-7D8F-CD4B-A1AF-11A7C343A91B}" presName="childTextBox" presStyleLbl="fgAccFollowNode1" presStyleIdx="4" presStyleCnt="5">
        <dgm:presLayoutVars>
          <dgm:bulletEnabled val="1"/>
        </dgm:presLayoutVars>
      </dgm:prSet>
      <dgm:spPr/>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2857" custScaleY="38669"/>
      <dgm:spPr/>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1071" custScaleY="35845"/>
      <dgm:spPr/>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2857" custScaleY="37875"/>
      <dgm:spPr/>
    </dgm:pt>
  </dgm:ptLst>
  <dgm:cxnLst>
    <dgm:cxn modelId="{13D2B602-D9ED-FB42-B6CC-950D78F868C5}" type="presOf" srcId="{85FA6A79-0A59-5E45-B15E-9A4DF30BB091}" destId="{01AE4E59-7A07-2540-9D90-9EB69C1E6E80}" srcOrd="0" destOrd="0" presId="urn:microsoft.com/office/officeart/2005/8/layout/process4"/>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EECC1C35-EB9D-134D-B119-AC5BA49998B9}" srcId="{BE9AF291-A8F7-754D-9BCC-21843D1485E8}" destId="{0D809260-4B42-5043-99E3-CF6D7B616585}" srcOrd="2" destOrd="0" parTransId="{6DAB96D9-CB97-A54D-9E38-73264325FA95}" sibTransId="{4CFBC049-35FB-B34E-9B0C-92B91BF2D448}"/>
    <dgm:cxn modelId="{B278AA3D-E1A2-684C-AF6E-AACF61A078D8}" srcId="{96BB0494-7D8F-CD4B-A1AF-11A7C343A91B}" destId="{DA3083F4-5821-A147-9AA7-30FFBC02ADD8}" srcOrd="0" destOrd="0" parTransId="{E0E984FE-1671-454A-A779-9E975DBCAC47}" sibTransId="{9DB57987-667C-0642-BBEF-C9D273B82061}"/>
    <dgm:cxn modelId="{67429442-5381-D544-911E-45BE2E8BEBB3}" srcId="{D998F21C-897B-DF48-956E-861DE4522346}" destId="{4390CE26-E020-2344-AC66-027A469F3ACB}" srcOrd="1" destOrd="0" parTransId="{EE0784BC-8E94-3249-9326-05B0F0EC8566}" sibTransId="{57E4573D-7C81-2D40-A41D-92FE4675772B}"/>
    <dgm:cxn modelId="{46C96646-7E23-534A-B3F8-A6BC7CB7DCED}" type="presOf" srcId="{CD8C6866-04F3-5E4D-91BB-DBE814C5FE61}" destId="{299A5A01-E6B1-3549-9A82-78303BEA5CF6}" srcOrd="0" destOrd="1" presId="urn:microsoft.com/office/officeart/2005/8/layout/process4"/>
    <dgm:cxn modelId="{6B4BC049-F42D-124E-B25E-6C3A363C158D}" srcId="{C9369FCC-1255-0D45-AB2C-E89EC8343E66}" destId="{85B4CF29-6326-2542-83F0-1CACEFCB1AF3}" srcOrd="0" destOrd="0" parTransId="{72F90D80-0BF8-8445-99FC-CC6F6214E71E}" sibTransId="{088BA404-42C0-1C4A-BAB9-FB69685CFC8F}"/>
    <dgm:cxn modelId="{EA04EA4D-F731-444F-A75A-EA67FAA3BAAA}" srcId="{4390CE26-E020-2344-AC66-027A469F3ACB}" destId="{CD8C6866-04F3-5E4D-91BB-DBE814C5FE61}" srcOrd="0" destOrd="0" parTransId="{94A96CE7-0C66-6442-B436-33A85DCF0EB8}" sibTransId="{534312D2-EF11-9040-A425-E679398BBB09}"/>
    <dgm:cxn modelId="{BDD1E050-A83E-784D-BF9F-51F1D543E71E}" srcId="{D998F21C-897B-DF48-956E-861DE4522346}" destId="{27979A66-A56C-4049-8B2C-81450FEC40AE}" srcOrd="2" destOrd="0" parTransId="{0BAD965C-5E45-E348-9627-B2BAE6E80F9E}" sibTransId="{D56E2247-0C5E-B348-A171-22BD52D9ACDC}"/>
    <dgm:cxn modelId="{68360D74-8D76-144C-8C77-C5B9AF813FFF}" srcId="{D998F21C-897B-DF48-956E-861DE4522346}" destId="{C9369FCC-1255-0D45-AB2C-E89EC8343E66}" srcOrd="0" destOrd="0" parTransId="{FEBA2014-7990-B94D-BAD1-0C73293FA03E}" sibTransId="{E8789AB2-278C-244A-9413-8F495D74BD39}"/>
    <dgm:cxn modelId="{4394D576-269D-2945-995D-F940BAD89E62}" srcId="{D998F21C-897B-DF48-956E-861DE4522346}" destId="{8EDB5311-D825-C24B-81D1-969D1851DAF9}" srcOrd="3" destOrd="0" parTransId="{6F6FE688-35DD-774E-9EB1-17B5346276AC}" sibTransId="{692B24AA-7D07-7048-8613-6FBCF61EEA94}"/>
    <dgm:cxn modelId="{B1731785-004D-2446-9572-BCBB32366BD9}" type="presOf" srcId="{BE9AF291-A8F7-754D-9BCC-21843D1485E8}" destId="{DF3A5C78-EC98-1741-8BEE-850D17600ECC}"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9656FF87-A36E-4841-A19A-86F651EBBADF}" srcId="{BE9AF291-A8F7-754D-9BCC-21843D1485E8}" destId="{85FA6A79-0A59-5E45-B15E-9A4DF30BB091}" srcOrd="1" destOrd="0" parTransId="{85E6E25A-3AE3-3F46-8E90-F2494FC5AECD}" sibTransId="{4FD0B408-98C8-DE45-A952-A44EDA44E8FC}"/>
    <dgm:cxn modelId="{9E0D5D8C-C256-9B45-BE2D-3CDC052AAD63}" type="presOf" srcId="{C9369FCC-1255-0D45-AB2C-E89EC8343E66}" destId="{FDFC3F15-9000-D642-934F-FD22C852295A}" srcOrd="0" destOrd="0" presId="urn:microsoft.com/office/officeart/2005/8/layout/process4"/>
    <dgm:cxn modelId="{626C5293-6A55-3B42-BE8F-3AE88AD75C6C}" type="presOf" srcId="{D998F21C-897B-DF48-956E-861DE4522346}" destId="{B53E567A-FFCB-E447-B0EB-DF566B287828}" srcOrd="1"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510C88B0-332F-E040-B229-A09B6CD8CCC9}" type="presOf" srcId="{8EDB5311-D825-C24B-81D1-969D1851DAF9}" destId="{015B0615-A51D-BE4E-B6B0-DD65E7B83F35}" srcOrd="0" destOrd="0" presId="urn:microsoft.com/office/officeart/2005/8/layout/process4"/>
    <dgm:cxn modelId="{3C5405B3-1A41-E94C-91F5-3C67F3ADD8E3}" type="presOf" srcId="{D8ADB5D5-83D4-254D-8268-1D4258FF0983}" destId="{2B60D48B-0CBB-3640-8066-CD9CF8A8328E}" srcOrd="0" destOrd="1" presId="urn:microsoft.com/office/officeart/2005/8/layout/process4"/>
    <dgm:cxn modelId="{66FFD0B6-DA47-A349-B205-A1552B7AC61C}" type="presOf" srcId="{4390CE26-E020-2344-AC66-027A469F3ACB}" destId="{299A5A01-E6B1-3549-9A82-78303BEA5CF6}" srcOrd="0" destOrd="0" presId="urn:microsoft.com/office/officeart/2005/8/layout/process4"/>
    <dgm:cxn modelId="{8ACD60B9-1E24-8643-B0E2-4E960CC49AE7}" srcId="{D998F21C-897B-DF48-956E-861DE4522346}" destId="{96BB0494-7D8F-CD4B-A1AF-11A7C343A91B}" srcOrd="4" destOrd="0" parTransId="{B1105FA3-D912-E441-AC8A-88777BFB525C}" sibTransId="{869EF331-C2D4-FE48-998C-9544825F77E6}"/>
    <dgm:cxn modelId="{AFE4D4BD-1468-F64E-AA6E-C8811310FB11}" type="presOf" srcId="{85B4CF29-6326-2542-83F0-1CACEFCB1AF3}" destId="{FDFC3F15-9000-D642-934F-FD22C852295A}" srcOrd="0" destOrd="1"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D08099CC-E467-8D4C-AB9A-4564952541C6}" srcId="{8EDB5311-D825-C24B-81D1-969D1851DAF9}" destId="{1A8DEE92-5932-2342-86A0-295B875220F9}" srcOrd="0" destOrd="0" parTransId="{7778AB8B-2411-A743-85E6-22B2AB0564E3}" sibTransId="{A134BDCA-C254-DE45-93E2-DC2500F0CBFE}"/>
    <dgm:cxn modelId="{EC2AB3D2-8860-3643-BBE6-F2C46F1F52DF}" type="presOf" srcId="{D998F21C-897B-DF48-956E-861DE4522346}" destId="{EEC97410-8A05-AA47-90C3-84F83CA2796A}" srcOrd="0" destOrd="0" presId="urn:microsoft.com/office/officeart/2005/8/layout/process4"/>
    <dgm:cxn modelId="{9403BAE2-9906-2449-9922-EC6672563A33}" type="presOf" srcId="{27979A66-A56C-4049-8B2C-81450FEC40AE}" destId="{2B60D48B-0CBB-3640-8066-CD9CF8A8328E}" srcOrd="0" destOrd="0" presId="urn:microsoft.com/office/officeart/2005/8/layout/process4"/>
    <dgm:cxn modelId="{87577FEE-5768-B64E-A8A4-580F8F1F5A55}" type="presOf" srcId="{96BB0494-7D8F-CD4B-A1AF-11A7C343A91B}" destId="{245DBD2D-001A-1647-A9D4-0EE759999A90}"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phldr="1"/>
      <dgm:spPr/>
      <dgm:t>
        <a:bodyPr/>
        <a:lstStyle/>
        <a:p>
          <a:endParaRPr lang="en-US"/>
        </a:p>
      </dgm:t>
    </dgm:pt>
    <dgm:pt modelId="{42C3DE85-4F24-8D44-97B4-EF1AD5BC92AA}">
      <dgm:prSet/>
      <dgm:spPr/>
      <dgm:t>
        <a:bodyPr/>
        <a:lstStyle/>
        <a:p>
          <a:pPr rtl="0"/>
          <a:r>
            <a:rPr lang="en-US" dirty="0"/>
            <a:t>Addresses</a:t>
          </a:r>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a:t>Numbers</a:t>
          </a:r>
          <a:br>
            <a:rPr lang="en-US" dirty="0"/>
          </a:br>
          <a:r>
            <a:rPr lang="en-US" dirty="0"/>
            <a:t>Integers, floating point</a:t>
          </a:r>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a:t>Characters</a:t>
          </a:r>
          <a:br>
            <a:rPr lang="en-US" dirty="0"/>
          </a:br>
          <a:r>
            <a:rPr lang="en-US" dirty="0"/>
            <a:t>ASCII</a:t>
          </a:r>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a:t>Logical Data</a:t>
          </a:r>
          <a:br>
            <a:rPr lang="en-US" dirty="0"/>
          </a:br>
          <a:r>
            <a:rPr lang="en-US" dirty="0"/>
            <a:t>Bits or flags</a:t>
          </a:r>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pt>
    <dgm:pt modelId="{AA000D6A-C818-CB49-BD55-FD11DC067E17}" type="pres">
      <dgm:prSet presAssocID="{5279767A-DFDC-E544-9A2C-7BD6B9B8971D}" presName="aSpace" presStyleCnt="0"/>
      <dgm:spPr/>
    </dgm:pt>
  </dgm:ptLst>
  <dgm:cxnLst>
    <dgm:cxn modelId="{19FC090A-6821-234B-9A9F-05F758D69805}" srcId="{A6F9CABA-3528-F84C-992E-FDCB53DA4C60}" destId="{5279767A-DFDC-E544-9A2C-7BD6B9B8971D}" srcOrd="3" destOrd="0" parTransId="{344845FF-FCA7-C441-AC91-2DCC72057B6F}" sibTransId="{B8815F53-6499-C04C-8EE4-1A5DE3415814}"/>
    <dgm:cxn modelId="{9B42761A-3B24-344F-85D4-2A227FA88A8A}" type="presOf" srcId="{A6F9CABA-3528-F84C-992E-FDCB53DA4C60}" destId="{5CF45BD6-8F4A-0C4D-AF4F-A24BA271FF16}" srcOrd="0" destOrd="0" presId="urn:microsoft.com/office/officeart/2005/8/layout/pyramid2"/>
    <dgm:cxn modelId="{9D558739-7006-0C4A-8FCA-D37FD51FEA16}" type="presOf" srcId="{5279767A-DFDC-E544-9A2C-7BD6B9B8971D}" destId="{98354637-29DA-C24D-92DF-1340B4B82D84}"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E0E13F9F-F7F7-A240-B222-52A7F9059F33}" srcId="{A6F9CABA-3528-F84C-992E-FDCB53DA4C60}" destId="{867FFA81-B28C-B64F-A24A-2DF78351BA0E}" srcOrd="2" destOrd="0" parTransId="{5754A166-6DD0-2543-A230-72609DFD3E05}" sibTransId="{083ECC6E-F55A-B24D-B922-7F00E1A7A68C}"/>
    <dgm:cxn modelId="{D983EBA5-3E65-F14D-A1C5-99C01869DD62}" srcId="{A6F9CABA-3528-F84C-992E-FDCB53DA4C60}" destId="{741CE14A-8B08-3F4E-8319-CFE1956DC52E}" srcOrd="1" destOrd="0" parTransId="{7E69B0DC-AF4A-864C-8080-277020E4B8A1}" sibTransId="{DC78CE80-320B-FC4F-8789-B0B0BEC65094}"/>
    <dgm:cxn modelId="{5F3DF0C6-132F-AA47-B06D-7E59F1C329BD}" type="presOf" srcId="{741CE14A-8B08-3F4E-8319-CFE1956DC52E}" destId="{60D366F8-501D-8042-914B-93C4C14B955F}"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dgm:spPr/>
      <dgm:t>
        <a:bodyPr/>
        <a:lstStyle/>
        <a:p>
          <a:pPr rtl="0"/>
          <a:r>
            <a:rPr lang="en-US" dirty="0">
              <a:effectLst>
                <a:outerShdw blurRad="38100" dist="38100" dir="2700000" algn="tl">
                  <a:srgbClr val="000000">
                    <a:alpha val="43137"/>
                  </a:srgbClr>
                </a:outerShdw>
              </a:effectLst>
            </a:rPr>
            <a:t>Most fundamental type of machine instruction</a:t>
          </a: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dgm:spPr>
        <a:solidFill>
          <a:schemeClr val="accent3"/>
        </a:solidFill>
      </dgm:spPr>
      <dgm:t>
        <a:bodyPr/>
        <a:lstStyle/>
        <a:p>
          <a:pPr rtl="0"/>
          <a:r>
            <a:rPr lang="en-US" dirty="0">
              <a:effectLst>
                <a:outerShdw blurRad="38100" dist="38100" dir="2700000" algn="tl">
                  <a:srgbClr val="000000">
                    <a:alpha val="43137"/>
                  </a:srgbClr>
                </a:outerShdw>
              </a:effectLst>
            </a:rPr>
            <a:t>Must specify:</a:t>
          </a: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dgm:spPr>
        <a:solidFill>
          <a:schemeClr val="accent3"/>
        </a:solidFill>
      </dgm:spPr>
      <dgm:t>
        <a:bodyPr/>
        <a:lstStyle/>
        <a:p>
          <a:pPr rtl="0"/>
          <a:r>
            <a:rPr lang="en-US" dirty="0">
              <a:effectLst>
                <a:outerShdw blurRad="38100" dist="38100" dir="2700000" algn="tl">
                  <a:srgbClr val="000000">
                    <a:alpha val="43137"/>
                  </a:srgbClr>
                </a:outerShdw>
              </a:effectLst>
            </a:rPr>
            <a:t>Location of the source and destination operands</a:t>
          </a: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dgm:spPr>
        <a:solidFill>
          <a:schemeClr val="accent3"/>
        </a:solidFill>
      </dgm:spPr>
      <dgm:t>
        <a:bodyPr/>
        <a:lstStyle/>
        <a:p>
          <a:pPr rtl="0"/>
          <a:r>
            <a:rPr lang="en-US" dirty="0">
              <a:effectLst>
                <a:outerShdw blurRad="38100" dist="38100" dir="2700000" algn="tl">
                  <a:srgbClr val="000000">
                    <a:alpha val="43137"/>
                  </a:srgbClr>
                </a:outerShdw>
              </a:effectLst>
            </a:rPr>
            <a:t>The length of data to be transferred must be indicated</a:t>
          </a: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dgm:spPr>
        <a:solidFill>
          <a:schemeClr val="accent3"/>
        </a:solidFill>
      </dgm:spPr>
      <dgm:t>
        <a:bodyPr/>
        <a:lstStyle/>
        <a:p>
          <a:pPr rtl="0"/>
          <a:r>
            <a:rPr lang="en-US" dirty="0">
              <a:effectLst>
                <a:outerShdw blurRad="38100" dist="38100" dir="2700000" algn="tl">
                  <a:srgbClr val="000000">
                    <a:alpha val="43137"/>
                  </a:srgbClr>
                </a:outerShdw>
              </a:effectLst>
            </a:rPr>
            <a:t>The mode of addressing for each operand must be specified</a:t>
          </a: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pt>
    <dgm:pt modelId="{2E9B4566-06DF-0D42-B507-3EED37032151}" type="pres">
      <dgm:prSet presAssocID="{CBD291A9-E9FF-6441-96AE-58549F227598}" presName="arrow" presStyleLbl="node1" presStyleIdx="0" presStyleCnt="2">
        <dgm:presLayoutVars>
          <dgm:bulletEnabled val="1"/>
        </dgm:presLayoutVars>
      </dgm:prSet>
      <dgm:spPr/>
    </dgm:pt>
    <dgm:pt modelId="{F67F22A8-9610-4948-A69C-A8949F131989}" type="pres">
      <dgm:prSet presAssocID="{A3735CA2-6882-004E-9088-38AE4D4B7E36}" presName="arrow" presStyleLbl="node1" presStyleIdx="1" presStyleCnt="2">
        <dgm:presLayoutVars>
          <dgm:bulletEnabled val="1"/>
        </dgm:presLayoutVars>
      </dgm:prSet>
      <dgm:spPr/>
    </dgm:pt>
  </dgm:ptLst>
  <dgm:cxnLst>
    <dgm:cxn modelId="{DFC38B20-8E0C-D24A-AB10-83E9CD60F39C}" srcId="{A3735CA2-6882-004E-9088-38AE4D4B7E36}" destId="{AE35FDD7-8313-ED48-9898-4AB22980C4E1}" srcOrd="1" destOrd="0" parTransId="{B82C8499-8741-DB42-BDE1-E3254C7FCA36}" sibTransId="{404121AF-ECD2-7F45-A293-FBE1A881E821}"/>
    <dgm:cxn modelId="{55E0DE39-5037-A54F-AE3A-E230A73A48F7}" type="presOf" srcId="{16B8BB17-05F5-5449-87B4-F1418C4ECDD7}" destId="{BC060FFF-4EE9-C04F-B485-F21B3CC81355}"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EE87D561-7A7F-CB40-B809-B995BC4D9773}" srcId="{A3735CA2-6882-004E-9088-38AE4D4B7E36}" destId="{82BD964D-2096-0D44-9011-C9F48B9CAE1D}" srcOrd="2" destOrd="0" parTransId="{57C3DBB5-12BC-DD49-BEE1-0FDDB1BB45A3}" sibTransId="{CC52B425-3B96-BF49-BD9A-8132E746CA20}"/>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6D9E3294-F276-384F-BE0D-7AF6A23A1E56}" type="presOf" srcId="{CBD291A9-E9FF-6441-96AE-58549F227598}" destId="{2E9B4566-06DF-0D42-B507-3EED37032151}" srcOrd="0" destOrd="0" presId="urn:microsoft.com/office/officeart/2005/8/layout/arrow5"/>
    <dgm:cxn modelId="{66DABE9E-C9DF-9A41-9AB6-2C6D3A7BE894}" type="presOf" srcId="{A3735CA2-6882-004E-9088-38AE4D4B7E36}" destId="{F67F22A8-9610-4948-A69C-A8949F131989}"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A2415C0-C5FF-8043-A7A6-6C9306F2ED29}" srcId="{16B8BB17-05F5-5449-87B4-F1418C4ECDD7}" destId="{A3735CA2-6882-004E-9088-38AE4D4B7E36}" srcOrd="1" destOrd="0" parTransId="{3D421804-C29E-B041-9B9B-1F06A8E20150}" sibTransId="{3EC18245-13C0-3C46-8DF4-15A4ADB1D653}"/>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dgm:spPr>
        <a:ln>
          <a:solidFill>
            <a:schemeClr val="accent1"/>
          </a:solidFill>
        </a:ln>
      </dgm:spPr>
      <dgm:t>
        <a:bodyPr/>
        <a:lstStyle/>
        <a:p>
          <a:pPr rtl="0"/>
          <a:r>
            <a:rPr lang="en-US" dirty="0">
              <a:effectLst>
                <a:outerShdw blurRad="38100" dist="38100" dir="2700000" algn="tl">
                  <a:srgbClr val="000000">
                    <a:alpha val="43137"/>
                  </a:srgbClr>
                </a:outerShdw>
              </a:effectLst>
            </a:rPr>
            <a:t>Instructions that change the format or operate on the format of data</a:t>
          </a: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a:solidFill>
                <a:schemeClr val="tx2"/>
              </a:solidFill>
              <a:effectLst>
                <a:outerShdw blurRad="38100" dist="38100" dir="2700000" algn="tl">
                  <a:srgbClr val="000000">
                    <a:alpha val="43137"/>
                  </a:srgbClr>
                </a:outerShdw>
              </a:effectLst>
            </a:rPr>
            <a:t>An example is converting from decimal to binary</a:t>
          </a: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An example of a more complex editing instruction is the EAS/390 Translate (TR) instruction</a:t>
          </a: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pt>
    <dgm:pt modelId="{77C9DA8E-8ED9-844B-B613-13FD05010447}" type="pres">
      <dgm:prSet presAssocID="{AC13097E-47F1-3C41-8E12-3F1DFDA8016C}" presName="firstNode" presStyleLbl="node1" presStyleIdx="0" presStyleCnt="3" custLinFactNeighborX="-4466" custLinFactNeighborY="6704">
        <dgm:presLayoutVars>
          <dgm:bulletEnabled val="1"/>
        </dgm:presLayoutVars>
      </dgm:prSet>
      <dgm:spPr/>
    </dgm:pt>
    <dgm:pt modelId="{A565A70D-D266-D14D-801A-624F8C0A17FF}" type="pres">
      <dgm:prSet presAssocID="{71E24C2E-E756-2D42-BECA-7734384383F2}" presName="sibTrans" presStyleLbl="sibTrans2D1" presStyleIdx="0" presStyleCnt="2"/>
      <dgm:spPr/>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LinFactNeighborX="53507" custLinFactNeighborY="-13654">
        <dgm:presLayoutVars>
          <dgm:bulletEnabled val="1"/>
        </dgm:presLayoutVars>
      </dgm:prSet>
      <dgm:spPr/>
    </dgm:pt>
    <dgm:pt modelId="{D49EAA5E-508B-AC45-A500-B17EA738C083}" type="pres">
      <dgm:prSet presAssocID="{C91B3ABF-8735-3F41-AD79-6889C5488C39}" presName="sibTrans" presStyleLbl="sibTrans2D1" presStyleIdx="1" presStyleCnt="2"/>
      <dgm:spPr/>
    </dgm:pt>
    <dgm:pt modelId="{4F063FBB-5B0E-B64A-B216-78406CFC0194}" type="pres">
      <dgm:prSet presAssocID="{D32CD237-EEB7-EB46-8796-D6217CE89D81}" presName="lastNode" presStyleLbl="node1" presStyleIdx="2" presStyleCnt="3" custLinFactNeighborX="25829" custLinFactNeighborY="-36913">
        <dgm:presLayoutVars>
          <dgm:bulletEnabled val="1"/>
        </dgm:presLayoutVars>
      </dgm:prSet>
      <dgm:spPr/>
    </dgm:pt>
  </dgm:ptLst>
  <dgm:cxnLst>
    <dgm:cxn modelId="{7EACAE2A-9B6E-E341-B381-59F417B4E898}" type="presOf" srcId="{C91B3ABF-8735-3F41-AD79-6889C5488C39}" destId="{D49EAA5E-508B-AC45-A500-B17EA738C083}" srcOrd="0" destOrd="0" presId="urn:microsoft.com/office/officeart/2005/8/layout/bProcess2"/>
    <dgm:cxn modelId="{9DC34341-C9E0-2F49-9BC8-2A74DE58FA85}" srcId="{B3774423-9D28-FD4D-93B2-1D121FAEBFFB}" destId="{AC13097E-47F1-3C41-8E12-3F1DFDA8016C}" srcOrd="0" destOrd="0" parTransId="{9F9A3FF6-15CE-9940-8972-9476304E32C9}" sibTransId="{71E24C2E-E756-2D42-BECA-7734384383F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9F9CB7B7-99AE-4445-ABEF-5344998360A5}" type="presOf" srcId="{B3774423-9D28-FD4D-93B2-1D121FAEBFFB}" destId="{BD084606-F38B-CB4B-A769-6B940EB20879}" srcOrd="0" destOrd="0" presId="urn:microsoft.com/office/officeart/2005/8/layout/bProcess2"/>
    <dgm:cxn modelId="{C5C99ABF-373F-4F40-BB87-3169F578EB09}" type="presOf" srcId="{AC13097E-47F1-3C41-8E12-3F1DFDA8016C}" destId="{77C9DA8E-8ED9-844B-B613-13FD05010447}"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a:t>Instructions that can be executed only while the processor is in a certain privileged state or is executing a program in a special privileged area of memory</a:t>
          </a:r>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a:t>Typically these instructions are reserved for the use of the operating system</a:t>
          </a: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a:t>Examples of system control operations:</a:t>
          </a:r>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dgm:spPr/>
      <dgm:t>
        <a:bodyPr/>
        <a:lstStyle/>
        <a:p>
          <a:pPr rtl="0"/>
          <a:r>
            <a:rPr lang="en-US" dirty="0"/>
            <a:t>A system control instruction may read or alter a control register</a:t>
          </a:r>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dgm:spPr/>
      <dgm:t>
        <a:bodyPr/>
        <a:lstStyle/>
        <a:p>
          <a:pPr rtl="0"/>
          <a:r>
            <a:rPr lang="en-US" dirty="0"/>
            <a:t>An instruction to read or modify a storage protection key</a:t>
          </a:r>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dgm:spPr/>
      <dgm:t>
        <a:bodyPr/>
        <a:lstStyle/>
        <a:p>
          <a:pPr rtl="0"/>
          <a:r>
            <a:rPr lang="en-US" dirty="0"/>
            <a:t>Access to process control blocks in a multiprogramming system</a:t>
          </a:r>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dgm:presLayoutVars>
          <dgm:bulletEnabled val="1"/>
        </dgm:presLayoutVars>
      </dgm:prSet>
      <dgm:spPr/>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dgm:presLayoutVars>
          <dgm:bulletEnabled val="1"/>
        </dgm:presLayoutVars>
      </dgm:prSet>
      <dgm:spPr/>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dgm:presLayoutVars>
          <dgm:bulletEnabled val="1"/>
        </dgm:presLayoutVars>
      </dgm:prSet>
      <dgm:spPr/>
    </dgm:pt>
  </dgm:ptLst>
  <dgm:cxnLst>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BD54676F-13C9-764D-BC20-842360A07B05}" type="presOf" srcId="{27A6DB09-7A73-E34E-9751-1D7E0C8AEFDE}" destId="{958E3D0C-1153-3645-896A-A62EDB2811F7}"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13581A5-C82A-9A42-B1B0-411C86F75C2D}" type="presOf" srcId="{EB93D4E5-8CA1-7546-BD15-4BC63FAF4B6A}" destId="{C549312C-F687-024F-ADD4-C847C870AB31}"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AFA326AE-2639-B04C-9195-D9A0A16DD12D}" type="presOf" srcId="{512ECA6A-2A27-5540-BF41-B6C374340369}" destId="{6F92330B-2BD8-9C42-AA59-CA71F506DD3E}"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C15C44F6-5E36-3A40-84A4-D08A118B87F2}" type="presOf" srcId="{E9E92FCE-DAF2-3145-BE10-2CF450B85DEB}" destId="{4E50C6BF-910E-7348-A303-09A554EEAA0A}"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a:t>Includes an implied address</a:t>
          </a:r>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a:t>Typically implies that one instruction be skipped, thus the implied address equals the address of the next instruction plus one instruction length</a:t>
          </a:r>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a:t>Because the skip instruction does not require a destination address field it is free to do other things</a:t>
          </a: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a:t>Example is the increment-and-skip-if-zero (ISZ) instruction</a:t>
          </a:r>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pt>
    <dgm:pt modelId="{28B5BA6D-DFA1-C646-AE98-E3CF666E1151}" type="pres">
      <dgm:prSet presAssocID="{966712F6-A2E3-694C-B6A0-82F52E2F576D}" presName="node" presStyleLbl="node1" presStyleIdx="0" presStyleCnt="4">
        <dgm:presLayoutVars>
          <dgm:bulletEnabled val="1"/>
        </dgm:presLayoutVars>
      </dgm:prSet>
      <dgm:spPr/>
    </dgm:pt>
    <dgm:pt modelId="{9C211128-4520-2646-80D8-9476592167D6}" type="pres">
      <dgm:prSet presAssocID="{8E1717F3-8422-E548-BC6C-040A2E541B75}" presName="sibTrans" presStyleLbl="sibTrans1D1" presStyleIdx="0" presStyleCnt="3"/>
      <dgm:spPr/>
    </dgm:pt>
    <dgm:pt modelId="{8BA1D778-7C4F-E648-8BB7-D0F7657E630E}" type="pres">
      <dgm:prSet presAssocID="{8E1717F3-8422-E548-BC6C-040A2E541B75}" presName="connectorText" presStyleLbl="sibTrans1D1" presStyleIdx="0" presStyleCnt="3"/>
      <dgm:spPr/>
    </dgm:pt>
    <dgm:pt modelId="{2C46A2D4-6C9A-2B44-93DD-631E46E55433}" type="pres">
      <dgm:prSet presAssocID="{687B7341-C2E7-2744-A1DA-C30EE8E436A1}" presName="node" presStyleLbl="node1" presStyleIdx="1" presStyleCnt="4">
        <dgm:presLayoutVars>
          <dgm:bulletEnabled val="1"/>
        </dgm:presLayoutVars>
      </dgm:prSet>
      <dgm:spPr/>
    </dgm:pt>
    <dgm:pt modelId="{4A5F23D2-8DBA-1C45-8BC0-6050DD64F82C}" type="pres">
      <dgm:prSet presAssocID="{B95AD783-886B-7545-AD08-9A64E1B8C088}" presName="sibTrans" presStyleLbl="sibTrans1D1" presStyleIdx="1" presStyleCnt="3"/>
      <dgm:spPr/>
    </dgm:pt>
    <dgm:pt modelId="{9C7A08D4-64F8-264C-A7ED-B5D84C82EE44}" type="pres">
      <dgm:prSet presAssocID="{B95AD783-886B-7545-AD08-9A64E1B8C088}" presName="connectorText" presStyleLbl="sibTrans1D1" presStyleIdx="1" presStyleCnt="3"/>
      <dgm:spPr/>
    </dgm:pt>
    <dgm:pt modelId="{BB2E6098-507A-5D4D-BBB5-7F0D670BC8B1}" type="pres">
      <dgm:prSet presAssocID="{7278E94A-1225-F24A-BEC9-5B90559BDBDF}" presName="node" presStyleLbl="node1" presStyleIdx="2" presStyleCnt="4">
        <dgm:presLayoutVars>
          <dgm:bulletEnabled val="1"/>
        </dgm:presLayoutVars>
      </dgm:prSet>
      <dgm:spPr/>
    </dgm:pt>
    <dgm:pt modelId="{9E8E8360-5BB2-2C48-980A-B597F3E4B707}" type="pres">
      <dgm:prSet presAssocID="{809C5B9C-69E5-1B4F-AA86-6CC8B87B81CD}" presName="sibTrans" presStyleLbl="sibTrans1D1" presStyleIdx="2" presStyleCnt="3"/>
      <dgm:spPr/>
    </dgm:pt>
    <dgm:pt modelId="{4DBC417F-BFB7-6347-AF7C-3327FFB515A0}" type="pres">
      <dgm:prSet presAssocID="{809C5B9C-69E5-1B4F-AA86-6CC8B87B81CD}" presName="connectorText" presStyleLbl="sibTrans1D1" presStyleIdx="2" presStyleCnt="3"/>
      <dgm:spPr/>
    </dgm:pt>
    <dgm:pt modelId="{232AD40C-C83B-B945-92DA-BEAD796C531B}" type="pres">
      <dgm:prSet presAssocID="{4BD05FB3-B808-B049-9FB3-E24C75596616}" presName="node" presStyleLbl="node1" presStyleIdx="3" presStyleCnt="4">
        <dgm:presLayoutVars>
          <dgm:bulletEnabled val="1"/>
        </dgm:presLayoutVars>
      </dgm:prSet>
      <dgm:spPr/>
    </dgm:pt>
  </dgm:ptLst>
  <dgm:cxnLst>
    <dgm:cxn modelId="{4D15EE08-BEB7-344A-BEAB-2E64EADC748E}" type="presOf" srcId="{B95AD783-886B-7545-AD08-9A64E1B8C088}" destId="{4A5F23D2-8DBA-1C45-8BC0-6050DD64F82C}"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A2FAB450-7F40-204E-B378-9F576AB89501}" type="presOf" srcId="{809C5B9C-69E5-1B4F-AA86-6CC8B87B81CD}" destId="{4DBC417F-BFB7-6347-AF7C-3327FFB515A0}" srcOrd="1"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63DADF91-803E-C441-9E0F-BDB1E23E17E3}" type="presOf" srcId="{8E1717F3-8422-E548-BC6C-040A2E541B75}" destId="{9C211128-4520-2646-80D8-9476592167D6}"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D1BC5E3-1266-DF44-9A83-11D3D86A43F4}" type="presOf" srcId="{B95AD783-886B-7545-AD08-9A64E1B8C088}" destId="{9C7A08D4-64F8-264C-A7ED-B5D84C82EE44}"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775714"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dirty="0">
              <a:effectLst>
                <a:outerShdw blurRad="38100" dist="38100" dir="2700000" algn="tl">
                  <a:srgbClr val="000000">
                    <a:alpha val="43137"/>
                  </a:srgbClr>
                </a:outerShdw>
              </a:effectLst>
            </a:rPr>
            <a:t>Operation code (opcode)</a:t>
          </a:r>
        </a:p>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Specifies the operation to be performed.  The operation is specified by a binary code, known as the operation code, or </a:t>
          </a:r>
          <a:r>
            <a:rPr lang="en-US" sz="1300" i="1" kern="1200" dirty="0">
              <a:effectLst>
                <a:outerShdw blurRad="38100" dist="38100" dir="2700000" algn="tl">
                  <a:srgbClr val="000000">
                    <a:alpha val="43137"/>
                  </a:srgbClr>
                </a:outerShdw>
              </a:effectLst>
            </a:rPr>
            <a:t>opcode</a:t>
          </a:r>
        </a:p>
      </dsp:txBody>
      <dsp:txXfrm>
        <a:off x="1885968" y="660418"/>
        <a:ext cx="2038060" cy="2038060"/>
      </dsp:txXfrm>
    </dsp:sp>
    <dsp:sp modelId="{06F2B317-5110-B94C-84A1-22E01F7471D3}">
      <dsp:nvSpPr>
        <dsp:cNvPr id="0" name=""/>
        <dsp:cNvSpPr/>
      </dsp:nvSpPr>
      <dsp:spPr>
        <a:xfrm>
          <a:off x="4208018"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dirty="0">
              <a:effectLst>
                <a:outerShdw blurRad="38100" dist="38100" dir="2700000" algn="tl">
                  <a:srgbClr val="000000">
                    <a:alpha val="43137"/>
                  </a:srgbClr>
                </a:outerShdw>
              </a:effectLst>
            </a:rPr>
            <a:t>Source operand reference</a:t>
          </a:r>
        </a:p>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The operation may involve one or more source operands, that is, operands that are inputs for the operation</a:t>
          </a:r>
        </a:p>
      </dsp:txBody>
      <dsp:txXfrm>
        <a:off x="4318272" y="660418"/>
        <a:ext cx="2038060" cy="2038060"/>
      </dsp:txXfrm>
    </dsp:sp>
    <dsp:sp modelId="{5CED3117-5997-9241-ACAE-C2B634ACBCD2}">
      <dsp:nvSpPr>
        <dsp:cNvPr id="0" name=""/>
        <dsp:cNvSpPr/>
      </dsp:nvSpPr>
      <dsp:spPr>
        <a:xfrm>
          <a:off x="1775714"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dirty="0">
              <a:effectLst>
                <a:outerShdw blurRad="38100" dist="38100" dir="2700000" algn="tl">
                  <a:srgbClr val="000000">
                    <a:alpha val="43137"/>
                  </a:srgbClr>
                </a:outerShdw>
              </a:effectLst>
            </a:rPr>
            <a:t>Result operand reference</a:t>
          </a:r>
        </a:p>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The operation may produce a result</a:t>
          </a:r>
        </a:p>
      </dsp:txBody>
      <dsp:txXfrm>
        <a:off x="1885968" y="3092722"/>
        <a:ext cx="2038060" cy="2038060"/>
      </dsp:txXfrm>
    </dsp:sp>
    <dsp:sp modelId="{582D9E84-4A97-E646-B080-93B15AA28637}">
      <dsp:nvSpPr>
        <dsp:cNvPr id="0" name=""/>
        <dsp:cNvSpPr/>
      </dsp:nvSpPr>
      <dsp:spPr>
        <a:xfrm>
          <a:off x="4208018"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dirty="0"/>
            <a:t>Next instruction reference</a:t>
          </a:r>
        </a:p>
        <a:p>
          <a:pPr marL="114300" lvl="1" indent="-114300" algn="l" defTabSz="577850" rtl="0">
            <a:lnSpc>
              <a:spcPct val="90000"/>
            </a:lnSpc>
            <a:spcBef>
              <a:spcPct val="0"/>
            </a:spcBef>
            <a:spcAft>
              <a:spcPct val="15000"/>
            </a:spcAft>
            <a:buChar char="•"/>
          </a:pPr>
          <a:r>
            <a:rPr lang="en-US" sz="1300" kern="1200" dirty="0"/>
            <a:t>This tells the processor where to fetch the next instruction after the execution of this instruction is complete</a:t>
          </a:r>
        </a:p>
      </dsp:txBody>
      <dsp:txXfrm>
        <a:off x="4318272" y="3092722"/>
        <a:ext cx="2038060" cy="2038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612" y="3730752"/>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a:t>I/O instructions are needed to transfer programs and data into memory and the results of computations back out to the user</a:t>
          </a:r>
        </a:p>
      </dsp:txBody>
      <dsp:txXfrm>
        <a:off x="6414262" y="4208230"/>
        <a:ext cx="1820065" cy="1239604"/>
      </dsp:txXfrm>
    </dsp:sp>
    <dsp:sp modelId="{1271081F-DA7B-9646-B77E-4127E6C5A827}">
      <dsp:nvSpPr>
        <dsp:cNvPr id="0" name=""/>
        <dsp:cNvSpPr/>
      </dsp:nvSpPr>
      <dsp:spPr>
        <a:xfrm>
          <a:off x="90732" y="3733798"/>
          <a:ext cx="367039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a:t>Test instructions are used to test the value of a data word or the status of a computation</a:t>
          </a:r>
        </a:p>
        <a:p>
          <a:pPr marL="57150" lvl="1" indent="-57150" algn="l" defTabSz="488950" rtl="0">
            <a:lnSpc>
              <a:spcPct val="90000"/>
            </a:lnSpc>
            <a:spcBef>
              <a:spcPct val="0"/>
            </a:spcBef>
            <a:spcAft>
              <a:spcPct val="15000"/>
            </a:spcAft>
            <a:buChar char="•"/>
          </a:pPr>
          <a:r>
            <a:rPr lang="en-US" sz="1100" kern="1200" dirty="0"/>
            <a:t>Branch instructions are used to branch to a different set of instructions depending on the decision made</a:t>
          </a:r>
        </a:p>
      </dsp:txBody>
      <dsp:txXfrm>
        <a:off x="129164" y="4209619"/>
        <a:ext cx="2492415" cy="1235302"/>
      </dsp:txXfrm>
    </dsp:sp>
    <dsp:sp modelId="{E013DB8C-C4D5-9245-9F44-E76F99512271}">
      <dsp:nvSpPr>
        <dsp:cNvPr id="0" name=""/>
        <dsp:cNvSpPr/>
      </dsp:nvSpPr>
      <dsp:spPr>
        <a:xfrm>
          <a:off x="5515507" y="0"/>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a:t>Movement of data into or out of register and or memory locations</a:t>
          </a:r>
        </a:p>
      </dsp:txBody>
      <dsp:txXfrm>
        <a:off x="6367158" y="38566"/>
        <a:ext cx="1820065" cy="1239604"/>
      </dsp:txXfrm>
    </dsp:sp>
    <dsp:sp modelId="{D393D0F9-5D0B-304A-9364-031DA1DC3538}">
      <dsp:nvSpPr>
        <dsp:cNvPr id="0" name=""/>
        <dsp:cNvSpPr/>
      </dsp:nvSpPr>
      <dsp:spPr>
        <a:xfrm>
          <a:off x="232399" y="8"/>
          <a:ext cx="335036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a:t>Arithmetic instructions provide computational capabilities for processing numeric data</a:t>
          </a:r>
        </a:p>
        <a:p>
          <a:pPr marL="57150" lvl="1" indent="-57150" algn="l" defTabSz="488950" rtl="0">
            <a:lnSpc>
              <a:spcPct val="90000"/>
            </a:lnSpc>
            <a:spcBef>
              <a:spcPct val="0"/>
            </a:spcBef>
            <a:spcAft>
              <a:spcPct val="15000"/>
            </a:spcAft>
            <a:buChar char="•"/>
          </a:pPr>
          <a:r>
            <a:rPr lang="en-US" sz="1100" kern="1200" dirty="0"/>
            <a:t>Logic (Boolean) instructions operate on the bits of a word as bits rather than as numbers, thus they provide capabilities for processing any other type of data the user may wish to employ</a:t>
          </a:r>
        </a:p>
      </dsp:txBody>
      <dsp:txXfrm>
        <a:off x="270831" y="38440"/>
        <a:ext cx="2268394" cy="1235302"/>
      </dsp:txXfrm>
    </dsp:sp>
    <dsp:sp modelId="{64E7A613-FAC5-2A4B-84D5-823A0DA3329F}">
      <dsp:nvSpPr>
        <dsp:cNvPr id="0" name=""/>
        <dsp:cNvSpPr/>
      </dsp:nvSpPr>
      <dsp:spPr>
        <a:xfrm>
          <a:off x="1989124" y="31272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effectLst>
                <a:outerShdw blurRad="38100" dist="38100" dir="2700000" algn="tl">
                  <a:srgbClr val="000000">
                    <a:alpha val="43137"/>
                  </a:srgbClr>
                </a:outerShdw>
              </a:effectLst>
            </a:rPr>
            <a:t>Data processing</a:t>
          </a:r>
        </a:p>
      </dsp:txBody>
      <dsp:txXfrm>
        <a:off x="2684924" y="1008524"/>
        <a:ext cx="1679811" cy="1679811"/>
      </dsp:txXfrm>
    </dsp:sp>
    <dsp:sp modelId="{3B212426-56CB-2742-8EFE-A3AF6B61B920}">
      <dsp:nvSpPr>
        <dsp:cNvPr id="0" name=""/>
        <dsp:cNvSpPr/>
      </dsp:nvSpPr>
      <dsp:spPr>
        <a:xfrm rot="5400000">
          <a:off x="4474464" y="31272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effectLst>
                <a:outerShdw blurRad="38100" dist="38100" dir="2700000" algn="tl">
                  <a:srgbClr val="000000">
                    <a:alpha val="43137"/>
                  </a:srgbClr>
                </a:outerShdw>
              </a:effectLst>
            </a:rPr>
            <a:t>Data storage</a:t>
          </a:r>
        </a:p>
      </dsp:txBody>
      <dsp:txXfrm rot="-5400000">
        <a:off x="4474464" y="1008524"/>
        <a:ext cx="1679811" cy="1679811"/>
      </dsp:txXfrm>
    </dsp:sp>
    <dsp:sp modelId="{0F90C031-7DF5-F44F-BC7E-06E0F85CB427}">
      <dsp:nvSpPr>
        <dsp:cNvPr id="0" name=""/>
        <dsp:cNvSpPr/>
      </dsp:nvSpPr>
      <dsp:spPr>
        <a:xfrm rot="10800000">
          <a:off x="4474464" y="279806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effectLst>
                <a:outerShdw blurRad="38100" dist="38100" dir="2700000" algn="tl">
                  <a:srgbClr val="000000">
                    <a:alpha val="43137"/>
                  </a:srgbClr>
                </a:outerShdw>
              </a:effectLst>
            </a:rPr>
            <a:t>Data movement</a:t>
          </a:r>
        </a:p>
      </dsp:txBody>
      <dsp:txXfrm rot="10800000">
        <a:off x="4474464" y="2798064"/>
        <a:ext cx="1679811" cy="1679811"/>
      </dsp:txXfrm>
    </dsp:sp>
    <dsp:sp modelId="{D68EFB07-20BD-9848-85ED-45FB73135481}">
      <dsp:nvSpPr>
        <dsp:cNvPr id="0" name=""/>
        <dsp:cNvSpPr/>
      </dsp:nvSpPr>
      <dsp:spPr>
        <a:xfrm rot="16200000">
          <a:off x="1989124" y="279806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effectLst>
                <a:outerShdw blurRad="38100" dist="38100" dir="2700000" algn="tl">
                  <a:srgbClr val="000000">
                    <a:alpha val="43137"/>
                  </a:srgbClr>
                </a:outerShdw>
              </a:effectLst>
            </a:rPr>
            <a:t>Control</a:t>
          </a:r>
        </a:p>
      </dsp:txBody>
      <dsp:txXfrm rot="5400000">
        <a:off x="2684924" y="2798064"/>
        <a:ext cx="1679811" cy="1679811"/>
      </dsp:txXfrm>
    </dsp:sp>
    <dsp:sp modelId="{A04C8535-5121-1D48-89BE-ED9EAD28EFF1}">
      <dsp:nvSpPr>
        <dsp:cNvPr id="0" name=""/>
        <dsp:cNvSpPr/>
      </dsp:nvSpPr>
      <dsp:spPr>
        <a:xfrm>
          <a:off x="4009491" y="224942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09491" y="252374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3455364"/>
          <a:ext cx="8534400" cy="20303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Fundamental design issues:</a:t>
          </a:r>
        </a:p>
      </dsp:txBody>
      <dsp:txXfrm>
        <a:off x="0" y="3455364"/>
        <a:ext cx="8534400" cy="1096401"/>
      </dsp:txXfrm>
    </dsp:sp>
    <dsp:sp modelId="{FDFC3F15-9000-D642-934F-FD22C852295A}">
      <dsp:nvSpPr>
        <dsp:cNvPr id="0" name=""/>
        <dsp:cNvSpPr/>
      </dsp:nvSpPr>
      <dsp:spPr>
        <a:xfrm>
          <a:off x="104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t>Operation repertoire</a:t>
          </a:r>
        </a:p>
        <a:p>
          <a:pPr marL="57150" lvl="1" indent="-57150" algn="l" defTabSz="400050" rtl="0">
            <a:lnSpc>
              <a:spcPct val="90000"/>
            </a:lnSpc>
            <a:spcBef>
              <a:spcPct val="0"/>
            </a:spcBef>
            <a:spcAft>
              <a:spcPct val="15000"/>
            </a:spcAft>
            <a:buChar char="•"/>
          </a:pPr>
          <a:r>
            <a:rPr lang="en-US" sz="900" kern="1200" dirty="0"/>
            <a:t>How many and which operations to provide and how complex operations should be</a:t>
          </a:r>
        </a:p>
      </dsp:txBody>
      <dsp:txXfrm>
        <a:off x="1041" y="4511591"/>
        <a:ext cx="1706463" cy="943939"/>
      </dsp:txXfrm>
    </dsp:sp>
    <dsp:sp modelId="{299A5A01-E6B1-3549-9A82-78303BEA5CF6}">
      <dsp:nvSpPr>
        <dsp:cNvPr id="0" name=""/>
        <dsp:cNvSpPr/>
      </dsp:nvSpPr>
      <dsp:spPr>
        <a:xfrm>
          <a:off x="1707505"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t>Data types</a:t>
          </a:r>
        </a:p>
        <a:p>
          <a:pPr marL="57150" lvl="1" indent="-57150" algn="l" defTabSz="400050" rtl="0">
            <a:lnSpc>
              <a:spcPct val="90000"/>
            </a:lnSpc>
            <a:spcBef>
              <a:spcPct val="0"/>
            </a:spcBef>
            <a:spcAft>
              <a:spcPct val="15000"/>
            </a:spcAft>
            <a:buChar char="•"/>
          </a:pPr>
          <a:r>
            <a:rPr lang="en-US" sz="900" kern="1200" dirty="0"/>
            <a:t>The various types of data upon which operations are performed</a:t>
          </a:r>
        </a:p>
      </dsp:txBody>
      <dsp:txXfrm>
        <a:off x="1707505" y="4511591"/>
        <a:ext cx="1706463" cy="943939"/>
      </dsp:txXfrm>
    </dsp:sp>
    <dsp:sp modelId="{2B60D48B-0CBB-3640-8066-CD9CF8A8328E}">
      <dsp:nvSpPr>
        <dsp:cNvPr id="0" name=""/>
        <dsp:cNvSpPr/>
      </dsp:nvSpPr>
      <dsp:spPr>
        <a:xfrm>
          <a:off x="3413968"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t>Instruction format</a:t>
          </a:r>
        </a:p>
        <a:p>
          <a:pPr marL="57150" lvl="1" indent="-57150" algn="l" defTabSz="400050" rtl="0">
            <a:lnSpc>
              <a:spcPct val="90000"/>
            </a:lnSpc>
            <a:spcBef>
              <a:spcPct val="0"/>
            </a:spcBef>
            <a:spcAft>
              <a:spcPct val="15000"/>
            </a:spcAft>
            <a:buChar char="•"/>
          </a:pPr>
          <a:r>
            <a:rPr lang="en-US" sz="900" kern="1200" dirty="0"/>
            <a:t>Instruction length in bits, number of addresses, size of various fields, etc.</a:t>
          </a:r>
        </a:p>
      </dsp:txBody>
      <dsp:txXfrm>
        <a:off x="3413968" y="4511591"/>
        <a:ext cx="1706463" cy="943939"/>
      </dsp:txXfrm>
    </dsp:sp>
    <dsp:sp modelId="{015B0615-A51D-BE4E-B6B0-DD65E7B83F35}">
      <dsp:nvSpPr>
        <dsp:cNvPr id="0" name=""/>
        <dsp:cNvSpPr/>
      </dsp:nvSpPr>
      <dsp:spPr>
        <a:xfrm>
          <a:off x="512043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t>Registers</a:t>
          </a:r>
        </a:p>
        <a:p>
          <a:pPr marL="57150" lvl="1" indent="-57150" algn="l" defTabSz="400050" rtl="0">
            <a:lnSpc>
              <a:spcPct val="90000"/>
            </a:lnSpc>
            <a:spcBef>
              <a:spcPct val="0"/>
            </a:spcBef>
            <a:spcAft>
              <a:spcPct val="15000"/>
            </a:spcAft>
            <a:buChar char="•"/>
          </a:pPr>
          <a:r>
            <a:rPr lang="en-US" sz="900" kern="1200" dirty="0"/>
            <a:t>Number of processor registers that can be referenced by instructions and their use</a:t>
          </a:r>
        </a:p>
      </dsp:txBody>
      <dsp:txXfrm>
        <a:off x="5120431" y="4511591"/>
        <a:ext cx="1706463" cy="943939"/>
      </dsp:txXfrm>
    </dsp:sp>
    <dsp:sp modelId="{245DBD2D-001A-1647-A9D4-0EE759999A90}">
      <dsp:nvSpPr>
        <dsp:cNvPr id="0" name=""/>
        <dsp:cNvSpPr/>
      </dsp:nvSpPr>
      <dsp:spPr>
        <a:xfrm>
          <a:off x="6826894"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t>Addressing</a:t>
          </a:r>
        </a:p>
        <a:p>
          <a:pPr marL="57150" lvl="1" indent="-57150" algn="l" defTabSz="400050" rtl="0">
            <a:lnSpc>
              <a:spcPct val="90000"/>
            </a:lnSpc>
            <a:spcBef>
              <a:spcPct val="0"/>
            </a:spcBef>
            <a:spcAft>
              <a:spcPct val="15000"/>
            </a:spcAft>
            <a:buChar char="•"/>
          </a:pPr>
          <a:r>
            <a:rPr lang="en-US" sz="900" kern="1200" dirty="0"/>
            <a:t>The mode or modes by which the address of an operand is specified </a:t>
          </a:r>
        </a:p>
      </dsp:txBody>
      <dsp:txXfrm>
        <a:off x="6826894" y="4511591"/>
        <a:ext cx="1706463" cy="943939"/>
      </dsp:txXfrm>
    </dsp:sp>
    <dsp:sp modelId="{E96926DD-E710-3B4C-8E85-4706A8EA77F7}">
      <dsp:nvSpPr>
        <dsp:cNvPr id="0" name=""/>
        <dsp:cNvSpPr/>
      </dsp:nvSpPr>
      <dsp:spPr>
        <a:xfrm rot="10800000">
          <a:off x="304806" y="2265735"/>
          <a:ext cx="7924787" cy="1220409"/>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accent1">
                  <a:lumMod val="50000"/>
                </a:schemeClr>
              </a:solidFill>
              <a:effectLst/>
            </a:rPr>
            <a:t>Programmer’s means of controlling the processor</a:t>
          </a:r>
        </a:p>
      </dsp:txBody>
      <dsp:txXfrm rot="10800000">
        <a:off x="304806" y="2265735"/>
        <a:ext cx="7924787" cy="792985"/>
      </dsp:txXfrm>
    </dsp:sp>
    <dsp:sp modelId="{01AE4E59-7A07-2540-9D90-9EB69C1E6E80}">
      <dsp:nvSpPr>
        <dsp:cNvPr id="0" name=""/>
        <dsp:cNvSpPr/>
      </dsp:nvSpPr>
      <dsp:spPr>
        <a:xfrm rot="10800000">
          <a:off x="381018" y="1165233"/>
          <a:ext cx="7772363" cy="1131282"/>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Defines many of the functions performed by the processor</a:t>
          </a:r>
        </a:p>
      </dsp:txBody>
      <dsp:txXfrm rot="10800000">
        <a:off x="381018" y="1165233"/>
        <a:ext cx="7772363" cy="735073"/>
      </dsp:txXfrm>
    </dsp:sp>
    <dsp:sp modelId="{4CCC5995-C980-C545-822B-7C2E6DA5B193}">
      <dsp:nvSpPr>
        <dsp:cNvPr id="0" name=""/>
        <dsp:cNvSpPr/>
      </dsp:nvSpPr>
      <dsp:spPr>
        <a:xfrm rot="10800000">
          <a:off x="304806" y="663"/>
          <a:ext cx="7924787" cy="1195350"/>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accent1">
                  <a:lumMod val="50000"/>
                </a:schemeClr>
              </a:solidFill>
              <a:effectLst/>
            </a:rPr>
            <a:t>Very complex because it affects so many aspects of the computer system</a:t>
          </a:r>
        </a:p>
      </dsp:txBody>
      <dsp:txXfrm rot="10800000">
        <a:off x="304806" y="663"/>
        <a:ext cx="7924787" cy="776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Addresses</a:t>
          </a:r>
        </a:p>
      </dsp:txBody>
      <dsp:txXfrm>
        <a:off x="94166" y="427811"/>
        <a:ext cx="2892464" cy="733265"/>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Numbers</a:t>
          </a:r>
          <a:br>
            <a:rPr lang="en-US" sz="2000" kern="1200" dirty="0"/>
          </a:br>
          <a:r>
            <a:rPr lang="en-US" sz="2000" kern="1200" dirty="0"/>
            <a:t>Integers, floating point</a:t>
          </a:r>
        </a:p>
      </dsp:txBody>
      <dsp:txXfrm>
        <a:off x="4535461" y="1030267"/>
        <a:ext cx="2892464" cy="733265"/>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Characters</a:t>
          </a:r>
          <a:br>
            <a:rPr lang="en-US" sz="2000" kern="1200" dirty="0"/>
          </a:br>
          <a:r>
            <a:rPr lang="en-US" sz="2000" kern="1200" dirty="0"/>
            <a:t>ASCII</a:t>
          </a:r>
        </a:p>
      </dsp:txBody>
      <dsp:txXfrm>
        <a:off x="170094" y="2523187"/>
        <a:ext cx="2892464" cy="733265"/>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Logical Data</a:t>
          </a:r>
          <a:br>
            <a:rPr lang="en-US" sz="2000" kern="1200" dirty="0"/>
          </a:br>
          <a:r>
            <a:rPr lang="en-US" sz="2000" kern="1200" dirty="0"/>
            <a:t>Bits or flags</a:t>
          </a:r>
        </a:p>
      </dsp:txBody>
      <dsp:txXfrm>
        <a:off x="4434717" y="3077787"/>
        <a:ext cx="2892464" cy="733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654" y="383734"/>
          <a:ext cx="4109330" cy="410933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Most fundamental type of machine instruction</a:t>
          </a:r>
        </a:p>
      </dsp:txBody>
      <dsp:txXfrm rot="5400000">
        <a:off x="654" y="1411066"/>
        <a:ext cx="3390197" cy="2054665"/>
      </dsp:txXfrm>
    </dsp:sp>
    <dsp:sp modelId="{F67F22A8-9610-4948-A69C-A8949F131989}">
      <dsp:nvSpPr>
        <dsp:cNvPr id="0" name=""/>
        <dsp:cNvSpPr/>
      </dsp:nvSpPr>
      <dsp:spPr>
        <a:xfrm rot="5400000">
          <a:off x="4348215" y="383734"/>
          <a:ext cx="4109330" cy="410933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Must specify:</a:t>
          </a:r>
        </a:p>
        <a:p>
          <a:pPr marL="114300" lvl="1" indent="-114300" algn="l" defTabSz="666750" rtl="0">
            <a:lnSpc>
              <a:spcPct val="90000"/>
            </a:lnSpc>
            <a:spcBef>
              <a:spcPct val="0"/>
            </a:spcBef>
            <a:spcAft>
              <a:spcPct val="15000"/>
            </a:spcAft>
            <a:buChar char="•"/>
          </a:pPr>
          <a:r>
            <a:rPr lang="en-US" sz="1500" kern="1200" dirty="0">
              <a:effectLst>
                <a:outerShdw blurRad="38100" dist="38100" dir="2700000" algn="tl">
                  <a:srgbClr val="000000">
                    <a:alpha val="43137"/>
                  </a:srgbClr>
                </a:outerShdw>
              </a:effectLst>
            </a:rPr>
            <a:t>Location of the source and destination operands</a:t>
          </a:r>
        </a:p>
        <a:p>
          <a:pPr marL="114300" lvl="1" indent="-114300" algn="l" defTabSz="666750" rtl="0">
            <a:lnSpc>
              <a:spcPct val="90000"/>
            </a:lnSpc>
            <a:spcBef>
              <a:spcPct val="0"/>
            </a:spcBef>
            <a:spcAft>
              <a:spcPct val="15000"/>
            </a:spcAft>
            <a:buChar char="•"/>
          </a:pPr>
          <a:r>
            <a:rPr lang="en-US" sz="1500" kern="1200" dirty="0">
              <a:effectLst>
                <a:outerShdw blurRad="38100" dist="38100" dir="2700000" algn="tl">
                  <a:srgbClr val="000000">
                    <a:alpha val="43137"/>
                  </a:srgbClr>
                </a:outerShdw>
              </a:effectLst>
            </a:rPr>
            <a:t>The length of data to be transferred must be indicated</a:t>
          </a:r>
        </a:p>
        <a:p>
          <a:pPr marL="114300" lvl="1" indent="-114300" algn="l" defTabSz="666750" rtl="0">
            <a:lnSpc>
              <a:spcPct val="90000"/>
            </a:lnSpc>
            <a:spcBef>
              <a:spcPct val="0"/>
            </a:spcBef>
            <a:spcAft>
              <a:spcPct val="15000"/>
            </a:spcAft>
            <a:buChar char="•"/>
          </a:pPr>
          <a:r>
            <a:rPr lang="en-US" sz="1500" kern="1200" dirty="0">
              <a:effectLst>
                <a:outerShdw blurRad="38100" dist="38100" dir="2700000" algn="tl">
                  <a:srgbClr val="000000">
                    <a:alpha val="43137"/>
                  </a:srgbClr>
                </a:outerShdw>
              </a:effectLst>
            </a:rPr>
            <a:t>The mode of addressing for each operand must be specified</a:t>
          </a:r>
        </a:p>
      </dsp:txBody>
      <dsp:txXfrm rot="-5400000">
        <a:off x="5067348" y="1411067"/>
        <a:ext cx="3390197" cy="2054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973144" y="203215"/>
          <a:ext cx="2988834" cy="298883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effectLst>
                <a:outerShdw blurRad="38100" dist="38100" dir="2700000" algn="tl">
                  <a:srgbClr val="000000">
                    <a:alpha val="43137"/>
                  </a:srgbClr>
                </a:outerShdw>
              </a:effectLst>
            </a:rPr>
            <a:t>Instructions that change the format or operate on the format of data</a:t>
          </a:r>
        </a:p>
      </dsp:txBody>
      <dsp:txXfrm>
        <a:off x="1410849" y="640920"/>
        <a:ext cx="2113424" cy="2113424"/>
      </dsp:txXfrm>
    </dsp:sp>
    <dsp:sp modelId="{A565A70D-D266-D14D-801A-624F8C0A17FF}">
      <dsp:nvSpPr>
        <dsp:cNvPr id="0" name=""/>
        <dsp:cNvSpPr/>
      </dsp:nvSpPr>
      <dsp:spPr>
        <a:xfrm rot="9682868">
          <a:off x="2630114" y="3396638"/>
          <a:ext cx="1046092" cy="671987"/>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2670956" y="4263212"/>
          <a:ext cx="1993552" cy="1993552"/>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solidFill>
              <a:effectLst>
                <a:outerShdw blurRad="38100" dist="38100" dir="2700000" algn="tl">
                  <a:srgbClr val="000000">
                    <a:alpha val="43137"/>
                  </a:srgbClr>
                </a:outerShdw>
              </a:effectLst>
            </a:rPr>
            <a:t>An example is converting from decimal to binary</a:t>
          </a:r>
        </a:p>
      </dsp:txBody>
      <dsp:txXfrm>
        <a:off x="2962905" y="4555161"/>
        <a:ext cx="1409654" cy="1409654"/>
      </dsp:txXfrm>
    </dsp:sp>
    <dsp:sp modelId="{D49EAA5E-508B-AC45-A500-B17EA738C083}">
      <dsp:nvSpPr>
        <dsp:cNvPr id="0" name=""/>
        <dsp:cNvSpPr/>
      </dsp:nvSpPr>
      <dsp:spPr>
        <a:xfrm rot="4726646">
          <a:off x="5013553" y="4553184"/>
          <a:ext cx="1046092" cy="671987"/>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6361863" y="2934502"/>
          <a:ext cx="2988834" cy="2988834"/>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effectLst>
                <a:outerShdw blurRad="38100" dist="38100" dir="2700000" algn="tl">
                  <a:srgbClr val="000000">
                    <a:alpha val="43137"/>
                  </a:srgbClr>
                </a:outerShdw>
              </a:effectLst>
            </a:rPr>
            <a:t>An example of a more complex editing instruction is the EAS/390 Translate (TR) instruction</a:t>
          </a:r>
        </a:p>
      </dsp:txBody>
      <dsp:txXfrm>
        <a:off x="6799568" y="3372207"/>
        <a:ext cx="2113424" cy="21134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3784939" numCol="1" spcCol="1270" anchor="t" anchorCtr="0">
          <a:noAutofit/>
        </a:bodyPr>
        <a:lstStyle/>
        <a:p>
          <a:pPr marL="0" lvl="0" indent="0" algn="l" defTabSz="844550" rtl="0">
            <a:lnSpc>
              <a:spcPct val="90000"/>
            </a:lnSpc>
            <a:spcBef>
              <a:spcPct val="0"/>
            </a:spcBef>
            <a:spcAft>
              <a:spcPct val="35000"/>
            </a:spcAft>
            <a:buNone/>
          </a:pPr>
          <a:r>
            <a:rPr lang="en-US" sz="1900" kern="1200" dirty="0"/>
            <a:t>Instructions that can be executed only while the processor is in a certain privileged state or is executing a program in a special privileged area of memory</a:t>
          </a:r>
        </a:p>
      </dsp:txBody>
      <dsp:txXfrm>
        <a:off x="121411" y="121411"/>
        <a:ext cx="7986778" cy="4633978"/>
      </dsp:txXfrm>
    </dsp:sp>
    <dsp:sp modelId="{4E50C6BF-910E-7348-A303-09A554EEAA0A}">
      <dsp:nvSpPr>
        <dsp:cNvPr id="0" name=""/>
        <dsp:cNvSpPr/>
      </dsp:nvSpPr>
      <dsp:spPr>
        <a:xfrm>
          <a:off x="205740" y="1219200"/>
          <a:ext cx="7818120" cy="341376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2167738" numCol="1" spcCol="1270" anchor="t" anchorCtr="0">
          <a:noAutofit/>
        </a:bodyPr>
        <a:lstStyle/>
        <a:p>
          <a:pPr marL="0" lvl="0" indent="0" algn="l" defTabSz="844550" rtl="0">
            <a:lnSpc>
              <a:spcPct val="90000"/>
            </a:lnSpc>
            <a:spcBef>
              <a:spcPct val="0"/>
            </a:spcBef>
            <a:spcAft>
              <a:spcPct val="35000"/>
            </a:spcAft>
            <a:buNone/>
          </a:pPr>
          <a:r>
            <a:rPr lang="en-US" sz="1900" kern="1200" dirty="0"/>
            <a:t>Typically these instructions are reserved for the use of the operating system</a:t>
          </a:r>
        </a:p>
      </dsp:txBody>
      <dsp:txXfrm>
        <a:off x="310725" y="1324185"/>
        <a:ext cx="7608150" cy="320379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1101073" numCol="1" spcCol="1270" anchor="t" anchorCtr="0">
          <a:noAutofit/>
        </a:bodyPr>
        <a:lstStyle/>
        <a:p>
          <a:pPr marL="0" lvl="0" indent="0" algn="l" defTabSz="844550" rtl="0">
            <a:lnSpc>
              <a:spcPct val="90000"/>
            </a:lnSpc>
            <a:spcBef>
              <a:spcPct val="0"/>
            </a:spcBef>
            <a:spcAft>
              <a:spcPct val="35000"/>
            </a:spcAft>
            <a:buNone/>
          </a:pPr>
          <a:r>
            <a:rPr lang="en-US" sz="1900" kern="1200" dirty="0"/>
            <a:t>Examples of system control operations:</a:t>
          </a:r>
        </a:p>
      </dsp:txBody>
      <dsp:txXfrm>
        <a:off x="471471" y="2498391"/>
        <a:ext cx="7286658" cy="1830738"/>
      </dsp:txXfrm>
    </dsp:sp>
    <dsp:sp modelId="{1FFD221F-6A7C-0B45-912E-7B2D41C939FB}">
      <dsp:nvSpPr>
        <dsp:cNvPr id="0" name=""/>
        <dsp:cNvSpPr/>
      </dsp:nvSpPr>
      <dsp:spPr>
        <a:xfrm>
          <a:off x="596646"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A system control instruction may read or alter a control register</a:t>
          </a:r>
        </a:p>
      </dsp:txBody>
      <dsp:txXfrm>
        <a:off x="623642" y="3343220"/>
        <a:ext cx="2261667" cy="823832"/>
      </dsp:txXfrm>
    </dsp:sp>
    <dsp:sp modelId="{099E1357-5252-C648-9171-1537398C3A8C}">
      <dsp:nvSpPr>
        <dsp:cNvPr id="0" name=""/>
        <dsp:cNvSpPr/>
      </dsp:nvSpPr>
      <dsp:spPr>
        <a:xfrm>
          <a:off x="2952931"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An instruction to read or modify a storage protection key</a:t>
          </a:r>
        </a:p>
      </dsp:txBody>
      <dsp:txXfrm>
        <a:off x="2979927" y="3343220"/>
        <a:ext cx="2261667" cy="823832"/>
      </dsp:txXfrm>
    </dsp:sp>
    <dsp:sp modelId="{958E3D0C-1153-3645-896A-A62EDB2811F7}">
      <dsp:nvSpPr>
        <dsp:cNvPr id="0" name=""/>
        <dsp:cNvSpPr/>
      </dsp:nvSpPr>
      <dsp:spPr>
        <a:xfrm>
          <a:off x="5309217"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Access to process control blocks in a multiprogramming system</a:t>
          </a:r>
        </a:p>
      </dsp:txBody>
      <dsp:txXfrm>
        <a:off x="5336213" y="3343220"/>
        <a:ext cx="2261667" cy="82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Includes an implied address</a:t>
          </a:r>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Typically implies that one instruction be skipped, thus the implied address equals the address of the next instruction plus one instruction length</a:t>
          </a:r>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Because the skip instruction does not require a destination address field it is free to do other things</a:t>
          </a:r>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Example is the increment-and-skip-if-zero (ISZ) instruction</a:t>
          </a:r>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3">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251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143124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686800"/>
            <a:ext cx="2971800" cy="457200"/>
          </a:xfrm>
          <a:prstGeom prst="rect">
            <a:avLst/>
          </a:prstGeom>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3364243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extLst>
      <p:ext uri="{BB962C8B-B14F-4D97-AF65-F5344CB8AC3E}">
        <p14:creationId xmlns:p14="http://schemas.microsoft.com/office/powerpoint/2010/main" val="233121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Operation repertoire: </a:t>
            </a:r>
            <a:r>
              <a:rPr lang="en-US" sz="1200" kern="1200" dirty="0">
                <a:solidFill>
                  <a:schemeClr val="tx1"/>
                </a:solidFill>
                <a:latin typeface="Times New Roman" pitchFamily="-1" charset="0"/>
                <a:ea typeface="+mn-ea"/>
                <a:cs typeface="+mn-cs"/>
              </a:rPr>
              <a:t>How many and which operations to provide, and how complex operations should be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types: </a:t>
            </a:r>
            <a:r>
              <a:rPr lang="en-US" sz="1200" kern="1200" dirty="0">
                <a:solidFill>
                  <a:schemeClr val="tx1"/>
                </a:solidFill>
                <a:latin typeface="Times New Roman" pitchFamily="-1" charset="0"/>
                <a:ea typeface="+mn-ea"/>
                <a:cs typeface="+mn-cs"/>
              </a:rPr>
              <a:t>The various types of data upon which operations are performed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format: </a:t>
            </a:r>
            <a:r>
              <a:rPr lang="en-US" sz="1200" kern="1200" dirty="0">
                <a:solidFill>
                  <a:schemeClr val="tx1"/>
                </a:solidFill>
                <a:latin typeface="Times New Roman" pitchFamily="-1" charset="0"/>
                <a:ea typeface="+mn-ea"/>
                <a:cs typeface="+mn-cs"/>
              </a:rPr>
              <a:t>Instruction length (in bits), number of addresses, size of </a:t>
            </a:r>
          </a:p>
          <a:p>
            <a:r>
              <a:rPr lang="en-US" sz="1200" kern="1200" dirty="0">
                <a:solidFill>
                  <a:schemeClr val="tx1"/>
                </a:solidFill>
                <a:latin typeface="Times New Roman" pitchFamily="-1" charset="0"/>
                <a:ea typeface="+mn-ea"/>
                <a:cs typeface="+mn-cs"/>
              </a:rPr>
              <a:t>various fields, and so 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Registers: </a:t>
            </a:r>
            <a:r>
              <a:rPr lang="en-US" sz="1200" kern="1200" dirty="0">
                <a:solidFill>
                  <a:schemeClr val="tx1"/>
                </a:solidFill>
                <a:latin typeface="Times New Roman" pitchFamily="-1" charset="0"/>
                <a:ea typeface="+mn-ea"/>
                <a:cs typeface="+mn-cs"/>
              </a:rPr>
              <a:t>Number of processor registers that can be referenced by instructions, and their use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Addressing: </a:t>
            </a:r>
            <a:r>
              <a:rPr lang="en-US" sz="1200" kern="1200" dirty="0">
                <a:solidFill>
                  <a:schemeClr val="tx1"/>
                </a:solidFill>
                <a:latin typeface="Times New Roman" pitchFamily="-1" charset="0"/>
                <a:ea typeface="+mn-ea"/>
                <a:cs typeface="+mn-cs"/>
              </a:rPr>
              <a:t>The mode or modes by which the address of an operand is specified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of the importance of this topic, much of Part Three is devoted to</a:t>
            </a:r>
          </a:p>
          <a:p>
            <a:r>
              <a:rPr lang="en-US" sz="1200" b="0" i="0" u="none" strike="noStrike" kern="1200" baseline="0" dirty="0">
                <a:solidFill>
                  <a:schemeClr val="tx1"/>
                </a:solidFill>
                <a:latin typeface="Times New Roman" pitchFamily="-1" charset="0"/>
                <a:ea typeface="+mn-ea"/>
                <a:cs typeface="+mn-cs"/>
              </a:rPr>
              <a:t>instruction set design. Following this overview section, this chapter examines data</a:t>
            </a:r>
          </a:p>
          <a:p>
            <a:r>
              <a:rPr lang="en-US" sz="1200" b="0" i="0" u="none" strike="noStrike" kern="1200" baseline="0" dirty="0">
                <a:solidFill>
                  <a:schemeClr val="tx1"/>
                </a:solidFill>
                <a:latin typeface="Times New Roman" pitchFamily="-1" charset="0"/>
                <a:ea typeface="+mn-ea"/>
                <a:cs typeface="+mn-cs"/>
              </a:rPr>
              <a:t>types and operation repertoire. Chapter 13 examines addressing modes (which</a:t>
            </a:r>
          </a:p>
          <a:p>
            <a:r>
              <a:rPr lang="en-US" sz="1200" b="0" i="0" u="none" strike="noStrike" kern="1200" baseline="0" dirty="0">
                <a:solidFill>
                  <a:schemeClr val="tx1"/>
                </a:solidFill>
                <a:latin typeface="Times New Roman" pitchFamily="-1" charset="0"/>
                <a:ea typeface="+mn-ea"/>
                <a:cs typeface="+mn-cs"/>
              </a:rPr>
              <a:t>includes a consideration of registers) and instruction formats. Chapter 15 examines</a:t>
            </a:r>
          </a:p>
          <a:p>
            <a:r>
              <a:rPr lang="en-US" sz="1200" b="0" i="0" u="none" strike="noStrike" kern="1200" baseline="0" dirty="0">
                <a:solidFill>
                  <a:schemeClr val="tx1"/>
                </a:solidFill>
                <a:latin typeface="Times New Roman" pitchFamily="-1" charset="0"/>
                <a:ea typeface="+mn-ea"/>
                <a:cs typeface="+mn-cs"/>
              </a:rPr>
              <a:t>the reduced instruction set computer (RISC). RISC architecture calls into question</a:t>
            </a:r>
          </a:p>
          <a:p>
            <a:r>
              <a:rPr lang="en-US" sz="1200" b="0" i="0" u="none" strike="noStrike" kern="1200" baseline="0" dirty="0">
                <a:solidFill>
                  <a:schemeClr val="tx1"/>
                </a:solidFill>
                <a:latin typeface="Times New Roman" pitchFamily="-1" charset="0"/>
                <a:ea typeface="+mn-ea"/>
                <a:cs typeface="+mn-cs"/>
              </a:rPr>
              <a:t>many of the instruction set design decisions traditionally made in commercial</a:t>
            </a:r>
          </a:p>
          <a:p>
            <a:r>
              <a:rPr lang="en-US" sz="1200" b="0" i="0" u="none" strike="noStrike" kern="1200" baseline="0" dirty="0">
                <a:solidFill>
                  <a:schemeClr val="tx1"/>
                </a:solidFill>
                <a:latin typeface="Times New Roman" pitchFamily="-1" charset="0"/>
                <a:ea typeface="+mn-ea"/>
                <a:cs typeface="+mn-cs"/>
              </a:rPr>
              <a:t>computers.</a:t>
            </a:r>
            <a:endParaRPr lang="en-US" sz="1200" kern="1200" dirty="0">
              <a:solidFill>
                <a:schemeClr val="tx1"/>
              </a:solidFill>
              <a:latin typeface="Times New Roman" pitchFamily="-1" charset="0"/>
              <a:ea typeface="+mn-ea"/>
              <a:cs typeface="+mn-cs"/>
            </a:endParaRPr>
          </a:p>
          <a:p>
            <a:endParaRPr lang="en-GB" dirty="0"/>
          </a:p>
        </p:txBody>
      </p:sp>
    </p:spTree>
    <p:extLst>
      <p:ext uri="{BB962C8B-B14F-4D97-AF65-F5344CB8AC3E}">
        <p14:creationId xmlns:p14="http://schemas.microsoft.com/office/powerpoint/2010/main" val="324726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Machine instructions operate on data. The most important general categories of data are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Addresses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Numbers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Characters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Logical data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extLst>
      <p:ext uri="{BB962C8B-B14F-4D97-AF65-F5344CB8AC3E}">
        <p14:creationId xmlns:p14="http://schemas.microsoft.com/office/powerpoint/2010/main" val="3933955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Data transfer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Arithmetic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Logical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Conversion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I/O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System control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Transfer of control </a:t>
            </a:r>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12.3 (based on [HAYE98]) lists common instruction types in each category. </a:t>
            </a:r>
            <a:endParaRPr lang="en-US" dirty="0"/>
          </a:p>
          <a:p>
            <a:endParaRPr lang="en-GB" dirty="0"/>
          </a:p>
        </p:txBody>
      </p:sp>
    </p:spTree>
    <p:extLst>
      <p:ext uri="{BB962C8B-B14F-4D97-AF65-F5344CB8AC3E}">
        <p14:creationId xmlns:p14="http://schemas.microsoft.com/office/powerpoint/2010/main" val="288900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r>
              <a:rPr lang="en-US" sz="1200" b="0" i="0" u="none" strike="noStrike" kern="1200" baseline="0" dirty="0">
                <a:solidFill>
                  <a:schemeClr val="tx1"/>
                </a:solidFill>
                <a:latin typeface="Times New Roman" pitchFamily="-1" charset="0"/>
                <a:ea typeface="+mn-ea"/>
                <a:cs typeface="+mn-cs"/>
              </a:rPr>
              <a:t>The latter topic is examined in more detail in Chapter 14.</a:t>
            </a:r>
            <a:endParaRPr lang="en-US" dirty="0"/>
          </a:p>
        </p:txBody>
      </p:sp>
    </p:spTree>
    <p:extLst>
      <p:ext uri="{BB962C8B-B14F-4D97-AF65-F5344CB8AC3E}">
        <p14:creationId xmlns:p14="http://schemas.microsoft.com/office/powerpoint/2010/main" val="7925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a:p>
          <a:p>
            <a:endParaRPr lang="en-GB" dirty="0"/>
          </a:p>
        </p:txBody>
      </p:sp>
    </p:spTree>
    <p:extLst>
      <p:ext uri="{BB962C8B-B14F-4D97-AF65-F5344CB8AC3E}">
        <p14:creationId xmlns:p14="http://schemas.microsoft.com/office/powerpoint/2010/main" val="983222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possible operations include a variety of single-operand instructions; for example,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Absolute: </a:t>
            </a:r>
            <a:r>
              <a:rPr lang="en-US" sz="1200" kern="1200" dirty="0">
                <a:solidFill>
                  <a:schemeClr val="tx1"/>
                </a:solidFill>
                <a:latin typeface="Times New Roman" pitchFamily="-1" charset="0"/>
                <a:ea typeface="+mn-ea"/>
                <a:cs typeface="+mn-cs"/>
              </a:rPr>
              <a:t>Take the absolute value of the operand.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Negate: </a:t>
            </a:r>
            <a:r>
              <a:rPr lang="en-US" sz="1200" kern="1200" dirty="0">
                <a:solidFill>
                  <a:schemeClr val="tx1"/>
                </a:solidFill>
                <a:latin typeface="Times New Roman" pitchFamily="-1" charset="0"/>
                <a:ea typeface="+mn-ea"/>
                <a:cs typeface="+mn-cs"/>
              </a:rPr>
              <a:t>Negate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Increment: </a:t>
            </a:r>
            <a:r>
              <a:rPr lang="en-US" sz="1200" kern="1200" dirty="0">
                <a:solidFill>
                  <a:schemeClr val="tx1"/>
                </a:solidFill>
                <a:latin typeface="Times New Roman" pitchFamily="-1" charset="0"/>
                <a:ea typeface="+mn-ea"/>
                <a:cs typeface="+mn-cs"/>
              </a:rPr>
              <a:t>Add 1 to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Decrement: </a:t>
            </a:r>
            <a:r>
              <a:rPr lang="en-US" sz="1200" kern="1200" dirty="0">
                <a:solidFill>
                  <a:schemeClr val="tx1"/>
                </a:solidFill>
                <a:latin typeface="Times New Roman" pitchFamily="-1" charset="0"/>
                <a:ea typeface="+mn-ea"/>
                <a:cs typeface="+mn-cs"/>
              </a:rPr>
              <a:t>Subtract 1 from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a:p>
          <a:p>
            <a:endParaRPr lang="en-GB" dirty="0"/>
          </a:p>
        </p:txBody>
      </p:sp>
    </p:spTree>
    <p:extLst>
      <p:ext uri="{BB962C8B-B14F-4D97-AF65-F5344CB8AC3E}">
        <p14:creationId xmlns:p14="http://schemas.microsoft.com/office/powerpoint/2010/main" val="3479005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a:p>
          <a:p>
            <a:endParaRPr lang="en-GB" dirty="0"/>
          </a:p>
        </p:txBody>
      </p:sp>
    </p:spTree>
    <p:extLst>
      <p:ext uri="{BB962C8B-B14F-4D97-AF65-F5344CB8AC3E}">
        <p14:creationId xmlns:p14="http://schemas.microsoft.com/office/powerpoint/2010/main" val="653903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(L), R2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a:p>
          <a:p>
            <a:r>
              <a:rPr lang="en-US" sz="1200" kern="1200" dirty="0">
                <a:solidFill>
                  <a:schemeClr val="tx1"/>
                </a:solidFill>
                <a:latin typeface="Times New Roman" pitchFamily="-1" charset="0"/>
                <a:ea typeface="+mn-ea"/>
                <a:cs typeface="+mn-cs"/>
              </a:rPr>
              <a:t>• Locations 2100–2103 contain F1 F9 F8 F4.</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R1 contains 2100.</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R2 contains 1000.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Then, if we execute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(4),  R2</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locations 2100–2103 will contain 31 39 38 34. </a:t>
            </a:r>
            <a:endParaRPr lang="en-US" dirty="0"/>
          </a:p>
          <a:p>
            <a:endParaRPr lang="en-GB" dirty="0"/>
          </a:p>
        </p:txBody>
      </p:sp>
    </p:spTree>
    <p:extLst>
      <p:ext uri="{BB962C8B-B14F-4D97-AF65-F5344CB8AC3E}">
        <p14:creationId xmlns:p14="http://schemas.microsoft.com/office/powerpoint/2010/main" val="754462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a:p>
          <a:p>
            <a:endParaRPr lang="en-GB" dirty="0"/>
          </a:p>
        </p:txBody>
      </p:sp>
    </p:spTree>
    <p:extLst>
      <p:ext uri="{BB962C8B-B14F-4D97-AF65-F5344CB8AC3E}">
        <p14:creationId xmlns:p14="http://schemas.microsoft.com/office/powerpoint/2010/main" val="424822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of the processor is determined by the instructions it executes, referred to as </a:t>
            </a:r>
            <a:r>
              <a:rPr lang="en-US" sz="1200" i="1" kern="1200" dirty="0">
                <a:solidFill>
                  <a:schemeClr val="tx1"/>
                </a:solidFill>
                <a:latin typeface="Times New Roman" pitchFamily="-1" charset="0"/>
                <a:ea typeface="+mn-ea"/>
                <a:cs typeface="+mn-cs"/>
              </a:rPr>
              <a:t>machine instructions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computer instructions. </a:t>
            </a:r>
            <a:r>
              <a:rPr lang="en-US" sz="1200" kern="1200" dirty="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a:solidFill>
                  <a:schemeClr val="tx1"/>
                </a:solidFill>
                <a:latin typeface="Times New Roman" pitchFamily="-1" charset="0"/>
                <a:ea typeface="+mn-ea"/>
                <a:cs typeface="+mn-cs"/>
              </a:rPr>
              <a:t>instruction set.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instruction must contain the information required by the processor for execution. </a:t>
            </a:r>
            <a:endParaRPr lang="en-US" dirty="0"/>
          </a:p>
          <a:p>
            <a:endParaRPr lang="en-GB" dirty="0"/>
          </a:p>
        </p:txBody>
      </p:sp>
    </p:spTree>
    <p:extLst>
      <p:ext uri="{BB962C8B-B14F-4D97-AF65-F5344CB8AC3E}">
        <p14:creationId xmlns:p14="http://schemas.microsoft.com/office/powerpoint/2010/main" val="53571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a:p>
          <a:p>
            <a:endParaRPr lang="en-GB" dirty="0"/>
          </a:p>
        </p:txBody>
      </p:sp>
    </p:spTree>
    <p:extLst>
      <p:ext uri="{BB962C8B-B14F-4D97-AF65-F5344CB8AC3E}">
        <p14:creationId xmlns:p14="http://schemas.microsoft.com/office/powerpoint/2010/main" val="2487356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extLst>
      <p:ext uri="{BB962C8B-B14F-4D97-AF65-F5344CB8AC3E}">
        <p14:creationId xmlns:p14="http://schemas.microsoft.com/office/powerpoint/2010/main" val="1156854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a:solidFill>
                  <a:schemeClr val="tx1"/>
                </a:solidFill>
                <a:latin typeface="Times New Roman" pitchFamily="-1" charset="0"/>
                <a:ea typeface="+mn-ea"/>
                <a:cs typeface="+mn-cs"/>
              </a:rPr>
              <a:t>conditional branch </a:t>
            </a:r>
            <a:r>
              <a:rPr lang="en-US" sz="1200" kern="1200" dirty="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a:solidFill>
                  <a:schemeClr val="tx1"/>
                </a:solidFill>
                <a:latin typeface="Times New Roman" pitchFamily="-1" charset="0"/>
                <a:ea typeface="+mn-ea"/>
                <a:cs typeface="+mn-cs"/>
              </a:rPr>
              <a:t>unconditional branch.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There are two common ways of generating the condition to be tested in a conditional</a:t>
            </a:r>
          </a:p>
          <a:p>
            <a:r>
              <a:rPr lang="en-US" sz="1200" b="0" i="0" u="none" strike="noStrike" kern="1200" baseline="0" dirty="0">
                <a:solidFill>
                  <a:schemeClr val="tx1"/>
                </a:solidFill>
                <a:latin typeface="Times New Roman" pitchFamily="-1" charset="0"/>
                <a:ea typeface="+mn-ea"/>
                <a:cs typeface="+mn-cs"/>
              </a:rPr>
              <a:t>branch instruction. First, most machines provide a 1-bit or multiple-bit condition</a:t>
            </a:r>
          </a:p>
          <a:p>
            <a:r>
              <a:rPr lang="en-US" sz="1200" b="0" i="0" u="none" strike="noStrike" kern="1200" baseline="0" dirty="0">
                <a:solidFill>
                  <a:schemeClr val="tx1"/>
                </a:solidFill>
                <a:latin typeface="Times New Roman" pitchFamily="-1" charset="0"/>
                <a:ea typeface="+mn-ea"/>
                <a:cs typeface="+mn-cs"/>
              </a:rPr>
              <a:t>code that is set as the result of some operations. This code can be thought</a:t>
            </a:r>
          </a:p>
          <a:p>
            <a:r>
              <a:rPr lang="en-US" sz="1200" b="0" i="0" u="none" strike="noStrike" kern="1200" baseline="0" dirty="0">
                <a:solidFill>
                  <a:schemeClr val="tx1"/>
                </a:solidFill>
                <a:latin typeface="Times New Roman" pitchFamily="-1" charset="0"/>
                <a:ea typeface="+mn-ea"/>
                <a:cs typeface="+mn-cs"/>
              </a:rPr>
              <a:t>of as a short user-visible register. As an example, an arithmetic operation (ADD,</a:t>
            </a:r>
          </a:p>
          <a:p>
            <a:r>
              <a:rPr lang="en-US" sz="1200" b="0" i="0" u="none" strike="noStrike" kern="1200" baseline="0" dirty="0">
                <a:solidFill>
                  <a:schemeClr val="tx1"/>
                </a:solidFill>
                <a:latin typeface="Times New Roman" pitchFamily="-1" charset="0"/>
                <a:ea typeface="+mn-ea"/>
                <a:cs typeface="+mn-cs"/>
              </a:rPr>
              <a:t>SUBTRACT, and so on) could set a 2-bit condition code with one of the following</a:t>
            </a:r>
          </a:p>
          <a:p>
            <a:r>
              <a:rPr lang="en-US" sz="1200" b="0" i="0" u="none" strike="noStrike" kern="1200" baseline="0" dirty="0">
                <a:solidFill>
                  <a:schemeClr val="tx1"/>
                </a:solidFill>
                <a:latin typeface="Times New Roman" pitchFamily="-1" charset="0"/>
                <a:ea typeface="+mn-ea"/>
                <a:cs typeface="+mn-cs"/>
              </a:rPr>
              <a:t>four values: 0, positive, negative, overflow. On such a machine, there could be four</a:t>
            </a:r>
          </a:p>
          <a:p>
            <a:r>
              <a:rPr lang="en-US" sz="1200" b="0" i="0" u="none" strike="noStrike" kern="1200" baseline="0" dirty="0">
                <a:solidFill>
                  <a:schemeClr val="tx1"/>
                </a:solidFill>
                <a:latin typeface="Times New Roman" pitchFamily="-1" charset="0"/>
                <a:ea typeface="+mn-ea"/>
                <a:cs typeface="+mn-cs"/>
              </a:rPr>
              <a:t>different conditional branch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BRP X Branch to location X if result is positive.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BRN X  Branch to location X if result is negative.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BRZ X Branch to location X if result is zero.</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BRO X Branch to location X if overflow occurs.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In all of these cases, the result referred to is the result of the most recent operation</a:t>
            </a:r>
          </a:p>
          <a:p>
            <a:r>
              <a:rPr lang="en-US" sz="1200" b="0" i="0" u="none" strike="noStrike" kern="1200" baseline="0" dirty="0">
                <a:solidFill>
                  <a:schemeClr val="tx1"/>
                </a:solidFill>
                <a:latin typeface="Times New Roman" pitchFamily="-1" charset="0"/>
                <a:ea typeface="+mn-ea"/>
                <a:cs typeface="+mn-cs"/>
              </a:rPr>
              <a:t>that set the condition code. Another approach that can be used with a three-</a:t>
            </a:r>
          </a:p>
          <a:p>
            <a:r>
              <a:rPr lang="en-US" sz="1200" b="0" i="0" u="none" strike="noStrike" kern="1200" baseline="0" dirty="0">
                <a:solidFill>
                  <a:schemeClr val="tx1"/>
                </a:solidFill>
                <a:latin typeface="Times New Roman" pitchFamily="-1" charset="0"/>
                <a:ea typeface="+mn-ea"/>
                <a:cs typeface="+mn-cs"/>
              </a:rPr>
              <a:t>address instruction format is to perform a comparison and specify a branch in the same instruction. For example,</a:t>
            </a:r>
          </a:p>
          <a:p>
            <a:r>
              <a:rPr lang="en-US" sz="1200" b="0" i="0" u="none" strike="noStrike" kern="1200" baseline="0" dirty="0">
                <a:solidFill>
                  <a:schemeClr val="tx1"/>
                </a:solidFill>
                <a:latin typeface="Times New Roman" pitchFamily="-1" charset="0"/>
                <a:ea typeface="+mn-ea"/>
                <a:cs typeface="+mn-cs"/>
              </a:rPr>
              <a:t>BRE R1, R2, X Branch to X if contents of R1 =  contents of R2.</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12.7 shows examples of these operations. Note that a branch can be either </a:t>
            </a:r>
            <a:r>
              <a:rPr lang="en-US" sz="1200" i="1" kern="1200" dirty="0">
                <a:solidFill>
                  <a:schemeClr val="tx1"/>
                </a:solidFill>
                <a:latin typeface="Times New Roman" pitchFamily="-1" charset="0"/>
                <a:ea typeface="+mn-ea"/>
                <a:cs typeface="+mn-cs"/>
              </a:rPr>
              <a:t>forward </a:t>
            </a:r>
            <a:r>
              <a:rPr lang="en-US" sz="1200" kern="1200" dirty="0">
                <a:solidFill>
                  <a:schemeClr val="tx1"/>
                </a:solidFill>
                <a:latin typeface="Times New Roman" pitchFamily="-1" charset="0"/>
                <a:ea typeface="+mn-ea"/>
                <a:cs typeface="+mn-cs"/>
              </a:rPr>
              <a:t>(an instruction with a higher address) or </a:t>
            </a:r>
            <a:r>
              <a:rPr lang="en-US" sz="1200" i="1" kern="1200" dirty="0">
                <a:solidFill>
                  <a:schemeClr val="tx1"/>
                </a:solidFill>
                <a:latin typeface="Times New Roman" pitchFamily="-1" charset="0"/>
                <a:ea typeface="+mn-ea"/>
                <a:cs typeface="+mn-cs"/>
              </a:rPr>
              <a:t>backward </a:t>
            </a:r>
            <a:r>
              <a:rPr lang="en-US" sz="1200" kern="1200" dirty="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a:p>
          <a:p>
            <a:endParaRPr lang="en-US" dirty="0"/>
          </a:p>
        </p:txBody>
      </p:sp>
    </p:spTree>
    <p:extLst>
      <p:ext uri="{BB962C8B-B14F-4D97-AF65-F5344CB8AC3E}">
        <p14:creationId xmlns:p14="http://schemas.microsoft.com/office/powerpoint/2010/main" val="634239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a:p>
          <a:p>
            <a:endParaRPr lang="en-US" dirty="0"/>
          </a:p>
        </p:txBody>
      </p:sp>
    </p:spTree>
    <p:extLst>
      <p:ext uri="{BB962C8B-B14F-4D97-AF65-F5344CB8AC3E}">
        <p14:creationId xmlns:p14="http://schemas.microsoft.com/office/powerpoint/2010/main" val="404839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Perhaps the most important innovation in the development of programming languages is the </a:t>
            </a:r>
            <a:r>
              <a:rPr lang="en-US" sz="1200" i="1" kern="1200" dirty="0">
                <a:solidFill>
                  <a:schemeClr val="tx1"/>
                </a:solidFill>
                <a:latin typeface="Times New Roman" pitchFamily="-1" charset="0"/>
                <a:ea typeface="+mn-ea"/>
                <a:cs typeface="+mn-cs"/>
              </a:rPr>
              <a:t>procedure. </a:t>
            </a:r>
            <a:r>
              <a:rPr lang="en-US" sz="1200" kern="1200" dirty="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a:solidFill>
                  <a:schemeClr val="tx1"/>
                </a:solidFill>
                <a:latin typeface="Times New Roman" pitchFamily="-1" charset="0"/>
                <a:ea typeface="+mn-ea"/>
                <a:cs typeface="+mn-cs"/>
              </a:rPr>
              <a:t>called. </a:t>
            </a:r>
            <a:r>
              <a:rPr lang="en-US" sz="1200" kern="1200" dirty="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a:solidFill>
                  <a:schemeClr val="tx1"/>
                </a:solidFill>
                <a:latin typeface="Times New Roman" pitchFamily="-1" charset="0"/>
                <a:ea typeface="+mn-ea"/>
                <a:cs typeface="+mn-cs"/>
              </a:rPr>
              <a:t>modularity </a:t>
            </a:r>
            <a:r>
              <a:rPr lang="en-US" sz="1200" kern="1200" dirty="0">
                <a:solidFill>
                  <a:schemeClr val="tx1"/>
                </a:solidFill>
                <a:latin typeface="Times New Roman" pitchFamily="-1" charset="0"/>
                <a:ea typeface="+mn-ea"/>
                <a:cs typeface="+mn-cs"/>
              </a:rPr>
              <a:t>greatly eases the programming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a:p>
          <a:p>
            <a:endParaRPr lang="en-US" dirty="0"/>
          </a:p>
        </p:txBody>
      </p:sp>
    </p:spTree>
    <p:extLst>
      <p:ext uri="{BB962C8B-B14F-4D97-AF65-F5344CB8AC3E}">
        <p14:creationId xmlns:p14="http://schemas.microsoft.com/office/powerpoint/2010/main" val="1405570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Three points are worth noting:</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A procedure can be called from more than one location.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A procedure call can appear in a procedure. This allows the nesting  of procedures to an arbitrary depth.</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Each procedure call is matched by a return in the called program.</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we would like to be able to call a procedure from a variety of points,</a:t>
            </a:r>
          </a:p>
          <a:p>
            <a:r>
              <a:rPr lang="en-US" sz="1200" b="0" i="0" u="none" strike="noStrike" kern="1200" baseline="0" dirty="0">
                <a:solidFill>
                  <a:schemeClr val="tx1"/>
                </a:solidFill>
                <a:latin typeface="Times New Roman" pitchFamily="-1" charset="0"/>
                <a:ea typeface="+mn-ea"/>
                <a:cs typeface="+mn-cs"/>
              </a:rPr>
              <a:t>the processor must somehow save the return address so that the return can take</a:t>
            </a:r>
          </a:p>
          <a:p>
            <a:r>
              <a:rPr lang="en-US" sz="1200" b="0" i="0" u="none" strike="noStrike" kern="1200" baseline="0" dirty="0">
                <a:solidFill>
                  <a:schemeClr val="tx1"/>
                </a:solidFill>
                <a:latin typeface="Times New Roman" pitchFamily="-1" charset="0"/>
                <a:ea typeface="+mn-ea"/>
                <a:cs typeface="+mn-cs"/>
              </a:rPr>
              <a:t>place appropriately. There are three common places for storing the return address: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Register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Start of called procedure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Top of stack</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 reentrant procedure  is one in which it is possible to have several calls open to it at</a:t>
            </a:r>
          </a:p>
          <a:p>
            <a:r>
              <a:rPr lang="en-US" sz="1200" b="0" i="0" u="none" strike="noStrike" kern="1200" baseline="0" dirty="0">
                <a:solidFill>
                  <a:schemeClr val="tx1"/>
                </a:solidFill>
                <a:latin typeface="Times New Roman" pitchFamily="-1" charset="0"/>
                <a:ea typeface="+mn-ea"/>
                <a:cs typeface="+mn-cs"/>
              </a:rPr>
              <a:t>the same time. A recursive procedure (one that calls itself) is an example of the use</a:t>
            </a:r>
          </a:p>
          <a:p>
            <a:r>
              <a:rPr lang="en-US" sz="1200" b="0" i="0" u="none" strike="noStrike" kern="1200" baseline="0" dirty="0">
                <a:solidFill>
                  <a:schemeClr val="tx1"/>
                </a:solidFill>
                <a:latin typeface="Times New Roman" pitchFamily="-1" charset="0"/>
                <a:ea typeface="+mn-ea"/>
                <a:cs typeface="+mn-cs"/>
              </a:rPr>
              <a:t>of this feature (see Appendix M). If parameters are passed via registers or memory</a:t>
            </a:r>
          </a:p>
          <a:p>
            <a:r>
              <a:rPr lang="en-US" sz="1200" b="0" i="0" u="none" strike="noStrike" kern="1200" baseline="0" dirty="0">
                <a:solidFill>
                  <a:schemeClr val="tx1"/>
                </a:solidFill>
                <a:latin typeface="Times New Roman" pitchFamily="-1" charset="0"/>
                <a:ea typeface="+mn-ea"/>
                <a:cs typeface="+mn-cs"/>
              </a:rPr>
              <a:t>for a reentrant procedure, some code must be responsible for saving the parameters</a:t>
            </a:r>
          </a:p>
          <a:p>
            <a:r>
              <a:rPr lang="en-US" sz="1200" b="0" i="0" u="none" strike="noStrike" kern="1200" baseline="0" dirty="0">
                <a:solidFill>
                  <a:schemeClr val="tx1"/>
                </a:solidFill>
                <a:latin typeface="Times New Roman" pitchFamily="-1" charset="0"/>
                <a:ea typeface="+mn-ea"/>
                <a:cs typeface="+mn-cs"/>
              </a:rPr>
              <a:t>so that the registers or memory space are available for other procedure calls.</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extLst>
      <p:ext uri="{BB962C8B-B14F-4D97-AF65-F5344CB8AC3E}">
        <p14:creationId xmlns:p14="http://schemas.microsoft.com/office/powerpoint/2010/main" val="3100844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 more general and powerful approach is to use a stack (see Appendix I for a discussion of stacks). When the processor executes a call, it places the return address on the stack. When it executes a return, it uses the address on the stack. </a:t>
            </a:r>
            <a:endParaRPr lang="en-US" dirty="0"/>
          </a:p>
          <a:p>
            <a:r>
              <a:rPr lang="en-US" sz="1200" kern="1200" dirty="0">
                <a:solidFill>
                  <a:schemeClr val="tx1"/>
                </a:solidFill>
                <a:latin typeface="Times New Roman" pitchFamily="-1" charset="0"/>
                <a:ea typeface="+mn-ea"/>
                <a:cs typeface="+mn-cs"/>
              </a:rPr>
              <a:t>Figure 12.9 illustrates the use of the stack.</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In addition to providing a return address, it is also often necessary to pass</a:t>
            </a:r>
          </a:p>
          <a:p>
            <a:r>
              <a:rPr lang="en-US" sz="1200" b="0" i="0" u="none" strike="noStrike" kern="1200" baseline="0" dirty="0">
                <a:solidFill>
                  <a:schemeClr val="tx1"/>
                </a:solidFill>
                <a:latin typeface="Times New Roman" pitchFamily="-1" charset="0"/>
                <a:ea typeface="+mn-ea"/>
                <a:cs typeface="+mn-cs"/>
              </a:rPr>
              <a:t>parameters with a procedure call. These can be passed in registers. Another possibility</a:t>
            </a:r>
          </a:p>
          <a:p>
            <a:r>
              <a:rPr lang="en-US" sz="1200" b="0" i="0" u="none" strike="noStrike" kern="1200" baseline="0" dirty="0">
                <a:solidFill>
                  <a:schemeClr val="tx1"/>
                </a:solidFill>
                <a:latin typeface="Times New Roman" pitchFamily="-1" charset="0"/>
                <a:ea typeface="+mn-ea"/>
                <a:cs typeface="+mn-cs"/>
              </a:rPr>
              <a:t>is to store the parameters in memory just after the CALL instruction. In this</a:t>
            </a:r>
          </a:p>
          <a:p>
            <a:r>
              <a:rPr lang="en-US" sz="1200" b="0" i="0" u="none" strike="noStrike" kern="1200" baseline="0" dirty="0">
                <a:solidFill>
                  <a:schemeClr val="tx1"/>
                </a:solidFill>
                <a:latin typeface="Times New Roman" pitchFamily="-1" charset="0"/>
                <a:ea typeface="+mn-ea"/>
                <a:cs typeface="+mn-cs"/>
              </a:rPr>
              <a:t>case, the return must be to the location following the parameters. Again, both of</a:t>
            </a:r>
          </a:p>
          <a:p>
            <a:r>
              <a:rPr lang="en-US" sz="1200" b="0" i="0" u="none" strike="noStrike" kern="1200" baseline="0" dirty="0">
                <a:solidFill>
                  <a:schemeClr val="tx1"/>
                </a:solidFill>
                <a:latin typeface="Times New Roman" pitchFamily="-1" charset="0"/>
                <a:ea typeface="+mn-ea"/>
                <a:cs typeface="+mn-cs"/>
              </a:rPr>
              <a:t> these approaches have drawbacks. If registers are used, the called program and the</a:t>
            </a:r>
          </a:p>
          <a:p>
            <a:r>
              <a:rPr lang="en-US" sz="1200" b="0" i="0" u="none" strike="noStrike" kern="1200" baseline="0" dirty="0">
                <a:solidFill>
                  <a:schemeClr val="tx1"/>
                </a:solidFill>
                <a:latin typeface="Times New Roman" pitchFamily="-1" charset="0"/>
                <a:ea typeface="+mn-ea"/>
                <a:cs typeface="+mn-cs"/>
              </a:rPr>
              <a:t>calling program must be written to assure that the registers are used properly. The</a:t>
            </a:r>
          </a:p>
          <a:p>
            <a:r>
              <a:rPr lang="en-US" sz="1200" b="0" i="0" u="none" strike="noStrike" kern="1200" baseline="0" dirty="0">
                <a:solidFill>
                  <a:schemeClr val="tx1"/>
                </a:solidFill>
                <a:latin typeface="Times New Roman" pitchFamily="-1" charset="0"/>
                <a:ea typeface="+mn-ea"/>
                <a:cs typeface="+mn-cs"/>
              </a:rPr>
              <a:t>storing of parameters in memory makes it difficult to exchange a variable number of</a:t>
            </a:r>
          </a:p>
          <a:p>
            <a:r>
              <a:rPr lang="en-US" sz="1200" b="0" i="0" u="none" strike="noStrike" kern="1200" baseline="0" dirty="0">
                <a:solidFill>
                  <a:schemeClr val="tx1"/>
                </a:solidFill>
                <a:latin typeface="Times New Roman" pitchFamily="-1" charset="0"/>
                <a:ea typeface="+mn-ea"/>
                <a:cs typeface="+mn-cs"/>
              </a:rPr>
              <a:t>parameters. Both approaches prevent the use of reentrant procedures.</a:t>
            </a:r>
            <a:endParaRPr lang="en-US" dirty="0"/>
          </a:p>
          <a:p>
            <a:endParaRPr lang="en-US" dirty="0"/>
          </a:p>
        </p:txBody>
      </p:sp>
    </p:spTree>
    <p:extLst>
      <p:ext uri="{BB962C8B-B14F-4D97-AF65-F5344CB8AC3E}">
        <p14:creationId xmlns:p14="http://schemas.microsoft.com/office/powerpoint/2010/main" val="1830494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38</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12 summary.</a:t>
            </a:r>
          </a:p>
        </p:txBody>
      </p:sp>
    </p:spTree>
    <p:extLst>
      <p:ext uri="{BB962C8B-B14F-4D97-AF65-F5344CB8AC3E}">
        <p14:creationId xmlns:p14="http://schemas.microsoft.com/office/powerpoint/2010/main" val="221598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Operation code: </a:t>
            </a:r>
            <a:r>
              <a:rPr lang="en-US" sz="1200" kern="1200" dirty="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Source operand reference: </a:t>
            </a:r>
            <a:r>
              <a:rPr lang="en-US" sz="1200" kern="1200" dirty="0">
                <a:solidFill>
                  <a:schemeClr val="tx1"/>
                </a:solidFill>
                <a:latin typeface="Times New Roman" pitchFamily="-1" charset="0"/>
                <a:ea typeface="+mn-ea"/>
                <a:cs typeface="+mn-cs"/>
              </a:rPr>
              <a:t>The operation may involve one or more source operands, that is, operands that are inputs for the operation.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Result operand reference: </a:t>
            </a:r>
            <a:r>
              <a:rPr lang="en-US" sz="1200" kern="1200" dirty="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Next instruction reference: </a:t>
            </a:r>
            <a:r>
              <a:rPr lang="en-US" sz="1200" kern="1200" dirty="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a:p>
            <a:endParaRPr lang="en-US" dirty="0"/>
          </a:p>
        </p:txBody>
      </p:sp>
    </p:spTree>
    <p:extLst>
      <p:ext uri="{BB962C8B-B14F-4D97-AF65-F5344CB8AC3E}">
        <p14:creationId xmlns:p14="http://schemas.microsoft.com/office/powerpoint/2010/main" val="3821304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a:p>
          <a:p>
            <a:endParaRPr lang="en-GB" dirty="0"/>
          </a:p>
        </p:txBody>
      </p:sp>
    </p:spTree>
    <p:extLst>
      <p:ext uri="{BB962C8B-B14F-4D97-AF65-F5344CB8AC3E}">
        <p14:creationId xmlns:p14="http://schemas.microsoft.com/office/powerpoint/2010/main" val="87200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Source and result operands can be in one of four areas: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Main or virtual memory: </a:t>
            </a:r>
            <a:r>
              <a:rPr lang="en-US" sz="1200" kern="1200" dirty="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Processor register: </a:t>
            </a:r>
            <a:r>
              <a:rPr lang="en-US" sz="1200" kern="1200" dirty="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Immediate: </a:t>
            </a:r>
            <a:r>
              <a:rPr lang="en-US" sz="1200" kern="1200" dirty="0">
                <a:solidFill>
                  <a:schemeClr val="tx1"/>
                </a:solidFill>
                <a:latin typeface="Times New Roman" pitchFamily="-1" charset="0"/>
                <a:ea typeface="+mn-ea"/>
                <a:cs typeface="+mn-cs"/>
              </a:rPr>
              <a:t>The value of the operand is contained in a field in the instruction being executed.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I/O device: </a:t>
            </a:r>
            <a:r>
              <a:rPr lang="en-US" sz="1200" kern="1200" dirty="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extLst>
      <p:ext uri="{BB962C8B-B14F-4D97-AF65-F5344CB8AC3E}">
        <p14:creationId xmlns:p14="http://schemas.microsoft.com/office/powerpoint/2010/main" val="168238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a:solidFill>
                  <a:schemeClr val="tx1"/>
                </a:solidFill>
                <a:latin typeface="Times New Roman" pitchFamily="-1" charset="0"/>
                <a:ea typeface="+mn-ea"/>
                <a:cs typeface="+mn-cs"/>
              </a:rPr>
              <a:t>symbolic representation </a:t>
            </a:r>
            <a:r>
              <a:rPr lang="en-US" sz="1200" kern="1200" dirty="0">
                <a:solidFill>
                  <a:schemeClr val="tx1"/>
                </a:solidFill>
                <a:latin typeface="Times New Roman" pitchFamily="-1" charset="0"/>
                <a:ea typeface="+mn-ea"/>
                <a:cs typeface="+mn-cs"/>
              </a:rPr>
              <a:t>of machine instructions. An example of this was used for the IAS instruction set, in Table 1.1.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extLst>
      <p:ext uri="{BB962C8B-B14F-4D97-AF65-F5344CB8AC3E}">
        <p14:creationId xmlns:p14="http://schemas.microsoft.com/office/powerpoint/2010/main" val="261232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are represented by abbreviations, called mnemonics,  that indicate</a:t>
            </a:r>
          </a:p>
          <a:p>
            <a:r>
              <a:rPr lang="en-US" sz="1200" b="0" i="0" u="none" strike="noStrike" kern="1200" baseline="0" dirty="0">
                <a:solidFill>
                  <a:schemeClr val="tx1"/>
                </a:solidFill>
                <a:latin typeface="Times New Roman" pitchFamily="-1" charset="0"/>
                <a:ea typeface="+mn-ea"/>
                <a:cs typeface="+mn-cs"/>
              </a:rPr>
              <a:t>the operation. Common examples include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Add</a:t>
            </a:r>
          </a:p>
          <a:p>
            <a:r>
              <a:rPr lang="en-US" sz="1200" b="0" i="0" u="none" strike="noStrike" kern="1200" baseline="0" dirty="0">
                <a:solidFill>
                  <a:schemeClr val="tx1"/>
                </a:solidFill>
                <a:latin typeface="Times New Roman" pitchFamily="-1" charset="0"/>
                <a:ea typeface="+mn-ea"/>
                <a:cs typeface="+mn-cs"/>
              </a:rPr>
              <a:t>SUB Subtract</a:t>
            </a:r>
          </a:p>
          <a:p>
            <a:r>
              <a:rPr lang="en-US" sz="1200" b="0" i="0" u="none" strike="noStrike" kern="1200" baseline="0" dirty="0">
                <a:solidFill>
                  <a:schemeClr val="tx1"/>
                </a:solidFill>
                <a:latin typeface="Times New Roman" pitchFamily="-1" charset="0"/>
                <a:ea typeface="+mn-ea"/>
                <a:cs typeface="+mn-cs"/>
              </a:rPr>
              <a:t>MUL Multiply</a:t>
            </a:r>
          </a:p>
          <a:p>
            <a:r>
              <a:rPr lang="en-US" sz="1200" b="0" i="0" u="none" strike="noStrike" kern="1200" baseline="0" dirty="0">
                <a:solidFill>
                  <a:schemeClr val="tx1"/>
                </a:solidFill>
                <a:latin typeface="Times New Roman" pitchFamily="-1" charset="0"/>
                <a:ea typeface="+mn-ea"/>
                <a:cs typeface="+mn-cs"/>
              </a:rPr>
              <a:t>DIV Divide</a:t>
            </a:r>
          </a:p>
          <a:p>
            <a:r>
              <a:rPr lang="en-US" sz="1200" b="0" i="0" u="none" strike="noStrike" kern="1200" baseline="0" dirty="0">
                <a:solidFill>
                  <a:schemeClr val="tx1"/>
                </a:solidFill>
                <a:latin typeface="Times New Roman" pitchFamily="-1" charset="0"/>
                <a:ea typeface="+mn-ea"/>
                <a:cs typeface="+mn-cs"/>
              </a:rPr>
              <a:t>LOAD Load data from memory</a:t>
            </a:r>
          </a:p>
          <a:p>
            <a:r>
              <a:rPr lang="en-US" sz="1200" b="0" i="0" u="none" strike="noStrike" kern="1200" baseline="0" dirty="0">
                <a:solidFill>
                  <a:schemeClr val="tx1"/>
                </a:solidFill>
                <a:latin typeface="Times New Roman" pitchFamily="-1" charset="0"/>
                <a:ea typeface="+mn-ea"/>
                <a:cs typeface="+mn-cs"/>
              </a:rPr>
              <a:t>STOR Store data to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Operands are also represented symbolically. For example, the instruction</a:t>
            </a:r>
          </a:p>
          <a:p>
            <a:r>
              <a:rPr lang="en-US" sz="1200" b="0" i="0" u="none" strike="noStrike" kern="1200" baseline="0" dirty="0">
                <a:solidFill>
                  <a:schemeClr val="tx1"/>
                </a:solidFill>
                <a:latin typeface="Times New Roman" pitchFamily="-1" charset="0"/>
                <a:ea typeface="+mn-ea"/>
                <a:cs typeface="+mn-cs"/>
              </a:rPr>
              <a:t>ADD R, Y may mean add the value contained in data location Y to the contents of register</a:t>
            </a:r>
          </a:p>
          <a:p>
            <a:r>
              <a:rPr lang="en-US" sz="1200" b="0" i="0" u="none" strike="noStrike" kern="1200" baseline="0" dirty="0">
                <a:solidFill>
                  <a:schemeClr val="tx1"/>
                </a:solidFill>
                <a:latin typeface="Times New Roman" pitchFamily="-1" charset="0"/>
                <a:ea typeface="+mn-ea"/>
                <a:cs typeface="+mn-cs"/>
              </a:rPr>
              <a:t>R. In this example, Y refers to the address of a location in memory, and R refers</a:t>
            </a:r>
          </a:p>
          <a:p>
            <a:r>
              <a:rPr lang="en-US" sz="1200" b="0" i="0" u="none" strike="noStrike" kern="1200" baseline="0" dirty="0">
                <a:solidFill>
                  <a:schemeClr val="tx1"/>
                </a:solidFill>
                <a:latin typeface="Times New Roman" pitchFamily="-1" charset="0"/>
                <a:ea typeface="+mn-ea"/>
                <a:cs typeface="+mn-cs"/>
              </a:rPr>
              <a:t>to a particular register. Note that the operation is performed on the contents of a</a:t>
            </a:r>
          </a:p>
          <a:p>
            <a:r>
              <a:rPr lang="en-US" sz="1200" b="0" i="0" u="none" strike="noStrike" kern="1200" baseline="0" dirty="0">
                <a:solidFill>
                  <a:schemeClr val="tx1"/>
                </a:solidFill>
                <a:latin typeface="Times New Roman" pitchFamily="-1" charset="0"/>
                <a:ea typeface="+mn-ea"/>
                <a:cs typeface="+mn-cs"/>
              </a:rPr>
              <a:t>location, not on its 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Thus, it is possible to write a machine-language program in symbolic form.</a:t>
            </a:r>
          </a:p>
          <a:p>
            <a:r>
              <a:rPr lang="en-US" sz="1200" b="0" i="0" u="none" strike="noStrike" kern="1200" baseline="0" dirty="0">
                <a:solidFill>
                  <a:schemeClr val="tx1"/>
                </a:solidFill>
                <a:latin typeface="Times New Roman" pitchFamily="-1" charset="0"/>
                <a:ea typeface="+mn-ea"/>
                <a:cs typeface="+mn-cs"/>
              </a:rPr>
              <a:t>Each symbolic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has a fixed binary representation, and the programmer specifies</a:t>
            </a:r>
          </a:p>
          <a:p>
            <a:r>
              <a:rPr lang="en-US" sz="1200" b="0" i="0" u="none" strike="noStrike" kern="1200" baseline="0" dirty="0">
                <a:solidFill>
                  <a:schemeClr val="tx1"/>
                </a:solidFill>
                <a:latin typeface="Times New Roman" pitchFamily="-1" charset="0"/>
                <a:ea typeface="+mn-ea"/>
                <a:cs typeface="+mn-cs"/>
              </a:rPr>
              <a:t>the location of each symbolic operand. For example, the programmer might</a:t>
            </a:r>
          </a:p>
          <a:p>
            <a:r>
              <a:rPr lang="en-US" sz="1200" b="0" i="0" u="none" strike="noStrike" kern="1200" baseline="0" dirty="0">
                <a:solidFill>
                  <a:schemeClr val="tx1"/>
                </a:solidFill>
                <a:latin typeface="Times New Roman" pitchFamily="-1" charset="0"/>
                <a:ea typeface="+mn-ea"/>
                <a:cs typeface="+mn-cs"/>
              </a:rPr>
              <a:t>begin with a list of definitions: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X =  513</a:t>
            </a:r>
          </a:p>
          <a:p>
            <a:r>
              <a:rPr lang="en-US" sz="1200" b="0" i="0" u="none" strike="noStrike" kern="1200" baseline="0" dirty="0">
                <a:solidFill>
                  <a:schemeClr val="tx1"/>
                </a:solidFill>
                <a:latin typeface="Times New Roman" pitchFamily="-1" charset="0"/>
                <a:ea typeface="+mn-ea"/>
                <a:cs typeface="+mn-cs"/>
              </a:rPr>
              <a:t>Y =  514</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and so on. A simple program would accept this symbolic input, convert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and</a:t>
            </a:r>
          </a:p>
          <a:p>
            <a:r>
              <a:rPr lang="en-US" sz="1200" b="0" i="0" u="none" strike="noStrike" kern="1200" baseline="0" dirty="0">
                <a:solidFill>
                  <a:schemeClr val="tx1"/>
                </a:solidFill>
                <a:latin typeface="Times New Roman" pitchFamily="-1" charset="0"/>
                <a:ea typeface="+mn-ea"/>
                <a:cs typeface="+mn-cs"/>
              </a:rPr>
              <a:t>operand references to binary form, and construct binary machine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Machine-language programmers are rare to the point of nonexistence. Most</a:t>
            </a:r>
          </a:p>
          <a:p>
            <a:r>
              <a:rPr lang="en-US" sz="1200" b="0" i="0" u="none" strike="noStrike" kern="1200" baseline="0" dirty="0">
                <a:solidFill>
                  <a:schemeClr val="tx1"/>
                </a:solidFill>
                <a:latin typeface="Times New Roman" pitchFamily="-1" charset="0"/>
                <a:ea typeface="+mn-ea"/>
                <a:cs typeface="+mn-cs"/>
              </a:rPr>
              <a:t>programs today are written in a high-level language or, failing that, assembly language,</a:t>
            </a:r>
          </a:p>
          <a:p>
            <a:r>
              <a:rPr lang="en-US" sz="1200" b="0" i="0" u="none" strike="noStrike" kern="1200" baseline="0" dirty="0">
                <a:solidFill>
                  <a:schemeClr val="tx1"/>
                </a:solidFill>
                <a:latin typeface="Times New Roman" pitchFamily="-1" charset="0"/>
                <a:ea typeface="+mn-ea"/>
                <a:cs typeface="+mn-cs"/>
              </a:rPr>
              <a:t>which is discussed in Appendix B. However, symbolic machine language</a:t>
            </a:r>
          </a:p>
          <a:p>
            <a:r>
              <a:rPr lang="en-US" sz="1200" b="0" i="0" u="none" strike="noStrike" kern="1200" baseline="0" dirty="0">
                <a:solidFill>
                  <a:schemeClr val="tx1"/>
                </a:solidFill>
                <a:latin typeface="Times New Roman" pitchFamily="-1" charset="0"/>
                <a:ea typeface="+mn-ea"/>
                <a:cs typeface="+mn-cs"/>
              </a:rPr>
              <a:t>remains a useful tool for describing machine instructions, and we will use it for that</a:t>
            </a:r>
          </a:p>
          <a:p>
            <a:r>
              <a:rPr lang="en-US" sz="1200" b="0" i="0" u="none" strike="noStrike" kern="1200" baseline="0" dirty="0">
                <a:solidFill>
                  <a:schemeClr val="tx1"/>
                </a:solidFill>
                <a:latin typeface="Times New Roman" pitchFamily="-1" charset="0"/>
                <a:ea typeface="+mn-ea"/>
                <a:cs typeface="+mn-cs"/>
              </a:rPr>
              <a:t>purpose.</a:t>
            </a:r>
            <a:endParaRPr lang="en-GB" dirty="0"/>
          </a:p>
        </p:txBody>
      </p:sp>
    </p:spTree>
    <p:extLst>
      <p:ext uri="{BB962C8B-B14F-4D97-AF65-F5344CB8AC3E}">
        <p14:creationId xmlns:p14="http://schemas.microsoft.com/office/powerpoint/2010/main" val="1350191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processing: </a:t>
            </a:r>
            <a:r>
              <a:rPr lang="en-US" sz="1200" kern="1200" dirty="0">
                <a:solidFill>
                  <a:schemeClr val="tx1"/>
                </a:solidFill>
                <a:latin typeface="Times New Roman" pitchFamily="-1" charset="0"/>
                <a:ea typeface="+mn-ea"/>
                <a:cs typeface="+mn-cs"/>
              </a:rPr>
              <a:t>Arithmetic and logic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storage: </a:t>
            </a:r>
            <a:r>
              <a:rPr lang="en-US" sz="1200" kern="1200" dirty="0">
                <a:solidFill>
                  <a:schemeClr val="tx1"/>
                </a:solidFill>
                <a:latin typeface="Times New Roman" pitchFamily="-1" charset="0"/>
                <a:ea typeface="+mn-ea"/>
                <a:cs typeface="+mn-cs"/>
              </a:rPr>
              <a:t>Movement of data into or out of register and or memory </a:t>
            </a:r>
          </a:p>
          <a:p>
            <a:r>
              <a:rPr lang="en-US" sz="1200" kern="1200" dirty="0">
                <a:solidFill>
                  <a:schemeClr val="tx1"/>
                </a:solidFill>
                <a:latin typeface="Times New Roman" pitchFamily="-1" charset="0"/>
                <a:ea typeface="+mn-ea"/>
                <a:cs typeface="+mn-cs"/>
              </a:rPr>
              <a:t>locations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movement: </a:t>
            </a:r>
            <a:r>
              <a:rPr lang="en-US" sz="1200" kern="1200" dirty="0">
                <a:solidFill>
                  <a:schemeClr val="tx1"/>
                </a:solidFill>
                <a:latin typeface="Times New Roman" pitchFamily="-1" charset="0"/>
                <a:ea typeface="+mn-ea"/>
                <a:cs typeface="+mn-cs"/>
              </a:rPr>
              <a:t>I/O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Test and branch instructions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Times New Roman" pitchFamily="-1" charset="0"/>
                <a:ea typeface="+mn-ea"/>
                <a:cs typeface="+mn-cs"/>
              </a:rPr>
              <a:t>Arithmetic </a:t>
            </a:r>
            <a:r>
              <a:rPr lang="en-US" sz="1200" kern="1200" dirty="0">
                <a:solidFill>
                  <a:schemeClr val="tx1"/>
                </a:solidFill>
                <a:latin typeface="Times New Roman" pitchFamily="-1" charset="0"/>
                <a:ea typeface="+mn-ea"/>
                <a:cs typeface="+mn-cs"/>
              </a:rPr>
              <a:t>instructions provide computational capabilities for processing numeric data. </a:t>
            </a:r>
            <a:r>
              <a:rPr lang="en-US" sz="1200" i="1" kern="1200" dirty="0">
                <a:solidFill>
                  <a:schemeClr val="tx1"/>
                </a:solidFill>
                <a:latin typeface="Times New Roman" pitchFamily="-1" charset="0"/>
                <a:ea typeface="+mn-ea"/>
                <a:cs typeface="+mn-cs"/>
              </a:rPr>
              <a:t>Logic </a:t>
            </a:r>
            <a:r>
              <a:rPr lang="en-US" sz="1200" kern="1200" dirty="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a:solidFill>
                  <a:schemeClr val="tx1"/>
                </a:solidFill>
                <a:latin typeface="Times New Roman" pitchFamily="-1" charset="0"/>
                <a:ea typeface="+mn-ea"/>
                <a:cs typeface="+mn-cs"/>
              </a:rPr>
              <a:t>memory </a:t>
            </a:r>
            <a:r>
              <a:rPr lang="en-US" sz="1200" kern="1200" dirty="0">
                <a:solidFill>
                  <a:schemeClr val="tx1"/>
                </a:solidFill>
                <a:latin typeface="Times New Roman" pitchFamily="-1" charset="0"/>
                <a:ea typeface="+mn-ea"/>
                <a:cs typeface="+mn-cs"/>
              </a:rPr>
              <a:t>instructions for moving data between memory and the registers. </a:t>
            </a:r>
            <a:r>
              <a:rPr lang="en-US" sz="1200" i="1" kern="1200" dirty="0">
                <a:solidFill>
                  <a:schemeClr val="tx1"/>
                </a:solidFill>
                <a:latin typeface="Times New Roman" pitchFamily="-1" charset="0"/>
                <a:ea typeface="+mn-ea"/>
                <a:cs typeface="+mn-cs"/>
              </a:rPr>
              <a:t>I/O </a:t>
            </a:r>
            <a:r>
              <a:rPr lang="en-US" sz="1200" kern="1200" dirty="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a:solidFill>
                  <a:schemeClr val="tx1"/>
                </a:solidFill>
                <a:latin typeface="Times New Roman" pitchFamily="-1" charset="0"/>
                <a:ea typeface="+mn-ea"/>
                <a:cs typeface="+mn-cs"/>
              </a:rPr>
              <a:t>Test </a:t>
            </a:r>
            <a:r>
              <a:rPr lang="en-US" sz="1200" kern="1200" dirty="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extLst>
      <p:ext uri="{BB962C8B-B14F-4D97-AF65-F5344CB8AC3E}">
        <p14:creationId xmlns:p14="http://schemas.microsoft.com/office/powerpoint/2010/main" val="147732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b="0" i="0" u="none" strike="noStrike" kern="1200" baseline="0" dirty="0">
                <a:solidFill>
                  <a:schemeClr val="tx1"/>
                </a:solidFill>
                <a:latin typeface="Times New Roman" pitchFamily="-1" charset="0"/>
                <a:ea typeface="+mn-ea"/>
                <a:cs typeface="+mn-cs"/>
              </a:rPr>
              <a:t>One of the traditional ways of describing processor architecture is in terms of the</a:t>
            </a:r>
          </a:p>
          <a:p>
            <a:r>
              <a:rPr lang="en-US" sz="1200" b="0" i="0" u="none" strike="noStrike" kern="1200" baseline="0" dirty="0">
                <a:solidFill>
                  <a:schemeClr val="tx1"/>
                </a:solidFill>
                <a:latin typeface="Times New Roman" pitchFamily="-1" charset="0"/>
                <a:ea typeface="+mn-ea"/>
                <a:cs typeface="+mn-cs"/>
              </a:rPr>
              <a:t>number of addresses contained in each instruction. This dimension has become less</a:t>
            </a:r>
          </a:p>
          <a:p>
            <a:r>
              <a:rPr lang="en-US" sz="1200" b="0" i="0" u="none" strike="noStrike" kern="1200" baseline="0" dirty="0">
                <a:solidFill>
                  <a:schemeClr val="tx1"/>
                </a:solidFill>
                <a:latin typeface="Times New Roman" pitchFamily="-1" charset="0"/>
                <a:ea typeface="+mn-ea"/>
                <a:cs typeface="+mn-cs"/>
              </a:rPr>
              <a:t>significant with the increasing complexity of processor design. Nevertheless, it is useful</a:t>
            </a:r>
          </a:p>
          <a:p>
            <a:r>
              <a:rPr lang="en-US" sz="1200" b="0" i="0" u="none" strike="noStrike" kern="1200" baseline="0" dirty="0">
                <a:solidFill>
                  <a:schemeClr val="tx1"/>
                </a:solidFill>
                <a:latin typeface="Times New Roman" pitchFamily="-1" charset="0"/>
                <a:ea typeface="+mn-ea"/>
                <a:cs typeface="+mn-cs"/>
              </a:rPr>
              <a:t>at this point to draw and analyze this distinction.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What is the maximum number of addresses one might need in an instruction?</a:t>
            </a:r>
          </a:p>
          <a:p>
            <a:r>
              <a:rPr lang="en-US" sz="1200" b="0" i="0" u="none" strike="noStrike" kern="1200" baseline="0" dirty="0">
                <a:solidFill>
                  <a:schemeClr val="tx1"/>
                </a:solidFill>
                <a:latin typeface="Times New Roman" pitchFamily="-1" charset="0"/>
                <a:ea typeface="+mn-ea"/>
                <a:cs typeface="+mn-cs"/>
              </a:rPr>
              <a:t>Evidently, arithmetic and logic instructions will require the most operands.</a:t>
            </a:r>
          </a:p>
          <a:p>
            <a:r>
              <a:rPr lang="en-US" sz="1200" b="0" i="0" u="none" strike="noStrike" kern="1200" baseline="0" dirty="0">
                <a:solidFill>
                  <a:schemeClr val="tx1"/>
                </a:solidFill>
                <a:latin typeface="Times New Roman" pitchFamily="-1" charset="0"/>
                <a:ea typeface="+mn-ea"/>
                <a:cs typeface="+mn-cs"/>
              </a:rPr>
              <a:t>Virtually all arithmetic and logic operations are either unary (one source</a:t>
            </a:r>
          </a:p>
          <a:p>
            <a:r>
              <a:rPr lang="en-US" sz="1200" b="0" i="0" u="none" strike="noStrike" kern="1200" baseline="0" dirty="0">
                <a:solidFill>
                  <a:schemeClr val="tx1"/>
                </a:solidFill>
                <a:latin typeface="Times New Roman" pitchFamily="-1" charset="0"/>
                <a:ea typeface="+mn-ea"/>
                <a:cs typeface="+mn-cs"/>
              </a:rPr>
              <a:t>operand) or binary (two source operands). Thus, we would need a maximum of</a:t>
            </a:r>
          </a:p>
          <a:p>
            <a:r>
              <a:rPr lang="en-US" sz="1200" b="0" i="0" u="none" strike="noStrike" kern="1200" baseline="0" dirty="0">
                <a:solidFill>
                  <a:schemeClr val="tx1"/>
                </a:solidFill>
                <a:latin typeface="Times New Roman" pitchFamily="-1" charset="0"/>
                <a:ea typeface="+mn-ea"/>
                <a:cs typeface="+mn-cs"/>
              </a:rPr>
              <a:t>two addresses to reference source operands. The result of an operation must be</a:t>
            </a:r>
          </a:p>
          <a:p>
            <a:r>
              <a:rPr lang="en-US" sz="1200" b="0" i="0" u="none" strike="noStrike" kern="1200" baseline="0" dirty="0">
                <a:solidFill>
                  <a:schemeClr val="tx1"/>
                </a:solidFill>
                <a:latin typeface="Times New Roman" pitchFamily="-1" charset="0"/>
                <a:ea typeface="+mn-ea"/>
                <a:cs typeface="+mn-cs"/>
              </a:rPr>
              <a:t>stored, suggesting a third address, which defines a destination operand. Finally,</a:t>
            </a:r>
          </a:p>
          <a:p>
            <a:r>
              <a:rPr lang="en-US" sz="1200" b="0" i="0" u="none" strike="noStrike" kern="1200" baseline="0" dirty="0">
                <a:solidFill>
                  <a:schemeClr val="tx1"/>
                </a:solidFill>
                <a:latin typeface="Times New Roman" pitchFamily="-1" charset="0"/>
                <a:ea typeface="+mn-ea"/>
                <a:cs typeface="+mn-cs"/>
              </a:rPr>
              <a:t>after completion of an instruction, the next instruction must be fetched, and its</a:t>
            </a:r>
          </a:p>
          <a:p>
            <a:r>
              <a:rPr lang="en-US" sz="1200" b="0" i="0" u="none" strike="noStrike" kern="1200" baseline="0" dirty="0">
                <a:solidFill>
                  <a:schemeClr val="tx1"/>
                </a:solidFill>
                <a:latin typeface="Times New Roman" pitchFamily="-1" charset="0"/>
                <a:ea typeface="+mn-ea"/>
                <a:cs typeface="+mn-cs"/>
              </a:rPr>
              <a:t>address is needed.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This line of reasoning suggests that an instruction could plausibly be required</a:t>
            </a:r>
          </a:p>
          <a:p>
            <a:r>
              <a:rPr lang="en-US" sz="1200" b="0" i="0" u="none" strike="noStrike" kern="1200" baseline="0" dirty="0">
                <a:solidFill>
                  <a:schemeClr val="tx1"/>
                </a:solidFill>
                <a:latin typeface="Times New Roman" pitchFamily="-1" charset="0"/>
                <a:ea typeface="+mn-ea"/>
                <a:cs typeface="+mn-cs"/>
              </a:rPr>
              <a:t>to contain four address references: two source operands, one destination operand,</a:t>
            </a:r>
          </a:p>
          <a:p>
            <a:r>
              <a:rPr lang="en-US" sz="1200" b="0" i="0" u="none" strike="noStrike" kern="1200" baseline="0" dirty="0">
                <a:solidFill>
                  <a:schemeClr val="tx1"/>
                </a:solidFill>
                <a:latin typeface="Times New Roman" pitchFamily="-1" charset="0"/>
                <a:ea typeface="+mn-ea"/>
                <a:cs typeface="+mn-cs"/>
              </a:rPr>
              <a:t>and the address of the next instruction. In most architectures, many instructions</a:t>
            </a:r>
          </a:p>
          <a:p>
            <a:r>
              <a:rPr lang="en-US" sz="1200" b="0" i="0" u="none" strike="noStrike" kern="1200" baseline="0" dirty="0">
                <a:solidFill>
                  <a:schemeClr val="tx1"/>
                </a:solidFill>
                <a:latin typeface="Times New Roman" pitchFamily="-1" charset="0"/>
                <a:ea typeface="+mn-ea"/>
                <a:cs typeface="+mn-cs"/>
              </a:rPr>
              <a:t>have one, two, or three operand addresses, with the address of the next instruction</a:t>
            </a:r>
          </a:p>
          <a:p>
            <a:r>
              <a:rPr lang="en-US" sz="1200" b="0" i="0" u="none" strike="noStrike" kern="1200" baseline="0" dirty="0">
                <a:solidFill>
                  <a:schemeClr val="tx1"/>
                </a:solidFill>
                <a:latin typeface="Times New Roman" pitchFamily="-1" charset="0"/>
                <a:ea typeface="+mn-ea"/>
                <a:cs typeface="+mn-cs"/>
              </a:rPr>
              <a:t>being implicit (obtained from the program counter). Most architectures also have</a:t>
            </a:r>
          </a:p>
          <a:p>
            <a:r>
              <a:rPr lang="en-US" sz="1200" b="0" i="0" u="none" strike="noStrike" kern="1200" baseline="0" dirty="0">
                <a:solidFill>
                  <a:schemeClr val="tx1"/>
                </a:solidFill>
                <a:latin typeface="Times New Roman" pitchFamily="-1" charset="0"/>
                <a:ea typeface="+mn-ea"/>
                <a:cs typeface="+mn-cs"/>
              </a:rPr>
              <a:t>a few special-purpose instructions with more operands. For example, the load and</a:t>
            </a:r>
          </a:p>
          <a:p>
            <a:r>
              <a:rPr lang="en-US" sz="1200" b="0" i="0" u="none" strike="noStrike" kern="1200" baseline="0" dirty="0">
                <a:solidFill>
                  <a:schemeClr val="tx1"/>
                </a:solidFill>
                <a:latin typeface="Times New Roman" pitchFamily="-1" charset="0"/>
                <a:ea typeface="+mn-ea"/>
                <a:cs typeface="+mn-cs"/>
              </a:rPr>
              <a:t>store multiple instructions of the ARM architecture, described in Chapter 13, designate</a:t>
            </a:r>
          </a:p>
          <a:p>
            <a:r>
              <a:rPr lang="en-US" sz="1200" b="0" i="0" u="none" strike="noStrike" kern="1200" baseline="0" dirty="0">
                <a:solidFill>
                  <a:schemeClr val="tx1"/>
                </a:solidFill>
                <a:latin typeface="Times New Roman" pitchFamily="-1" charset="0"/>
                <a:ea typeface="+mn-ea"/>
                <a:cs typeface="+mn-cs"/>
              </a:rPr>
              <a:t>up to 17 register operands in a single instruction.</a:t>
            </a: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a:solidFill>
                  <a:schemeClr val="tx1"/>
                </a:solidFill>
                <a:latin typeface="Times New Roman" pitchFamily="-1" charset="0"/>
                <a:ea typeface="+mn-ea"/>
                <a:cs typeface="+mn-cs"/>
              </a:rPr>
              <a:t>accumulator </a:t>
            </a:r>
            <a:r>
              <a:rPr lang="en-US" sz="1200" kern="1200" dirty="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a:solidFill>
                  <a:schemeClr val="tx1"/>
                </a:solidFill>
                <a:latin typeface="Times New Roman" pitchFamily="-1" charset="0"/>
                <a:ea typeface="+mn-ea"/>
                <a:cs typeface="+mn-cs"/>
              </a:rPr>
              <a:t>stack. </a:t>
            </a:r>
            <a:r>
              <a:rPr lang="en-US" sz="1200" kern="1200" dirty="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I. Their use is explored further later in this chapter and in Chapter 13.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extLst>
      <p:ext uri="{BB962C8B-B14F-4D97-AF65-F5344CB8AC3E}">
        <p14:creationId xmlns:p14="http://schemas.microsoft.com/office/powerpoint/2010/main" val="3752783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a:t>© 2016 Pearson Education, Inc., Hoboken, NJ. All rights reserved.</a:t>
            </a:r>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58799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86004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366805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2016 Pearson Education, Inc., Hoboken, NJ. All rights reserved.</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1614878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3859305" y="6423585"/>
            <a:ext cx="3316941" cy="365125"/>
          </a:xfrm>
        </p:spPr>
        <p:txBody>
          <a:bodyPr/>
          <a:lstStyle/>
          <a:p>
            <a:r>
              <a:rPr lang="en-US"/>
              <a:t>© 2016 Pearson Education, Inc., Hoboken, NJ. All rights reserved.</a:t>
            </a:r>
            <a:endParaRPr lang="en-US"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82055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797289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2521338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147583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2614863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80854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107520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solidFill>
                  <a:srgbClr val="0070C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3433843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406471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solidFill>
                  <a:srgbClr val="0070C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16756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 2016 Pearson Education, Inc., Hoboken, NJ. All rights reserved.</a:t>
            </a:r>
            <a:endParaRPr lang="en-US" dirty="0"/>
          </a:p>
        </p:txBody>
      </p:sp>
      <p:sp>
        <p:nvSpPr>
          <p:cNvPr id="7" name="Rectangle 6"/>
          <p:cNvSpPr/>
          <p:nvPr/>
        </p:nvSpPr>
        <p:spPr>
          <a:xfrm>
            <a:off x="282575" y="228600"/>
            <a:ext cx="4235450" cy="4187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Click icon to add picture</a:t>
            </a:r>
            <a:endParaRPr dirty="0"/>
          </a:p>
        </p:txBody>
      </p:sp>
      <p:sp>
        <p:nvSpPr>
          <p:cNvPr id="16" name="Text Placeholder 3"/>
          <p:cNvSpPr>
            <a:spLocks noGrp="1"/>
          </p:cNvSpPr>
          <p:nvPr>
            <p:ph type="body" sz="half" idx="2"/>
          </p:nvPr>
        </p:nvSpPr>
        <p:spPr>
          <a:xfrm>
            <a:off x="857250" y="1779494"/>
            <a:ext cx="3086100" cy="3089666"/>
          </a:xfrm>
        </p:spPr>
        <p:txBody>
          <a:bodyPr lIns="45720" tIns="45720" rIns="45720" anchor="t">
            <a:noAutofit/>
          </a:bodyPr>
          <a:lstStyle>
            <a:lvl1pPr marL="0" indent="0" algn="ctr">
              <a:buNone/>
              <a:defRPr sz="4600">
                <a:solidFill>
                  <a:srgbClr val="FF0000"/>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5640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11347"/>
            <a:ext cx="8200930"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61903" y="3133725"/>
            <a:ext cx="7313240" cy="1362075"/>
          </a:xfrm>
        </p:spPr>
        <p:txBody>
          <a:bodyPr anchor="b" anchorCtr="0">
            <a:normAutofit/>
          </a:bodyPr>
          <a:lstStyle>
            <a:lvl1pPr algn="l">
              <a:defRPr sz="3200" b="0" cap="none" baseline="0">
                <a:solidFill>
                  <a:srgbClr val="FF0000"/>
                </a:solidFill>
              </a:defRPr>
            </a:lvl1pPr>
          </a:lstStyle>
          <a:p>
            <a:r>
              <a:rPr lang="en-US"/>
              <a:t>Click to edit Master title style</a:t>
            </a:r>
            <a:endParaRPr dirty="0"/>
          </a:p>
        </p:txBody>
      </p:sp>
      <p:sp>
        <p:nvSpPr>
          <p:cNvPr id="3" name="Text Placeholder 2"/>
          <p:cNvSpPr>
            <a:spLocks noGrp="1"/>
          </p:cNvSpPr>
          <p:nvPr>
            <p:ph type="body" idx="1"/>
          </p:nvPr>
        </p:nvSpPr>
        <p:spPr>
          <a:xfrm>
            <a:off x="658906" y="4725144"/>
            <a:ext cx="7265894" cy="1270843"/>
          </a:xfrm>
        </p:spPr>
        <p:txBody>
          <a:bodyPr anchor="t" anchorCtr="0">
            <a:normAutofit/>
          </a:bodyPr>
          <a:lstStyle>
            <a:lvl1pPr marL="0" indent="0">
              <a:spcBef>
                <a:spcPts val="300"/>
              </a:spcBef>
              <a:buNone/>
              <a:defRPr sz="1400" cap="none" baseline="0">
                <a:solidFill>
                  <a:srgbClr val="0070C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74698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sz="half" idx="1"/>
          </p:nvPr>
        </p:nvSpPr>
        <p:spPr>
          <a:xfrm>
            <a:off x="498518" y="1985963"/>
            <a:ext cx="3657600" cy="4140200"/>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294224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2016 Pearson Education, Inc., Hoboken, NJ. All rights reserved.</a:t>
            </a: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2669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163397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46813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dirty="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 2016 Pearson Education, Inc., Hoboken, NJ. All rights reserved.</a:t>
            </a:r>
            <a:endParaRPr lang="en-US"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lang="en-US" smtClean="0"/>
              <a:pPr/>
              <a:t>‹#›</a:t>
            </a:fld>
            <a:endParaRPr lang="en-US"/>
          </a:p>
        </p:txBody>
      </p:sp>
    </p:spTree>
    <p:extLst>
      <p:ext uri="{BB962C8B-B14F-4D97-AF65-F5344CB8AC3E}">
        <p14:creationId xmlns:p14="http://schemas.microsoft.com/office/powerpoint/2010/main" val="13538187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Lst>
  <p:hf sldNum="0" hdr="0" dt="0"/>
  <p:txStyles>
    <p:titleStyle>
      <a:lvl1pPr algn="l" defTabSz="914400" rtl="0" eaLnBrk="1" latinLnBrk="0" hangingPunct="1">
        <a:spcBef>
          <a:spcPct val="0"/>
        </a:spcBef>
        <a:buNone/>
        <a:defRPr sz="3600" b="0" kern="1200">
          <a:solidFill>
            <a:srgbClr val="FF0000"/>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rgbClr val="0070C0"/>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98474" y="1844824"/>
            <a:ext cx="7556313" cy="1718802"/>
          </a:xfrm>
        </p:spPr>
        <p:txBody>
          <a:bodyPr/>
          <a:lstStyle/>
          <a:p>
            <a:pPr algn="ctr"/>
            <a:r>
              <a:rPr lang="en-US" b="1" dirty="0">
                <a:solidFill>
                  <a:srgbClr val="FF0000"/>
                </a:solidFill>
                <a:latin typeface="Georgia"/>
              </a:rPr>
              <a:t>Computer Architecture and Logic Design (CALD)</a:t>
            </a:r>
            <a:br>
              <a:rPr lang="en-US" b="1" dirty="0">
                <a:solidFill>
                  <a:srgbClr val="FF0000"/>
                </a:solidFill>
                <a:latin typeface="Georgia" panose="02040502050405020303" pitchFamily="18" charset="0"/>
              </a:rPr>
            </a:br>
            <a:r>
              <a:rPr lang="en-US" sz="3200" dirty="0">
                <a:solidFill>
                  <a:srgbClr val="FF0000"/>
                </a:solidFill>
                <a:latin typeface="Georgia"/>
              </a:rPr>
              <a:t>Lecture 06</a:t>
            </a:r>
            <a:endParaRPr lang="en-US" dirty="0">
              <a:solidFill>
                <a:srgbClr val="FF0000"/>
              </a:solidFill>
            </a:endParaRPr>
          </a:p>
        </p:txBody>
      </p:sp>
      <p:sp>
        <p:nvSpPr>
          <p:cNvPr id="11" name="Content Placeholder 10"/>
          <p:cNvSpPr>
            <a:spLocks noGrp="1"/>
          </p:cNvSpPr>
          <p:nvPr>
            <p:ph idx="1"/>
          </p:nvPr>
        </p:nvSpPr>
        <p:spPr>
          <a:xfrm>
            <a:off x="498474" y="4077072"/>
            <a:ext cx="7556313" cy="2049091"/>
          </a:xfrm>
        </p:spPr>
        <p:txBody>
          <a:bodyPr>
            <a:normAutofit/>
          </a:bodyPr>
          <a:lstStyle/>
          <a:p>
            <a:pPr marL="0" lvl="0" indent="0">
              <a:lnSpc>
                <a:spcPct val="90000"/>
              </a:lnSpc>
              <a:spcBef>
                <a:spcPts val="1000"/>
              </a:spcBef>
              <a:buClrTx/>
              <a:buSzTx/>
              <a:buNone/>
            </a:pPr>
            <a:r>
              <a:rPr lang="en-US" sz="2400">
                <a:solidFill>
                  <a:srgbClr val="5B9BD5">
                    <a:lumMod val="75000"/>
                  </a:srgbClr>
                </a:solidFill>
                <a:latin typeface="Georgia" panose="02040502050405020303" pitchFamily="18" charset="0"/>
              </a:rPr>
              <a:t>Engr.Ramsha Mashood</a:t>
            </a:r>
            <a:endParaRPr lang="en-US" sz="2400" dirty="0">
              <a:solidFill>
                <a:srgbClr val="5B9BD5">
                  <a:lumMod val="75000"/>
                </a:srgbClr>
              </a:solidFill>
              <a:latin typeface="Georgia" panose="02040502050405020303" pitchFamily="18" charset="0"/>
            </a:endParaRPr>
          </a:p>
          <a:p>
            <a:pPr marL="0" lvl="0" indent="0">
              <a:lnSpc>
                <a:spcPct val="90000"/>
              </a:lnSpc>
              <a:spcBef>
                <a:spcPts val="1000"/>
              </a:spcBef>
              <a:buClrTx/>
              <a:buSzTx/>
              <a:buNone/>
            </a:pPr>
            <a:r>
              <a:rPr lang="en-US" sz="1800">
                <a:solidFill>
                  <a:srgbClr val="5B9BD5">
                    <a:lumMod val="75000"/>
                  </a:srgbClr>
                </a:solidFill>
                <a:latin typeface="Georgia" panose="02040502050405020303" pitchFamily="18" charset="0"/>
              </a:rPr>
              <a:t>Senior Lecturer</a:t>
            </a:r>
            <a:endParaRPr lang="en-US" sz="1800" dirty="0">
              <a:solidFill>
                <a:srgbClr val="5B9BD5">
                  <a:lumMod val="75000"/>
                </a:srgbClr>
              </a:solidFill>
              <a:latin typeface="Georgia" panose="02040502050405020303" pitchFamily="18" charset="0"/>
            </a:endParaRPr>
          </a:p>
          <a:p>
            <a:pPr marL="0" lvl="0" indent="0">
              <a:lnSpc>
                <a:spcPct val="90000"/>
              </a:lnSpc>
              <a:spcBef>
                <a:spcPts val="1000"/>
              </a:spcBef>
              <a:buClrTx/>
              <a:buSzTx/>
              <a:buNone/>
            </a:pPr>
            <a:r>
              <a:rPr lang="en-US" sz="1800" dirty="0">
                <a:solidFill>
                  <a:srgbClr val="5B9BD5">
                    <a:lumMod val="75000"/>
                  </a:srgbClr>
                </a:solidFill>
                <a:latin typeface="Georgia" panose="02040502050405020303" pitchFamily="18" charset="0"/>
              </a:rPr>
              <a:t>Department of Software Engineering </a:t>
            </a:r>
          </a:p>
          <a:p>
            <a:pPr marL="0" lvl="0" indent="0">
              <a:lnSpc>
                <a:spcPct val="90000"/>
              </a:lnSpc>
              <a:spcBef>
                <a:spcPts val="1000"/>
              </a:spcBef>
              <a:buClrTx/>
              <a:buSzTx/>
              <a:buNone/>
            </a:pPr>
            <a:r>
              <a:rPr lang="en-US" sz="1800" dirty="0" err="1">
                <a:solidFill>
                  <a:srgbClr val="5B9BD5">
                    <a:lumMod val="75000"/>
                  </a:srgbClr>
                </a:solidFill>
                <a:latin typeface="Georgia" panose="02040502050405020303" pitchFamily="18" charset="0"/>
              </a:rPr>
              <a:t>Bahria</a:t>
            </a:r>
            <a:r>
              <a:rPr lang="en-US" sz="1800" dirty="0">
                <a:solidFill>
                  <a:srgbClr val="5B9BD5">
                    <a:lumMod val="75000"/>
                  </a:srgbClr>
                </a:solidFill>
                <a:latin typeface="Georgia" panose="02040502050405020303" pitchFamily="18" charset="0"/>
              </a:rPr>
              <a:t> University Karachi Campus</a:t>
            </a:r>
          </a:p>
          <a:p>
            <a:pPr marL="0" lvl="0" indent="0">
              <a:lnSpc>
                <a:spcPct val="90000"/>
              </a:lnSpc>
              <a:spcBef>
                <a:spcPts val="1000"/>
              </a:spcBef>
              <a:buClrTx/>
              <a:buSzTx/>
              <a:buNone/>
            </a:pPr>
            <a:r>
              <a:rPr lang="en-US" sz="1800" dirty="0">
                <a:solidFill>
                  <a:srgbClr val="5B9BD5">
                    <a:lumMod val="75000"/>
                  </a:srgbClr>
                </a:solidFill>
                <a:latin typeface="Georgia" panose="02040502050405020303" pitchFamily="18" charset="0"/>
              </a:rPr>
              <a:t>Email: sorathhansrajani.bukc@bahria.edu.pk</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4" y="0"/>
            <a:ext cx="4095750" cy="1114425"/>
          </a:xfrm>
          <a:prstGeom prst="rect">
            <a:avLst/>
          </a:prstGeom>
        </p:spPr>
      </p:pic>
    </p:spTree>
    <p:extLst>
      <p:ext uri="{BB962C8B-B14F-4D97-AF65-F5344CB8AC3E}">
        <p14:creationId xmlns:p14="http://schemas.microsoft.com/office/powerpoint/2010/main" val="87683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8E3A-6FC0-4574-8910-CE1827F788BC}"/>
              </a:ext>
            </a:extLst>
          </p:cNvPr>
          <p:cNvSpPr>
            <a:spLocks noGrp="1"/>
          </p:cNvSpPr>
          <p:nvPr>
            <p:ph type="title"/>
          </p:nvPr>
        </p:nvSpPr>
        <p:spPr/>
        <p:txBody>
          <a:bodyPr/>
          <a:lstStyle/>
          <a:p>
            <a:r>
              <a:rPr lang="en-US"/>
              <a:t>Write assembly code for </a:t>
            </a:r>
          </a:p>
        </p:txBody>
      </p:sp>
      <p:sp>
        <p:nvSpPr>
          <p:cNvPr id="3" name="Content Placeholder 2">
            <a:extLst>
              <a:ext uri="{FF2B5EF4-FFF2-40B4-BE49-F238E27FC236}">
                <a16:creationId xmlns:a16="http://schemas.microsoft.com/office/drawing/2014/main" id="{7CEA9CA2-5EE1-4AC8-AAA7-9F30E227A4B9}"/>
              </a:ext>
            </a:extLst>
          </p:cNvPr>
          <p:cNvSpPr>
            <a:spLocks noGrp="1"/>
          </p:cNvSpPr>
          <p:nvPr>
            <p:ph idx="1"/>
          </p:nvPr>
        </p:nvSpPr>
        <p:spPr/>
        <p:txBody>
          <a:bodyPr>
            <a:normAutofit/>
          </a:bodyPr>
          <a:lstStyle/>
          <a:p>
            <a:r>
              <a:rPr lang="en-US" sz="4400">
                <a:solidFill>
                  <a:schemeClr val="tx1"/>
                </a:solidFill>
                <a:latin typeface="Times New Roman" pitchFamily="-1" charset="0"/>
              </a:rPr>
              <a:t>Y = (A – B)/[C + (D * E)]. </a:t>
            </a:r>
            <a:endParaRPr lang="en-US" sz="4400"/>
          </a:p>
        </p:txBody>
      </p:sp>
      <p:sp>
        <p:nvSpPr>
          <p:cNvPr id="4" name="Footer Placeholder 3">
            <a:extLst>
              <a:ext uri="{FF2B5EF4-FFF2-40B4-BE49-F238E27FC236}">
                <a16:creationId xmlns:a16="http://schemas.microsoft.com/office/drawing/2014/main" id="{FFDC7940-7902-4478-87B6-6AA6CE9CCCC8}"/>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327617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3" name="Picture 2"/>
          <p:cNvPicPr>
            <a:picLocks noChangeAspect="1"/>
          </p:cNvPicPr>
          <p:nvPr/>
        </p:nvPicPr>
        <p:blipFill>
          <a:blip r:embed="rId3"/>
          <a:stretch>
            <a:fillRect/>
          </a:stretch>
        </p:blipFill>
        <p:spPr>
          <a:xfrm>
            <a:off x="431800" y="80227"/>
            <a:ext cx="8316663" cy="6027436"/>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3" name="Picture 2"/>
          <p:cNvPicPr>
            <a:picLocks noChangeAspect="1"/>
          </p:cNvPicPr>
          <p:nvPr/>
        </p:nvPicPr>
        <p:blipFill>
          <a:blip r:embed="rId3"/>
          <a:stretch>
            <a:fillRect/>
          </a:stretch>
        </p:blipFill>
        <p:spPr>
          <a:xfrm>
            <a:off x="139507" y="2906161"/>
            <a:ext cx="8864985" cy="3191395"/>
          </a:xfrm>
          <a:prstGeom prst="rect">
            <a:avLst/>
          </a:prstGeom>
        </p:spPr>
      </p:pic>
      <p:sp>
        <p:nvSpPr>
          <p:cNvPr id="4" name="Rectangle 3">
            <a:extLst>
              <a:ext uri="{FF2B5EF4-FFF2-40B4-BE49-F238E27FC236}">
                <a16:creationId xmlns:a16="http://schemas.microsoft.com/office/drawing/2014/main" id="{54B2022C-E95A-4841-803C-8BB7D3D57750}"/>
              </a:ext>
            </a:extLst>
          </p:cNvPr>
          <p:cNvSpPr/>
          <p:nvPr/>
        </p:nvSpPr>
        <p:spPr>
          <a:xfrm>
            <a:off x="647563" y="593899"/>
            <a:ext cx="7848872" cy="2308324"/>
          </a:xfrm>
          <a:prstGeom prst="rect">
            <a:avLst/>
          </a:prstGeom>
        </p:spPr>
        <p:txBody>
          <a:bodyPr wrap="square">
            <a:spAutoFit/>
          </a:bodyPr>
          <a:lstStyle/>
          <a:p>
            <a:r>
              <a:rPr lang="en-US"/>
              <a:t>Zero-address instructions are applicable to a special memory organization called a stackA stack is a last-in-first-out set of locations. The stack is in a known location and, often, at least the top two elements are in processor registers. Thus, zero-address instructions would reference the top two stack elements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BAE3E4-E8FB-4654-BA37-22D9D2188542}"/>
              </a:ext>
            </a:extLst>
          </p:cNvPr>
          <p:cNvSpPr>
            <a:spLocks noGrp="1"/>
          </p:cNvSpPr>
          <p:nvPr>
            <p:ph type="title"/>
          </p:nvPr>
        </p:nvSpPr>
        <p:spPr/>
        <p:txBody>
          <a:bodyPr/>
          <a:lstStyle/>
          <a:p>
            <a:r>
              <a:rPr lang="en-US" dirty="0"/>
              <a:t>Number of Addresses</a:t>
            </a:r>
          </a:p>
        </p:txBody>
      </p:sp>
      <p:sp>
        <p:nvSpPr>
          <p:cNvPr id="4" name="Content Placeholder 3">
            <a:extLst>
              <a:ext uri="{FF2B5EF4-FFF2-40B4-BE49-F238E27FC236}">
                <a16:creationId xmlns:a16="http://schemas.microsoft.com/office/drawing/2014/main" id="{9533B5B5-9F9F-4BE0-8230-4C57FDAAC623}"/>
              </a:ext>
            </a:extLst>
          </p:cNvPr>
          <p:cNvSpPr>
            <a:spLocks noGrp="1"/>
          </p:cNvSpPr>
          <p:nvPr>
            <p:ph idx="1"/>
          </p:nvPr>
        </p:nvSpPr>
        <p:spPr/>
        <p:txBody>
          <a:bodyPr vert="horz" lIns="91440" tIns="45720" rIns="91440" bIns="45720" rtlCol="0" anchor="t">
            <a:normAutofit/>
          </a:bodyPr>
          <a:lstStyle/>
          <a:p>
            <a:r>
              <a:rPr lang="en-US" dirty="0"/>
              <a:t>3 addresses</a:t>
            </a:r>
          </a:p>
          <a:p>
            <a:pPr lvl="1"/>
            <a:r>
              <a:rPr lang="en-US" dirty="0"/>
              <a:t>Operand 1, Operand 2, Result</a:t>
            </a:r>
          </a:p>
          <a:p>
            <a:pPr lvl="1"/>
            <a:r>
              <a:rPr lang="en-US" dirty="0"/>
              <a:t>a = b + c;</a:t>
            </a:r>
          </a:p>
          <a:p>
            <a:pPr lvl="1"/>
            <a:r>
              <a:rPr lang="en-US" dirty="0"/>
              <a:t>May be a fourth - next instruction (usually implicit)</a:t>
            </a:r>
          </a:p>
          <a:p>
            <a:pPr lvl="1"/>
            <a:r>
              <a:rPr lang="en-US" dirty="0"/>
              <a:t>Needs very long words to hold everything</a:t>
            </a:r>
          </a:p>
        </p:txBody>
      </p:sp>
      <p:sp>
        <p:nvSpPr>
          <p:cNvPr id="2" name="Footer Placeholder 1">
            <a:extLst>
              <a:ext uri="{FF2B5EF4-FFF2-40B4-BE49-F238E27FC236}">
                <a16:creationId xmlns:a16="http://schemas.microsoft.com/office/drawing/2014/main" id="{60550ED7-C8E1-412B-99AF-590614E6A613}"/>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147362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BAE3E4-E8FB-4654-BA37-22D9D2188542}"/>
              </a:ext>
            </a:extLst>
          </p:cNvPr>
          <p:cNvSpPr>
            <a:spLocks noGrp="1"/>
          </p:cNvSpPr>
          <p:nvPr>
            <p:ph type="title"/>
          </p:nvPr>
        </p:nvSpPr>
        <p:spPr/>
        <p:txBody>
          <a:bodyPr/>
          <a:lstStyle/>
          <a:p>
            <a:r>
              <a:rPr lang="en-US" dirty="0"/>
              <a:t>Number of Addresses</a:t>
            </a:r>
          </a:p>
        </p:txBody>
      </p:sp>
      <p:sp>
        <p:nvSpPr>
          <p:cNvPr id="4" name="Content Placeholder 3">
            <a:extLst>
              <a:ext uri="{FF2B5EF4-FFF2-40B4-BE49-F238E27FC236}">
                <a16:creationId xmlns:a16="http://schemas.microsoft.com/office/drawing/2014/main" id="{9533B5B5-9F9F-4BE0-8230-4C57FDAAC623}"/>
              </a:ext>
            </a:extLst>
          </p:cNvPr>
          <p:cNvSpPr>
            <a:spLocks noGrp="1"/>
          </p:cNvSpPr>
          <p:nvPr>
            <p:ph idx="1"/>
          </p:nvPr>
        </p:nvSpPr>
        <p:spPr/>
        <p:txBody>
          <a:bodyPr/>
          <a:lstStyle/>
          <a:p>
            <a:r>
              <a:rPr lang="en-US" dirty="0"/>
              <a:t>2 addresses</a:t>
            </a:r>
          </a:p>
          <a:p>
            <a:pPr lvl="1"/>
            <a:r>
              <a:rPr lang="en-US" dirty="0"/>
              <a:t>One address doubles as operand and result</a:t>
            </a:r>
          </a:p>
          <a:p>
            <a:pPr lvl="1"/>
            <a:r>
              <a:rPr lang="en-US" dirty="0"/>
              <a:t>a = a + b</a:t>
            </a:r>
          </a:p>
          <a:p>
            <a:pPr lvl="1"/>
            <a:r>
              <a:rPr lang="en-US" dirty="0"/>
              <a:t>Reduces length of instruction</a:t>
            </a:r>
          </a:p>
          <a:p>
            <a:pPr lvl="1"/>
            <a:r>
              <a:rPr lang="en-US" dirty="0"/>
              <a:t>Common format in most architectures</a:t>
            </a:r>
          </a:p>
          <a:p>
            <a:pPr lvl="1"/>
            <a:r>
              <a:rPr lang="en-US" dirty="0"/>
              <a:t>Requires some extra work</a:t>
            </a:r>
          </a:p>
          <a:p>
            <a:pPr lvl="2"/>
            <a:r>
              <a:rPr lang="en-US" dirty="0"/>
              <a:t>Temporary storage to hold some results</a:t>
            </a:r>
          </a:p>
        </p:txBody>
      </p:sp>
      <p:sp>
        <p:nvSpPr>
          <p:cNvPr id="2" name="Footer Placeholder 1">
            <a:extLst>
              <a:ext uri="{FF2B5EF4-FFF2-40B4-BE49-F238E27FC236}">
                <a16:creationId xmlns:a16="http://schemas.microsoft.com/office/drawing/2014/main" id="{60550ED7-C8E1-412B-99AF-590614E6A613}"/>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31016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BAE3E4-E8FB-4654-BA37-22D9D2188542}"/>
              </a:ext>
            </a:extLst>
          </p:cNvPr>
          <p:cNvSpPr>
            <a:spLocks noGrp="1"/>
          </p:cNvSpPr>
          <p:nvPr>
            <p:ph type="title"/>
          </p:nvPr>
        </p:nvSpPr>
        <p:spPr/>
        <p:txBody>
          <a:bodyPr/>
          <a:lstStyle/>
          <a:p>
            <a:r>
              <a:rPr lang="en-US" dirty="0"/>
              <a:t>Number of Addresses</a:t>
            </a:r>
          </a:p>
        </p:txBody>
      </p:sp>
      <p:sp>
        <p:nvSpPr>
          <p:cNvPr id="4" name="Content Placeholder 3">
            <a:extLst>
              <a:ext uri="{FF2B5EF4-FFF2-40B4-BE49-F238E27FC236}">
                <a16:creationId xmlns:a16="http://schemas.microsoft.com/office/drawing/2014/main" id="{9533B5B5-9F9F-4BE0-8230-4C57FDAAC623}"/>
              </a:ext>
            </a:extLst>
          </p:cNvPr>
          <p:cNvSpPr>
            <a:spLocks noGrp="1"/>
          </p:cNvSpPr>
          <p:nvPr>
            <p:ph idx="1"/>
          </p:nvPr>
        </p:nvSpPr>
        <p:spPr/>
        <p:txBody>
          <a:bodyPr/>
          <a:lstStyle/>
          <a:p>
            <a:r>
              <a:rPr lang="en-US" dirty="0"/>
              <a:t>1 address</a:t>
            </a:r>
          </a:p>
          <a:p>
            <a:pPr lvl="1"/>
            <a:r>
              <a:rPr lang="en-US" dirty="0"/>
              <a:t>Implicit second address</a:t>
            </a:r>
          </a:p>
          <a:p>
            <a:pPr lvl="1"/>
            <a:r>
              <a:rPr lang="en-US" dirty="0"/>
              <a:t>Usually a register (accumulator)</a:t>
            </a:r>
          </a:p>
          <a:p>
            <a:pPr lvl="1"/>
            <a:r>
              <a:rPr lang="en-US" dirty="0"/>
              <a:t>Common on early machines</a:t>
            </a:r>
          </a:p>
        </p:txBody>
      </p:sp>
      <p:sp>
        <p:nvSpPr>
          <p:cNvPr id="2" name="Footer Placeholder 1">
            <a:extLst>
              <a:ext uri="{FF2B5EF4-FFF2-40B4-BE49-F238E27FC236}">
                <a16:creationId xmlns:a16="http://schemas.microsoft.com/office/drawing/2014/main" id="{60550ED7-C8E1-412B-99AF-590614E6A613}"/>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89867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BAE3E4-E8FB-4654-BA37-22D9D2188542}"/>
              </a:ext>
            </a:extLst>
          </p:cNvPr>
          <p:cNvSpPr>
            <a:spLocks noGrp="1"/>
          </p:cNvSpPr>
          <p:nvPr>
            <p:ph type="title"/>
          </p:nvPr>
        </p:nvSpPr>
        <p:spPr/>
        <p:txBody>
          <a:bodyPr/>
          <a:lstStyle/>
          <a:p>
            <a:r>
              <a:rPr lang="en-US" dirty="0"/>
              <a:t>Number of Addresses</a:t>
            </a:r>
          </a:p>
        </p:txBody>
      </p:sp>
      <p:sp>
        <p:nvSpPr>
          <p:cNvPr id="4" name="Content Placeholder 3">
            <a:extLst>
              <a:ext uri="{FF2B5EF4-FFF2-40B4-BE49-F238E27FC236}">
                <a16:creationId xmlns:a16="http://schemas.microsoft.com/office/drawing/2014/main" id="{9533B5B5-9F9F-4BE0-8230-4C57FDAAC623}"/>
              </a:ext>
            </a:extLst>
          </p:cNvPr>
          <p:cNvSpPr>
            <a:spLocks noGrp="1"/>
          </p:cNvSpPr>
          <p:nvPr>
            <p:ph idx="1"/>
          </p:nvPr>
        </p:nvSpPr>
        <p:spPr/>
        <p:txBody>
          <a:bodyPr/>
          <a:lstStyle/>
          <a:p>
            <a:r>
              <a:rPr lang="en-US" dirty="0"/>
              <a:t>0 (zero) addresses</a:t>
            </a:r>
          </a:p>
          <a:p>
            <a:pPr lvl="1"/>
            <a:r>
              <a:rPr lang="en-US" dirty="0"/>
              <a:t>All addresses implicit</a:t>
            </a:r>
          </a:p>
          <a:p>
            <a:pPr lvl="1"/>
            <a:r>
              <a:rPr lang="en-US" dirty="0"/>
              <a:t>Uses a stack</a:t>
            </a:r>
          </a:p>
          <a:p>
            <a:pPr lvl="1"/>
            <a:r>
              <a:rPr lang="en-US" dirty="0"/>
              <a:t>e.g. push a</a:t>
            </a:r>
          </a:p>
          <a:p>
            <a:pPr lvl="1"/>
            <a:r>
              <a:rPr lang="en-US" dirty="0"/>
              <a:t>      push b</a:t>
            </a:r>
          </a:p>
          <a:p>
            <a:pPr lvl="1"/>
            <a:r>
              <a:rPr lang="en-US" dirty="0"/>
              <a:t>      add</a:t>
            </a:r>
          </a:p>
          <a:p>
            <a:pPr lvl="1"/>
            <a:r>
              <a:rPr lang="en-US" dirty="0"/>
              <a:t>      pop c</a:t>
            </a:r>
          </a:p>
          <a:p>
            <a:pPr lvl="1"/>
            <a:endParaRPr lang="en-US" dirty="0"/>
          </a:p>
          <a:p>
            <a:pPr lvl="1"/>
            <a:r>
              <a:rPr lang="en-US" dirty="0"/>
              <a:t>c = a + b</a:t>
            </a:r>
          </a:p>
        </p:txBody>
      </p:sp>
      <p:sp>
        <p:nvSpPr>
          <p:cNvPr id="2" name="Footer Placeholder 1">
            <a:extLst>
              <a:ext uri="{FF2B5EF4-FFF2-40B4-BE49-F238E27FC236}">
                <a16:creationId xmlns:a16="http://schemas.microsoft.com/office/drawing/2014/main" id="{60550ED7-C8E1-412B-99AF-590614E6A613}"/>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418741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CADB0F-CE3E-48E7-B1D9-4210D6E712B2}"/>
              </a:ext>
            </a:extLst>
          </p:cNvPr>
          <p:cNvSpPr>
            <a:spLocks noGrp="1"/>
          </p:cNvSpPr>
          <p:nvPr>
            <p:ph type="title"/>
          </p:nvPr>
        </p:nvSpPr>
        <p:spPr/>
        <p:txBody>
          <a:bodyPr/>
          <a:lstStyle/>
          <a:p>
            <a:r>
              <a:rPr lang="en-US" dirty="0"/>
              <a:t>Instruction Addresses</a:t>
            </a:r>
          </a:p>
        </p:txBody>
      </p:sp>
      <p:sp>
        <p:nvSpPr>
          <p:cNvPr id="4" name="Content Placeholder 3">
            <a:extLst>
              <a:ext uri="{FF2B5EF4-FFF2-40B4-BE49-F238E27FC236}">
                <a16:creationId xmlns:a16="http://schemas.microsoft.com/office/drawing/2014/main" id="{7E1BC0EA-6752-4A91-9932-D2016052208E}"/>
              </a:ext>
            </a:extLst>
          </p:cNvPr>
          <p:cNvSpPr>
            <a:spLocks noGrp="1"/>
          </p:cNvSpPr>
          <p:nvPr>
            <p:ph idx="1"/>
          </p:nvPr>
        </p:nvSpPr>
        <p:spPr/>
        <p:txBody>
          <a:bodyPr>
            <a:normAutofit/>
          </a:bodyPr>
          <a:lstStyle/>
          <a:p>
            <a:r>
              <a:rPr lang="en-US" dirty="0"/>
              <a:t>The number of addresses per instruction is a basic design decision. </a:t>
            </a:r>
          </a:p>
          <a:p>
            <a:r>
              <a:rPr lang="en-US" dirty="0"/>
              <a:t>Fewer addresses per instruction:</a:t>
            </a:r>
          </a:p>
          <a:p>
            <a:pPr lvl="1"/>
            <a:r>
              <a:rPr lang="en-US" dirty="0"/>
              <a:t>less complex processor. </a:t>
            </a:r>
          </a:p>
          <a:p>
            <a:pPr lvl="1"/>
            <a:r>
              <a:rPr lang="en-US" dirty="0"/>
              <a:t>instructions of shorter length.</a:t>
            </a:r>
          </a:p>
          <a:p>
            <a:pPr lvl="1"/>
            <a:r>
              <a:rPr lang="en-US" dirty="0"/>
              <a:t>programs contain more total instructions</a:t>
            </a:r>
          </a:p>
          <a:p>
            <a:pPr lvl="1"/>
            <a:r>
              <a:rPr lang="en-US" dirty="0"/>
              <a:t>results in longer execution times and </a:t>
            </a:r>
          </a:p>
          <a:p>
            <a:pPr lvl="1"/>
            <a:r>
              <a:rPr lang="en-US" dirty="0"/>
              <a:t>longer, more complex programs. </a:t>
            </a:r>
          </a:p>
          <a:p>
            <a:endParaRPr lang="en-US" dirty="0"/>
          </a:p>
        </p:txBody>
      </p:sp>
      <p:sp>
        <p:nvSpPr>
          <p:cNvPr id="2" name="Footer Placeholder 1">
            <a:extLst>
              <a:ext uri="{FF2B5EF4-FFF2-40B4-BE49-F238E27FC236}">
                <a16:creationId xmlns:a16="http://schemas.microsoft.com/office/drawing/2014/main" id="{8C4D13BE-FAAE-4329-BD27-300DC210976E}"/>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302413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EAC9-9966-48B3-B4A2-F2411EFC42DE}"/>
              </a:ext>
            </a:extLst>
          </p:cNvPr>
          <p:cNvSpPr>
            <a:spLocks noGrp="1"/>
          </p:cNvSpPr>
          <p:nvPr>
            <p:ph type="title"/>
          </p:nvPr>
        </p:nvSpPr>
        <p:spPr/>
        <p:txBody>
          <a:bodyPr/>
          <a:lstStyle/>
          <a:p>
            <a:r>
              <a:rPr lang="en-US" dirty="0"/>
              <a:t>Instruction Addresses</a:t>
            </a:r>
          </a:p>
        </p:txBody>
      </p:sp>
      <p:sp>
        <p:nvSpPr>
          <p:cNvPr id="3" name="Content Placeholder 2">
            <a:extLst>
              <a:ext uri="{FF2B5EF4-FFF2-40B4-BE49-F238E27FC236}">
                <a16:creationId xmlns:a16="http://schemas.microsoft.com/office/drawing/2014/main" id="{8FC4F82C-CDE5-40F2-A594-711A45E40752}"/>
              </a:ext>
            </a:extLst>
          </p:cNvPr>
          <p:cNvSpPr>
            <a:spLocks noGrp="1"/>
          </p:cNvSpPr>
          <p:nvPr>
            <p:ph idx="1"/>
          </p:nvPr>
        </p:nvSpPr>
        <p:spPr>
          <a:xfrm>
            <a:off x="498474" y="1981200"/>
            <a:ext cx="7556313" cy="4392706"/>
          </a:xfrm>
        </p:spPr>
        <p:txBody>
          <a:bodyPr>
            <a:normAutofit fontScale="92500" lnSpcReduction="20000"/>
          </a:bodyPr>
          <a:lstStyle/>
          <a:p>
            <a:r>
              <a:rPr lang="en-US" dirty="0"/>
              <a:t>Also, there is an important threshold between one-address and multiple-address instructions. </a:t>
            </a:r>
          </a:p>
          <a:p>
            <a:r>
              <a:rPr lang="en-US" dirty="0"/>
              <a:t>With one-address instructions, the programmer generally has available only one general-purpose register, the accumulator. </a:t>
            </a:r>
          </a:p>
          <a:p>
            <a:r>
              <a:rPr lang="en-US" dirty="0"/>
              <a:t>With multiple-address instructions, it is common to have multiple general-purpose registers. </a:t>
            </a:r>
          </a:p>
          <a:p>
            <a:r>
              <a:rPr lang="en-US" dirty="0"/>
              <a:t>This allows some operations to be performed solely on registers.</a:t>
            </a:r>
          </a:p>
          <a:p>
            <a:r>
              <a:rPr lang="en-US" dirty="0"/>
              <a:t>Because register references are faster than memory references, this speeds up execution.</a:t>
            </a:r>
          </a:p>
          <a:p>
            <a:r>
              <a:rPr lang="en-US" dirty="0"/>
              <a:t>For reasons of flexibility and ability to use multiple registers, most contemporary machines employ a mixture of two- and three-address instructions.</a:t>
            </a:r>
          </a:p>
        </p:txBody>
      </p:sp>
      <p:sp>
        <p:nvSpPr>
          <p:cNvPr id="4" name="Footer Placeholder 3">
            <a:extLst>
              <a:ext uri="{FF2B5EF4-FFF2-40B4-BE49-F238E27FC236}">
                <a16:creationId xmlns:a16="http://schemas.microsoft.com/office/drawing/2014/main" id="{BF0A1111-E438-4F23-8C7B-3D56D5012BCD}"/>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70019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20484" name="Rectangle 4"/>
          <p:cNvSpPr>
            <a:spLocks noGrp="1" noChangeArrowheads="1"/>
          </p:cNvSpPr>
          <p:nvPr>
            <p:ph type="title" idx="4294967295"/>
          </p:nvPr>
        </p:nvSpPr>
        <p:spPr>
          <a:xfrm>
            <a:off x="0" y="115888"/>
            <a:ext cx="7556500" cy="1116012"/>
          </a:xfrm>
        </p:spPr>
        <p:txBody>
          <a:bodyPr/>
          <a:lstStyle/>
          <a:p>
            <a:r>
              <a:rPr lang="en-US" dirty="0">
                <a:effectLst>
                  <a:outerShdw blurRad="38100" dist="38100" dir="2700000" algn="tl">
                    <a:srgbClr val="000000">
                      <a:alpha val="43137"/>
                    </a:srgbClr>
                  </a:outerShdw>
                </a:effectLst>
              </a:rPr>
              <a:t>Instruction Set Design</a:t>
            </a:r>
          </a:p>
        </p:txBody>
      </p:sp>
      <p:graphicFrame>
        <p:nvGraphicFramePr>
          <p:cNvPr id="31" name="Content Placeholder 30"/>
          <p:cNvGraphicFramePr>
            <a:graphicFrameLocks noGrp="1"/>
          </p:cNvGraphicFramePr>
          <p:nvPr>
            <p:ph idx="4294967295"/>
            <p:extLst>
              <p:ext uri="{D42A27DB-BD31-4B8C-83A1-F6EECF244321}">
                <p14:modId xmlns:p14="http://schemas.microsoft.com/office/powerpoint/2010/main" val="1116843124"/>
              </p:ext>
            </p:extLst>
          </p:nvPr>
        </p:nvGraphicFramePr>
        <p:xfrm>
          <a:off x="609600" y="912813"/>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39552" y="2060848"/>
            <a:ext cx="8136904" cy="2448272"/>
          </a:xfrm>
        </p:spPr>
        <p:txBody>
          <a:bodyPr>
            <a:normAutofit/>
          </a:bodyPr>
          <a:lstStyle/>
          <a:p>
            <a:r>
              <a:rPr lang="en-US" sz="4000" b="1" dirty="0">
                <a:latin typeface="Georgia"/>
              </a:rPr>
              <a:t>Instruction Sets:</a:t>
            </a:r>
            <a:br>
              <a:rPr lang="en-US" sz="4000" b="1" dirty="0">
                <a:latin typeface="Georgia"/>
              </a:rPr>
            </a:br>
            <a:r>
              <a:rPr lang="en-US" sz="4000" b="1" dirty="0">
                <a:latin typeface="Georgia"/>
              </a:rPr>
              <a:t>Characteristics and Functions</a:t>
            </a:r>
            <a:endParaRPr lang="en-US" sz="4000"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500885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3737A0-C233-45EE-9941-3CDEB6B19F14}"/>
              </a:ext>
            </a:extLst>
          </p:cNvPr>
          <p:cNvSpPr>
            <a:spLocks noGrp="1"/>
          </p:cNvSpPr>
          <p:nvPr>
            <p:ph type="title"/>
          </p:nvPr>
        </p:nvSpPr>
        <p:spPr/>
        <p:txBody>
          <a:bodyPr/>
          <a:lstStyle/>
          <a:p>
            <a:r>
              <a:rPr lang="en-US" dirty="0"/>
              <a:t>Fundamental Design Issues</a:t>
            </a:r>
          </a:p>
        </p:txBody>
      </p:sp>
      <p:sp>
        <p:nvSpPr>
          <p:cNvPr id="4" name="Content Placeholder 3">
            <a:extLst>
              <a:ext uri="{FF2B5EF4-FFF2-40B4-BE49-F238E27FC236}">
                <a16:creationId xmlns:a16="http://schemas.microsoft.com/office/drawing/2014/main" id="{4259C486-E992-4854-B1AE-4C93E12E6925}"/>
              </a:ext>
            </a:extLst>
          </p:cNvPr>
          <p:cNvSpPr>
            <a:spLocks noGrp="1"/>
          </p:cNvSpPr>
          <p:nvPr>
            <p:ph idx="1"/>
          </p:nvPr>
        </p:nvSpPr>
        <p:spPr>
          <a:xfrm>
            <a:off x="498474" y="1981200"/>
            <a:ext cx="7556313" cy="4392706"/>
          </a:xfrm>
        </p:spPr>
        <p:txBody>
          <a:bodyPr>
            <a:normAutofit fontScale="92500" lnSpcReduction="20000"/>
          </a:bodyPr>
          <a:lstStyle/>
          <a:p>
            <a:r>
              <a:rPr lang="en-US" dirty="0"/>
              <a:t>Operation repertoire </a:t>
            </a:r>
          </a:p>
          <a:p>
            <a:pPr lvl="1"/>
            <a:r>
              <a:rPr lang="en-US" dirty="0"/>
              <a:t>How many and which operations to provide, and how complex operations should be </a:t>
            </a:r>
          </a:p>
          <a:p>
            <a:r>
              <a:rPr lang="en-US" dirty="0"/>
              <a:t>Data types</a:t>
            </a:r>
          </a:p>
          <a:p>
            <a:pPr lvl="1"/>
            <a:r>
              <a:rPr lang="en-US" dirty="0"/>
              <a:t>The various types of data upon which operations are performed </a:t>
            </a:r>
          </a:p>
          <a:p>
            <a:r>
              <a:rPr lang="en-US" dirty="0"/>
              <a:t>Instruction format</a:t>
            </a:r>
          </a:p>
          <a:p>
            <a:pPr lvl="1"/>
            <a:r>
              <a:rPr lang="en-US" dirty="0"/>
              <a:t>Instruction length (in bits), number of addresses, size of  various fields, and so on </a:t>
            </a:r>
          </a:p>
          <a:p>
            <a:r>
              <a:rPr lang="en-US" dirty="0"/>
              <a:t>Registers</a:t>
            </a:r>
          </a:p>
          <a:p>
            <a:pPr lvl="1"/>
            <a:r>
              <a:rPr lang="en-US" dirty="0"/>
              <a:t>Number of processor registers that can be referenced by instructions, and their use </a:t>
            </a:r>
          </a:p>
          <a:p>
            <a:r>
              <a:rPr lang="en-US" dirty="0"/>
              <a:t>Addressing</a:t>
            </a:r>
          </a:p>
          <a:p>
            <a:pPr lvl="1"/>
            <a:r>
              <a:rPr lang="en-US" dirty="0"/>
              <a:t>The mode or modes by which the address of an operand is specified </a:t>
            </a:r>
          </a:p>
        </p:txBody>
      </p:sp>
      <p:sp>
        <p:nvSpPr>
          <p:cNvPr id="2" name="Footer Placeholder 1">
            <a:extLst>
              <a:ext uri="{FF2B5EF4-FFF2-40B4-BE49-F238E27FC236}">
                <a16:creationId xmlns:a16="http://schemas.microsoft.com/office/drawing/2014/main" id="{615B1160-B3FF-4E67-80CE-B963CB5C2750}"/>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339655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30724" name="Rectangle 4"/>
          <p:cNvSpPr>
            <a:spLocks noGrp="1" noChangeArrowheads="1"/>
          </p:cNvSpPr>
          <p:nvPr>
            <p:ph type="title" idx="4294967295"/>
          </p:nvPr>
        </p:nvSpPr>
        <p:spPr>
          <a:xfrm>
            <a:off x="0" y="484188"/>
            <a:ext cx="9144000" cy="1116012"/>
          </a:xfrm>
          <a:noFill/>
          <a:ln/>
        </p:spPr>
        <p:txBody>
          <a:bodyPr lIns="90488" tIns="44450" rIns="90488" bIns="44450"/>
          <a:lstStyle/>
          <a:p>
            <a:pPr algn="ctr"/>
            <a:r>
              <a:rPr lang="en-US" dirty="0">
                <a:effectLst>
                  <a:outerShdw blurRad="38100" dist="38100" dir="2700000" algn="tl">
                    <a:srgbClr val="000000">
                      <a:alpha val="43137"/>
                    </a:srgbClr>
                  </a:outerShdw>
                </a:effectLst>
              </a:rPr>
              <a:t>Types of Operands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433841011"/>
              </p:ext>
            </p:extLst>
          </p:nvPr>
        </p:nvGraphicFramePr>
        <p:xfrm>
          <a:off x="12954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0BA98-17DC-4936-8C01-045A076DE5E7}"/>
              </a:ext>
            </a:extLst>
          </p:cNvPr>
          <p:cNvSpPr>
            <a:spLocks noGrp="1"/>
          </p:cNvSpPr>
          <p:nvPr>
            <p:ph type="title"/>
          </p:nvPr>
        </p:nvSpPr>
        <p:spPr/>
        <p:txBody>
          <a:bodyPr/>
          <a:lstStyle/>
          <a:p>
            <a:r>
              <a:rPr lang="en-US" dirty="0"/>
              <a:t>Types of Operations</a:t>
            </a:r>
          </a:p>
        </p:txBody>
      </p:sp>
      <p:sp>
        <p:nvSpPr>
          <p:cNvPr id="4" name="Content Placeholder 3">
            <a:extLst>
              <a:ext uri="{FF2B5EF4-FFF2-40B4-BE49-F238E27FC236}">
                <a16:creationId xmlns:a16="http://schemas.microsoft.com/office/drawing/2014/main" id="{3055A48C-A731-4A86-BF34-8EBC5658A7C6}"/>
              </a:ext>
            </a:extLst>
          </p:cNvPr>
          <p:cNvSpPr>
            <a:spLocks noGrp="1"/>
          </p:cNvSpPr>
          <p:nvPr>
            <p:ph idx="1"/>
          </p:nvPr>
        </p:nvSpPr>
        <p:spPr/>
        <p:txBody>
          <a:bodyPr/>
          <a:lstStyle/>
          <a:p>
            <a:r>
              <a:rPr lang="en-US" dirty="0"/>
              <a:t>Data transfer</a:t>
            </a:r>
          </a:p>
          <a:p>
            <a:r>
              <a:rPr lang="en-US" dirty="0"/>
              <a:t>Arithmetic</a:t>
            </a:r>
          </a:p>
          <a:p>
            <a:r>
              <a:rPr lang="en-US" dirty="0"/>
              <a:t>Logical</a:t>
            </a:r>
          </a:p>
          <a:p>
            <a:r>
              <a:rPr lang="en-US" dirty="0"/>
              <a:t>Conversion</a:t>
            </a:r>
          </a:p>
          <a:p>
            <a:r>
              <a:rPr lang="en-US" dirty="0"/>
              <a:t>I/O</a:t>
            </a:r>
          </a:p>
          <a:p>
            <a:r>
              <a:rPr lang="en-US" dirty="0"/>
              <a:t>System control</a:t>
            </a:r>
          </a:p>
          <a:p>
            <a:r>
              <a:rPr lang="en-US" dirty="0"/>
              <a:t>Transfer of control</a:t>
            </a:r>
          </a:p>
        </p:txBody>
      </p:sp>
      <p:sp>
        <p:nvSpPr>
          <p:cNvPr id="2" name="Footer Placeholder 1">
            <a:extLst>
              <a:ext uri="{FF2B5EF4-FFF2-40B4-BE49-F238E27FC236}">
                <a16:creationId xmlns:a16="http://schemas.microsoft.com/office/drawing/2014/main" id="{F3F04D3C-3292-4771-9986-A4E1F99D4ECA}"/>
              </a:ext>
            </a:extLst>
          </p:cNvPr>
          <p:cNvSpPr>
            <a:spLocks noGrp="1"/>
          </p:cNvSpPr>
          <p:nvPr>
            <p:ph type="ftr" sz="quarter" idx="11"/>
          </p:nvPr>
        </p:nvSpPr>
        <p:spPr/>
        <p:txBody>
          <a:bodyPr/>
          <a:lstStyle/>
          <a:p>
            <a:r>
              <a:rPr lang="en-US"/>
              <a:t>© 2016 Pearson Education, Inc., Hoboken, NJ. All rights reserved.</a:t>
            </a:r>
            <a:endParaRPr lang="en-US" dirty="0"/>
          </a:p>
        </p:txBody>
      </p:sp>
    </p:spTree>
    <p:extLst>
      <p:ext uri="{BB962C8B-B14F-4D97-AF65-F5344CB8AC3E}">
        <p14:creationId xmlns:p14="http://schemas.microsoft.com/office/powerpoint/2010/main" val="1065346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a:xfrm>
            <a:off x="107504" y="6492875"/>
            <a:ext cx="6122894" cy="365125"/>
          </a:xfrm>
        </p:spPr>
        <p:txBody>
          <a:bodyPr/>
          <a:lstStyle/>
          <a:p>
            <a:r>
              <a:rPr lang="en-US" dirty="0"/>
              <a:t>© 2016 Pearson Education, Inc., Hoboken, NJ. All rights reserved.</a:t>
            </a:r>
          </a:p>
        </p:txBody>
      </p:sp>
      <p:pic>
        <p:nvPicPr>
          <p:cNvPr id="7" name="Picture 6">
            <a:extLst>
              <a:ext uri="{FF2B5EF4-FFF2-40B4-BE49-F238E27FC236}">
                <a16:creationId xmlns:a16="http://schemas.microsoft.com/office/drawing/2014/main" id="{BC224847-632C-494C-A14C-864F0B55024E}"/>
              </a:ext>
            </a:extLst>
          </p:cNvPr>
          <p:cNvPicPr>
            <a:picLocks noChangeAspect="1"/>
          </p:cNvPicPr>
          <p:nvPr/>
        </p:nvPicPr>
        <p:blipFill>
          <a:blip r:embed="rId3"/>
          <a:stretch>
            <a:fillRect/>
          </a:stretch>
        </p:blipFill>
        <p:spPr>
          <a:xfrm>
            <a:off x="873348" y="0"/>
            <a:ext cx="7397303" cy="6597352"/>
          </a:xfrm>
          <a:prstGeom prst="rect">
            <a:avLst/>
          </a:prstGeom>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660D1-1265-4DB7-A42D-888ACC86A8C3}"/>
              </a:ext>
            </a:extLst>
          </p:cNvPr>
          <p:cNvSpPr>
            <a:spLocks noGrp="1"/>
          </p:cNvSpPr>
          <p:nvPr>
            <p:ph type="ftr" sz="quarter" idx="11"/>
          </p:nvPr>
        </p:nvSpPr>
        <p:spPr/>
        <p:txBody>
          <a:bodyPr/>
          <a:lstStyle/>
          <a:p>
            <a:r>
              <a:rPr lang="en-US"/>
              <a:t>© 2016 Pearson Education, Inc., Hoboken, NJ. All rights reserved.</a:t>
            </a:r>
            <a:endParaRPr lang="en-US" dirty="0"/>
          </a:p>
        </p:txBody>
      </p:sp>
      <p:grpSp>
        <p:nvGrpSpPr>
          <p:cNvPr id="5" name="Group 4">
            <a:extLst>
              <a:ext uri="{FF2B5EF4-FFF2-40B4-BE49-F238E27FC236}">
                <a16:creationId xmlns:a16="http://schemas.microsoft.com/office/drawing/2014/main" id="{A3773E9B-15DB-4791-9345-FBE307D1BB41}"/>
              </a:ext>
            </a:extLst>
          </p:cNvPr>
          <p:cNvGrpSpPr/>
          <p:nvPr/>
        </p:nvGrpSpPr>
        <p:grpSpPr>
          <a:xfrm>
            <a:off x="764942" y="69290"/>
            <a:ext cx="7614115" cy="6442055"/>
            <a:chOff x="233142" y="-132735"/>
            <a:chExt cx="7614115" cy="6442055"/>
          </a:xfrm>
        </p:grpSpPr>
        <p:pic>
          <p:nvPicPr>
            <p:cNvPr id="3" name="Picture 2">
              <a:extLst>
                <a:ext uri="{FF2B5EF4-FFF2-40B4-BE49-F238E27FC236}">
                  <a16:creationId xmlns:a16="http://schemas.microsoft.com/office/drawing/2014/main" id="{7DBBAD8D-71CD-499D-AD03-00F00F489046}"/>
                </a:ext>
              </a:extLst>
            </p:cNvPr>
            <p:cNvPicPr>
              <a:picLocks noChangeAspect="1"/>
            </p:cNvPicPr>
            <p:nvPr/>
          </p:nvPicPr>
          <p:blipFill>
            <a:blip r:embed="rId2"/>
            <a:stretch>
              <a:fillRect/>
            </a:stretch>
          </p:blipFill>
          <p:spPr>
            <a:xfrm>
              <a:off x="233142" y="2626940"/>
              <a:ext cx="7595033" cy="3682380"/>
            </a:xfrm>
            <a:prstGeom prst="rect">
              <a:avLst/>
            </a:prstGeom>
          </p:spPr>
        </p:pic>
        <p:pic>
          <p:nvPicPr>
            <p:cNvPr id="4" name="Picture 3">
              <a:extLst>
                <a:ext uri="{FF2B5EF4-FFF2-40B4-BE49-F238E27FC236}">
                  <a16:creationId xmlns:a16="http://schemas.microsoft.com/office/drawing/2014/main" id="{29AADA07-E71D-48D5-BD24-844CBBE515D9}"/>
                </a:ext>
              </a:extLst>
            </p:cNvPr>
            <p:cNvPicPr>
              <a:picLocks noChangeAspect="1"/>
            </p:cNvPicPr>
            <p:nvPr/>
          </p:nvPicPr>
          <p:blipFill>
            <a:blip r:embed="rId3"/>
            <a:stretch>
              <a:fillRect/>
            </a:stretch>
          </p:blipFill>
          <p:spPr>
            <a:xfrm>
              <a:off x="252224" y="-132735"/>
              <a:ext cx="7595033" cy="2764858"/>
            </a:xfrm>
            <a:prstGeom prst="rect">
              <a:avLst/>
            </a:prstGeom>
          </p:spPr>
        </p:pic>
      </p:grpSp>
    </p:spTree>
    <p:extLst>
      <p:ext uri="{BB962C8B-B14F-4D97-AF65-F5344CB8AC3E}">
        <p14:creationId xmlns:p14="http://schemas.microsoft.com/office/powerpoint/2010/main" val="209947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4C60B6-1205-429E-9122-7F7DBF304D0A}"/>
              </a:ext>
            </a:extLst>
          </p:cNvPr>
          <p:cNvSpPr>
            <a:spLocks noGrp="1"/>
          </p:cNvSpPr>
          <p:nvPr>
            <p:ph type="title"/>
          </p:nvPr>
        </p:nvSpPr>
        <p:spPr/>
        <p:txBody>
          <a:bodyPr/>
          <a:lstStyle/>
          <a:p>
            <a:r>
              <a:rPr lang="en-US" dirty="0"/>
              <a:t>Processor Actions</a:t>
            </a:r>
          </a:p>
        </p:txBody>
      </p:sp>
      <p:sp>
        <p:nvSpPr>
          <p:cNvPr id="3" name="Footer Placeholder 2"/>
          <p:cNvSpPr>
            <a:spLocks noGrp="1"/>
          </p:cNvSpPr>
          <p:nvPr>
            <p:ph type="ftr" sz="quarter" idx="11"/>
          </p:nvPr>
        </p:nvSpPr>
        <p:spPr/>
        <p:txBody>
          <a:bodyPr/>
          <a:lstStyle/>
          <a:p>
            <a:r>
              <a:rPr lang="en-US" dirty="0"/>
              <a:t>© 2016 Pearson Education, Inc., Hoboken, NJ. All rights reserved.</a:t>
            </a:r>
          </a:p>
        </p:txBody>
      </p:sp>
      <p:pic>
        <p:nvPicPr>
          <p:cNvPr id="2" name="Picture 1">
            <a:extLst>
              <a:ext uri="{FF2B5EF4-FFF2-40B4-BE49-F238E27FC236}">
                <a16:creationId xmlns:a16="http://schemas.microsoft.com/office/drawing/2014/main" id="{7E4B304C-A255-481D-8967-BF74D9E6F5A5}"/>
              </a:ext>
            </a:extLst>
          </p:cNvPr>
          <p:cNvPicPr>
            <a:picLocks noChangeAspect="1"/>
          </p:cNvPicPr>
          <p:nvPr/>
        </p:nvPicPr>
        <p:blipFill>
          <a:blip r:embed="rId3"/>
          <a:stretch>
            <a:fillRect/>
          </a:stretch>
        </p:blipFill>
        <p:spPr>
          <a:xfrm>
            <a:off x="609047" y="1556792"/>
            <a:ext cx="7925906" cy="47726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40964" name="Rectangle 4"/>
          <p:cNvSpPr>
            <a:spLocks noGrp="1" noChangeArrowheads="1"/>
          </p:cNvSpPr>
          <p:nvPr>
            <p:ph type="title" idx="4294967295"/>
          </p:nvPr>
        </p:nvSpPr>
        <p:spPr>
          <a:xfrm>
            <a:off x="431800" y="285096"/>
            <a:ext cx="7556500" cy="1116013"/>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extLst>
              <p:ext uri="{D42A27DB-BD31-4B8C-83A1-F6EECF244321}">
                <p14:modId xmlns:p14="http://schemas.microsoft.com/office/powerpoint/2010/main" val="486991166"/>
              </p:ext>
            </p:extLst>
          </p:nvPr>
        </p:nvGraphicFramePr>
        <p:xfrm>
          <a:off x="342900" y="1449668"/>
          <a:ext cx="8458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alphaModFix amt="87000"/>
            <a:extLst>
              <a:ext uri="{BEBA8EAE-BF5A-486C-A8C5-ECC9F3942E4B}">
                <a14:imgProps xmlns:a14="http://schemas.microsoft.com/office/drawing/2010/main">
                  <a14:imgLayer r:embed="rId9">
                    <a14:imgEffect>
                      <a14:saturation sat="66000"/>
                    </a14:imgEffect>
                  </a14:imgLayer>
                </a14:imgProps>
              </a:ext>
            </a:extLst>
          </a:blip>
          <a:stretch>
            <a:fillRect/>
          </a:stretch>
        </p:blipFill>
        <p:spPr>
          <a:xfrm>
            <a:off x="4410844" y="3142836"/>
            <a:ext cx="1008112" cy="1511430"/>
          </a:xfrm>
          <a:prstGeom prst="rect">
            <a:avLst/>
          </a:prstGeom>
          <a:ln>
            <a:noFill/>
          </a:ln>
          <a:effectLst>
            <a:outerShdw blurRad="292100" dist="139700" dir="2700000" algn="tl" rotWithShape="0">
              <a:srgbClr val="333333">
                <a:alpha val="65000"/>
              </a:srgbClr>
            </a:outerShdw>
            <a:softEdge rad="76200"/>
          </a:effec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noFill/>
          <a:ln/>
        </p:spPr>
        <p:txBody>
          <a:bodyPr lIns="90488" tIns="44450" rIns="90488" bIns="44450">
            <a:normAutofit/>
          </a:bodyPr>
          <a:lstStyle/>
          <a:p>
            <a:pPr algn="ctr"/>
            <a:r>
              <a:rPr lang="en-US" sz="3000" dirty="0">
                <a:effectLst>
                  <a:outerShdw blurRad="38100" dist="38100" dir="2700000" algn="tl">
                    <a:srgbClr val="000000">
                      <a:alpha val="43137"/>
                    </a:srgbClr>
                  </a:outerShdw>
                </a:effectLst>
              </a:rPr>
              <a:t>Arithmetic</a:t>
            </a:r>
          </a:p>
        </p:txBody>
      </p:sp>
      <p:sp>
        <p:nvSpPr>
          <p:cNvPr id="43013" name="Rectangle 5"/>
          <p:cNvSpPr>
            <a:spLocks noGrp="1" noChangeArrowheads="1"/>
          </p:cNvSpPr>
          <p:nvPr>
            <p:ph idx="1"/>
          </p:nvPr>
        </p:nvSpPr>
        <p:spPr>
          <a:noFill/>
          <a:ln/>
        </p:spPr>
        <p:txBody>
          <a:bodyPr lIns="90488" tIns="44450" rIns="90488" bIns="44450">
            <a:normAutofit/>
          </a:bodyPr>
          <a:lstStyle/>
          <a:p>
            <a:r>
              <a:rPr lang="en-US" dirty="0"/>
              <a:t>Add, Subtract, Multiply, Divide</a:t>
            </a:r>
          </a:p>
          <a:p>
            <a:r>
              <a:rPr lang="en-US" dirty="0"/>
              <a:t>Signed Integer</a:t>
            </a:r>
          </a:p>
          <a:p>
            <a:r>
              <a:rPr lang="en-US" dirty="0"/>
              <a:t>Floating point ?</a:t>
            </a:r>
          </a:p>
          <a:p>
            <a:r>
              <a:rPr lang="en-US" dirty="0"/>
              <a:t>May include</a:t>
            </a:r>
          </a:p>
          <a:p>
            <a:pPr lvl="1"/>
            <a:r>
              <a:rPr lang="en-US" dirty="0"/>
              <a:t>Increment (a++)</a:t>
            </a:r>
          </a:p>
          <a:p>
            <a:pPr lvl="1"/>
            <a:r>
              <a:rPr lang="en-US" dirty="0"/>
              <a:t>Decrement (a--)</a:t>
            </a:r>
          </a:p>
          <a:p>
            <a:pPr lvl="1"/>
            <a:r>
              <a:rPr lang="en-US" dirty="0"/>
              <a:t>Negate (-a)</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 name="Title 2">
            <a:extLst>
              <a:ext uri="{FF2B5EF4-FFF2-40B4-BE49-F238E27FC236}">
                <a16:creationId xmlns:a16="http://schemas.microsoft.com/office/drawing/2014/main" id="{7C613980-763A-4891-834C-8BCFA1B47E5A}"/>
              </a:ext>
            </a:extLst>
          </p:cNvPr>
          <p:cNvSpPr>
            <a:spLocks noGrp="1"/>
          </p:cNvSpPr>
          <p:nvPr>
            <p:ph type="title"/>
          </p:nvPr>
        </p:nvSpPr>
        <p:spPr/>
        <p:txBody>
          <a:bodyPr/>
          <a:lstStyle/>
          <a:p>
            <a:r>
              <a:rPr lang="en-US" dirty="0"/>
              <a:t>Logical</a:t>
            </a:r>
          </a:p>
        </p:txBody>
      </p:sp>
      <p:pic>
        <p:nvPicPr>
          <p:cNvPr id="7" name="Content Placeholder 6">
            <a:extLst>
              <a:ext uri="{FF2B5EF4-FFF2-40B4-BE49-F238E27FC236}">
                <a16:creationId xmlns:a16="http://schemas.microsoft.com/office/drawing/2014/main" id="{C8AEE1B3-1A4C-4155-9D50-21D39D47BE0D}"/>
              </a:ext>
            </a:extLst>
          </p:cNvPr>
          <p:cNvPicPr>
            <a:picLocks noGrp="1" noChangeAspect="1"/>
          </p:cNvPicPr>
          <p:nvPr>
            <p:ph idx="1"/>
          </p:nvPr>
        </p:nvPicPr>
        <p:blipFill>
          <a:blip r:embed="rId3"/>
          <a:stretch>
            <a:fillRect/>
          </a:stretch>
        </p:blipFill>
        <p:spPr>
          <a:xfrm>
            <a:off x="793750" y="1794435"/>
            <a:ext cx="7556500" cy="1990933"/>
          </a:xfrm>
          <a:prstGeom prst="rect">
            <a:avLst/>
          </a:prstGeom>
        </p:spPr>
      </p:pic>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47108" name="Rectangle 4"/>
          <p:cNvSpPr>
            <a:spLocks noGrp="1" noChangeArrowheads="1"/>
          </p:cNvSpPr>
          <p:nvPr>
            <p:ph type="title" idx="4294967295"/>
          </p:nvPr>
        </p:nvSpPr>
        <p:spPr>
          <a:xfrm>
            <a:off x="6235700" y="1196975"/>
            <a:ext cx="2908300" cy="1116013"/>
          </a:xfrm>
          <a:noFill/>
          <a:ln/>
        </p:spPr>
        <p:txBody>
          <a:bodyPr lIns="90488" tIns="44450" rIns="90488" bIns="44450"/>
          <a:lstStyle/>
          <a:p>
            <a:r>
              <a:rPr lang="en-US" dirty="0">
                <a:effectLst>
                  <a:outerShdw blurRad="38100" dist="38100" dir="2700000" algn="tl">
                    <a:srgbClr val="000000">
                      <a:alpha val="43137"/>
                    </a:srgbClr>
                  </a:outerShdw>
                </a:effectLst>
              </a:rPr>
              <a:t>Conversion</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1988574499"/>
              </p:ext>
            </p:extLst>
          </p:nvPr>
        </p:nvGraphicFramePr>
        <p:xfrm>
          <a:off x="-541338" y="-31750"/>
          <a:ext cx="9685338" cy="702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1116106"/>
          </a:xfrm>
          <a:noFill/>
          <a:ln/>
        </p:spPr>
        <p:txBody>
          <a:bodyPr lIns="90488" tIns="44450" rIns="90488" bIns="44450"/>
          <a:lstStyle/>
          <a:p>
            <a:r>
              <a:rPr lang="en-US" dirty="0">
                <a:effectLst>
                  <a:outerShdw blurRad="38100" dist="38100" dir="2700000" algn="tl">
                    <a:srgbClr val="000000">
                      <a:alpha val="43137"/>
                    </a:srgbClr>
                  </a:outerShdw>
                </a:effectLst>
              </a:rPr>
              <a:t>Machine Instruction Characteristics</a:t>
            </a: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dirty="0"/>
              <a:t>The operation of the processor is determined by the instructions it executes, referred to as </a:t>
            </a:r>
            <a:r>
              <a:rPr lang="en-US" i="1" dirty="0">
                <a:solidFill>
                  <a:srgbClr val="FF0000"/>
                </a:solidFill>
              </a:rPr>
              <a:t>machine instructions</a:t>
            </a:r>
            <a:r>
              <a:rPr lang="en-US" i="1" dirty="0"/>
              <a:t> </a:t>
            </a:r>
            <a:r>
              <a:rPr lang="en-US" dirty="0"/>
              <a:t>or </a:t>
            </a:r>
            <a:r>
              <a:rPr lang="en-US" i="1" dirty="0">
                <a:solidFill>
                  <a:srgbClr val="FF0000"/>
                </a:solidFill>
              </a:rPr>
              <a:t>computer instructions</a:t>
            </a:r>
          </a:p>
          <a:p>
            <a:r>
              <a:rPr lang="en-US" dirty="0"/>
              <a:t>The collection of different instructions that the processor can execute is referred to as the processor’s </a:t>
            </a:r>
            <a:r>
              <a:rPr lang="en-US" i="1" dirty="0">
                <a:solidFill>
                  <a:srgbClr val="FF0000"/>
                </a:solidFill>
              </a:rPr>
              <a:t>instruction set</a:t>
            </a:r>
          </a:p>
          <a:p>
            <a:r>
              <a:rPr lang="en-US" dirty="0"/>
              <a:t>Each instruction must contain the information required by the processor for execution</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noFill/>
          <a:ln/>
        </p:spPr>
        <p:txBody>
          <a:bodyPr lIns="90488" tIns="44450" rIns="90488" bIns="44450"/>
          <a:lstStyle/>
          <a:p>
            <a:pPr algn="ctr"/>
            <a:r>
              <a:rPr lang="en-US"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noFill/>
          <a:ln/>
        </p:spPr>
        <p:txBody>
          <a:bodyPr lIns="90488" tIns="44450" rIns="90488" bIns="44450"/>
          <a:lstStyle/>
          <a:p>
            <a:r>
              <a:rPr lang="en-US" dirty="0"/>
              <a:t>Variety of approaches taken:</a:t>
            </a:r>
          </a:p>
          <a:p>
            <a:pPr lvl="1"/>
            <a:r>
              <a:rPr lang="en-US" dirty="0"/>
              <a:t>Isolated programmed I/O</a:t>
            </a:r>
          </a:p>
          <a:p>
            <a:pPr lvl="1"/>
            <a:r>
              <a:rPr lang="en-US" dirty="0"/>
              <a:t>Memory-mapped programmed I/O</a:t>
            </a:r>
          </a:p>
          <a:p>
            <a:pPr lvl="1"/>
            <a:r>
              <a:rPr lang="en-US" dirty="0"/>
              <a:t>DMA</a:t>
            </a:r>
          </a:p>
          <a:p>
            <a:pPr lvl="1"/>
            <a:r>
              <a:rPr lang="en-US" dirty="0"/>
              <a:t>Use of an I/O processor</a:t>
            </a:r>
          </a:p>
          <a:p>
            <a:pPr marL="228600" lvl="1">
              <a:spcBef>
                <a:spcPts val="2000"/>
              </a:spcBef>
              <a:buClr>
                <a:schemeClr val="accent1"/>
              </a:buClr>
            </a:pPr>
            <a:r>
              <a:rPr lang="en-US" sz="2000" dirty="0"/>
              <a:t>Many implementations provide only a few I/O instructions, with the specific actions specified by parameters, codes, or command words</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51204" name="Rectangle 4"/>
          <p:cNvSpPr>
            <a:spLocks noGrp="1" noChangeArrowheads="1"/>
          </p:cNvSpPr>
          <p:nvPr>
            <p:ph type="title" idx="4294967295"/>
          </p:nvPr>
        </p:nvSpPr>
        <p:spPr>
          <a:xfrm>
            <a:off x="0" y="304800"/>
            <a:ext cx="7556500" cy="1116013"/>
          </a:xfrm>
          <a:noFill/>
          <a:ln/>
        </p:spPr>
        <p:txBody>
          <a:bodyPr lIns="90488" tIns="44450" rIns="90488" bIns="44450"/>
          <a:lstStyle/>
          <a:p>
            <a:r>
              <a:rPr lang="en-US" dirty="0">
                <a:effectLst>
                  <a:outerShdw blurRad="38100" dist="38100" dir="2700000" algn="tl">
                    <a:srgbClr val="000000">
                      <a:alpha val="43137"/>
                    </a:srgbClr>
                  </a:outerShdw>
                </a:effectLst>
              </a:rPr>
              <a:t>System Control</a:t>
            </a: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2404888897"/>
              </p:ext>
            </p:extLst>
          </p:nvPr>
        </p:nvGraphicFramePr>
        <p:xfrm>
          <a:off x="0" y="1335088"/>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752600"/>
            <a:ext cx="7556313" cy="4648200"/>
          </a:xfrm>
          <a:noFill/>
          <a:ln/>
        </p:spPr>
        <p:txBody>
          <a:bodyPr lIns="90488" tIns="44450" rIns="90488" bIns="44450">
            <a:normAutofit/>
          </a:bodyPr>
          <a:lstStyle/>
          <a:p>
            <a:r>
              <a:rPr lang="en-US" dirty="0"/>
              <a:t>Reasons why transfer-of-control operations are required:</a:t>
            </a:r>
          </a:p>
          <a:p>
            <a:pPr lvl="1"/>
            <a:r>
              <a:rPr lang="en-US" dirty="0"/>
              <a:t>It is essential to be able to execute each instruction more than once</a:t>
            </a:r>
          </a:p>
          <a:p>
            <a:pPr lvl="1"/>
            <a:r>
              <a:rPr lang="en-US" dirty="0"/>
              <a:t>Virtually all programs involve some decision making</a:t>
            </a:r>
          </a:p>
          <a:p>
            <a:pPr lvl="1"/>
            <a:r>
              <a:rPr lang="en-US" dirty="0"/>
              <a:t>It helps if there are mechanisms for breaking the task up into smaller pieces that can be worked on one at a time</a:t>
            </a:r>
          </a:p>
          <a:p>
            <a:pPr marL="228600" lvl="1">
              <a:spcBef>
                <a:spcPts val="2000"/>
              </a:spcBef>
              <a:buClr>
                <a:schemeClr val="accent1"/>
              </a:buClr>
            </a:pPr>
            <a:r>
              <a:rPr lang="en-US" sz="2000" dirty="0"/>
              <a:t>Most common transfer-of-control operations found in instruction sets:</a:t>
            </a:r>
          </a:p>
          <a:p>
            <a:pPr lvl="1"/>
            <a:r>
              <a:rPr lang="en-US" sz="1765" dirty="0"/>
              <a:t>Branch</a:t>
            </a:r>
          </a:p>
          <a:p>
            <a:pPr lvl="1"/>
            <a:r>
              <a:rPr lang="en-US" sz="1765" dirty="0"/>
              <a:t>Skip</a:t>
            </a:r>
          </a:p>
          <a:p>
            <a:pPr lvl="1"/>
            <a:r>
              <a:rPr lang="en-US" sz="1765" dirty="0"/>
              <a:t>Procedure call</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843B1D-87EE-43A4-B0D7-2D80DDA3A499}"/>
              </a:ext>
            </a:extLst>
          </p:cNvPr>
          <p:cNvSpPr>
            <a:spLocks noGrp="1"/>
          </p:cNvSpPr>
          <p:nvPr>
            <p:ph type="title"/>
          </p:nvPr>
        </p:nvSpPr>
        <p:spPr>
          <a:xfrm>
            <a:off x="323528" y="617212"/>
            <a:ext cx="8645526" cy="1116106"/>
          </a:xfrm>
        </p:spPr>
        <p:txBody>
          <a:bodyPr/>
          <a:lstStyle/>
          <a:p>
            <a:r>
              <a:rPr lang="en-US" dirty="0"/>
              <a:t>Transfer of Control (Branch Instructions)</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4" name="Picture 3">
            <a:extLst>
              <a:ext uri="{FF2B5EF4-FFF2-40B4-BE49-F238E27FC236}">
                <a16:creationId xmlns:a16="http://schemas.microsoft.com/office/drawing/2014/main" id="{D8CA538F-2701-44BA-AD85-C950DABC1645}"/>
              </a:ext>
            </a:extLst>
          </p:cNvPr>
          <p:cNvPicPr>
            <a:picLocks noChangeAspect="1"/>
          </p:cNvPicPr>
          <p:nvPr/>
        </p:nvPicPr>
        <p:blipFill>
          <a:blip r:embed="rId3"/>
          <a:stretch>
            <a:fillRect/>
          </a:stretch>
        </p:blipFill>
        <p:spPr>
          <a:xfrm>
            <a:off x="1273489" y="1753357"/>
            <a:ext cx="6597022" cy="469997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2016 Pearson Education, Inc., Hoboken, NJ. All rights reserved.</a:t>
            </a:r>
          </a:p>
        </p:txBody>
      </p:sp>
      <p:sp>
        <p:nvSpPr>
          <p:cNvPr id="2" name="Title 1"/>
          <p:cNvSpPr>
            <a:spLocks noGrp="1"/>
          </p:cNvSpPr>
          <p:nvPr>
            <p:ph type="title" idx="4294967295"/>
          </p:nvPr>
        </p:nvSpPr>
        <p:spPr>
          <a:xfrm>
            <a:off x="0" y="152400"/>
            <a:ext cx="9144000" cy="963613"/>
          </a:xfrm>
        </p:spPr>
        <p:txBody>
          <a:bodyPr/>
          <a:lstStyle/>
          <a:p>
            <a:pPr algn="ctr"/>
            <a:r>
              <a:rPr lang="en-US" dirty="0">
                <a:effectLst>
                  <a:outerShdw blurRad="38100" dist="38100" dir="2700000" algn="tl">
                    <a:srgbClr val="000000">
                      <a:alpha val="43137"/>
                    </a:srgbClr>
                  </a:outerShdw>
                </a:effectLst>
              </a:rPr>
              <a:t>Transfer of Control (Skip Instructions)</a:t>
            </a:r>
          </a:p>
        </p:txBody>
      </p:sp>
      <p:graphicFrame>
        <p:nvGraphicFramePr>
          <p:cNvPr id="4" name="Content Placeholder 3"/>
          <p:cNvGraphicFramePr>
            <a:graphicFrameLocks noGrp="1"/>
          </p:cNvGraphicFramePr>
          <p:nvPr>
            <p:ph idx="4294967295"/>
          </p:nvPr>
        </p:nvGraphicFramePr>
        <p:xfrm>
          <a:off x="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Transfer of Control</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(Procedure Call Instructions)</a:t>
            </a:r>
          </a:p>
        </p:txBody>
      </p:sp>
      <p:sp>
        <p:nvSpPr>
          <p:cNvPr id="3" name="Content Placeholder 2"/>
          <p:cNvSpPr>
            <a:spLocks noGrp="1"/>
          </p:cNvSpPr>
          <p:nvPr>
            <p:ph idx="1"/>
          </p:nvPr>
        </p:nvSpPr>
        <p:spPr>
          <a:xfrm>
            <a:off x="467544" y="1916832"/>
            <a:ext cx="7556313" cy="4824536"/>
          </a:xfrm>
        </p:spPr>
        <p:txBody>
          <a:bodyPr>
            <a:normAutofit fontScale="92500" lnSpcReduction="10000"/>
          </a:bodyPr>
          <a:lstStyle/>
          <a:p>
            <a:r>
              <a:rPr lang="en-US" dirty="0"/>
              <a:t>Self-contained computer program that is incorporated into a larger program</a:t>
            </a:r>
          </a:p>
          <a:p>
            <a:pPr lvl="1"/>
            <a:r>
              <a:rPr lang="en-US" dirty="0"/>
              <a:t>At any point in the program the procedure may be invoked, or </a:t>
            </a:r>
            <a:r>
              <a:rPr lang="en-US" i="1" dirty="0"/>
              <a:t>called</a:t>
            </a:r>
            <a:endParaRPr lang="en-US" dirty="0"/>
          </a:p>
          <a:p>
            <a:pPr lvl="1"/>
            <a:r>
              <a:rPr lang="en-US" dirty="0"/>
              <a:t>Processor is instructed to go and execute the entire procedure and then return to the point from which the call took place</a:t>
            </a:r>
          </a:p>
          <a:p>
            <a:r>
              <a:rPr lang="en-US" dirty="0"/>
              <a:t>Two principal reasons for use of procedures:</a:t>
            </a:r>
          </a:p>
          <a:p>
            <a:pPr lvl="1"/>
            <a:r>
              <a:rPr lang="en-US" dirty="0"/>
              <a:t>Economy</a:t>
            </a:r>
          </a:p>
          <a:p>
            <a:pPr lvl="2"/>
            <a:r>
              <a:rPr lang="en-US" dirty="0"/>
              <a:t>A procedure allows the same piece of code to be used many times</a:t>
            </a:r>
          </a:p>
          <a:p>
            <a:pPr lvl="1"/>
            <a:r>
              <a:rPr lang="en-US" dirty="0"/>
              <a:t>Modularity</a:t>
            </a:r>
          </a:p>
          <a:p>
            <a:r>
              <a:rPr lang="en-US" dirty="0"/>
              <a:t>Involves two basic instructions:</a:t>
            </a:r>
          </a:p>
          <a:p>
            <a:pPr lvl="1"/>
            <a:r>
              <a:rPr lang="en-US" dirty="0"/>
              <a:t>A call instruction that branches from the present location to the procedure</a:t>
            </a:r>
          </a:p>
          <a:p>
            <a:pPr lvl="1"/>
            <a:r>
              <a:rPr lang="en-US" dirty="0"/>
              <a:t>Return instruction that returns from the procedure to the place from which it was called</a:t>
            </a:r>
          </a:p>
        </p:txBody>
      </p:sp>
      <p:sp>
        <p:nvSpPr>
          <p:cNvPr id="4" name="Footer Placeholder 3"/>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4" name="Picture 3">
            <a:extLst>
              <a:ext uri="{FF2B5EF4-FFF2-40B4-BE49-F238E27FC236}">
                <a16:creationId xmlns:a16="http://schemas.microsoft.com/office/drawing/2014/main" id="{D6B04A57-4554-48F7-95B0-22C18D2AA8AC}"/>
              </a:ext>
            </a:extLst>
          </p:cNvPr>
          <p:cNvPicPr>
            <a:picLocks noChangeAspect="1"/>
          </p:cNvPicPr>
          <p:nvPr/>
        </p:nvPicPr>
        <p:blipFill>
          <a:blip r:embed="rId3"/>
          <a:stretch>
            <a:fillRect/>
          </a:stretch>
        </p:blipFill>
        <p:spPr>
          <a:xfrm>
            <a:off x="1318758" y="304364"/>
            <a:ext cx="6506483" cy="624927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F56C77-E73A-47B0-894B-C5C67591BCA4}"/>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Transfer of Control</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(Procedure Call Instructions)</a:t>
            </a:r>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4" name="Picture 3">
            <a:extLst>
              <a:ext uri="{FF2B5EF4-FFF2-40B4-BE49-F238E27FC236}">
                <a16:creationId xmlns:a16="http://schemas.microsoft.com/office/drawing/2014/main" id="{98011CF9-98F3-43CE-B0E4-51E4A2C7EB81}"/>
              </a:ext>
            </a:extLst>
          </p:cNvPr>
          <p:cNvPicPr>
            <a:picLocks noChangeAspect="1"/>
          </p:cNvPicPr>
          <p:nvPr/>
        </p:nvPicPr>
        <p:blipFill>
          <a:blip r:embed="rId3"/>
          <a:stretch>
            <a:fillRect/>
          </a:stretch>
        </p:blipFill>
        <p:spPr>
          <a:xfrm>
            <a:off x="280388" y="2492896"/>
            <a:ext cx="8583223" cy="271500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539552" y="2132856"/>
            <a:ext cx="3810000" cy="4464496"/>
          </a:xfrm>
        </p:spPr>
        <p:txBody>
          <a:bodyPr>
            <a:normAutofit/>
          </a:bodyPr>
          <a:lstStyle/>
          <a:p>
            <a:pPr>
              <a:spcBef>
                <a:spcPts val="600"/>
              </a:spcBef>
            </a:pPr>
            <a:r>
              <a:rPr lang="en-US" dirty="0"/>
              <a:t>Machine instruction characteristics</a:t>
            </a:r>
          </a:p>
          <a:p>
            <a:pPr lvl="1"/>
            <a:r>
              <a:rPr lang="en-US" dirty="0"/>
              <a:t>Elements of a machine instruction</a:t>
            </a:r>
          </a:p>
          <a:p>
            <a:pPr lvl="1"/>
            <a:r>
              <a:rPr lang="en-US" dirty="0"/>
              <a:t>Instruction representation</a:t>
            </a:r>
          </a:p>
          <a:p>
            <a:pPr lvl="1"/>
            <a:r>
              <a:rPr lang="en-US" dirty="0"/>
              <a:t>Instruction types</a:t>
            </a:r>
          </a:p>
          <a:p>
            <a:pPr lvl="1"/>
            <a:r>
              <a:rPr lang="en-US" dirty="0"/>
              <a:t>Number of addresses</a:t>
            </a:r>
          </a:p>
          <a:p>
            <a:pPr lvl="1"/>
            <a:r>
              <a:rPr lang="en-US" dirty="0"/>
              <a:t>Instruction set design</a:t>
            </a:r>
          </a:p>
          <a:p>
            <a:pPr>
              <a:spcBef>
                <a:spcPts val="600"/>
              </a:spcBef>
            </a:pPr>
            <a:r>
              <a:rPr lang="en-US" dirty="0"/>
              <a:t>Types of operands</a:t>
            </a:r>
          </a:p>
          <a:p>
            <a:pPr lvl="1"/>
            <a:r>
              <a:rPr lang="en-US" dirty="0"/>
              <a:t>Numbers</a:t>
            </a:r>
          </a:p>
          <a:p>
            <a:pPr lvl="1"/>
            <a:r>
              <a:rPr lang="en-US" dirty="0"/>
              <a:t>Characters</a:t>
            </a:r>
          </a:p>
          <a:p>
            <a:pPr lvl="1"/>
            <a:r>
              <a:rPr lang="en-US" dirty="0"/>
              <a:t>Logical data</a:t>
            </a:r>
          </a:p>
        </p:txBody>
      </p:sp>
      <p:sp>
        <p:nvSpPr>
          <p:cNvPr id="32" name="Content Placeholder 31"/>
          <p:cNvSpPr>
            <a:spLocks noGrp="1"/>
          </p:cNvSpPr>
          <p:nvPr>
            <p:ph sz="quarter" idx="4"/>
          </p:nvPr>
        </p:nvSpPr>
        <p:spPr>
          <a:xfrm>
            <a:off x="4495800" y="2133600"/>
            <a:ext cx="3810000" cy="4724400"/>
          </a:xfrm>
        </p:spPr>
        <p:txBody>
          <a:bodyPr vert="horz" lIns="91440" tIns="45720" rIns="91440" bIns="45720" rtlCol="0" anchor="t">
            <a:normAutofit/>
          </a:bodyPr>
          <a:lstStyle/>
          <a:p>
            <a:pPr marL="228600" lvl="1">
              <a:spcBef>
                <a:spcPts val="1800"/>
              </a:spcBef>
              <a:buClr>
                <a:schemeClr val="accent1"/>
              </a:buClr>
            </a:pPr>
            <a:r>
              <a:rPr lang="en-US" dirty="0"/>
              <a:t>Types of operations</a:t>
            </a:r>
          </a:p>
          <a:p>
            <a:pPr lvl="1"/>
            <a:r>
              <a:rPr lang="en-US" sz="1946" dirty="0"/>
              <a:t>Data transfer</a:t>
            </a:r>
          </a:p>
          <a:p>
            <a:pPr lvl="1"/>
            <a:r>
              <a:rPr lang="en-US" sz="1946" dirty="0"/>
              <a:t>Arithmetic</a:t>
            </a:r>
          </a:p>
          <a:p>
            <a:pPr lvl="1"/>
            <a:r>
              <a:rPr lang="en-US" sz="1946" dirty="0"/>
              <a:t>Logical</a:t>
            </a:r>
          </a:p>
          <a:p>
            <a:pPr lvl="1"/>
            <a:r>
              <a:rPr lang="en-US" sz="1946" dirty="0"/>
              <a:t>Conversion</a:t>
            </a:r>
          </a:p>
          <a:p>
            <a:pPr lvl="1"/>
            <a:r>
              <a:rPr lang="en-US" sz="1946" dirty="0"/>
              <a:t>Input/output</a:t>
            </a:r>
          </a:p>
          <a:p>
            <a:pPr lvl="1"/>
            <a:r>
              <a:rPr lang="en-US" sz="1946" dirty="0"/>
              <a:t>System control</a:t>
            </a:r>
          </a:p>
          <a:p>
            <a:pPr lvl="1"/>
            <a:r>
              <a:rPr lang="en-US" sz="1900" dirty="0"/>
              <a:t>Transfer of control</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44035" name="Rectangle 3"/>
          <p:cNvSpPr>
            <a:spLocks noGrp="1" noChangeArrowheads="1"/>
          </p:cNvSpPr>
          <p:nvPr>
            <p:ph type="body" idx="1"/>
          </p:nvPr>
        </p:nvSpPr>
        <p:spPr>
          <a:xfrm>
            <a:off x="539552" y="1052736"/>
            <a:ext cx="3657600" cy="1098177"/>
          </a:xfrm>
        </p:spPr>
        <p:txBody>
          <a:bodyPr>
            <a:normAutofit/>
          </a:bodyPr>
          <a:lstStyle/>
          <a:p>
            <a:endParaRPr lang="en-US" sz="800" dirty="0"/>
          </a:p>
          <a:p>
            <a:endParaRPr lang="en-US" sz="800" dirty="0"/>
          </a:p>
          <a:p>
            <a:r>
              <a:rPr lang="en-US" sz="3200" dirty="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Instruction Sets:</a:t>
            </a:r>
          </a:p>
          <a:p>
            <a:r>
              <a:rPr lang="en-US" sz="2800" dirty="0">
                <a:solidFill>
                  <a:schemeClr val="tx2"/>
                </a:solidFill>
                <a:latin typeface="+mj-lt"/>
                <a:ea typeface="+mj-ea"/>
                <a:cs typeface="+mj-cs"/>
              </a:rPr>
              <a:t>Characteristics and Functions</a:t>
            </a:r>
            <a:endParaRPr lang="en-US" sz="28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3" name="Title 2"/>
          <p:cNvSpPr>
            <a:spLocks noGrp="1"/>
          </p:cNvSpPr>
          <p:nvPr>
            <p:ph type="title" idx="4294967295"/>
          </p:nvPr>
        </p:nvSpPr>
        <p:spPr>
          <a:xfrm>
            <a:off x="0" y="228600"/>
            <a:ext cx="7556500" cy="1116013"/>
          </a:xfrm>
        </p:spPr>
        <p:txBody>
          <a:bodyPr/>
          <a:lstStyle/>
          <a:p>
            <a:r>
              <a:rPr lang="en-US" dirty="0">
                <a:effectLst>
                  <a:outerShdw blurRad="38100" dist="38100" dir="2700000" algn="tl">
                    <a:srgbClr val="000000">
                      <a:alpha val="43137"/>
                    </a:srgbClr>
                  </a:outerShdw>
                </a:effectLst>
              </a:rPr>
              <a:t>Elements of a Machine Instruction</a:t>
            </a:r>
          </a:p>
        </p:txBody>
      </p:sp>
      <p:graphicFrame>
        <p:nvGraphicFramePr>
          <p:cNvPr id="11" name="Content Placeholder 10"/>
          <p:cNvGraphicFramePr>
            <a:graphicFrameLocks noGrp="1"/>
          </p:cNvGraphicFramePr>
          <p:nvPr>
            <p:ph idx="4294967295"/>
          </p:nvPr>
        </p:nvGraphicFramePr>
        <p:xfrm>
          <a:off x="9017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 name="Title 4"/>
          <p:cNvSpPr>
            <a:spLocks noGrp="1"/>
          </p:cNvSpPr>
          <p:nvPr>
            <p:ph type="title"/>
          </p:nvPr>
        </p:nvSpPr>
        <p:spPr/>
        <p:txBody>
          <a:bodyPr/>
          <a:lstStyle/>
          <a:p>
            <a:r>
              <a:rPr lang="en-US" dirty="0"/>
              <a:t>Instruction Cycle State Diagram</a:t>
            </a:r>
          </a:p>
        </p:txBody>
      </p:sp>
      <p:sp>
        <p:nvSpPr>
          <p:cNvPr id="6" name="Content Placeholder 5"/>
          <p:cNvSpPr>
            <a:spLocks noGrp="1"/>
          </p:cNvSpPr>
          <p:nvPr>
            <p:ph idx="1"/>
          </p:nvPr>
        </p:nvSpPr>
        <p:spPr/>
        <p:txBody>
          <a:bodyPr/>
          <a:lstStyle/>
          <a:p>
            <a:endParaRPr lang="en-US"/>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4" name="Picture 3"/>
          <p:cNvPicPr>
            <a:picLocks noChangeAspect="1"/>
          </p:cNvPicPr>
          <p:nvPr/>
        </p:nvPicPr>
        <p:blipFill>
          <a:blip r:embed="rId3"/>
          <a:stretch>
            <a:fillRect/>
          </a:stretch>
        </p:blipFill>
        <p:spPr>
          <a:xfrm>
            <a:off x="479705" y="1791045"/>
            <a:ext cx="8184589" cy="4374259"/>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10244" name="Rectangle 4"/>
          <p:cNvSpPr>
            <a:spLocks noGrp="1" noChangeArrowheads="1"/>
          </p:cNvSpPr>
          <p:nvPr>
            <p:ph type="title" idx="4294967295"/>
          </p:nvPr>
        </p:nvSpPr>
        <p:spPr>
          <a:xfrm>
            <a:off x="471884" y="228600"/>
            <a:ext cx="7556500" cy="1116013"/>
          </a:xfrm>
          <a:noFill/>
          <a:ln/>
        </p:spPr>
        <p:txBody>
          <a:bodyPr lIns="90488" tIns="44450" rIns="90488" bIns="44450"/>
          <a:lstStyle/>
          <a:p>
            <a:r>
              <a:rPr lang="en-US" dirty="0"/>
              <a:t>Source and result operands can be in one of four areas:</a:t>
            </a:r>
            <a:br>
              <a:rPr lang="en-US" dirty="0"/>
            </a:br>
            <a:endParaRPr lang="en-US" dirty="0"/>
          </a:p>
        </p:txBody>
      </p:sp>
      <p:sp>
        <p:nvSpPr>
          <p:cNvPr id="10245" name="Rectangle 5"/>
          <p:cNvSpPr>
            <a:spLocks noGrp="1" noChangeArrowheads="1"/>
          </p:cNvSpPr>
          <p:nvPr>
            <p:ph sz="half" idx="4294967295"/>
          </p:nvPr>
        </p:nvSpPr>
        <p:spPr>
          <a:xfrm>
            <a:off x="4932040" y="1295400"/>
            <a:ext cx="3657600" cy="3429000"/>
          </a:xfrm>
          <a:noFill/>
          <a:ln/>
        </p:spPr>
        <p:txBody>
          <a:bodyPr lIns="90488" tIns="44450" rIns="90488" bIns="44450">
            <a:normAutofit/>
          </a:bodyPr>
          <a:lstStyle/>
          <a:p>
            <a:pPr marL="457200" indent="-457200">
              <a:buSzPct val="100000"/>
              <a:buFont typeface="+mj-lt"/>
              <a:buAutoNum type="arabicParenR" startAt="3"/>
            </a:pPr>
            <a:r>
              <a:rPr lang="en-US" dirty="0"/>
              <a:t>Processor register</a:t>
            </a:r>
          </a:p>
          <a:p>
            <a:pPr lvl="1">
              <a:lnSpc>
                <a:spcPct val="110000"/>
              </a:lnSpc>
            </a:pPr>
            <a:r>
              <a:rPr lang="en-US" sz="1700" dirty="0"/>
              <a:t>A processor contains one or more registers that may be referenced by machine instructions. </a:t>
            </a:r>
          </a:p>
          <a:p>
            <a:pPr lvl="1">
              <a:lnSpc>
                <a:spcPct val="110000"/>
              </a:lnSpc>
            </a:pPr>
            <a:r>
              <a:rPr lang="en-US" sz="1700" dirty="0"/>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554360" y="4038600"/>
            <a:ext cx="3657600" cy="2286000"/>
          </a:xfrm>
        </p:spPr>
        <p:txBody>
          <a:bodyPr>
            <a:normAutofit/>
          </a:bodyPr>
          <a:lstStyle/>
          <a:p>
            <a:pPr marL="457200" indent="-457200">
              <a:buSzPct val="100000"/>
              <a:buFont typeface="+mj-lt"/>
              <a:buAutoNum type="arabicParenR" startAt="2"/>
            </a:pPr>
            <a:r>
              <a:rPr lang="en-US" dirty="0"/>
              <a:t>I/O device</a:t>
            </a:r>
          </a:p>
          <a:p>
            <a:pPr lvl="1"/>
            <a:r>
              <a:rPr lang="en-US" sz="1700" dirty="0"/>
              <a:t>The instruction must specify the I/O module and device for the operation.  If memory-mapped I/O is used, this is just another main or virtual memory address</a:t>
            </a:r>
          </a:p>
        </p:txBody>
      </p:sp>
      <p:sp>
        <p:nvSpPr>
          <p:cNvPr id="7" name="Content Placeholder 6"/>
          <p:cNvSpPr>
            <a:spLocks noGrp="1"/>
          </p:cNvSpPr>
          <p:nvPr>
            <p:ph sz="half" idx="4294967295"/>
          </p:nvPr>
        </p:nvSpPr>
        <p:spPr>
          <a:xfrm>
            <a:off x="554360" y="1828800"/>
            <a:ext cx="3657600" cy="1965325"/>
          </a:xfrm>
        </p:spPr>
        <p:txBody>
          <a:bodyPr/>
          <a:lstStyle/>
          <a:p>
            <a:pPr marL="457200" indent="-457200">
              <a:buSzPct val="100000"/>
              <a:buFont typeface="+mj-lt"/>
              <a:buAutoNum type="arabicParenR"/>
            </a:pPr>
            <a:r>
              <a:rPr lang="en-US" dirty="0"/>
              <a:t>Main or virtual memory</a:t>
            </a:r>
          </a:p>
          <a:p>
            <a:pPr lvl="1"/>
            <a:r>
              <a:rPr lang="en-US" sz="1700" dirty="0"/>
              <a:t>As with next instruction references, the main or virtual memory address must be supplied</a:t>
            </a:r>
          </a:p>
        </p:txBody>
      </p:sp>
      <p:sp>
        <p:nvSpPr>
          <p:cNvPr id="8" name="Content Placeholder 7"/>
          <p:cNvSpPr>
            <a:spLocks noGrp="1"/>
          </p:cNvSpPr>
          <p:nvPr>
            <p:ph sz="half" idx="4294967295"/>
          </p:nvPr>
        </p:nvSpPr>
        <p:spPr>
          <a:xfrm>
            <a:off x="4932040" y="4724400"/>
            <a:ext cx="3657600" cy="1965325"/>
          </a:xfrm>
        </p:spPr>
        <p:txBody>
          <a:bodyPr/>
          <a:lstStyle/>
          <a:p>
            <a:pPr marL="457200" indent="-457200">
              <a:buSzPct val="100000"/>
              <a:buFont typeface="+mj-lt"/>
              <a:buAutoNum type="arabicParenR" startAt="4"/>
            </a:pPr>
            <a:r>
              <a:rPr lang="en-US" dirty="0"/>
              <a:t>Immediate</a:t>
            </a:r>
          </a:p>
          <a:p>
            <a:pPr lvl="1"/>
            <a:r>
              <a:rPr lang="en-US" sz="1700" dirty="0"/>
              <a:t>The value of the operand is contained in a field in the instruction being executed</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524000"/>
            <a:ext cx="7556313" cy="4602163"/>
          </a:xfrm>
          <a:noFill/>
          <a:ln/>
        </p:spPr>
        <p:txBody>
          <a:bodyPr lIns="90488" tIns="44450" rIns="90488" bIns="44450"/>
          <a:lstStyle/>
          <a:p>
            <a:r>
              <a:rPr lang="en-US" dirty="0"/>
              <a:t>Within the computer each instruction is represented by a sequence of bits</a:t>
            </a:r>
          </a:p>
          <a:p>
            <a:r>
              <a:rPr lang="en-US" dirty="0"/>
              <a:t>The instruction is divided into fields, corresponding to the constituent elements of the instruction</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6" name="Picture 5" descr="f2.pdf"/>
          <p:cNvPicPr>
            <a:picLocks noChangeAspect="1"/>
          </p:cNvPicPr>
          <p:nvPr/>
        </p:nvPicPr>
        <p:blipFill>
          <a:blip r:embed="rId3"/>
          <a:srcRect l="10909" t="28235" r="10909" b="25882"/>
          <a:stretch>
            <a:fillRect/>
          </a:stretch>
        </p:blipFill>
        <p:spPr>
          <a:xfrm>
            <a:off x="1143000" y="3200400"/>
            <a:ext cx="6938679" cy="3146553"/>
          </a:xfrm>
          <a:prstGeom prst="rect">
            <a:avLst/>
          </a:prstGeom>
        </p:spPr>
      </p:pic>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340768"/>
            <a:ext cx="7556313" cy="5040560"/>
          </a:xfrm>
          <a:noFill/>
          <a:ln/>
        </p:spPr>
        <p:txBody>
          <a:bodyPr lIns="90488" tIns="44450" rIns="90488" bIns="44450">
            <a:normAutofit/>
          </a:bodyPr>
          <a:lstStyle/>
          <a:p>
            <a:r>
              <a:rPr lang="en-US" dirty="0" err="1"/>
              <a:t>Opcodes</a:t>
            </a:r>
            <a:r>
              <a:rPr lang="en-US" dirty="0"/>
              <a:t> are represented by abbreviations                                                          called  </a:t>
            </a:r>
            <a:r>
              <a:rPr lang="en-US" i="1" dirty="0"/>
              <a:t>mnemonics </a:t>
            </a:r>
            <a:endParaRPr lang="en-US" dirty="0"/>
          </a:p>
          <a:p>
            <a:r>
              <a:rPr lang="en-US" dirty="0"/>
              <a:t>Examples include:</a:t>
            </a:r>
          </a:p>
          <a:p>
            <a:pPr lvl="1"/>
            <a:r>
              <a:rPr lang="en-US" dirty="0"/>
              <a:t>ADD	Add</a:t>
            </a:r>
          </a:p>
          <a:p>
            <a:pPr lvl="1"/>
            <a:r>
              <a:rPr lang="en-US" dirty="0"/>
              <a:t>SUB		Subtract</a:t>
            </a:r>
          </a:p>
          <a:p>
            <a:pPr lvl="1"/>
            <a:r>
              <a:rPr lang="en-US" dirty="0"/>
              <a:t>MUL	Multiply</a:t>
            </a:r>
          </a:p>
          <a:p>
            <a:pPr lvl="1"/>
            <a:r>
              <a:rPr lang="en-US" dirty="0"/>
              <a:t>DIV		Divide</a:t>
            </a:r>
          </a:p>
          <a:p>
            <a:pPr lvl="1"/>
            <a:r>
              <a:rPr lang="en-US" dirty="0"/>
              <a:t>LOAD	Load data from memory</a:t>
            </a:r>
          </a:p>
          <a:p>
            <a:pPr lvl="1"/>
            <a:r>
              <a:rPr lang="en-US" dirty="0"/>
              <a:t>STOR	Store data to memory</a:t>
            </a:r>
          </a:p>
          <a:p>
            <a:pPr marL="228600" lvl="1">
              <a:spcBef>
                <a:spcPts val="2000"/>
              </a:spcBef>
              <a:buClr>
                <a:schemeClr val="accent1"/>
              </a:buClr>
            </a:pPr>
            <a:r>
              <a:rPr lang="en-US" sz="2000" dirty="0"/>
              <a:t>Operands are also represented symbolically</a:t>
            </a:r>
          </a:p>
          <a:p>
            <a:pPr marL="228600" lvl="1">
              <a:spcBef>
                <a:spcPts val="2000"/>
              </a:spcBef>
              <a:buClr>
                <a:schemeClr val="accent1"/>
              </a:buClr>
            </a:pPr>
            <a:r>
              <a:rPr lang="en-US" sz="2000" dirty="0"/>
              <a:t>Each symbolic </a:t>
            </a:r>
            <a:r>
              <a:rPr lang="en-US" sz="2000" dirty="0" err="1"/>
              <a:t>opcode</a:t>
            </a:r>
            <a:r>
              <a:rPr lang="en-US" sz="2000" dirty="0"/>
              <a:t> has a fixed binary representation </a:t>
            </a:r>
          </a:p>
          <a:p>
            <a:pPr lvl="1"/>
            <a:r>
              <a:rPr lang="en-US" dirty="0"/>
              <a:t>The programmer specifies the location of each symbolic operand</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10" name="Picture 9"/>
          <p:cNvPicPr>
            <a:picLocks noChangeAspect="1"/>
          </p:cNvPicPr>
          <p:nvPr/>
        </p:nvPicPr>
        <p:blipFill>
          <a:blip r:embed="rId3">
            <a:duotone>
              <a:schemeClr val="accent2">
                <a:shade val="45000"/>
                <a:satMod val="135000"/>
              </a:schemeClr>
              <a:prstClr val="white"/>
            </a:duotone>
          </a:blip>
          <a:stretch>
            <a:fillRect/>
          </a:stretch>
        </p:blipFill>
        <p:spPr>
          <a:xfrm rot="20634146">
            <a:off x="5891699" y="58964"/>
            <a:ext cx="3321618" cy="2197804"/>
          </a:xfrm>
          <a:prstGeom prst="ellipse">
            <a:avLst/>
          </a:prstGeom>
          <a:ln>
            <a:noFill/>
          </a:ln>
          <a:effectLst>
            <a:softEdge rad="112500"/>
          </a:effectLst>
        </p:spPr>
      </p:pic>
    </p:spTree>
    <p:extLst>
      <p:ext uri="{BB962C8B-B14F-4D97-AF65-F5344CB8AC3E}">
        <p14:creationId xmlns:p14="http://schemas.microsoft.com/office/powerpoint/2010/main" val="276972067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14340" name="Rectangle 4"/>
          <p:cNvSpPr>
            <a:spLocks noGrp="1" noChangeArrowheads="1"/>
          </p:cNvSpPr>
          <p:nvPr>
            <p:ph type="title" idx="4294967295"/>
          </p:nvPr>
        </p:nvSpPr>
        <p:spPr>
          <a:xfrm>
            <a:off x="0" y="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3959213081"/>
              </p:ext>
            </p:extLst>
          </p:nvPr>
        </p:nvGraphicFramePr>
        <p:xfrm>
          <a:off x="304800" y="89535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Lec05</Template>
  <TotalTime>4412</TotalTime>
  <Words>6830</Words>
  <Application>Microsoft Office PowerPoint</Application>
  <PresentationFormat>On-screen Show (4:3)</PresentationFormat>
  <Paragraphs>561</Paragraphs>
  <Slides>38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ＭＳ Ｐゴシック</vt:lpstr>
      <vt:lpstr>Arial</vt:lpstr>
      <vt:lpstr>Georgia</vt:lpstr>
      <vt:lpstr>Rockwell</vt:lpstr>
      <vt:lpstr>Times New Roman</vt:lpstr>
      <vt:lpstr>Wingdings</vt:lpstr>
      <vt:lpstr>Advantage</vt:lpstr>
      <vt:lpstr>Computer Architecture and Logic Design (CALD) Lecture 06</vt:lpstr>
      <vt:lpstr>Instruction Sets: Characteristics and Functions</vt:lpstr>
      <vt:lpstr>Machine Instruction Characteristics</vt:lpstr>
      <vt:lpstr>Elements of a Machine Instruction</vt:lpstr>
      <vt:lpstr>Instruction Cycle State Diagram</vt:lpstr>
      <vt:lpstr>Source and result operands can be in one of four areas: </vt:lpstr>
      <vt:lpstr>Instruction Representation</vt:lpstr>
      <vt:lpstr>Instruction Representation</vt:lpstr>
      <vt:lpstr>Instruction Types</vt:lpstr>
      <vt:lpstr>Write assembly code for </vt:lpstr>
      <vt:lpstr>PowerPoint Presentation</vt:lpstr>
      <vt:lpstr>PowerPoint Presentation</vt:lpstr>
      <vt:lpstr>Number of Addresses</vt:lpstr>
      <vt:lpstr>Number of Addresses</vt:lpstr>
      <vt:lpstr>Number of Addresses</vt:lpstr>
      <vt:lpstr>Number of Addresses</vt:lpstr>
      <vt:lpstr>Instruction Addresses</vt:lpstr>
      <vt:lpstr>Instruction Addresses</vt:lpstr>
      <vt:lpstr>Instruction Set Design</vt:lpstr>
      <vt:lpstr>Fundamental Design Issues</vt:lpstr>
      <vt:lpstr>Types of Operands</vt:lpstr>
      <vt:lpstr>Types of Operations</vt:lpstr>
      <vt:lpstr>PowerPoint Presentation</vt:lpstr>
      <vt:lpstr>PowerPoint Presentation</vt:lpstr>
      <vt:lpstr>Processor Actions</vt:lpstr>
      <vt:lpstr>Data Transfer</vt:lpstr>
      <vt:lpstr>Arithmetic</vt:lpstr>
      <vt:lpstr>Logical</vt:lpstr>
      <vt:lpstr>Conversion</vt:lpstr>
      <vt:lpstr>Input/Output</vt:lpstr>
      <vt:lpstr>System Control</vt:lpstr>
      <vt:lpstr>Transfer of Control</vt:lpstr>
      <vt:lpstr>Transfer of Control (Branch Instructions)</vt:lpstr>
      <vt:lpstr>Transfer of Control (Skip Instructions)</vt:lpstr>
      <vt:lpstr>Transfer of Control (Procedure Call Instructions)</vt:lpstr>
      <vt:lpstr>PowerPoint Presentation</vt:lpstr>
      <vt:lpstr>Transfer of Control (Procedure Call Instructions)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ali haider</cp:lastModifiedBy>
  <cp:revision>113</cp:revision>
  <dcterms:created xsi:type="dcterms:W3CDTF">2012-07-20T05:25:30Z</dcterms:created>
  <dcterms:modified xsi:type="dcterms:W3CDTF">2023-10-25T07:42:27Z</dcterms:modified>
</cp:coreProperties>
</file>