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22"/>
  </p:notesMasterIdLst>
  <p:handoutMasterIdLst>
    <p:handoutMasterId r:id="rId23"/>
  </p:handoutMasterIdLst>
  <p:sldIdLst>
    <p:sldId id="321" r:id="rId2"/>
    <p:sldId id="344" r:id="rId3"/>
    <p:sldId id="337" r:id="rId4"/>
    <p:sldId id="258" r:id="rId5"/>
    <p:sldId id="260" r:id="rId6"/>
    <p:sldId id="345" r:id="rId7"/>
    <p:sldId id="262" r:id="rId8"/>
    <p:sldId id="265" r:id="rId9"/>
    <p:sldId id="346" r:id="rId10"/>
    <p:sldId id="268" r:id="rId11"/>
    <p:sldId id="347" r:id="rId12"/>
    <p:sldId id="270" r:id="rId13"/>
    <p:sldId id="276" r:id="rId14"/>
    <p:sldId id="338" r:id="rId15"/>
    <p:sldId id="339" r:id="rId16"/>
    <p:sldId id="305" r:id="rId17"/>
    <p:sldId id="306" r:id="rId18"/>
    <p:sldId id="307" r:id="rId19"/>
    <p:sldId id="341" r:id="rId20"/>
    <p:sldId id="336" r:id="rId2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70292" autoAdjust="0"/>
  </p:normalViewPr>
  <p:slideViewPr>
    <p:cSldViewPr>
      <p:cViewPr varScale="1">
        <p:scale>
          <a:sx n="51" d="100"/>
          <a:sy n="51" d="100"/>
        </p:scale>
        <p:origin x="1962"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3" Type="http://schemas.openxmlformats.org/officeDocument/2006/relationships/slide" Target="slides/slide7.xml"/><Relationship Id="rId7" Type="http://schemas.openxmlformats.org/officeDocument/2006/relationships/slide" Target="slides/slide13.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2.xml"/><Relationship Id="rId11" Type="http://schemas.openxmlformats.org/officeDocument/2006/relationships/slide" Target="slides/slide20.xml"/><Relationship Id="rId5" Type="http://schemas.openxmlformats.org/officeDocument/2006/relationships/slide" Target="slides/slide10.xml"/><Relationship Id="rId10" Type="http://schemas.openxmlformats.org/officeDocument/2006/relationships/slide" Target="slides/slide18.xml"/><Relationship Id="rId4" Type="http://schemas.openxmlformats.org/officeDocument/2006/relationships/slide" Target="slides/slide8.xml"/><Relationship Id="rId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B34CF-B405-0447-8EC6-2C6526248AC0}" type="doc">
      <dgm:prSet loTypeId="urn:microsoft.com/office/officeart/2008/layout/VerticalCurvedList" loCatId="" qsTypeId="urn:microsoft.com/office/officeart/2005/8/quickstyle/simple5" qsCatId="simple" csTypeId="urn:microsoft.com/office/officeart/2005/8/colors/accent2_2" csCatId="accent2"/>
      <dgm:spPr/>
      <dgm:t>
        <a:bodyPr/>
        <a:lstStyle/>
        <a:p>
          <a:endParaRPr lang="en-US"/>
        </a:p>
      </dgm:t>
    </dgm:pt>
    <dgm:pt modelId="{75777834-3F7A-2F43-BE45-D815F4554D66}">
      <dgm:prSet/>
      <dgm:spPr/>
      <dgm:t>
        <a:bodyPr/>
        <a:lstStyle/>
        <a:p>
          <a:pPr rtl="0"/>
          <a:r>
            <a:rPr lang="en-US"/>
            <a:t>Immediate</a:t>
          </a:r>
        </a:p>
      </dgm:t>
    </dgm:pt>
    <dgm:pt modelId="{11D29F2F-DFD6-1143-B96C-9C759243A728}" type="parTrans" cxnId="{A1795E97-8CE8-0147-AD8B-8B73F25387F8}">
      <dgm:prSet/>
      <dgm:spPr/>
      <dgm:t>
        <a:bodyPr/>
        <a:lstStyle/>
        <a:p>
          <a:endParaRPr lang="en-US"/>
        </a:p>
      </dgm:t>
    </dgm:pt>
    <dgm:pt modelId="{EA574351-70BD-7A4A-B8BF-146C3F3BF2CE}" type="sibTrans" cxnId="{A1795E97-8CE8-0147-AD8B-8B73F25387F8}">
      <dgm:prSet/>
      <dgm:spPr/>
      <dgm:t>
        <a:bodyPr/>
        <a:lstStyle/>
        <a:p>
          <a:endParaRPr lang="en-US"/>
        </a:p>
      </dgm:t>
    </dgm:pt>
    <dgm:pt modelId="{E1500156-C505-0340-B1C2-444C9BA21F81}">
      <dgm:prSet/>
      <dgm:spPr/>
      <dgm:t>
        <a:bodyPr/>
        <a:lstStyle/>
        <a:p>
          <a:pPr rtl="0"/>
          <a:r>
            <a:rPr lang="en-US" dirty="0"/>
            <a:t>Direct</a:t>
          </a:r>
        </a:p>
      </dgm:t>
    </dgm:pt>
    <dgm:pt modelId="{DE566744-A8CB-5B43-B79D-18D99AE5885A}" type="parTrans" cxnId="{B052D315-16E3-CF43-A041-D73359FFB62E}">
      <dgm:prSet/>
      <dgm:spPr/>
      <dgm:t>
        <a:bodyPr/>
        <a:lstStyle/>
        <a:p>
          <a:endParaRPr lang="en-US"/>
        </a:p>
      </dgm:t>
    </dgm:pt>
    <dgm:pt modelId="{5A293972-3D43-0346-B020-263B3F3BA174}" type="sibTrans" cxnId="{B052D315-16E3-CF43-A041-D73359FFB62E}">
      <dgm:prSet/>
      <dgm:spPr/>
      <dgm:t>
        <a:bodyPr/>
        <a:lstStyle/>
        <a:p>
          <a:endParaRPr lang="en-US"/>
        </a:p>
      </dgm:t>
    </dgm:pt>
    <dgm:pt modelId="{20520F51-CCC2-9E4B-A032-43DFA1E2C8E0}">
      <dgm:prSet/>
      <dgm:spPr/>
      <dgm:t>
        <a:bodyPr/>
        <a:lstStyle/>
        <a:p>
          <a:pPr rtl="0"/>
          <a:r>
            <a:rPr lang="en-US" dirty="0"/>
            <a:t>Indirect</a:t>
          </a:r>
        </a:p>
      </dgm:t>
    </dgm:pt>
    <dgm:pt modelId="{8D512923-0E7E-6F48-B6AE-184DD114E0A6}" type="parTrans" cxnId="{A497AAEE-E439-954D-AE1D-78DED91858F7}">
      <dgm:prSet/>
      <dgm:spPr/>
      <dgm:t>
        <a:bodyPr/>
        <a:lstStyle/>
        <a:p>
          <a:endParaRPr lang="en-US"/>
        </a:p>
      </dgm:t>
    </dgm:pt>
    <dgm:pt modelId="{2C8A7E30-41C7-814D-B78E-8BC06DAC36AC}" type="sibTrans" cxnId="{A497AAEE-E439-954D-AE1D-78DED91858F7}">
      <dgm:prSet/>
      <dgm:spPr/>
      <dgm:t>
        <a:bodyPr/>
        <a:lstStyle/>
        <a:p>
          <a:endParaRPr lang="en-US"/>
        </a:p>
      </dgm:t>
    </dgm:pt>
    <dgm:pt modelId="{2418038E-2F04-9949-8BE2-1CA7FA4B55E6}">
      <dgm:prSet/>
      <dgm:spPr/>
      <dgm:t>
        <a:bodyPr/>
        <a:lstStyle/>
        <a:p>
          <a:pPr rtl="0"/>
          <a:r>
            <a:rPr lang="en-US"/>
            <a:t>Register</a:t>
          </a:r>
        </a:p>
      </dgm:t>
    </dgm:pt>
    <dgm:pt modelId="{3BBDB8D6-7F56-974A-AB27-B4FAB6258733}" type="parTrans" cxnId="{3E4E289B-F248-1643-95BA-259F8AB1200F}">
      <dgm:prSet/>
      <dgm:spPr/>
      <dgm:t>
        <a:bodyPr/>
        <a:lstStyle/>
        <a:p>
          <a:endParaRPr lang="en-US"/>
        </a:p>
      </dgm:t>
    </dgm:pt>
    <dgm:pt modelId="{93247139-16B3-034C-866C-05023D4BEAE6}" type="sibTrans" cxnId="{3E4E289B-F248-1643-95BA-259F8AB1200F}">
      <dgm:prSet/>
      <dgm:spPr/>
      <dgm:t>
        <a:bodyPr/>
        <a:lstStyle/>
        <a:p>
          <a:endParaRPr lang="en-US"/>
        </a:p>
      </dgm:t>
    </dgm:pt>
    <dgm:pt modelId="{4A740C7F-980A-BA4C-9F10-B977C354A1EF}">
      <dgm:prSet/>
      <dgm:spPr/>
      <dgm:t>
        <a:bodyPr/>
        <a:lstStyle/>
        <a:p>
          <a:pPr rtl="0"/>
          <a:r>
            <a:rPr lang="en-US" dirty="0"/>
            <a:t>Register indirect</a:t>
          </a:r>
        </a:p>
      </dgm:t>
    </dgm:pt>
    <dgm:pt modelId="{F7B9919E-504F-E74C-B1B3-9411DA73D15C}" type="parTrans" cxnId="{C871AAC2-21AB-C240-A4F4-27C8F1CFFDA6}">
      <dgm:prSet/>
      <dgm:spPr/>
      <dgm:t>
        <a:bodyPr/>
        <a:lstStyle/>
        <a:p>
          <a:endParaRPr lang="en-US"/>
        </a:p>
      </dgm:t>
    </dgm:pt>
    <dgm:pt modelId="{7769C3F9-7290-764B-BF8B-C4661331C5D3}" type="sibTrans" cxnId="{C871AAC2-21AB-C240-A4F4-27C8F1CFFDA6}">
      <dgm:prSet/>
      <dgm:spPr/>
      <dgm:t>
        <a:bodyPr/>
        <a:lstStyle/>
        <a:p>
          <a:endParaRPr lang="en-US"/>
        </a:p>
      </dgm:t>
    </dgm:pt>
    <dgm:pt modelId="{94C8CEAA-7A40-CA41-9257-05B9BB741D06}">
      <dgm:prSet/>
      <dgm:spPr/>
      <dgm:t>
        <a:bodyPr/>
        <a:lstStyle/>
        <a:p>
          <a:pPr rtl="0"/>
          <a:r>
            <a:rPr lang="en-US" dirty="0"/>
            <a:t>Displacement</a:t>
          </a:r>
        </a:p>
      </dgm:t>
    </dgm:pt>
    <dgm:pt modelId="{9A4C0EF4-82A6-1749-8E32-E8606E3B3EF4}" type="parTrans" cxnId="{3E50F95F-4CC5-BF4A-9650-F7880777B8DE}">
      <dgm:prSet/>
      <dgm:spPr/>
      <dgm:t>
        <a:bodyPr/>
        <a:lstStyle/>
        <a:p>
          <a:endParaRPr lang="en-US"/>
        </a:p>
      </dgm:t>
    </dgm:pt>
    <dgm:pt modelId="{A75747F9-F737-4245-B9DB-39A5B1BAA618}" type="sibTrans" cxnId="{3E50F95F-4CC5-BF4A-9650-F7880777B8DE}">
      <dgm:prSet/>
      <dgm:spPr/>
      <dgm:t>
        <a:bodyPr/>
        <a:lstStyle/>
        <a:p>
          <a:endParaRPr lang="en-US"/>
        </a:p>
      </dgm:t>
    </dgm:pt>
    <dgm:pt modelId="{9F0B8155-4C3C-F64F-B1FE-C8CED244BD19}">
      <dgm:prSet/>
      <dgm:spPr/>
      <dgm:t>
        <a:bodyPr/>
        <a:lstStyle/>
        <a:p>
          <a:pPr rtl="0"/>
          <a:r>
            <a:rPr lang="en-US"/>
            <a:t>Stack</a:t>
          </a:r>
        </a:p>
      </dgm:t>
    </dgm:pt>
    <dgm:pt modelId="{698B982D-6F08-F54E-8511-4591CFEFCAF5}" type="parTrans" cxnId="{9EAD2DB7-63A3-2440-91D0-BC350B92F6DC}">
      <dgm:prSet/>
      <dgm:spPr/>
      <dgm:t>
        <a:bodyPr/>
        <a:lstStyle/>
        <a:p>
          <a:endParaRPr lang="en-US"/>
        </a:p>
      </dgm:t>
    </dgm:pt>
    <dgm:pt modelId="{C6CCB07B-4177-4B43-9014-D319D7A125EA}" type="sibTrans" cxnId="{9EAD2DB7-63A3-2440-91D0-BC350B92F6DC}">
      <dgm:prSet/>
      <dgm:spPr/>
      <dgm:t>
        <a:bodyPr/>
        <a:lstStyle/>
        <a:p>
          <a:endParaRPr lang="en-US"/>
        </a:p>
      </dgm:t>
    </dgm:pt>
    <dgm:pt modelId="{BF9DF738-98B0-C944-A412-20FF9E615998}" type="pres">
      <dgm:prSet presAssocID="{C25B34CF-B405-0447-8EC6-2C6526248AC0}" presName="Name0" presStyleCnt="0">
        <dgm:presLayoutVars>
          <dgm:chMax val="7"/>
          <dgm:chPref val="7"/>
          <dgm:dir/>
        </dgm:presLayoutVars>
      </dgm:prSet>
      <dgm:spPr/>
    </dgm:pt>
    <dgm:pt modelId="{0C1F5FA3-3E5A-5349-B0E3-90B9E10C8F6B}" type="pres">
      <dgm:prSet presAssocID="{C25B34CF-B405-0447-8EC6-2C6526248AC0}" presName="Name1" presStyleCnt="0"/>
      <dgm:spPr/>
    </dgm:pt>
    <dgm:pt modelId="{390377C0-EA45-864D-9090-7408DAC540B9}" type="pres">
      <dgm:prSet presAssocID="{C25B34CF-B405-0447-8EC6-2C6526248AC0}" presName="cycle" presStyleCnt="0"/>
      <dgm:spPr/>
    </dgm:pt>
    <dgm:pt modelId="{A22BC15C-92F7-384A-AB55-067CDF731EFB}" type="pres">
      <dgm:prSet presAssocID="{C25B34CF-B405-0447-8EC6-2C6526248AC0}" presName="srcNode" presStyleLbl="node1" presStyleIdx="0" presStyleCnt="7"/>
      <dgm:spPr/>
    </dgm:pt>
    <dgm:pt modelId="{FC3FD2E1-6A44-304A-8ABE-D29421750942}" type="pres">
      <dgm:prSet presAssocID="{C25B34CF-B405-0447-8EC6-2C6526248AC0}" presName="conn" presStyleLbl="parChTrans1D2" presStyleIdx="0" presStyleCnt="1"/>
      <dgm:spPr/>
    </dgm:pt>
    <dgm:pt modelId="{1E8EAFC8-E1D4-0941-8651-CB27FA331F82}" type="pres">
      <dgm:prSet presAssocID="{C25B34CF-B405-0447-8EC6-2C6526248AC0}" presName="extraNode" presStyleLbl="node1" presStyleIdx="0" presStyleCnt="7"/>
      <dgm:spPr/>
    </dgm:pt>
    <dgm:pt modelId="{CC817098-3CCC-444C-9823-1DD65A190247}" type="pres">
      <dgm:prSet presAssocID="{C25B34CF-B405-0447-8EC6-2C6526248AC0}" presName="dstNode" presStyleLbl="node1" presStyleIdx="0" presStyleCnt="7"/>
      <dgm:spPr/>
    </dgm:pt>
    <dgm:pt modelId="{2CBD8BE2-2890-524A-8B30-4BF8372329EA}" type="pres">
      <dgm:prSet presAssocID="{75777834-3F7A-2F43-BE45-D815F4554D66}" presName="text_1" presStyleLbl="node1" presStyleIdx="0" presStyleCnt="7">
        <dgm:presLayoutVars>
          <dgm:bulletEnabled val="1"/>
        </dgm:presLayoutVars>
      </dgm:prSet>
      <dgm:spPr/>
    </dgm:pt>
    <dgm:pt modelId="{6F8CBFA9-534D-A043-9BE5-F1EC16A0742C}" type="pres">
      <dgm:prSet presAssocID="{75777834-3F7A-2F43-BE45-D815F4554D66}" presName="accent_1" presStyleCnt="0"/>
      <dgm:spPr/>
    </dgm:pt>
    <dgm:pt modelId="{3A908DAF-12B2-5D4A-8B94-244EFBE3757C}" type="pres">
      <dgm:prSet presAssocID="{75777834-3F7A-2F43-BE45-D815F4554D66}" presName="accentRepeatNode" presStyleLbl="solidFgAcc1" presStyleIdx="0" presStyleCnt="7"/>
      <dgm:spPr/>
    </dgm:pt>
    <dgm:pt modelId="{5D6CDD84-B3EF-9C46-B0CB-2C51976A425F}" type="pres">
      <dgm:prSet presAssocID="{E1500156-C505-0340-B1C2-444C9BA21F81}" presName="text_2" presStyleLbl="node1" presStyleIdx="1" presStyleCnt="7">
        <dgm:presLayoutVars>
          <dgm:bulletEnabled val="1"/>
        </dgm:presLayoutVars>
      </dgm:prSet>
      <dgm:spPr/>
    </dgm:pt>
    <dgm:pt modelId="{00EEC159-23E5-5743-93EE-2C82B101D40C}" type="pres">
      <dgm:prSet presAssocID="{E1500156-C505-0340-B1C2-444C9BA21F81}" presName="accent_2" presStyleCnt="0"/>
      <dgm:spPr/>
    </dgm:pt>
    <dgm:pt modelId="{C8DBD8D7-7921-8E46-8701-0CB59E7E5B84}" type="pres">
      <dgm:prSet presAssocID="{E1500156-C505-0340-B1C2-444C9BA21F81}" presName="accentRepeatNode" presStyleLbl="solidFgAcc1" presStyleIdx="1" presStyleCnt="7"/>
      <dgm:spPr/>
    </dgm:pt>
    <dgm:pt modelId="{D1813CF1-15BD-1746-9C06-CB67253200BC}" type="pres">
      <dgm:prSet presAssocID="{20520F51-CCC2-9E4B-A032-43DFA1E2C8E0}" presName="text_3" presStyleLbl="node1" presStyleIdx="2" presStyleCnt="7">
        <dgm:presLayoutVars>
          <dgm:bulletEnabled val="1"/>
        </dgm:presLayoutVars>
      </dgm:prSet>
      <dgm:spPr/>
    </dgm:pt>
    <dgm:pt modelId="{C85A44EB-BB52-3541-8A55-4858852D8C50}" type="pres">
      <dgm:prSet presAssocID="{20520F51-CCC2-9E4B-A032-43DFA1E2C8E0}" presName="accent_3" presStyleCnt="0"/>
      <dgm:spPr/>
    </dgm:pt>
    <dgm:pt modelId="{2DEFCA7B-7A11-FF43-8F11-DDD566601285}" type="pres">
      <dgm:prSet presAssocID="{20520F51-CCC2-9E4B-A032-43DFA1E2C8E0}" presName="accentRepeatNode" presStyleLbl="solidFgAcc1" presStyleIdx="2" presStyleCnt="7"/>
      <dgm:spPr/>
    </dgm:pt>
    <dgm:pt modelId="{4CE707F1-C341-234F-A380-871D988B9892}" type="pres">
      <dgm:prSet presAssocID="{2418038E-2F04-9949-8BE2-1CA7FA4B55E6}" presName="text_4" presStyleLbl="node1" presStyleIdx="3" presStyleCnt="7">
        <dgm:presLayoutVars>
          <dgm:bulletEnabled val="1"/>
        </dgm:presLayoutVars>
      </dgm:prSet>
      <dgm:spPr/>
    </dgm:pt>
    <dgm:pt modelId="{1D0C338F-F7B7-5848-86DA-8E93F7C650CE}" type="pres">
      <dgm:prSet presAssocID="{2418038E-2F04-9949-8BE2-1CA7FA4B55E6}" presName="accent_4" presStyleCnt="0"/>
      <dgm:spPr/>
    </dgm:pt>
    <dgm:pt modelId="{B3B8FADB-2792-7E42-B1BB-E58F1512CC74}" type="pres">
      <dgm:prSet presAssocID="{2418038E-2F04-9949-8BE2-1CA7FA4B55E6}" presName="accentRepeatNode" presStyleLbl="solidFgAcc1" presStyleIdx="3" presStyleCnt="7"/>
      <dgm:spPr/>
    </dgm:pt>
    <dgm:pt modelId="{5B2C71B8-E792-594F-A81D-941C9F99CA12}" type="pres">
      <dgm:prSet presAssocID="{4A740C7F-980A-BA4C-9F10-B977C354A1EF}" presName="text_5" presStyleLbl="node1" presStyleIdx="4" presStyleCnt="7">
        <dgm:presLayoutVars>
          <dgm:bulletEnabled val="1"/>
        </dgm:presLayoutVars>
      </dgm:prSet>
      <dgm:spPr/>
    </dgm:pt>
    <dgm:pt modelId="{1F172A6A-1856-0241-8841-1734DE3F27E5}" type="pres">
      <dgm:prSet presAssocID="{4A740C7F-980A-BA4C-9F10-B977C354A1EF}" presName="accent_5" presStyleCnt="0"/>
      <dgm:spPr/>
    </dgm:pt>
    <dgm:pt modelId="{61DA8E63-1670-9440-9A3A-B95BACF707FE}" type="pres">
      <dgm:prSet presAssocID="{4A740C7F-980A-BA4C-9F10-B977C354A1EF}" presName="accentRepeatNode" presStyleLbl="solidFgAcc1" presStyleIdx="4" presStyleCnt="7"/>
      <dgm:spPr/>
    </dgm:pt>
    <dgm:pt modelId="{827B38F0-B7C1-DA48-9512-1FA3389CDEAE}" type="pres">
      <dgm:prSet presAssocID="{94C8CEAA-7A40-CA41-9257-05B9BB741D06}" presName="text_6" presStyleLbl="node1" presStyleIdx="5" presStyleCnt="7">
        <dgm:presLayoutVars>
          <dgm:bulletEnabled val="1"/>
        </dgm:presLayoutVars>
      </dgm:prSet>
      <dgm:spPr/>
    </dgm:pt>
    <dgm:pt modelId="{4908F7C0-B955-7447-83E5-3A2BB242F7C3}" type="pres">
      <dgm:prSet presAssocID="{94C8CEAA-7A40-CA41-9257-05B9BB741D06}" presName="accent_6" presStyleCnt="0"/>
      <dgm:spPr/>
    </dgm:pt>
    <dgm:pt modelId="{C2157EE5-7641-3341-B2E7-021F543816F9}" type="pres">
      <dgm:prSet presAssocID="{94C8CEAA-7A40-CA41-9257-05B9BB741D06}" presName="accentRepeatNode" presStyleLbl="solidFgAcc1" presStyleIdx="5" presStyleCnt="7"/>
      <dgm:spPr/>
    </dgm:pt>
    <dgm:pt modelId="{9F226AE9-ADF4-EB4F-8906-BCCD10502E1B}" type="pres">
      <dgm:prSet presAssocID="{9F0B8155-4C3C-F64F-B1FE-C8CED244BD19}" presName="text_7" presStyleLbl="node1" presStyleIdx="6" presStyleCnt="7">
        <dgm:presLayoutVars>
          <dgm:bulletEnabled val="1"/>
        </dgm:presLayoutVars>
      </dgm:prSet>
      <dgm:spPr/>
    </dgm:pt>
    <dgm:pt modelId="{F8CCDF48-6C40-1741-A25C-ED15D2026B7E}" type="pres">
      <dgm:prSet presAssocID="{9F0B8155-4C3C-F64F-B1FE-C8CED244BD19}" presName="accent_7" presStyleCnt="0"/>
      <dgm:spPr/>
    </dgm:pt>
    <dgm:pt modelId="{757B9E9D-E0EF-514A-8620-B12728BAF68D}" type="pres">
      <dgm:prSet presAssocID="{9F0B8155-4C3C-F64F-B1FE-C8CED244BD19}" presName="accentRepeatNode" presStyleLbl="solidFgAcc1" presStyleIdx="6" presStyleCnt="7"/>
      <dgm:spPr/>
    </dgm:pt>
  </dgm:ptLst>
  <dgm:cxnLst>
    <dgm:cxn modelId="{B716AE0B-D3BC-FD4B-9465-68EAEA1A82A4}" type="presOf" srcId="{9F0B8155-4C3C-F64F-B1FE-C8CED244BD19}" destId="{9F226AE9-ADF4-EB4F-8906-BCCD10502E1B}" srcOrd="0" destOrd="0" presId="urn:microsoft.com/office/officeart/2008/layout/VerticalCurvedList"/>
    <dgm:cxn modelId="{87E96314-9C77-F54C-8966-CEA96EEFF7FF}" type="presOf" srcId="{E1500156-C505-0340-B1C2-444C9BA21F81}" destId="{5D6CDD84-B3EF-9C46-B0CB-2C51976A425F}" srcOrd="0" destOrd="0" presId="urn:microsoft.com/office/officeart/2008/layout/VerticalCurvedList"/>
    <dgm:cxn modelId="{B052D315-16E3-CF43-A041-D73359FFB62E}" srcId="{C25B34CF-B405-0447-8EC6-2C6526248AC0}" destId="{E1500156-C505-0340-B1C2-444C9BA21F81}" srcOrd="1" destOrd="0" parTransId="{DE566744-A8CB-5B43-B79D-18D99AE5885A}" sibTransId="{5A293972-3D43-0346-B020-263B3F3BA174}"/>
    <dgm:cxn modelId="{B77F3117-5412-5144-A8D9-4431361D845E}" type="presOf" srcId="{75777834-3F7A-2F43-BE45-D815F4554D66}" destId="{2CBD8BE2-2890-524A-8B30-4BF8372329EA}" srcOrd="0" destOrd="0" presId="urn:microsoft.com/office/officeart/2008/layout/VerticalCurvedList"/>
    <dgm:cxn modelId="{F1DE4D36-1634-1F4A-9E8E-93359229FD09}" type="presOf" srcId="{20520F51-CCC2-9E4B-A032-43DFA1E2C8E0}" destId="{D1813CF1-15BD-1746-9C06-CB67253200BC}" srcOrd="0" destOrd="0" presId="urn:microsoft.com/office/officeart/2008/layout/VerticalCurvedList"/>
    <dgm:cxn modelId="{3E50F95F-4CC5-BF4A-9650-F7880777B8DE}" srcId="{C25B34CF-B405-0447-8EC6-2C6526248AC0}" destId="{94C8CEAA-7A40-CA41-9257-05B9BB741D06}" srcOrd="5" destOrd="0" parTransId="{9A4C0EF4-82A6-1749-8E32-E8606E3B3EF4}" sibTransId="{A75747F9-F737-4245-B9DB-39A5B1BAA618}"/>
    <dgm:cxn modelId="{31B4C958-FC09-3A46-B986-DC56CA521E13}" type="presOf" srcId="{94C8CEAA-7A40-CA41-9257-05B9BB741D06}" destId="{827B38F0-B7C1-DA48-9512-1FA3389CDEAE}" srcOrd="0" destOrd="0" presId="urn:microsoft.com/office/officeart/2008/layout/VerticalCurvedList"/>
    <dgm:cxn modelId="{8726F796-B15C-2B43-8C89-7BB56B5001AD}" type="presOf" srcId="{4A740C7F-980A-BA4C-9F10-B977C354A1EF}" destId="{5B2C71B8-E792-594F-A81D-941C9F99CA12}" srcOrd="0" destOrd="0" presId="urn:microsoft.com/office/officeart/2008/layout/VerticalCurvedList"/>
    <dgm:cxn modelId="{A1795E97-8CE8-0147-AD8B-8B73F25387F8}" srcId="{C25B34CF-B405-0447-8EC6-2C6526248AC0}" destId="{75777834-3F7A-2F43-BE45-D815F4554D66}" srcOrd="0" destOrd="0" parTransId="{11D29F2F-DFD6-1143-B96C-9C759243A728}" sibTransId="{EA574351-70BD-7A4A-B8BF-146C3F3BF2CE}"/>
    <dgm:cxn modelId="{3E4E289B-F248-1643-95BA-259F8AB1200F}" srcId="{C25B34CF-B405-0447-8EC6-2C6526248AC0}" destId="{2418038E-2F04-9949-8BE2-1CA7FA4B55E6}" srcOrd="3" destOrd="0" parTransId="{3BBDB8D6-7F56-974A-AB27-B4FAB6258733}" sibTransId="{93247139-16B3-034C-866C-05023D4BEAE6}"/>
    <dgm:cxn modelId="{9EAD2DB7-63A3-2440-91D0-BC350B92F6DC}" srcId="{C25B34CF-B405-0447-8EC6-2C6526248AC0}" destId="{9F0B8155-4C3C-F64F-B1FE-C8CED244BD19}" srcOrd="6" destOrd="0" parTransId="{698B982D-6F08-F54E-8511-4591CFEFCAF5}" sibTransId="{C6CCB07B-4177-4B43-9014-D319D7A125EA}"/>
    <dgm:cxn modelId="{8CC330BA-596B-4A43-8EC2-40A6E0914124}" type="presOf" srcId="{C25B34CF-B405-0447-8EC6-2C6526248AC0}" destId="{BF9DF738-98B0-C944-A412-20FF9E615998}" srcOrd="0" destOrd="0" presId="urn:microsoft.com/office/officeart/2008/layout/VerticalCurvedList"/>
    <dgm:cxn modelId="{C871AAC2-21AB-C240-A4F4-27C8F1CFFDA6}" srcId="{C25B34CF-B405-0447-8EC6-2C6526248AC0}" destId="{4A740C7F-980A-BA4C-9F10-B977C354A1EF}" srcOrd="4" destOrd="0" parTransId="{F7B9919E-504F-E74C-B1B3-9411DA73D15C}" sibTransId="{7769C3F9-7290-764B-BF8B-C4661331C5D3}"/>
    <dgm:cxn modelId="{C96E4DC7-A6D9-514C-AA50-DE773F2C8108}" type="presOf" srcId="{2418038E-2F04-9949-8BE2-1CA7FA4B55E6}" destId="{4CE707F1-C341-234F-A380-871D988B9892}" srcOrd="0" destOrd="0" presId="urn:microsoft.com/office/officeart/2008/layout/VerticalCurvedList"/>
    <dgm:cxn modelId="{45A711ED-414A-E84D-A209-553BBA4D9CAE}" type="presOf" srcId="{EA574351-70BD-7A4A-B8BF-146C3F3BF2CE}" destId="{FC3FD2E1-6A44-304A-8ABE-D29421750942}" srcOrd="0" destOrd="0" presId="urn:microsoft.com/office/officeart/2008/layout/VerticalCurvedList"/>
    <dgm:cxn modelId="{A497AAEE-E439-954D-AE1D-78DED91858F7}" srcId="{C25B34CF-B405-0447-8EC6-2C6526248AC0}" destId="{20520F51-CCC2-9E4B-A032-43DFA1E2C8E0}" srcOrd="2" destOrd="0" parTransId="{8D512923-0E7E-6F48-B6AE-184DD114E0A6}" sibTransId="{2C8A7E30-41C7-814D-B78E-8BC06DAC36AC}"/>
    <dgm:cxn modelId="{43F3A8F5-ADE0-9E43-BB27-454A678C0DD6}" type="presParOf" srcId="{BF9DF738-98B0-C944-A412-20FF9E615998}" destId="{0C1F5FA3-3E5A-5349-B0E3-90B9E10C8F6B}" srcOrd="0" destOrd="0" presId="urn:microsoft.com/office/officeart/2008/layout/VerticalCurvedList"/>
    <dgm:cxn modelId="{02E6CE72-D7C1-6A44-BB23-ABFCAA59152C}" type="presParOf" srcId="{0C1F5FA3-3E5A-5349-B0E3-90B9E10C8F6B}" destId="{390377C0-EA45-864D-9090-7408DAC540B9}" srcOrd="0" destOrd="0" presId="urn:microsoft.com/office/officeart/2008/layout/VerticalCurvedList"/>
    <dgm:cxn modelId="{EA2ABC66-1B95-554A-830A-A7A38D3D0917}" type="presParOf" srcId="{390377C0-EA45-864D-9090-7408DAC540B9}" destId="{A22BC15C-92F7-384A-AB55-067CDF731EFB}" srcOrd="0" destOrd="0" presId="urn:microsoft.com/office/officeart/2008/layout/VerticalCurvedList"/>
    <dgm:cxn modelId="{B3B2DF92-BCD2-464B-BB62-1F906F7C28DC}" type="presParOf" srcId="{390377C0-EA45-864D-9090-7408DAC540B9}" destId="{FC3FD2E1-6A44-304A-8ABE-D29421750942}" srcOrd="1" destOrd="0" presId="urn:microsoft.com/office/officeart/2008/layout/VerticalCurvedList"/>
    <dgm:cxn modelId="{2162EBD7-94EE-274E-A1ED-0FAAA44422E3}" type="presParOf" srcId="{390377C0-EA45-864D-9090-7408DAC540B9}" destId="{1E8EAFC8-E1D4-0941-8651-CB27FA331F82}" srcOrd="2" destOrd="0" presId="urn:microsoft.com/office/officeart/2008/layout/VerticalCurvedList"/>
    <dgm:cxn modelId="{39EEB6B6-FC3C-2E41-89B0-67D0DF59AAD0}" type="presParOf" srcId="{390377C0-EA45-864D-9090-7408DAC540B9}" destId="{CC817098-3CCC-444C-9823-1DD65A190247}" srcOrd="3" destOrd="0" presId="urn:microsoft.com/office/officeart/2008/layout/VerticalCurvedList"/>
    <dgm:cxn modelId="{1D97750C-6FA7-5441-8698-077E6C6C74AC}" type="presParOf" srcId="{0C1F5FA3-3E5A-5349-B0E3-90B9E10C8F6B}" destId="{2CBD8BE2-2890-524A-8B30-4BF8372329EA}" srcOrd="1" destOrd="0" presId="urn:microsoft.com/office/officeart/2008/layout/VerticalCurvedList"/>
    <dgm:cxn modelId="{8B2B6577-FF6F-CB46-8A8C-53781C1D4E2C}" type="presParOf" srcId="{0C1F5FA3-3E5A-5349-B0E3-90B9E10C8F6B}" destId="{6F8CBFA9-534D-A043-9BE5-F1EC16A0742C}" srcOrd="2" destOrd="0" presId="urn:microsoft.com/office/officeart/2008/layout/VerticalCurvedList"/>
    <dgm:cxn modelId="{758FD0DD-B8AE-B743-B7EA-B207A2B3ED7A}" type="presParOf" srcId="{6F8CBFA9-534D-A043-9BE5-F1EC16A0742C}" destId="{3A908DAF-12B2-5D4A-8B94-244EFBE3757C}" srcOrd="0" destOrd="0" presId="urn:microsoft.com/office/officeart/2008/layout/VerticalCurvedList"/>
    <dgm:cxn modelId="{85ED3B53-E1B4-FA45-B4DF-AB6C8449B76D}" type="presParOf" srcId="{0C1F5FA3-3E5A-5349-B0E3-90B9E10C8F6B}" destId="{5D6CDD84-B3EF-9C46-B0CB-2C51976A425F}" srcOrd="3" destOrd="0" presId="urn:microsoft.com/office/officeart/2008/layout/VerticalCurvedList"/>
    <dgm:cxn modelId="{AACFFF4A-7118-7D46-87C1-90ABAAEF8A55}" type="presParOf" srcId="{0C1F5FA3-3E5A-5349-B0E3-90B9E10C8F6B}" destId="{00EEC159-23E5-5743-93EE-2C82B101D40C}" srcOrd="4" destOrd="0" presId="urn:microsoft.com/office/officeart/2008/layout/VerticalCurvedList"/>
    <dgm:cxn modelId="{9FAA9268-AEC0-1C4A-A893-1F88FDC2286C}" type="presParOf" srcId="{00EEC159-23E5-5743-93EE-2C82B101D40C}" destId="{C8DBD8D7-7921-8E46-8701-0CB59E7E5B84}" srcOrd="0" destOrd="0" presId="urn:microsoft.com/office/officeart/2008/layout/VerticalCurvedList"/>
    <dgm:cxn modelId="{78311103-C15B-7A46-ADDB-8EEA0FDF5CE0}" type="presParOf" srcId="{0C1F5FA3-3E5A-5349-B0E3-90B9E10C8F6B}" destId="{D1813CF1-15BD-1746-9C06-CB67253200BC}" srcOrd="5" destOrd="0" presId="urn:microsoft.com/office/officeart/2008/layout/VerticalCurvedList"/>
    <dgm:cxn modelId="{A9900B67-D7E6-CD47-AD55-2BA7AA313FEF}" type="presParOf" srcId="{0C1F5FA3-3E5A-5349-B0E3-90B9E10C8F6B}" destId="{C85A44EB-BB52-3541-8A55-4858852D8C50}" srcOrd="6" destOrd="0" presId="urn:microsoft.com/office/officeart/2008/layout/VerticalCurvedList"/>
    <dgm:cxn modelId="{014AABDD-1550-3E45-B75F-CDBBF5083CEB}" type="presParOf" srcId="{C85A44EB-BB52-3541-8A55-4858852D8C50}" destId="{2DEFCA7B-7A11-FF43-8F11-DDD566601285}" srcOrd="0" destOrd="0" presId="urn:microsoft.com/office/officeart/2008/layout/VerticalCurvedList"/>
    <dgm:cxn modelId="{03643C16-DBA0-C643-A390-A72071E5C67E}" type="presParOf" srcId="{0C1F5FA3-3E5A-5349-B0E3-90B9E10C8F6B}" destId="{4CE707F1-C341-234F-A380-871D988B9892}" srcOrd="7" destOrd="0" presId="urn:microsoft.com/office/officeart/2008/layout/VerticalCurvedList"/>
    <dgm:cxn modelId="{3351EE72-2596-4A42-8241-CB2D2A8754F5}" type="presParOf" srcId="{0C1F5FA3-3E5A-5349-B0E3-90B9E10C8F6B}" destId="{1D0C338F-F7B7-5848-86DA-8E93F7C650CE}" srcOrd="8" destOrd="0" presId="urn:microsoft.com/office/officeart/2008/layout/VerticalCurvedList"/>
    <dgm:cxn modelId="{08D4E3FF-D787-5B49-8E92-EA3E51305786}" type="presParOf" srcId="{1D0C338F-F7B7-5848-86DA-8E93F7C650CE}" destId="{B3B8FADB-2792-7E42-B1BB-E58F1512CC74}" srcOrd="0" destOrd="0" presId="urn:microsoft.com/office/officeart/2008/layout/VerticalCurvedList"/>
    <dgm:cxn modelId="{84B1A9EB-37FD-E04E-A016-695024A84F92}" type="presParOf" srcId="{0C1F5FA3-3E5A-5349-B0E3-90B9E10C8F6B}" destId="{5B2C71B8-E792-594F-A81D-941C9F99CA12}" srcOrd="9" destOrd="0" presId="urn:microsoft.com/office/officeart/2008/layout/VerticalCurvedList"/>
    <dgm:cxn modelId="{5004F275-2FD4-4D4B-84D5-685D71FD262F}" type="presParOf" srcId="{0C1F5FA3-3E5A-5349-B0E3-90B9E10C8F6B}" destId="{1F172A6A-1856-0241-8841-1734DE3F27E5}" srcOrd="10" destOrd="0" presId="urn:microsoft.com/office/officeart/2008/layout/VerticalCurvedList"/>
    <dgm:cxn modelId="{DFFB5A0F-E9C2-AB4A-AC62-7D74854CF91E}" type="presParOf" srcId="{1F172A6A-1856-0241-8841-1734DE3F27E5}" destId="{61DA8E63-1670-9440-9A3A-B95BACF707FE}" srcOrd="0" destOrd="0" presId="urn:microsoft.com/office/officeart/2008/layout/VerticalCurvedList"/>
    <dgm:cxn modelId="{F7300B60-C7F8-6A49-B149-E55666BB41FF}" type="presParOf" srcId="{0C1F5FA3-3E5A-5349-B0E3-90B9E10C8F6B}" destId="{827B38F0-B7C1-DA48-9512-1FA3389CDEAE}" srcOrd="11" destOrd="0" presId="urn:microsoft.com/office/officeart/2008/layout/VerticalCurvedList"/>
    <dgm:cxn modelId="{CAF84750-6409-5943-820D-2F058E20AAFF}" type="presParOf" srcId="{0C1F5FA3-3E5A-5349-B0E3-90B9E10C8F6B}" destId="{4908F7C0-B955-7447-83E5-3A2BB242F7C3}" srcOrd="12" destOrd="0" presId="urn:microsoft.com/office/officeart/2008/layout/VerticalCurvedList"/>
    <dgm:cxn modelId="{BBFA622B-29A3-7D42-A4FB-4EB8588B1923}" type="presParOf" srcId="{4908F7C0-B955-7447-83E5-3A2BB242F7C3}" destId="{C2157EE5-7641-3341-B2E7-021F543816F9}" srcOrd="0" destOrd="0" presId="urn:microsoft.com/office/officeart/2008/layout/VerticalCurvedList"/>
    <dgm:cxn modelId="{85EF2877-D94E-CD48-B404-E03C48BF88A6}" type="presParOf" srcId="{0C1F5FA3-3E5A-5349-B0E3-90B9E10C8F6B}" destId="{9F226AE9-ADF4-EB4F-8906-BCCD10502E1B}" srcOrd="13" destOrd="0" presId="urn:microsoft.com/office/officeart/2008/layout/VerticalCurvedList"/>
    <dgm:cxn modelId="{02E11A36-F209-7A4A-9718-5B5179B8428F}" type="presParOf" srcId="{0C1F5FA3-3E5A-5349-B0E3-90B9E10C8F6B}" destId="{F8CCDF48-6C40-1741-A25C-ED15D2026B7E}" srcOrd="14" destOrd="0" presId="urn:microsoft.com/office/officeart/2008/layout/VerticalCurvedList"/>
    <dgm:cxn modelId="{ABE8CFD7-36B0-3445-8366-16EA50ADE633}" type="presParOf" srcId="{F8CCDF48-6C40-1741-A25C-ED15D2026B7E}" destId="{757B9E9D-E0EF-514A-8620-B12728BAF6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8AB26D-4CFD-9E4C-A174-AB8867C02A29}">
      <dgm:prSet/>
      <dgm:spPr/>
      <dgm:t>
        <a:bodyPr/>
        <a:lstStyle/>
        <a:p>
          <a:pPr rtl="0"/>
          <a:r>
            <a:rPr lang="en-US" dirty="0"/>
            <a:t>Address field contains the effective address of the operand</a:t>
          </a:r>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dgm:spPr/>
      <dgm:t>
        <a:bodyPr/>
        <a:lstStyle/>
        <a:p>
          <a:pPr rtl="0"/>
          <a:r>
            <a:rPr lang="en-US" dirty="0"/>
            <a:t>Effective address (EA) = address field (A)</a:t>
          </a:r>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dgm:spPr/>
      <dgm:t>
        <a:bodyPr/>
        <a:lstStyle/>
        <a:p>
          <a:pPr rtl="0"/>
          <a:r>
            <a:rPr lang="en-US" dirty="0"/>
            <a:t>Was common in earlier generations of computers </a:t>
          </a:r>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dgm:spPr/>
      <dgm:t>
        <a:bodyPr/>
        <a:lstStyle/>
        <a:p>
          <a:pPr rtl="0"/>
          <a:r>
            <a:rPr lang="en-US" dirty="0"/>
            <a:t>Requires only one memory reference and no special calculation</a:t>
          </a:r>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dgm:spPr/>
      <dgm:t>
        <a:bodyPr/>
        <a:lstStyle/>
        <a:p>
          <a:pPr rtl="0"/>
          <a:r>
            <a:rPr lang="en-US" dirty="0"/>
            <a:t>Limitation is that it provides only a limited address space</a:t>
          </a:r>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LinFactY="-100000" custLinFactNeighborX="5253" custLinFactNeighborY="-109857">
        <dgm:presLayoutVars>
          <dgm:chPref val="3"/>
        </dgm:presLayoutVars>
      </dgm:prSet>
      <dgm:spPr/>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LinFactY="-23900" custLinFactNeighborX="3113" custLinFactNeighborY="-100000">
        <dgm:presLayoutVars>
          <dgm:chPref val="3"/>
        </dgm:presLayoutVars>
      </dgm:prSet>
      <dgm:spPr/>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dgm:presLayoutVars>
          <dgm:chPref val="3"/>
        </dgm:presLayoutVars>
      </dgm:prSet>
      <dgm:spPr/>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LinFactY="25376" custLinFactNeighborX="-1167" custLinFactNeighborY="100000">
        <dgm:presLayoutVars>
          <dgm:chPref val="3"/>
        </dgm:presLayoutVars>
      </dgm:prSet>
      <dgm:spPr/>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LinFactY="100000" custLinFactNeighborX="2151" custLinFactNeighborY="154312">
        <dgm:presLayoutVars>
          <dgm:chPref val="3"/>
        </dgm:presLayoutVars>
      </dgm:prSet>
      <dgm:spPr/>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A7F95E04-5640-9F40-85BF-0CEA1BFA3741}" srcId="{92FA89BD-1116-324D-97C8-88FE2DB3F9E8}" destId="{895AE01B-6F9C-BB4E-A002-7ABAE5B78A16}" srcOrd="3" destOrd="0" parTransId="{729079CE-ECB0-7A45-9179-F79E02618CD5}" sibTransId="{232DA005-3DB1-E04A-99C6-A9434DDE18D3}"/>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2F13B68C-D465-5C48-AD8E-698DC33478E5}" srcId="{92FA89BD-1116-324D-97C8-88FE2DB3F9E8}" destId="{6061AE15-8788-1048-B0F2-AB4BFD703868}" srcOrd="2" destOrd="0" parTransId="{ED0C1CDD-0CC2-1640-8034-B4A5B9EFCD7A}" sibTransId="{E60C307D-090B-5B41-BDBF-5D633537D7BD}"/>
    <dgm:cxn modelId="{1985FEC8-0546-8649-8743-6A74CF30190E}" type="presOf" srcId="{E7959769-F8B0-3448-94F6-C6A9B40CA168}" destId="{8AB8A0B0-B803-DC4A-A0A0-7E45D900705C}"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CE0D4EDE-2517-FA42-8909-C851D9A1E132}" srcId="{92FA89BD-1116-324D-97C8-88FE2DB3F9E8}" destId="{B61EB01F-3255-E448-843C-0813C908709C}" srcOrd="1" destOrd="0" parTransId="{B3781EA8-B71B-414E-8CE3-304268965574}" sibTransId="{48C15F19-CC9A-FA4E-98CB-651D3D84BA1A}"/>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FC2AD-2120-3042-8A32-31F9309CC9FB}" type="doc">
      <dgm:prSet loTypeId="urn:microsoft.com/office/officeart/2005/8/layout/matrix2" loCatId="" qsTypeId="urn:microsoft.com/office/officeart/2005/8/quickstyle/simple5" qsCatId="simple" csTypeId="urn:microsoft.com/office/officeart/2005/8/colors/accent3_5" csCatId="accent3"/>
      <dgm:spPr/>
      <dgm:t>
        <a:bodyPr/>
        <a:lstStyle/>
        <a:p>
          <a:endParaRPr lang="en-US"/>
        </a:p>
      </dgm:t>
    </dgm:pt>
    <dgm:pt modelId="{842866CA-E23A-694A-9984-25A7E8AED435}">
      <dgm:prSet/>
      <dgm:spPr/>
      <dgm:t>
        <a:bodyPr/>
        <a:lstStyle/>
        <a:p>
          <a:pPr rtl="0"/>
          <a:r>
            <a:rPr lang="en-US"/>
            <a:t>Address field refers to a register rather than a main     memory address</a:t>
          </a:r>
        </a:p>
      </dgm:t>
    </dgm:pt>
    <dgm:pt modelId="{F1D45151-0E8F-1045-911C-85CF77258AC9}" type="parTrans" cxnId="{081224EF-5D8D-ED42-811C-E1522E33D711}">
      <dgm:prSet/>
      <dgm:spPr/>
      <dgm:t>
        <a:bodyPr/>
        <a:lstStyle/>
        <a:p>
          <a:endParaRPr lang="en-US"/>
        </a:p>
      </dgm:t>
    </dgm:pt>
    <dgm:pt modelId="{2AB330EA-A51B-4F4E-A6B6-CEF82F92C81D}" type="sibTrans" cxnId="{081224EF-5D8D-ED42-811C-E1522E33D711}">
      <dgm:prSet/>
      <dgm:spPr/>
      <dgm:t>
        <a:bodyPr/>
        <a:lstStyle/>
        <a:p>
          <a:endParaRPr lang="en-US"/>
        </a:p>
      </dgm:t>
    </dgm:pt>
    <dgm:pt modelId="{5D840648-1FBF-6E4D-AC0C-1EC503D4D81A}">
      <dgm:prSet/>
      <dgm:spPr/>
      <dgm:t>
        <a:bodyPr/>
        <a:lstStyle/>
        <a:p>
          <a:pPr rtl="0"/>
          <a:r>
            <a:rPr lang="en-US"/>
            <a:t>EA = R</a:t>
          </a:r>
        </a:p>
      </dgm:t>
    </dgm:pt>
    <dgm:pt modelId="{5BB619D8-1F9C-9546-980F-B77695D15651}" type="parTrans" cxnId="{B555B3F5-ED66-E840-A36F-07BA2E2A9CF7}">
      <dgm:prSet/>
      <dgm:spPr/>
      <dgm:t>
        <a:bodyPr/>
        <a:lstStyle/>
        <a:p>
          <a:endParaRPr lang="en-US"/>
        </a:p>
      </dgm:t>
    </dgm:pt>
    <dgm:pt modelId="{A3383831-092E-2B48-A77C-80075FC87C45}" type="sibTrans" cxnId="{B555B3F5-ED66-E840-A36F-07BA2E2A9CF7}">
      <dgm:prSet/>
      <dgm:spPr/>
      <dgm:t>
        <a:bodyPr/>
        <a:lstStyle/>
        <a:p>
          <a:endParaRPr lang="en-US"/>
        </a:p>
      </dgm:t>
    </dgm:pt>
    <dgm:pt modelId="{19414C10-82B8-A14A-B37F-2F3AC36FA104}">
      <dgm:prSet/>
      <dgm:spPr/>
      <dgm:t>
        <a:bodyPr/>
        <a:lstStyle/>
        <a:p>
          <a:pPr rtl="0"/>
          <a:r>
            <a:rPr lang="en-US"/>
            <a:t>Advantages:</a:t>
          </a:r>
        </a:p>
      </dgm:t>
    </dgm:pt>
    <dgm:pt modelId="{935CB947-14A1-444E-A8E1-F72DE166BA78}" type="parTrans" cxnId="{F6B3471A-F94B-E94E-B185-945F5DF348DB}">
      <dgm:prSet/>
      <dgm:spPr/>
      <dgm:t>
        <a:bodyPr/>
        <a:lstStyle/>
        <a:p>
          <a:endParaRPr lang="en-US"/>
        </a:p>
      </dgm:t>
    </dgm:pt>
    <dgm:pt modelId="{17287A93-A9CD-6040-B20F-7111E578754B}" type="sibTrans" cxnId="{F6B3471A-F94B-E94E-B185-945F5DF348DB}">
      <dgm:prSet/>
      <dgm:spPr/>
      <dgm:t>
        <a:bodyPr/>
        <a:lstStyle/>
        <a:p>
          <a:endParaRPr lang="en-US"/>
        </a:p>
      </dgm:t>
    </dgm:pt>
    <dgm:pt modelId="{228B42B7-D12A-0345-909A-CA849FEC2EA5}">
      <dgm:prSet/>
      <dgm:spPr/>
      <dgm:t>
        <a:bodyPr/>
        <a:lstStyle/>
        <a:p>
          <a:pPr rtl="0"/>
          <a:r>
            <a:rPr lang="en-US"/>
            <a:t>Only a small address field is needed in the instruction</a:t>
          </a:r>
        </a:p>
      </dgm:t>
    </dgm:pt>
    <dgm:pt modelId="{C5CC4FE1-85C4-5848-A85D-F3AA97448FB9}" type="parTrans" cxnId="{6357D273-498F-2246-B94A-055EE446F2DB}">
      <dgm:prSet/>
      <dgm:spPr/>
      <dgm:t>
        <a:bodyPr/>
        <a:lstStyle/>
        <a:p>
          <a:endParaRPr lang="en-US"/>
        </a:p>
      </dgm:t>
    </dgm:pt>
    <dgm:pt modelId="{86F8A5FF-6E75-6248-9D02-EE0D0C42A4FF}" type="sibTrans" cxnId="{6357D273-498F-2246-B94A-055EE446F2DB}">
      <dgm:prSet/>
      <dgm:spPr/>
      <dgm:t>
        <a:bodyPr/>
        <a:lstStyle/>
        <a:p>
          <a:endParaRPr lang="en-US"/>
        </a:p>
      </dgm:t>
    </dgm:pt>
    <dgm:pt modelId="{94B01D7F-C84F-7447-B636-1B66BF02BF30}">
      <dgm:prSet/>
      <dgm:spPr/>
      <dgm:t>
        <a:bodyPr/>
        <a:lstStyle/>
        <a:p>
          <a:pPr rtl="0"/>
          <a:r>
            <a:rPr lang="en-US"/>
            <a:t>No time-consuming memory references are required</a:t>
          </a:r>
        </a:p>
      </dgm:t>
    </dgm:pt>
    <dgm:pt modelId="{C2D1B592-94B5-6A4A-86C2-BC45ADC9953E}" type="parTrans" cxnId="{3FAC1522-DB11-6140-8746-48B742FDCD27}">
      <dgm:prSet/>
      <dgm:spPr/>
      <dgm:t>
        <a:bodyPr/>
        <a:lstStyle/>
        <a:p>
          <a:endParaRPr lang="en-US"/>
        </a:p>
      </dgm:t>
    </dgm:pt>
    <dgm:pt modelId="{037A529D-AD8D-094C-B91D-5FFE55990DC1}" type="sibTrans" cxnId="{3FAC1522-DB11-6140-8746-48B742FDCD27}">
      <dgm:prSet/>
      <dgm:spPr/>
      <dgm:t>
        <a:bodyPr/>
        <a:lstStyle/>
        <a:p>
          <a:endParaRPr lang="en-US"/>
        </a:p>
      </dgm:t>
    </dgm:pt>
    <dgm:pt modelId="{71B0F529-214F-E54F-AC27-3D0E4C6CFD22}">
      <dgm:prSet/>
      <dgm:spPr/>
      <dgm:t>
        <a:bodyPr/>
        <a:lstStyle/>
        <a:p>
          <a:pPr rtl="0"/>
          <a:r>
            <a:rPr lang="en-US" dirty="0"/>
            <a:t>Disadvantage:</a:t>
          </a:r>
        </a:p>
      </dgm:t>
    </dgm:pt>
    <dgm:pt modelId="{A524F364-DF01-C247-9424-B1930DCD15EC}" type="parTrans" cxnId="{FF1CE0EB-9B4A-F44E-9C77-1570AB00696E}">
      <dgm:prSet/>
      <dgm:spPr/>
      <dgm:t>
        <a:bodyPr/>
        <a:lstStyle/>
        <a:p>
          <a:endParaRPr lang="en-US"/>
        </a:p>
      </dgm:t>
    </dgm:pt>
    <dgm:pt modelId="{6239FD61-458F-6146-8BC3-7A6A5CAFC9DB}" type="sibTrans" cxnId="{FF1CE0EB-9B4A-F44E-9C77-1570AB00696E}">
      <dgm:prSet/>
      <dgm:spPr/>
      <dgm:t>
        <a:bodyPr/>
        <a:lstStyle/>
        <a:p>
          <a:endParaRPr lang="en-US"/>
        </a:p>
      </dgm:t>
    </dgm:pt>
    <dgm:pt modelId="{72928E03-60C9-2740-8035-0D953A6AE95E}">
      <dgm:prSet/>
      <dgm:spPr/>
      <dgm:t>
        <a:bodyPr/>
        <a:lstStyle/>
        <a:p>
          <a:pPr rtl="0"/>
          <a:r>
            <a:rPr lang="en-US"/>
            <a:t>The address space is very limited</a:t>
          </a:r>
        </a:p>
      </dgm:t>
    </dgm:pt>
    <dgm:pt modelId="{26724497-22DB-3140-ABA4-F93A95C272D1}" type="parTrans" cxnId="{6994A015-636B-8948-96D8-E4E3B0BA5C80}">
      <dgm:prSet/>
      <dgm:spPr/>
      <dgm:t>
        <a:bodyPr/>
        <a:lstStyle/>
        <a:p>
          <a:endParaRPr lang="en-US"/>
        </a:p>
      </dgm:t>
    </dgm:pt>
    <dgm:pt modelId="{A00AEF3A-9F30-E84E-AB6A-551D8E3AE0C3}" type="sibTrans" cxnId="{6994A015-636B-8948-96D8-E4E3B0BA5C80}">
      <dgm:prSet/>
      <dgm:spPr/>
      <dgm:t>
        <a:bodyPr/>
        <a:lstStyle/>
        <a:p>
          <a:endParaRPr lang="en-US"/>
        </a:p>
      </dgm:t>
    </dgm:pt>
    <dgm:pt modelId="{BF57F61A-A915-AE4D-85A1-3D51196DC795}" type="pres">
      <dgm:prSet presAssocID="{C3FFC2AD-2120-3042-8A32-31F9309CC9FB}" presName="matrix" presStyleCnt="0">
        <dgm:presLayoutVars>
          <dgm:chMax val="1"/>
          <dgm:dir/>
          <dgm:resizeHandles val="exact"/>
        </dgm:presLayoutVars>
      </dgm:prSet>
      <dgm:spPr/>
    </dgm:pt>
    <dgm:pt modelId="{A50EB2B9-06E1-6345-90F8-9577C98DD49A}" type="pres">
      <dgm:prSet presAssocID="{C3FFC2AD-2120-3042-8A32-31F9309CC9FB}" presName="axisShape" presStyleLbl="bgShp" presStyleIdx="0" presStyleCnt="1"/>
      <dgm:spPr/>
    </dgm:pt>
    <dgm:pt modelId="{0C4F3843-8CA9-7B47-94BF-4616B2186CF3}" type="pres">
      <dgm:prSet presAssocID="{C3FFC2AD-2120-3042-8A32-31F9309CC9FB}" presName="rect1" presStyleLbl="node1" presStyleIdx="0" presStyleCnt="4">
        <dgm:presLayoutVars>
          <dgm:chMax val="0"/>
          <dgm:chPref val="0"/>
          <dgm:bulletEnabled val="1"/>
        </dgm:presLayoutVars>
      </dgm:prSet>
      <dgm:spPr/>
    </dgm:pt>
    <dgm:pt modelId="{4994DBF4-399F-B847-B5E1-56CF3D810B3F}" type="pres">
      <dgm:prSet presAssocID="{C3FFC2AD-2120-3042-8A32-31F9309CC9FB}" presName="rect2" presStyleLbl="node1" presStyleIdx="1" presStyleCnt="4">
        <dgm:presLayoutVars>
          <dgm:chMax val="0"/>
          <dgm:chPref val="0"/>
          <dgm:bulletEnabled val="1"/>
        </dgm:presLayoutVars>
      </dgm:prSet>
      <dgm:spPr/>
    </dgm:pt>
    <dgm:pt modelId="{70BCC0E4-5247-B048-ACFC-F17CBC026825}" type="pres">
      <dgm:prSet presAssocID="{C3FFC2AD-2120-3042-8A32-31F9309CC9FB}" presName="rect3" presStyleLbl="node1" presStyleIdx="2" presStyleCnt="4">
        <dgm:presLayoutVars>
          <dgm:chMax val="0"/>
          <dgm:chPref val="0"/>
          <dgm:bulletEnabled val="1"/>
        </dgm:presLayoutVars>
      </dgm:prSet>
      <dgm:spPr/>
    </dgm:pt>
    <dgm:pt modelId="{A3664F60-92EC-F04A-A8E6-72B11CB21727}" type="pres">
      <dgm:prSet presAssocID="{C3FFC2AD-2120-3042-8A32-31F9309CC9FB}" presName="rect4" presStyleLbl="node1" presStyleIdx="3" presStyleCnt="4">
        <dgm:presLayoutVars>
          <dgm:chMax val="0"/>
          <dgm:chPref val="0"/>
          <dgm:bulletEnabled val="1"/>
        </dgm:presLayoutVars>
      </dgm:prSet>
      <dgm:spPr/>
    </dgm:pt>
  </dgm:ptLst>
  <dgm:cxnLst>
    <dgm:cxn modelId="{6994A015-636B-8948-96D8-E4E3B0BA5C80}" srcId="{71B0F529-214F-E54F-AC27-3D0E4C6CFD22}" destId="{72928E03-60C9-2740-8035-0D953A6AE95E}" srcOrd="0" destOrd="0" parTransId="{26724497-22DB-3140-ABA4-F93A95C272D1}" sibTransId="{A00AEF3A-9F30-E84E-AB6A-551D8E3AE0C3}"/>
    <dgm:cxn modelId="{F6B3471A-F94B-E94E-B185-945F5DF348DB}" srcId="{C3FFC2AD-2120-3042-8A32-31F9309CC9FB}" destId="{19414C10-82B8-A14A-B37F-2F3AC36FA104}" srcOrd="2" destOrd="0" parTransId="{935CB947-14A1-444E-A8E1-F72DE166BA78}" sibTransId="{17287A93-A9CD-6040-B20F-7111E578754B}"/>
    <dgm:cxn modelId="{3FAC1522-DB11-6140-8746-48B742FDCD27}" srcId="{19414C10-82B8-A14A-B37F-2F3AC36FA104}" destId="{94B01D7F-C84F-7447-B636-1B66BF02BF30}" srcOrd="1" destOrd="0" parTransId="{C2D1B592-94B5-6A4A-86C2-BC45ADC9953E}" sibTransId="{037A529D-AD8D-094C-B91D-5FFE55990DC1}"/>
    <dgm:cxn modelId="{B2DB5E2F-911E-484B-8F42-20247F306EBC}" type="presOf" srcId="{72928E03-60C9-2740-8035-0D953A6AE95E}" destId="{A3664F60-92EC-F04A-A8E6-72B11CB21727}" srcOrd="0" destOrd="1" presId="urn:microsoft.com/office/officeart/2005/8/layout/matrix2"/>
    <dgm:cxn modelId="{EE9CC55F-0BA5-BF40-BB64-A052357EDF88}" type="presOf" srcId="{5D840648-1FBF-6E4D-AC0C-1EC503D4D81A}" destId="{4994DBF4-399F-B847-B5E1-56CF3D810B3F}" srcOrd="0" destOrd="0" presId="urn:microsoft.com/office/officeart/2005/8/layout/matrix2"/>
    <dgm:cxn modelId="{C0500252-ED8B-5F4D-8C12-37A636124CB3}" type="presOf" srcId="{228B42B7-D12A-0345-909A-CA849FEC2EA5}" destId="{70BCC0E4-5247-B048-ACFC-F17CBC026825}" srcOrd="0" destOrd="1" presId="urn:microsoft.com/office/officeart/2005/8/layout/matrix2"/>
    <dgm:cxn modelId="{6357D273-498F-2246-B94A-055EE446F2DB}" srcId="{19414C10-82B8-A14A-B37F-2F3AC36FA104}" destId="{228B42B7-D12A-0345-909A-CA849FEC2EA5}" srcOrd="0" destOrd="0" parTransId="{C5CC4FE1-85C4-5848-A85D-F3AA97448FB9}" sibTransId="{86F8A5FF-6E75-6248-9D02-EE0D0C42A4FF}"/>
    <dgm:cxn modelId="{E8A85680-B06B-394C-A47B-A29F297AEDE8}" type="presOf" srcId="{C3FFC2AD-2120-3042-8A32-31F9309CC9FB}" destId="{BF57F61A-A915-AE4D-85A1-3D51196DC795}" srcOrd="0" destOrd="0" presId="urn:microsoft.com/office/officeart/2005/8/layout/matrix2"/>
    <dgm:cxn modelId="{D37A96CB-6093-A244-91C7-DF2ADB4F1C71}" type="presOf" srcId="{842866CA-E23A-694A-9984-25A7E8AED435}" destId="{0C4F3843-8CA9-7B47-94BF-4616B2186CF3}" srcOrd="0" destOrd="0" presId="urn:microsoft.com/office/officeart/2005/8/layout/matrix2"/>
    <dgm:cxn modelId="{6A2DD2D3-2053-724F-88BD-C234932EF65E}" type="presOf" srcId="{94B01D7F-C84F-7447-B636-1B66BF02BF30}" destId="{70BCC0E4-5247-B048-ACFC-F17CBC026825}" srcOrd="0" destOrd="2" presId="urn:microsoft.com/office/officeart/2005/8/layout/matrix2"/>
    <dgm:cxn modelId="{2DC2E8D8-77DA-684C-AD40-06B92D3BEF5D}" type="presOf" srcId="{71B0F529-214F-E54F-AC27-3D0E4C6CFD22}" destId="{A3664F60-92EC-F04A-A8E6-72B11CB21727}" srcOrd="0" destOrd="0" presId="urn:microsoft.com/office/officeart/2005/8/layout/matrix2"/>
    <dgm:cxn modelId="{3C183CE5-EF37-104E-A289-3DA79A7826F0}" type="presOf" srcId="{19414C10-82B8-A14A-B37F-2F3AC36FA104}" destId="{70BCC0E4-5247-B048-ACFC-F17CBC026825}" srcOrd="0" destOrd="0" presId="urn:microsoft.com/office/officeart/2005/8/layout/matrix2"/>
    <dgm:cxn modelId="{FF1CE0EB-9B4A-F44E-9C77-1570AB00696E}" srcId="{C3FFC2AD-2120-3042-8A32-31F9309CC9FB}" destId="{71B0F529-214F-E54F-AC27-3D0E4C6CFD22}" srcOrd="3" destOrd="0" parTransId="{A524F364-DF01-C247-9424-B1930DCD15EC}" sibTransId="{6239FD61-458F-6146-8BC3-7A6A5CAFC9DB}"/>
    <dgm:cxn modelId="{081224EF-5D8D-ED42-811C-E1522E33D711}" srcId="{C3FFC2AD-2120-3042-8A32-31F9309CC9FB}" destId="{842866CA-E23A-694A-9984-25A7E8AED435}" srcOrd="0" destOrd="0" parTransId="{F1D45151-0E8F-1045-911C-85CF77258AC9}" sibTransId="{2AB330EA-A51B-4F4E-A6B6-CEF82F92C81D}"/>
    <dgm:cxn modelId="{B555B3F5-ED66-E840-A36F-07BA2E2A9CF7}" srcId="{C3FFC2AD-2120-3042-8A32-31F9309CC9FB}" destId="{5D840648-1FBF-6E4D-AC0C-1EC503D4D81A}" srcOrd="1" destOrd="0" parTransId="{5BB619D8-1F9C-9546-980F-B77695D15651}" sibTransId="{A3383831-092E-2B48-A77C-80075FC87C45}"/>
    <dgm:cxn modelId="{496BBC38-16E3-A941-9157-018F04A5149F}" type="presParOf" srcId="{BF57F61A-A915-AE4D-85A1-3D51196DC795}" destId="{A50EB2B9-06E1-6345-90F8-9577C98DD49A}" srcOrd="0" destOrd="0" presId="urn:microsoft.com/office/officeart/2005/8/layout/matrix2"/>
    <dgm:cxn modelId="{F4BB2BC2-623B-C746-BC6F-3B4C7681BFE8}" type="presParOf" srcId="{BF57F61A-A915-AE4D-85A1-3D51196DC795}" destId="{0C4F3843-8CA9-7B47-94BF-4616B2186CF3}" srcOrd="1" destOrd="0" presId="urn:microsoft.com/office/officeart/2005/8/layout/matrix2"/>
    <dgm:cxn modelId="{2FCE28E6-A930-7740-945B-5E4687284486}" type="presParOf" srcId="{BF57F61A-A915-AE4D-85A1-3D51196DC795}" destId="{4994DBF4-399F-B847-B5E1-56CF3D810B3F}" srcOrd="2" destOrd="0" presId="urn:microsoft.com/office/officeart/2005/8/layout/matrix2"/>
    <dgm:cxn modelId="{CA973C86-54AE-EE48-894E-43328396BDA3}" type="presParOf" srcId="{BF57F61A-A915-AE4D-85A1-3D51196DC795}" destId="{70BCC0E4-5247-B048-ACFC-F17CBC026825}" srcOrd="3" destOrd="0" presId="urn:microsoft.com/office/officeart/2005/8/layout/matrix2"/>
    <dgm:cxn modelId="{9B5BF20E-5CEF-BB4D-87D4-B602CBD78C6C}" type="presParOf" srcId="{BF57F61A-A915-AE4D-85A1-3D51196DC795}" destId="{A3664F60-92EC-F04A-A8E6-72B11CB21727}"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colorful4" csCatId="colorful"/>
      <dgm:spPr/>
      <dgm:t>
        <a:bodyPr/>
        <a:lstStyle/>
        <a:p>
          <a:endParaRPr lang="en-US"/>
        </a:p>
      </dgm:t>
    </dgm:pt>
    <dgm:pt modelId="{A84DDF75-04FC-C749-87DB-D94F9CC939FC}">
      <dgm:prSet/>
      <dgm:spPr/>
      <dgm:t>
        <a:bodyPr/>
        <a:lstStyle/>
        <a:p>
          <a:pPr rtl="0"/>
          <a:r>
            <a:rPr lang="en-US" dirty="0">
              <a:solidFill>
                <a:schemeClr val="accent2"/>
              </a:solidFill>
            </a:rPr>
            <a:t>Define the layout of the bits of an instruction, in terms of its constituent fields</a:t>
          </a: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a:solidFill>
                <a:schemeClr val="accent2"/>
              </a:solidFill>
            </a:rPr>
            <a:t>Must include an opcode and, implicitly or explicitly, indicate the addressing mode for each operand</a:t>
          </a: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a:solidFill>
                <a:schemeClr val="accent2"/>
              </a:solidFill>
            </a:rPr>
            <a:t>For most instruction sets more than one instruction format is used</a:t>
          </a: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pt>
    <dgm:pt modelId="{E839FB02-6AB5-C645-8052-5011DD110ED1}" type="pres">
      <dgm:prSet presAssocID="{A84DDF75-04FC-C749-87DB-D94F9CC939FC}" presName="node" presStyleLbl="node1" presStyleIdx="0" presStyleCnt="3">
        <dgm:presLayoutVars>
          <dgm:bulletEnabled val="1"/>
        </dgm:presLayoutVars>
      </dgm:prSet>
      <dgm:spPr/>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pt>
  </dgm:ptLst>
  <dgm:cxnLst>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A7A330B4-3D0E-664B-B1A1-084CA6DCA15E}" type="presOf" srcId="{E52EECE0-E083-6E4D-88A7-8ED519498F8F}" destId="{9C22D813-78A6-F44B-A184-BA63B43415D4}"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B1AE5FA-9F41-5C4B-9F00-F11A469F950F}" type="presOf" srcId="{A84DDF75-04FC-C749-87DB-D94F9CC939FC}" destId="{E839FB02-6AB5-C645-8052-5011DD110ED1}"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D17FB3-E440-6A4F-B7D3-293DE85510F6}" type="doc">
      <dgm:prSet loTypeId="urn:microsoft.com/office/officeart/2005/8/layout/default" loCatId="" qsTypeId="urn:microsoft.com/office/officeart/2005/8/quickstyle/simple4" qsCatId="simple" csTypeId="urn:microsoft.com/office/officeart/2005/8/colors/colorful4" csCatId="colorful"/>
      <dgm:spPr/>
      <dgm:t>
        <a:bodyPr/>
        <a:lstStyle/>
        <a:p>
          <a:endParaRPr lang="en-US"/>
        </a:p>
      </dgm:t>
    </dgm:pt>
    <dgm:pt modelId="{9AEE2E66-27AF-D94B-8E74-F7EC8B7B4107}">
      <dgm:prSet/>
      <dgm:spPr/>
      <dgm:t>
        <a:bodyPr/>
        <a:lstStyle/>
        <a:p>
          <a:pPr rtl="0"/>
          <a:r>
            <a:rPr lang="en-US" dirty="0">
              <a:solidFill>
                <a:schemeClr val="accent2"/>
              </a:solidFill>
            </a:rPr>
            <a:t>Number of addressing modes	</a:t>
          </a:r>
        </a:p>
      </dgm:t>
    </dgm:pt>
    <dgm:pt modelId="{8AB2495B-FDED-A542-8D70-3786670ABA01}" type="parTrans" cxnId="{739F25D3-223E-5445-85A9-60FC4C82EB58}">
      <dgm:prSet/>
      <dgm:spPr/>
      <dgm:t>
        <a:bodyPr/>
        <a:lstStyle/>
        <a:p>
          <a:endParaRPr lang="en-US"/>
        </a:p>
      </dgm:t>
    </dgm:pt>
    <dgm:pt modelId="{ABB20859-8428-F14E-B216-7154F1AE07D4}" type="sibTrans" cxnId="{739F25D3-223E-5445-85A9-60FC4C82EB58}">
      <dgm:prSet/>
      <dgm:spPr/>
      <dgm:t>
        <a:bodyPr/>
        <a:lstStyle/>
        <a:p>
          <a:endParaRPr lang="en-US"/>
        </a:p>
      </dgm:t>
    </dgm:pt>
    <dgm:pt modelId="{B297A6D1-6B6F-FB43-9466-D800DE79CC4D}">
      <dgm:prSet/>
      <dgm:spPr/>
      <dgm:t>
        <a:bodyPr/>
        <a:lstStyle/>
        <a:p>
          <a:pPr rtl="0"/>
          <a:r>
            <a:rPr lang="en-US" dirty="0">
              <a:solidFill>
                <a:schemeClr val="accent2"/>
              </a:solidFill>
            </a:rPr>
            <a:t>Number of operands</a:t>
          </a:r>
        </a:p>
      </dgm:t>
    </dgm:pt>
    <dgm:pt modelId="{92415BC5-8E50-4343-9DC9-9F973C7DCC25}" type="parTrans" cxnId="{CD218FB7-8135-684C-BF8A-4273A7C96E45}">
      <dgm:prSet/>
      <dgm:spPr/>
      <dgm:t>
        <a:bodyPr/>
        <a:lstStyle/>
        <a:p>
          <a:endParaRPr lang="en-US"/>
        </a:p>
      </dgm:t>
    </dgm:pt>
    <dgm:pt modelId="{CDAB6B77-D360-BC4F-804B-B717691E54CB}" type="sibTrans" cxnId="{CD218FB7-8135-684C-BF8A-4273A7C96E45}">
      <dgm:prSet/>
      <dgm:spPr/>
      <dgm:t>
        <a:bodyPr/>
        <a:lstStyle/>
        <a:p>
          <a:endParaRPr lang="en-US"/>
        </a:p>
      </dgm:t>
    </dgm:pt>
    <dgm:pt modelId="{F50C517B-16D1-B849-8EF0-8C98FA877BEA}">
      <dgm:prSet/>
      <dgm:spPr/>
      <dgm:t>
        <a:bodyPr/>
        <a:lstStyle/>
        <a:p>
          <a:pPr rtl="0"/>
          <a:r>
            <a:rPr lang="en-US" dirty="0">
              <a:solidFill>
                <a:schemeClr val="accent2"/>
              </a:solidFill>
            </a:rPr>
            <a:t>Register versus memory</a:t>
          </a:r>
        </a:p>
      </dgm:t>
    </dgm:pt>
    <dgm:pt modelId="{07B03D8D-888B-D34C-BB8D-283A164FD355}" type="parTrans" cxnId="{6E9F6A7E-4D7D-5141-94F8-0EC2FFEBC30F}">
      <dgm:prSet/>
      <dgm:spPr/>
      <dgm:t>
        <a:bodyPr/>
        <a:lstStyle/>
        <a:p>
          <a:endParaRPr lang="en-US"/>
        </a:p>
      </dgm:t>
    </dgm:pt>
    <dgm:pt modelId="{4586DD4F-8D61-9F43-9475-92257A1A256A}" type="sibTrans" cxnId="{6E9F6A7E-4D7D-5141-94F8-0EC2FFEBC30F}">
      <dgm:prSet/>
      <dgm:spPr/>
      <dgm:t>
        <a:bodyPr/>
        <a:lstStyle/>
        <a:p>
          <a:endParaRPr lang="en-US"/>
        </a:p>
      </dgm:t>
    </dgm:pt>
    <dgm:pt modelId="{E8124A79-2EB2-8346-8789-DF8D254E1437}">
      <dgm:prSet/>
      <dgm:spPr/>
      <dgm:t>
        <a:bodyPr/>
        <a:lstStyle/>
        <a:p>
          <a:pPr rtl="0"/>
          <a:r>
            <a:rPr lang="en-US" dirty="0">
              <a:solidFill>
                <a:schemeClr val="accent2"/>
              </a:solidFill>
            </a:rPr>
            <a:t>Number of register sets</a:t>
          </a:r>
        </a:p>
      </dgm:t>
    </dgm:pt>
    <dgm:pt modelId="{94387FF2-DB90-2847-8C78-4FB43C18C44C}" type="parTrans" cxnId="{1A30B05A-B014-4F43-889E-ADA64EF2C06D}">
      <dgm:prSet/>
      <dgm:spPr/>
      <dgm:t>
        <a:bodyPr/>
        <a:lstStyle/>
        <a:p>
          <a:endParaRPr lang="en-US"/>
        </a:p>
      </dgm:t>
    </dgm:pt>
    <dgm:pt modelId="{9FE48CF8-4E9B-D84B-B124-EF4F004DFAAF}" type="sibTrans" cxnId="{1A30B05A-B014-4F43-889E-ADA64EF2C06D}">
      <dgm:prSet/>
      <dgm:spPr/>
      <dgm:t>
        <a:bodyPr/>
        <a:lstStyle/>
        <a:p>
          <a:endParaRPr lang="en-US"/>
        </a:p>
      </dgm:t>
    </dgm:pt>
    <dgm:pt modelId="{98FFAAB8-4D35-0D40-9511-077DABD5C852}">
      <dgm:prSet/>
      <dgm:spPr/>
      <dgm:t>
        <a:bodyPr/>
        <a:lstStyle/>
        <a:p>
          <a:pPr rtl="0"/>
          <a:r>
            <a:rPr lang="en-US" dirty="0">
              <a:solidFill>
                <a:schemeClr val="accent2"/>
              </a:solidFill>
            </a:rPr>
            <a:t>Address range</a:t>
          </a:r>
        </a:p>
      </dgm:t>
    </dgm:pt>
    <dgm:pt modelId="{100A0CDE-A711-314D-B275-1C97838FF1E4}" type="parTrans" cxnId="{ECDDB5C4-8450-9A49-BB13-E47F98B26223}">
      <dgm:prSet/>
      <dgm:spPr/>
      <dgm:t>
        <a:bodyPr/>
        <a:lstStyle/>
        <a:p>
          <a:endParaRPr lang="en-US"/>
        </a:p>
      </dgm:t>
    </dgm:pt>
    <dgm:pt modelId="{4D5871A4-6BEE-2348-8A4E-DCAD835EBD7E}" type="sibTrans" cxnId="{ECDDB5C4-8450-9A49-BB13-E47F98B26223}">
      <dgm:prSet/>
      <dgm:spPr/>
      <dgm:t>
        <a:bodyPr/>
        <a:lstStyle/>
        <a:p>
          <a:endParaRPr lang="en-US"/>
        </a:p>
      </dgm:t>
    </dgm:pt>
    <dgm:pt modelId="{86BF62D0-CCA8-2B4A-A711-8DFB4CCE5363}">
      <dgm:prSet/>
      <dgm:spPr/>
      <dgm:t>
        <a:bodyPr/>
        <a:lstStyle/>
        <a:p>
          <a:pPr rtl="0"/>
          <a:r>
            <a:rPr lang="en-US" dirty="0">
              <a:solidFill>
                <a:schemeClr val="accent2"/>
              </a:solidFill>
            </a:rPr>
            <a:t>Address granularity</a:t>
          </a:r>
        </a:p>
      </dgm:t>
    </dgm:pt>
    <dgm:pt modelId="{B4377790-0992-4B4D-8B4B-58342305303F}" type="parTrans" cxnId="{ACB0D45A-FBFD-2A47-BB69-960B1D9DAD8C}">
      <dgm:prSet/>
      <dgm:spPr/>
      <dgm:t>
        <a:bodyPr/>
        <a:lstStyle/>
        <a:p>
          <a:endParaRPr lang="en-US"/>
        </a:p>
      </dgm:t>
    </dgm:pt>
    <dgm:pt modelId="{7A84B130-D757-9C4E-AF3E-D970F8D8910D}" type="sibTrans" cxnId="{ACB0D45A-FBFD-2A47-BB69-960B1D9DAD8C}">
      <dgm:prSet/>
      <dgm:spPr/>
      <dgm:t>
        <a:bodyPr/>
        <a:lstStyle/>
        <a:p>
          <a:endParaRPr lang="en-US"/>
        </a:p>
      </dgm:t>
    </dgm:pt>
    <dgm:pt modelId="{76757134-4DD3-DD42-980C-793F2415FCA7}" type="pres">
      <dgm:prSet presAssocID="{F5D17FB3-E440-6A4F-B7D3-293DE85510F6}" presName="diagram" presStyleCnt="0">
        <dgm:presLayoutVars>
          <dgm:dir/>
          <dgm:resizeHandles val="exact"/>
        </dgm:presLayoutVars>
      </dgm:prSet>
      <dgm:spPr/>
    </dgm:pt>
    <dgm:pt modelId="{C35741C0-AF00-CA44-9BD7-897AD833618C}" type="pres">
      <dgm:prSet presAssocID="{9AEE2E66-27AF-D94B-8E74-F7EC8B7B4107}" presName="node" presStyleLbl="node1" presStyleIdx="0" presStyleCnt="6">
        <dgm:presLayoutVars>
          <dgm:bulletEnabled val="1"/>
        </dgm:presLayoutVars>
      </dgm:prSet>
      <dgm:spPr/>
    </dgm:pt>
    <dgm:pt modelId="{6A10D592-1828-B54B-8EC0-C92E61B4C478}" type="pres">
      <dgm:prSet presAssocID="{ABB20859-8428-F14E-B216-7154F1AE07D4}" presName="sibTrans" presStyleCnt="0"/>
      <dgm:spPr/>
    </dgm:pt>
    <dgm:pt modelId="{72BB6A60-8F22-2D4E-BC0F-3DC0A691A29B}" type="pres">
      <dgm:prSet presAssocID="{B297A6D1-6B6F-FB43-9466-D800DE79CC4D}" presName="node" presStyleLbl="node1" presStyleIdx="1" presStyleCnt="6">
        <dgm:presLayoutVars>
          <dgm:bulletEnabled val="1"/>
        </dgm:presLayoutVars>
      </dgm:prSet>
      <dgm:spPr/>
    </dgm:pt>
    <dgm:pt modelId="{0D0F39F2-3712-B149-92BA-64A063C01F53}" type="pres">
      <dgm:prSet presAssocID="{CDAB6B77-D360-BC4F-804B-B717691E54CB}" presName="sibTrans" presStyleCnt="0"/>
      <dgm:spPr/>
    </dgm:pt>
    <dgm:pt modelId="{352CB0F1-5B6C-6945-ABF3-ED695AFC0D9A}" type="pres">
      <dgm:prSet presAssocID="{F50C517B-16D1-B849-8EF0-8C98FA877BEA}" presName="node" presStyleLbl="node1" presStyleIdx="2" presStyleCnt="6">
        <dgm:presLayoutVars>
          <dgm:bulletEnabled val="1"/>
        </dgm:presLayoutVars>
      </dgm:prSet>
      <dgm:spPr/>
    </dgm:pt>
    <dgm:pt modelId="{9DC73B5F-9AD7-DB4C-926D-095824A3E567}" type="pres">
      <dgm:prSet presAssocID="{4586DD4F-8D61-9F43-9475-92257A1A256A}" presName="sibTrans" presStyleCnt="0"/>
      <dgm:spPr/>
    </dgm:pt>
    <dgm:pt modelId="{9B9E5E99-5AE5-724E-A77F-FCC711EA4601}" type="pres">
      <dgm:prSet presAssocID="{E8124A79-2EB2-8346-8789-DF8D254E1437}" presName="node" presStyleLbl="node1" presStyleIdx="3" presStyleCnt="6">
        <dgm:presLayoutVars>
          <dgm:bulletEnabled val="1"/>
        </dgm:presLayoutVars>
      </dgm:prSet>
      <dgm:spPr/>
    </dgm:pt>
    <dgm:pt modelId="{55F43FCC-DCC4-744D-A032-3564F25AC41D}" type="pres">
      <dgm:prSet presAssocID="{9FE48CF8-4E9B-D84B-B124-EF4F004DFAAF}" presName="sibTrans" presStyleCnt="0"/>
      <dgm:spPr/>
    </dgm:pt>
    <dgm:pt modelId="{07111F0A-146D-B74B-93B1-03C3088F22D2}" type="pres">
      <dgm:prSet presAssocID="{98FFAAB8-4D35-0D40-9511-077DABD5C852}" presName="node" presStyleLbl="node1" presStyleIdx="4" presStyleCnt="6">
        <dgm:presLayoutVars>
          <dgm:bulletEnabled val="1"/>
        </dgm:presLayoutVars>
      </dgm:prSet>
      <dgm:spPr/>
    </dgm:pt>
    <dgm:pt modelId="{E1804273-11B9-3C4E-847F-9C3BCD1AC050}" type="pres">
      <dgm:prSet presAssocID="{4D5871A4-6BEE-2348-8A4E-DCAD835EBD7E}" presName="sibTrans" presStyleCnt="0"/>
      <dgm:spPr/>
    </dgm:pt>
    <dgm:pt modelId="{2C13FBC5-B362-E34C-81FE-4DAA45A75724}" type="pres">
      <dgm:prSet presAssocID="{86BF62D0-CCA8-2B4A-A711-8DFB4CCE5363}" presName="node" presStyleLbl="node1" presStyleIdx="5" presStyleCnt="6">
        <dgm:presLayoutVars>
          <dgm:bulletEnabled val="1"/>
        </dgm:presLayoutVars>
      </dgm:prSet>
      <dgm:spPr/>
    </dgm:pt>
  </dgm:ptLst>
  <dgm:cxnLst>
    <dgm:cxn modelId="{6F973F10-FDCB-3043-8FA0-CA1B3F75EC4C}" type="presOf" srcId="{98FFAAB8-4D35-0D40-9511-077DABD5C852}" destId="{07111F0A-146D-B74B-93B1-03C3088F22D2}" srcOrd="0" destOrd="0" presId="urn:microsoft.com/office/officeart/2005/8/layout/default"/>
    <dgm:cxn modelId="{95D16435-CFF6-A340-B7E0-6E166A9B2CE8}" type="presOf" srcId="{E8124A79-2EB2-8346-8789-DF8D254E1437}" destId="{9B9E5E99-5AE5-724E-A77F-FCC711EA4601}" srcOrd="0" destOrd="0" presId="urn:microsoft.com/office/officeart/2005/8/layout/default"/>
    <dgm:cxn modelId="{F83B4C3E-B224-E84C-8336-0334A67B4454}" type="presOf" srcId="{86BF62D0-CCA8-2B4A-A711-8DFB4CCE5363}" destId="{2C13FBC5-B362-E34C-81FE-4DAA45A75724}" srcOrd="0" destOrd="0" presId="urn:microsoft.com/office/officeart/2005/8/layout/default"/>
    <dgm:cxn modelId="{48731B42-14E9-C245-B8AD-2EB34CEFDE91}" type="presOf" srcId="{9AEE2E66-27AF-D94B-8E74-F7EC8B7B4107}" destId="{C35741C0-AF00-CA44-9BD7-897AD833618C}" srcOrd="0" destOrd="0" presId="urn:microsoft.com/office/officeart/2005/8/layout/default"/>
    <dgm:cxn modelId="{1A30B05A-B014-4F43-889E-ADA64EF2C06D}" srcId="{F5D17FB3-E440-6A4F-B7D3-293DE85510F6}" destId="{E8124A79-2EB2-8346-8789-DF8D254E1437}" srcOrd="3" destOrd="0" parTransId="{94387FF2-DB90-2847-8C78-4FB43C18C44C}" sibTransId="{9FE48CF8-4E9B-D84B-B124-EF4F004DFAAF}"/>
    <dgm:cxn modelId="{ACB0D45A-FBFD-2A47-BB69-960B1D9DAD8C}" srcId="{F5D17FB3-E440-6A4F-B7D3-293DE85510F6}" destId="{86BF62D0-CCA8-2B4A-A711-8DFB4CCE5363}" srcOrd="5" destOrd="0" parTransId="{B4377790-0992-4B4D-8B4B-58342305303F}" sibTransId="{7A84B130-D757-9C4E-AF3E-D970F8D8910D}"/>
    <dgm:cxn modelId="{6E9F6A7E-4D7D-5141-94F8-0EC2FFEBC30F}" srcId="{F5D17FB3-E440-6A4F-B7D3-293DE85510F6}" destId="{F50C517B-16D1-B849-8EF0-8C98FA877BEA}" srcOrd="2" destOrd="0" parTransId="{07B03D8D-888B-D34C-BB8D-283A164FD355}" sibTransId="{4586DD4F-8D61-9F43-9475-92257A1A256A}"/>
    <dgm:cxn modelId="{BFCFBFAE-C4E7-F14B-9086-841E6FF1B2DE}" type="presOf" srcId="{F50C517B-16D1-B849-8EF0-8C98FA877BEA}" destId="{352CB0F1-5B6C-6945-ABF3-ED695AFC0D9A}" srcOrd="0" destOrd="0" presId="urn:microsoft.com/office/officeart/2005/8/layout/default"/>
    <dgm:cxn modelId="{598E6AB1-129F-E34D-B3AD-AD31EC31775C}" type="presOf" srcId="{B297A6D1-6B6F-FB43-9466-D800DE79CC4D}" destId="{72BB6A60-8F22-2D4E-BC0F-3DC0A691A29B}" srcOrd="0" destOrd="0" presId="urn:microsoft.com/office/officeart/2005/8/layout/default"/>
    <dgm:cxn modelId="{CD218FB7-8135-684C-BF8A-4273A7C96E45}" srcId="{F5D17FB3-E440-6A4F-B7D3-293DE85510F6}" destId="{B297A6D1-6B6F-FB43-9466-D800DE79CC4D}" srcOrd="1" destOrd="0" parTransId="{92415BC5-8E50-4343-9DC9-9F973C7DCC25}" sibTransId="{CDAB6B77-D360-BC4F-804B-B717691E54CB}"/>
    <dgm:cxn modelId="{ECDDB5C4-8450-9A49-BB13-E47F98B26223}" srcId="{F5D17FB3-E440-6A4F-B7D3-293DE85510F6}" destId="{98FFAAB8-4D35-0D40-9511-077DABD5C852}" srcOrd="4" destOrd="0" parTransId="{100A0CDE-A711-314D-B275-1C97838FF1E4}" sibTransId="{4D5871A4-6BEE-2348-8A4E-DCAD835EBD7E}"/>
    <dgm:cxn modelId="{739F25D3-223E-5445-85A9-60FC4C82EB58}" srcId="{F5D17FB3-E440-6A4F-B7D3-293DE85510F6}" destId="{9AEE2E66-27AF-D94B-8E74-F7EC8B7B4107}" srcOrd="0" destOrd="0" parTransId="{8AB2495B-FDED-A542-8D70-3786670ABA01}" sibTransId="{ABB20859-8428-F14E-B216-7154F1AE07D4}"/>
    <dgm:cxn modelId="{CE1CB6FB-1029-1C44-8B80-BEF4E1D74A26}" type="presOf" srcId="{F5D17FB3-E440-6A4F-B7D3-293DE85510F6}" destId="{76757134-4DD3-DD42-980C-793F2415FCA7}" srcOrd="0" destOrd="0" presId="urn:microsoft.com/office/officeart/2005/8/layout/default"/>
    <dgm:cxn modelId="{FA57E072-0BA8-1B40-9A0E-8185B04B0684}" type="presParOf" srcId="{76757134-4DD3-DD42-980C-793F2415FCA7}" destId="{C35741C0-AF00-CA44-9BD7-897AD833618C}" srcOrd="0" destOrd="0" presId="urn:microsoft.com/office/officeart/2005/8/layout/default"/>
    <dgm:cxn modelId="{89F33706-E8F9-AC49-A54C-227998F0AC5A}" type="presParOf" srcId="{76757134-4DD3-DD42-980C-793F2415FCA7}" destId="{6A10D592-1828-B54B-8EC0-C92E61B4C478}" srcOrd="1" destOrd="0" presId="urn:microsoft.com/office/officeart/2005/8/layout/default"/>
    <dgm:cxn modelId="{B03EC9B0-5E33-3945-87B8-0056B8157ED8}" type="presParOf" srcId="{76757134-4DD3-DD42-980C-793F2415FCA7}" destId="{72BB6A60-8F22-2D4E-BC0F-3DC0A691A29B}" srcOrd="2" destOrd="0" presId="urn:microsoft.com/office/officeart/2005/8/layout/default"/>
    <dgm:cxn modelId="{732091F9-351C-C84D-B492-30FC6AF7D26F}" type="presParOf" srcId="{76757134-4DD3-DD42-980C-793F2415FCA7}" destId="{0D0F39F2-3712-B149-92BA-64A063C01F53}" srcOrd="3" destOrd="0" presId="urn:microsoft.com/office/officeart/2005/8/layout/default"/>
    <dgm:cxn modelId="{C60D1BC4-9DDC-2943-BB12-B3424E65CB76}" type="presParOf" srcId="{76757134-4DD3-DD42-980C-793F2415FCA7}" destId="{352CB0F1-5B6C-6945-ABF3-ED695AFC0D9A}" srcOrd="4" destOrd="0" presId="urn:microsoft.com/office/officeart/2005/8/layout/default"/>
    <dgm:cxn modelId="{EDE21C9C-09A6-EA4B-8FAE-7BC199CDCBF9}" type="presParOf" srcId="{76757134-4DD3-DD42-980C-793F2415FCA7}" destId="{9DC73B5F-9AD7-DB4C-926D-095824A3E567}" srcOrd="5" destOrd="0" presId="urn:microsoft.com/office/officeart/2005/8/layout/default"/>
    <dgm:cxn modelId="{6A9FAA32-2A6C-7D47-B0C8-911DE8B82DB3}" type="presParOf" srcId="{76757134-4DD3-DD42-980C-793F2415FCA7}" destId="{9B9E5E99-5AE5-724E-A77F-FCC711EA4601}" srcOrd="6" destOrd="0" presId="urn:microsoft.com/office/officeart/2005/8/layout/default"/>
    <dgm:cxn modelId="{00106AF4-834A-A045-A012-AC3533D1E3E5}" type="presParOf" srcId="{76757134-4DD3-DD42-980C-793F2415FCA7}" destId="{55F43FCC-DCC4-744D-A032-3564F25AC41D}" srcOrd="7" destOrd="0" presId="urn:microsoft.com/office/officeart/2005/8/layout/default"/>
    <dgm:cxn modelId="{497A1725-C285-6C40-80C5-A6F0F9A51A62}" type="presParOf" srcId="{76757134-4DD3-DD42-980C-793F2415FCA7}" destId="{07111F0A-146D-B74B-93B1-03C3088F22D2}" srcOrd="8" destOrd="0" presId="urn:microsoft.com/office/officeart/2005/8/layout/default"/>
    <dgm:cxn modelId="{CD14BDD2-5FCF-1E4A-B94A-99215A7A7952}" type="presParOf" srcId="{76757134-4DD3-DD42-980C-793F2415FCA7}" destId="{E1804273-11B9-3C4E-847F-9C3BCD1AC050}" srcOrd="9" destOrd="0" presId="urn:microsoft.com/office/officeart/2005/8/layout/default"/>
    <dgm:cxn modelId="{73A742AC-FC5D-4741-977E-A10DDA75E707}" type="presParOf" srcId="{76757134-4DD3-DD42-980C-793F2415FCA7}" destId="{2C13FBC5-B362-E34C-81FE-4DAA45A7572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FD2E1-6A44-304A-8ABE-D29421750942}">
      <dsp:nvSpPr>
        <dsp:cNvPr id="0" name=""/>
        <dsp:cNvSpPr/>
      </dsp:nvSpPr>
      <dsp:spPr>
        <a:xfrm>
          <a:off x="-6102426" y="-934316"/>
          <a:ext cx="7269307" cy="7269307"/>
        </a:xfrm>
        <a:prstGeom prst="blockArc">
          <a:avLst>
            <a:gd name="adj1" fmla="val 18900000"/>
            <a:gd name="adj2" fmla="val 2700000"/>
            <a:gd name="adj3" fmla="val 297"/>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BD8BE2-2890-524A-8B30-4BF8372329EA}">
      <dsp:nvSpPr>
        <dsp:cNvPr id="0" name=""/>
        <dsp:cNvSpPr/>
      </dsp:nvSpPr>
      <dsp:spPr>
        <a:xfrm>
          <a:off x="378857" y="245514"/>
          <a:ext cx="6137168"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t>Immediate</a:t>
          </a:r>
        </a:p>
      </dsp:txBody>
      <dsp:txXfrm>
        <a:off x="378857" y="245514"/>
        <a:ext cx="6137168" cy="490813"/>
      </dsp:txXfrm>
    </dsp:sp>
    <dsp:sp modelId="{3A908DAF-12B2-5D4A-8B94-244EFBE3757C}">
      <dsp:nvSpPr>
        <dsp:cNvPr id="0" name=""/>
        <dsp:cNvSpPr/>
      </dsp:nvSpPr>
      <dsp:spPr>
        <a:xfrm>
          <a:off x="72099" y="184163"/>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5D6CDD84-B3EF-9C46-B0CB-2C51976A425F}">
      <dsp:nvSpPr>
        <dsp:cNvPr id="0" name=""/>
        <dsp:cNvSpPr/>
      </dsp:nvSpPr>
      <dsp:spPr>
        <a:xfrm>
          <a:off x="823332" y="982166"/>
          <a:ext cx="5692693"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Direct</a:t>
          </a:r>
        </a:p>
      </dsp:txBody>
      <dsp:txXfrm>
        <a:off x="823332" y="982166"/>
        <a:ext cx="5692693" cy="490813"/>
      </dsp:txXfrm>
    </dsp:sp>
    <dsp:sp modelId="{C8DBD8D7-7921-8E46-8701-0CB59E7E5B84}">
      <dsp:nvSpPr>
        <dsp:cNvPr id="0" name=""/>
        <dsp:cNvSpPr/>
      </dsp:nvSpPr>
      <dsp:spPr>
        <a:xfrm>
          <a:off x="516574" y="920815"/>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D1813CF1-15BD-1746-9C06-CB67253200BC}">
      <dsp:nvSpPr>
        <dsp:cNvPr id="0" name=""/>
        <dsp:cNvSpPr/>
      </dsp:nvSpPr>
      <dsp:spPr>
        <a:xfrm>
          <a:off x="1066903" y="1718278"/>
          <a:ext cx="5449122"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Indirect</a:t>
          </a:r>
        </a:p>
      </dsp:txBody>
      <dsp:txXfrm>
        <a:off x="1066903" y="1718278"/>
        <a:ext cx="5449122" cy="490813"/>
      </dsp:txXfrm>
    </dsp:sp>
    <dsp:sp modelId="{2DEFCA7B-7A11-FF43-8F11-DDD566601285}">
      <dsp:nvSpPr>
        <dsp:cNvPr id="0" name=""/>
        <dsp:cNvSpPr/>
      </dsp:nvSpPr>
      <dsp:spPr>
        <a:xfrm>
          <a:off x="760145" y="1656927"/>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4CE707F1-C341-234F-A380-871D988B9892}">
      <dsp:nvSpPr>
        <dsp:cNvPr id="0" name=""/>
        <dsp:cNvSpPr/>
      </dsp:nvSpPr>
      <dsp:spPr>
        <a:xfrm>
          <a:off x="1144673" y="2454930"/>
          <a:ext cx="5371352"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t>Register</a:t>
          </a:r>
        </a:p>
      </dsp:txBody>
      <dsp:txXfrm>
        <a:off x="1144673" y="2454930"/>
        <a:ext cx="5371352" cy="490813"/>
      </dsp:txXfrm>
    </dsp:sp>
    <dsp:sp modelId="{B3B8FADB-2792-7E42-B1BB-E58F1512CC74}">
      <dsp:nvSpPr>
        <dsp:cNvPr id="0" name=""/>
        <dsp:cNvSpPr/>
      </dsp:nvSpPr>
      <dsp:spPr>
        <a:xfrm>
          <a:off x="837914" y="2393579"/>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5B2C71B8-E792-594F-A81D-941C9F99CA12}">
      <dsp:nvSpPr>
        <dsp:cNvPr id="0" name=""/>
        <dsp:cNvSpPr/>
      </dsp:nvSpPr>
      <dsp:spPr>
        <a:xfrm>
          <a:off x="1066903" y="3191582"/>
          <a:ext cx="5449122"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Register indirect</a:t>
          </a:r>
        </a:p>
      </dsp:txBody>
      <dsp:txXfrm>
        <a:off x="1066903" y="3191582"/>
        <a:ext cx="5449122" cy="490813"/>
      </dsp:txXfrm>
    </dsp:sp>
    <dsp:sp modelId="{61DA8E63-1670-9440-9A3A-B95BACF707FE}">
      <dsp:nvSpPr>
        <dsp:cNvPr id="0" name=""/>
        <dsp:cNvSpPr/>
      </dsp:nvSpPr>
      <dsp:spPr>
        <a:xfrm>
          <a:off x="760145" y="3130231"/>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827B38F0-B7C1-DA48-9512-1FA3389CDEAE}">
      <dsp:nvSpPr>
        <dsp:cNvPr id="0" name=""/>
        <dsp:cNvSpPr/>
      </dsp:nvSpPr>
      <dsp:spPr>
        <a:xfrm>
          <a:off x="823332" y="3927694"/>
          <a:ext cx="5692693"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dirty="0"/>
            <a:t>Displacement</a:t>
          </a:r>
        </a:p>
      </dsp:txBody>
      <dsp:txXfrm>
        <a:off x="823332" y="3927694"/>
        <a:ext cx="5692693" cy="490813"/>
      </dsp:txXfrm>
    </dsp:sp>
    <dsp:sp modelId="{C2157EE5-7641-3341-B2E7-021F543816F9}">
      <dsp:nvSpPr>
        <dsp:cNvPr id="0" name=""/>
        <dsp:cNvSpPr/>
      </dsp:nvSpPr>
      <dsp:spPr>
        <a:xfrm>
          <a:off x="516574" y="3866343"/>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 modelId="{9F226AE9-ADF4-EB4F-8906-BCCD10502E1B}">
      <dsp:nvSpPr>
        <dsp:cNvPr id="0" name=""/>
        <dsp:cNvSpPr/>
      </dsp:nvSpPr>
      <dsp:spPr>
        <a:xfrm>
          <a:off x="378857" y="4664346"/>
          <a:ext cx="6137168" cy="490813"/>
        </a:xfrm>
        <a:prstGeom prst="rect">
          <a:avLst/>
        </a:prstGeom>
        <a:gradFill rotWithShape="0">
          <a:gsLst>
            <a:gs pos="0">
              <a:schemeClr val="accent2">
                <a:hueOff val="0"/>
                <a:satOff val="0"/>
                <a:lumOff val="0"/>
                <a:alphaOff val="0"/>
                <a:shade val="40000"/>
                <a:alpha val="100000"/>
                <a:satMod val="150000"/>
                <a:lumMod val="100000"/>
              </a:schemeClr>
            </a:gs>
            <a:gs pos="100000">
              <a:schemeClr val="accent2">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389583"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t>Stack</a:t>
          </a:r>
        </a:p>
      </dsp:txBody>
      <dsp:txXfrm>
        <a:off x="378857" y="4664346"/>
        <a:ext cx="6137168" cy="490813"/>
      </dsp:txXfrm>
    </dsp:sp>
    <dsp:sp modelId="{757B9E9D-E0EF-514A-8620-B12728BAF68D}">
      <dsp:nvSpPr>
        <dsp:cNvPr id="0" name=""/>
        <dsp:cNvSpPr/>
      </dsp:nvSpPr>
      <dsp:spPr>
        <a:xfrm>
          <a:off x="72099" y="4602995"/>
          <a:ext cx="613516" cy="61351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4868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300061"/>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Address field contains the effective address of the operand</a:t>
          </a:r>
        </a:p>
      </dsp:txBody>
      <dsp:txXfrm>
        <a:off x="264295" y="326733"/>
        <a:ext cx="1380774" cy="857321"/>
      </dsp:txXfrm>
    </dsp:sp>
    <dsp:sp modelId="{12211905-1138-A64D-A172-424F7AF19CF4}">
      <dsp:nvSpPr>
        <dsp:cNvPr id="0" name=""/>
        <dsp:cNvSpPr/>
      </dsp:nvSpPr>
      <dsp:spPr>
        <a:xfrm>
          <a:off x="1800399" y="931462"/>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108284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Effective address (EA) = address field (A)</a:t>
          </a:r>
        </a:p>
      </dsp:txBody>
      <dsp:txXfrm>
        <a:off x="1986417" y="1109514"/>
        <a:ext cx="1380774" cy="857321"/>
      </dsp:txXfrm>
    </dsp:sp>
    <dsp:sp modelId="{C5144ED8-933C-1B48-8D11-257811EF2561}">
      <dsp:nvSpPr>
        <dsp:cNvPr id="0" name=""/>
        <dsp:cNvSpPr/>
      </dsp:nvSpPr>
      <dsp:spPr>
        <a:xfrm>
          <a:off x="3508567" y="2059777"/>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2211156"/>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Was common in earlier generations of computers </a:t>
          </a:r>
        </a:p>
      </dsp:txBody>
      <dsp:txXfrm>
        <a:off x="3694585" y="2237828"/>
        <a:ext cx="1380774" cy="857321"/>
      </dsp:txXfrm>
    </dsp:sp>
    <dsp:sp modelId="{C6195375-255E-164A-A511-E4D563E7E84E}">
      <dsp:nvSpPr>
        <dsp:cNvPr id="0" name=""/>
        <dsp:cNvSpPr/>
      </dsp:nvSpPr>
      <dsp:spPr>
        <a:xfrm>
          <a:off x="5244643" y="3201533"/>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3352912"/>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Requires only one memory reference and no special calculation</a:t>
          </a:r>
        </a:p>
      </dsp:txBody>
      <dsp:txXfrm>
        <a:off x="5430661" y="3379584"/>
        <a:ext cx="1380774" cy="857321"/>
      </dsp:txXfrm>
    </dsp:sp>
    <dsp:sp modelId="{CDE3062D-FF32-8E4E-9EF4-D87D53435C1F}">
      <dsp:nvSpPr>
        <dsp:cNvPr id="0" name=""/>
        <dsp:cNvSpPr/>
      </dsp:nvSpPr>
      <dsp:spPr>
        <a:xfrm>
          <a:off x="7017134" y="4119555"/>
          <a:ext cx="1434118" cy="9106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4270934"/>
          <a:ext cx="1434118" cy="9106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dirty="0"/>
            <a:t>Limitation is that it provides only a limited address space</a:t>
          </a:r>
        </a:p>
      </dsp:txBody>
      <dsp:txXfrm>
        <a:off x="7203153" y="4297606"/>
        <a:ext cx="1380774" cy="857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B2B9-06E1-6345-90F8-9577C98DD49A}">
      <dsp:nvSpPr>
        <dsp:cNvPr id="0" name=""/>
        <dsp:cNvSpPr/>
      </dsp:nvSpPr>
      <dsp:spPr>
        <a:xfrm>
          <a:off x="108358" y="0"/>
          <a:ext cx="4859337" cy="4859337"/>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0C4F3843-8CA9-7B47-94BF-4616B2186CF3}">
      <dsp:nvSpPr>
        <dsp:cNvPr id="0" name=""/>
        <dsp:cNvSpPr/>
      </dsp:nvSpPr>
      <dsp:spPr>
        <a:xfrm>
          <a:off x="424215" y="315856"/>
          <a:ext cx="1943734" cy="1943734"/>
        </a:xfrm>
        <a:prstGeom prst="roundRect">
          <a:avLst/>
        </a:prstGeom>
        <a:gradFill rotWithShape="0">
          <a:gsLst>
            <a:gs pos="0">
              <a:schemeClr val="accent3">
                <a:alpha val="90000"/>
                <a:hueOff val="0"/>
                <a:satOff val="0"/>
                <a:lumOff val="0"/>
                <a:alphaOff val="0"/>
                <a:shade val="40000"/>
                <a:alpha val="100000"/>
                <a:satMod val="150000"/>
                <a:lumMod val="100000"/>
              </a:schemeClr>
            </a:gs>
            <a:gs pos="100000">
              <a:schemeClr val="accent3">
                <a:alpha val="90000"/>
                <a:hueOff val="0"/>
                <a:satOff val="0"/>
                <a:lumOff val="0"/>
                <a:alphaOff val="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t>Address field refers to a register rather than a main     memory address</a:t>
          </a:r>
        </a:p>
      </dsp:txBody>
      <dsp:txXfrm>
        <a:off x="519100" y="410741"/>
        <a:ext cx="1753964" cy="1753964"/>
      </dsp:txXfrm>
    </dsp:sp>
    <dsp:sp modelId="{4994DBF4-399F-B847-B5E1-56CF3D810B3F}">
      <dsp:nvSpPr>
        <dsp:cNvPr id="0" name=""/>
        <dsp:cNvSpPr/>
      </dsp:nvSpPr>
      <dsp:spPr>
        <a:xfrm>
          <a:off x="2708104" y="315856"/>
          <a:ext cx="1943734" cy="1943734"/>
        </a:xfrm>
        <a:prstGeom prst="roundRect">
          <a:avLst/>
        </a:prstGeom>
        <a:gradFill rotWithShape="0">
          <a:gsLst>
            <a:gs pos="0">
              <a:schemeClr val="accent3">
                <a:alpha val="90000"/>
                <a:hueOff val="0"/>
                <a:satOff val="0"/>
                <a:lumOff val="0"/>
                <a:alphaOff val="-13333"/>
                <a:shade val="40000"/>
                <a:alpha val="100000"/>
                <a:satMod val="150000"/>
                <a:lumMod val="100000"/>
              </a:schemeClr>
            </a:gs>
            <a:gs pos="100000">
              <a:schemeClr val="accent3">
                <a:alpha val="90000"/>
                <a:hueOff val="0"/>
                <a:satOff val="0"/>
                <a:lumOff val="0"/>
                <a:alphaOff val="-13333"/>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t>EA = R</a:t>
          </a:r>
        </a:p>
      </dsp:txBody>
      <dsp:txXfrm>
        <a:off x="2802989" y="410741"/>
        <a:ext cx="1753964" cy="1753964"/>
      </dsp:txXfrm>
    </dsp:sp>
    <dsp:sp modelId="{70BCC0E4-5247-B048-ACFC-F17CBC026825}">
      <dsp:nvSpPr>
        <dsp:cNvPr id="0" name=""/>
        <dsp:cNvSpPr/>
      </dsp:nvSpPr>
      <dsp:spPr>
        <a:xfrm>
          <a:off x="424215" y="2599745"/>
          <a:ext cx="1943734" cy="1943734"/>
        </a:xfrm>
        <a:prstGeom prst="roundRect">
          <a:avLst/>
        </a:prstGeom>
        <a:gradFill rotWithShape="0">
          <a:gsLst>
            <a:gs pos="0">
              <a:schemeClr val="accent3">
                <a:alpha val="90000"/>
                <a:hueOff val="0"/>
                <a:satOff val="0"/>
                <a:lumOff val="0"/>
                <a:alphaOff val="-26667"/>
                <a:shade val="40000"/>
                <a:alpha val="100000"/>
                <a:satMod val="150000"/>
                <a:lumMod val="100000"/>
              </a:schemeClr>
            </a:gs>
            <a:gs pos="100000">
              <a:schemeClr val="accent3">
                <a:alpha val="90000"/>
                <a:hueOff val="0"/>
                <a:satOff val="0"/>
                <a:lumOff val="0"/>
                <a:alphaOff val="-26667"/>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a:t>Advantages:</a:t>
          </a:r>
        </a:p>
        <a:p>
          <a:pPr marL="114300" lvl="1" indent="-114300" algn="l" defTabSz="577850" rtl="0">
            <a:lnSpc>
              <a:spcPct val="90000"/>
            </a:lnSpc>
            <a:spcBef>
              <a:spcPct val="0"/>
            </a:spcBef>
            <a:spcAft>
              <a:spcPct val="15000"/>
            </a:spcAft>
            <a:buChar char="•"/>
          </a:pPr>
          <a:r>
            <a:rPr lang="en-US" sz="1300" kern="1200"/>
            <a:t>Only a small address field is needed in the instruction</a:t>
          </a:r>
        </a:p>
        <a:p>
          <a:pPr marL="114300" lvl="1" indent="-114300" algn="l" defTabSz="577850" rtl="0">
            <a:lnSpc>
              <a:spcPct val="90000"/>
            </a:lnSpc>
            <a:spcBef>
              <a:spcPct val="0"/>
            </a:spcBef>
            <a:spcAft>
              <a:spcPct val="15000"/>
            </a:spcAft>
            <a:buChar char="•"/>
          </a:pPr>
          <a:r>
            <a:rPr lang="en-US" sz="1300" kern="1200"/>
            <a:t>No time-consuming memory references are required</a:t>
          </a:r>
        </a:p>
      </dsp:txBody>
      <dsp:txXfrm>
        <a:off x="519100" y="2694630"/>
        <a:ext cx="1753964" cy="1753964"/>
      </dsp:txXfrm>
    </dsp:sp>
    <dsp:sp modelId="{A3664F60-92EC-F04A-A8E6-72B11CB21727}">
      <dsp:nvSpPr>
        <dsp:cNvPr id="0" name=""/>
        <dsp:cNvSpPr/>
      </dsp:nvSpPr>
      <dsp:spPr>
        <a:xfrm>
          <a:off x="2708104" y="2599745"/>
          <a:ext cx="1943734" cy="1943734"/>
        </a:xfrm>
        <a:prstGeom prst="roundRect">
          <a:avLst/>
        </a:prstGeom>
        <a:gradFill rotWithShape="0">
          <a:gsLst>
            <a:gs pos="0">
              <a:schemeClr val="accent3">
                <a:alpha val="90000"/>
                <a:hueOff val="0"/>
                <a:satOff val="0"/>
                <a:lumOff val="0"/>
                <a:alphaOff val="-40000"/>
                <a:shade val="40000"/>
                <a:alpha val="100000"/>
                <a:satMod val="150000"/>
                <a:lumMod val="100000"/>
              </a:schemeClr>
            </a:gs>
            <a:gs pos="100000">
              <a:schemeClr val="accent3">
                <a:alpha val="90000"/>
                <a:hueOff val="0"/>
                <a:satOff val="0"/>
                <a:lumOff val="0"/>
                <a:alphaOff val="-40000"/>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kern="1200" dirty="0"/>
            <a:t>Disadvantage:</a:t>
          </a:r>
        </a:p>
        <a:p>
          <a:pPr marL="114300" lvl="1" indent="-114300" algn="l" defTabSz="577850" rtl="0">
            <a:lnSpc>
              <a:spcPct val="90000"/>
            </a:lnSpc>
            <a:spcBef>
              <a:spcPct val="0"/>
            </a:spcBef>
            <a:spcAft>
              <a:spcPct val="15000"/>
            </a:spcAft>
            <a:buChar char="•"/>
          </a:pPr>
          <a:r>
            <a:rPr lang="en-US" sz="1300" kern="1200"/>
            <a:t>The address space is very limited</a:t>
          </a:r>
        </a:p>
      </dsp:txBody>
      <dsp:txXfrm>
        <a:off x="2802989" y="2694630"/>
        <a:ext cx="1753964" cy="1753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2" y="1171698"/>
          <a:ext cx="4906962" cy="2563564"/>
        </a:xfrm>
        <a:prstGeom prst="flowChartManualOperation">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accent2"/>
              </a:solidFill>
            </a:rPr>
            <a:t>Define the layout of the bits of an instruction, in terms of its constituent fields</a:t>
          </a:r>
        </a:p>
      </dsp:txBody>
      <dsp:txXfrm rot="5400000">
        <a:off x="987" y="981391"/>
        <a:ext cx="2563564" cy="2944178"/>
      </dsp:txXfrm>
    </dsp:sp>
    <dsp:sp modelId="{9C22D813-78A6-F44B-A184-BA63B43415D4}">
      <dsp:nvSpPr>
        <dsp:cNvPr id="0" name=""/>
        <dsp:cNvSpPr/>
      </dsp:nvSpPr>
      <dsp:spPr>
        <a:xfrm rot="16200000">
          <a:off x="1585119" y="1171698"/>
          <a:ext cx="4906962" cy="2563564"/>
        </a:xfrm>
        <a:prstGeom prst="flowChartManualOperation">
          <a:avLst/>
        </a:prstGeom>
        <a:gradFill rotWithShape="0">
          <a:gsLst>
            <a:gs pos="0">
              <a:schemeClr val="accent4">
                <a:hueOff val="-854369"/>
                <a:satOff val="36567"/>
                <a:lumOff val="2156"/>
                <a:alphaOff val="0"/>
                <a:shade val="40000"/>
                <a:alpha val="100000"/>
                <a:satMod val="150000"/>
                <a:lumMod val="100000"/>
              </a:schemeClr>
            </a:gs>
            <a:gs pos="100000">
              <a:schemeClr val="accent4">
                <a:hueOff val="-854369"/>
                <a:satOff val="36567"/>
                <a:lumOff val="2156"/>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accent2"/>
              </a:solidFill>
            </a:rPr>
            <a:t>Must include an opcode and, implicitly or explicitly, indicate the addressing mode for each operand</a:t>
          </a:r>
        </a:p>
      </dsp:txBody>
      <dsp:txXfrm rot="5400000">
        <a:off x="2756818" y="981391"/>
        <a:ext cx="2563564" cy="2944178"/>
      </dsp:txXfrm>
    </dsp:sp>
    <dsp:sp modelId="{11DA530E-381C-884C-92DD-C175D8033C96}">
      <dsp:nvSpPr>
        <dsp:cNvPr id="0" name=""/>
        <dsp:cNvSpPr/>
      </dsp:nvSpPr>
      <dsp:spPr>
        <a:xfrm rot="16200000">
          <a:off x="4340950" y="1171698"/>
          <a:ext cx="4906962" cy="2563564"/>
        </a:xfrm>
        <a:prstGeom prst="flowChartManualOperation">
          <a:avLst/>
        </a:prstGeom>
        <a:gradFill rotWithShape="0">
          <a:gsLst>
            <a:gs pos="0">
              <a:schemeClr val="accent4">
                <a:hueOff val="-1708738"/>
                <a:satOff val="73133"/>
                <a:lumOff val="4313"/>
                <a:alphaOff val="0"/>
                <a:shade val="40000"/>
                <a:alpha val="100000"/>
                <a:satMod val="150000"/>
                <a:lumMod val="100000"/>
              </a:schemeClr>
            </a:gs>
            <a:gs pos="100000">
              <a:schemeClr val="accent4">
                <a:hueOff val="-1708738"/>
                <a:satOff val="73133"/>
                <a:lumOff val="4313"/>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solidFill>
                <a:schemeClr val="accent2"/>
              </a:solidFill>
            </a:rPr>
            <a:t>For most instruction sets more than one instruction format is used</a:t>
          </a:r>
        </a:p>
      </dsp:txBody>
      <dsp:txXfrm rot="5400000">
        <a:off x="5512649" y="981391"/>
        <a:ext cx="2563564" cy="2944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741C0-AF00-CA44-9BD7-897AD833618C}">
      <dsp:nvSpPr>
        <dsp:cNvPr id="0" name=""/>
        <dsp:cNvSpPr/>
      </dsp:nvSpPr>
      <dsp:spPr>
        <a:xfrm>
          <a:off x="0" y="738162"/>
          <a:ext cx="2717105" cy="1630263"/>
        </a:xfrm>
        <a:prstGeom prst="rect">
          <a:avLst/>
        </a:prstGeom>
        <a:gradFill rotWithShape="0">
          <a:gsLst>
            <a:gs pos="0">
              <a:schemeClr val="accent4">
                <a:hueOff val="0"/>
                <a:satOff val="0"/>
                <a:lumOff val="0"/>
                <a:alphaOff val="0"/>
                <a:shade val="40000"/>
                <a:alpha val="100000"/>
                <a:satMod val="150000"/>
                <a:lumMod val="100000"/>
              </a:schemeClr>
            </a:gs>
            <a:gs pos="100000">
              <a:schemeClr val="accent4">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Number of addressing modes	</a:t>
          </a:r>
        </a:p>
      </dsp:txBody>
      <dsp:txXfrm>
        <a:off x="0" y="738162"/>
        <a:ext cx="2717105" cy="1630263"/>
      </dsp:txXfrm>
    </dsp:sp>
    <dsp:sp modelId="{72BB6A60-8F22-2D4E-BC0F-3DC0A691A29B}">
      <dsp:nvSpPr>
        <dsp:cNvPr id="0" name=""/>
        <dsp:cNvSpPr/>
      </dsp:nvSpPr>
      <dsp:spPr>
        <a:xfrm>
          <a:off x="2988816" y="738162"/>
          <a:ext cx="2717105" cy="1630263"/>
        </a:xfrm>
        <a:prstGeom prst="rect">
          <a:avLst/>
        </a:prstGeom>
        <a:gradFill rotWithShape="0">
          <a:gsLst>
            <a:gs pos="0">
              <a:schemeClr val="accent4">
                <a:hueOff val="-341748"/>
                <a:satOff val="14627"/>
                <a:lumOff val="863"/>
                <a:alphaOff val="0"/>
                <a:shade val="40000"/>
                <a:alpha val="100000"/>
                <a:satMod val="150000"/>
                <a:lumMod val="100000"/>
              </a:schemeClr>
            </a:gs>
            <a:gs pos="100000">
              <a:schemeClr val="accent4">
                <a:hueOff val="-341748"/>
                <a:satOff val="14627"/>
                <a:lumOff val="863"/>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Number of operands</a:t>
          </a:r>
        </a:p>
      </dsp:txBody>
      <dsp:txXfrm>
        <a:off x="2988816" y="738162"/>
        <a:ext cx="2717105" cy="1630263"/>
      </dsp:txXfrm>
    </dsp:sp>
    <dsp:sp modelId="{352CB0F1-5B6C-6945-ABF3-ED695AFC0D9A}">
      <dsp:nvSpPr>
        <dsp:cNvPr id="0" name=""/>
        <dsp:cNvSpPr/>
      </dsp:nvSpPr>
      <dsp:spPr>
        <a:xfrm>
          <a:off x="5977632" y="738162"/>
          <a:ext cx="2717105" cy="1630263"/>
        </a:xfrm>
        <a:prstGeom prst="rect">
          <a:avLst/>
        </a:prstGeom>
        <a:gradFill rotWithShape="0">
          <a:gsLst>
            <a:gs pos="0">
              <a:schemeClr val="accent4">
                <a:hueOff val="-683495"/>
                <a:satOff val="29253"/>
                <a:lumOff val="1725"/>
                <a:alphaOff val="0"/>
                <a:shade val="40000"/>
                <a:alpha val="100000"/>
                <a:satMod val="150000"/>
                <a:lumMod val="100000"/>
              </a:schemeClr>
            </a:gs>
            <a:gs pos="100000">
              <a:schemeClr val="accent4">
                <a:hueOff val="-683495"/>
                <a:satOff val="29253"/>
                <a:lumOff val="1725"/>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Register versus memory</a:t>
          </a:r>
        </a:p>
      </dsp:txBody>
      <dsp:txXfrm>
        <a:off x="5977632" y="738162"/>
        <a:ext cx="2717105" cy="1630263"/>
      </dsp:txXfrm>
    </dsp:sp>
    <dsp:sp modelId="{9B9E5E99-5AE5-724E-A77F-FCC711EA4601}">
      <dsp:nvSpPr>
        <dsp:cNvPr id="0" name=""/>
        <dsp:cNvSpPr/>
      </dsp:nvSpPr>
      <dsp:spPr>
        <a:xfrm>
          <a:off x="0" y="2640136"/>
          <a:ext cx="2717105" cy="1630263"/>
        </a:xfrm>
        <a:prstGeom prst="rect">
          <a:avLst/>
        </a:prstGeom>
        <a:gradFill rotWithShape="0">
          <a:gsLst>
            <a:gs pos="0">
              <a:schemeClr val="accent4">
                <a:hueOff val="-1025243"/>
                <a:satOff val="43880"/>
                <a:lumOff val="2588"/>
                <a:alphaOff val="0"/>
                <a:shade val="40000"/>
                <a:alpha val="100000"/>
                <a:satMod val="150000"/>
                <a:lumMod val="100000"/>
              </a:schemeClr>
            </a:gs>
            <a:gs pos="100000">
              <a:schemeClr val="accent4">
                <a:hueOff val="-1025243"/>
                <a:satOff val="43880"/>
                <a:lumOff val="2588"/>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Number of register sets</a:t>
          </a:r>
        </a:p>
      </dsp:txBody>
      <dsp:txXfrm>
        <a:off x="0" y="2640136"/>
        <a:ext cx="2717105" cy="1630263"/>
      </dsp:txXfrm>
    </dsp:sp>
    <dsp:sp modelId="{07111F0A-146D-B74B-93B1-03C3088F22D2}">
      <dsp:nvSpPr>
        <dsp:cNvPr id="0" name=""/>
        <dsp:cNvSpPr/>
      </dsp:nvSpPr>
      <dsp:spPr>
        <a:xfrm>
          <a:off x="2988816" y="2640136"/>
          <a:ext cx="2717105" cy="1630263"/>
        </a:xfrm>
        <a:prstGeom prst="rect">
          <a:avLst/>
        </a:prstGeom>
        <a:gradFill rotWithShape="0">
          <a:gsLst>
            <a:gs pos="0">
              <a:schemeClr val="accent4">
                <a:hueOff val="-1366990"/>
                <a:satOff val="58506"/>
                <a:lumOff val="3450"/>
                <a:alphaOff val="0"/>
                <a:shade val="40000"/>
                <a:alpha val="100000"/>
                <a:satMod val="150000"/>
                <a:lumMod val="100000"/>
              </a:schemeClr>
            </a:gs>
            <a:gs pos="100000">
              <a:schemeClr val="accent4">
                <a:hueOff val="-1366990"/>
                <a:satOff val="58506"/>
                <a:lumOff val="345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Address range</a:t>
          </a:r>
        </a:p>
      </dsp:txBody>
      <dsp:txXfrm>
        <a:off x="2988816" y="2640136"/>
        <a:ext cx="2717105" cy="1630263"/>
      </dsp:txXfrm>
    </dsp:sp>
    <dsp:sp modelId="{2C13FBC5-B362-E34C-81FE-4DAA45A75724}">
      <dsp:nvSpPr>
        <dsp:cNvPr id="0" name=""/>
        <dsp:cNvSpPr/>
      </dsp:nvSpPr>
      <dsp:spPr>
        <a:xfrm>
          <a:off x="5977632" y="2640136"/>
          <a:ext cx="2717105" cy="1630263"/>
        </a:xfrm>
        <a:prstGeom prst="rect">
          <a:avLst/>
        </a:prstGeom>
        <a:gradFill rotWithShape="0">
          <a:gsLst>
            <a:gs pos="0">
              <a:schemeClr val="accent4">
                <a:hueOff val="-1708738"/>
                <a:satOff val="73133"/>
                <a:lumOff val="4313"/>
                <a:alphaOff val="0"/>
                <a:shade val="40000"/>
                <a:alpha val="100000"/>
                <a:satMod val="150000"/>
                <a:lumMod val="100000"/>
              </a:schemeClr>
            </a:gs>
            <a:gs pos="100000">
              <a:schemeClr val="accent4">
                <a:hueOff val="-1708738"/>
                <a:satOff val="73133"/>
                <a:lumOff val="4313"/>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chemeClr val="accent2"/>
              </a:solidFill>
            </a:rPr>
            <a:t>Address granularity</a:t>
          </a:r>
        </a:p>
      </dsp:txBody>
      <dsp:txXfrm>
        <a:off x="5977632" y="2640136"/>
        <a:ext cx="2717105" cy="163026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1268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298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686800"/>
            <a:ext cx="2971800" cy="457200"/>
          </a:xfrm>
          <a:prstGeom prst="rect">
            <a:avLst/>
          </a:prstGeom>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a:xfrm>
            <a:off x="3886200" y="8686800"/>
            <a:ext cx="2971800" cy="457200"/>
          </a:xfrm>
          <a:prstGeom prst="rect">
            <a:avLst/>
          </a:prstGeom>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3364243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modes are illustrated in Figure 13.1. In this section, we use the following notation: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 contents of an address field in the instruction</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R = contents of an address field in the instruction that refers to a register </a:t>
            </a:r>
            <a:endParaRPr lang="en-US" dirty="0"/>
          </a:p>
          <a:p>
            <a:r>
              <a:rPr lang="en-US" sz="1200" kern="1200" dirty="0">
                <a:solidFill>
                  <a:schemeClr val="tx1"/>
                </a:solidFill>
                <a:latin typeface="Times New Roman" pitchFamily="-1" charset="0"/>
                <a:ea typeface="+mn-ea"/>
                <a:cs typeface="+mn-cs"/>
              </a:rPr>
              <a:t>EA = actual (effective) address of the location containing the referenced operand </a:t>
            </a:r>
            <a:endParaRPr lang="en-US" dirty="0"/>
          </a:p>
          <a:p>
            <a:r>
              <a:rPr lang="en-US" sz="1200" kern="1200" dirty="0">
                <a:solidFill>
                  <a:schemeClr val="tx1"/>
                </a:solidFill>
                <a:latin typeface="Times New Roman" pitchFamily="-1" charset="0"/>
                <a:ea typeface="+mn-ea"/>
                <a:cs typeface="+mn-cs"/>
              </a:rPr>
              <a:t>(X) = contents of memory location X or register X</a:t>
            </a:r>
            <a:br>
              <a:rPr lang="en-US" sz="1200" kern="1200" dirty="0">
                <a:solidFill>
                  <a:schemeClr val="tx1"/>
                </a:solidFill>
                <a:latin typeface="Times New Roman" pitchFamily="-1" charset="0"/>
                <a:ea typeface="+mn-ea"/>
                <a:cs typeface="+mn-cs"/>
              </a:rPr>
            </a:br>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Table 13.1 indicates the address calculation performed for each addressing </a:t>
            </a:r>
            <a:endParaRPr lang="en-US" dirty="0"/>
          </a:p>
          <a:p>
            <a:r>
              <a:rPr lang="en-US" sz="1200" kern="1200" dirty="0">
                <a:solidFill>
                  <a:schemeClr val="tx1"/>
                </a:solidFill>
                <a:latin typeface="Times New Roman" pitchFamily="-1" charset="0"/>
                <a:ea typeface="+mn-ea"/>
                <a:cs typeface="+mn-cs"/>
              </a:rPr>
              <a:t>mode. </a:t>
            </a:r>
            <a:endParaRPr lang="en-US" dirty="0"/>
          </a:p>
          <a:p>
            <a:endParaRPr lang="en-US" dirty="0"/>
          </a:p>
          <a:p>
            <a:r>
              <a:rPr lang="en-US" sz="1200" kern="1200" dirty="0">
                <a:solidFill>
                  <a:schemeClr val="tx1"/>
                </a:solidFill>
                <a:latin typeface="Times New Roman" pitchFamily="-1" charset="0"/>
                <a:ea typeface="+mn-ea"/>
                <a:cs typeface="+mn-cs"/>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a:solidFill>
                  <a:schemeClr val="tx1"/>
                </a:solidFill>
                <a:latin typeface="Times New Roman" pitchFamily="-1" charset="0"/>
                <a:ea typeface="+mn-ea"/>
                <a:cs typeface="+mn-cs"/>
              </a:rPr>
              <a:t>mode field. </a:t>
            </a:r>
            <a:r>
              <a:rPr lang="en-US" sz="1200" kern="1200" dirty="0">
                <a:solidFill>
                  <a:schemeClr val="tx1"/>
                </a:solidFill>
                <a:latin typeface="Times New Roman" pitchFamily="-1" charset="0"/>
                <a:ea typeface="+mn-ea"/>
                <a:cs typeface="+mn-cs"/>
              </a:rPr>
              <a:t>The value of the mode field deter- mines which addressing mode is to be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second comment concerns the interpretation of the effective address (EA). In a system without virtual memory, the </a:t>
            </a:r>
            <a:r>
              <a:rPr lang="en-US" sz="1200" b="1" kern="1200" dirty="0">
                <a:solidFill>
                  <a:schemeClr val="tx1"/>
                </a:solidFill>
                <a:latin typeface="Times New Roman" pitchFamily="-1" charset="0"/>
                <a:ea typeface="+mn-ea"/>
                <a:cs typeface="+mn-cs"/>
              </a:rPr>
              <a:t>effective address </a:t>
            </a:r>
            <a:r>
              <a:rPr lang="en-US" sz="1200" kern="1200" dirty="0">
                <a:solidFill>
                  <a:schemeClr val="tx1"/>
                </a:solidFill>
                <a:latin typeface="Times New Roman" pitchFamily="-1" charset="0"/>
                <a:ea typeface="+mn-ea"/>
                <a:cs typeface="+mn-cs"/>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a:p>
          <a:p>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following interrelated factors go into determining the use of the addressing bits.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addressing modes: </a:t>
            </a:r>
            <a:r>
              <a:rPr lang="en-US" sz="1200" kern="1200" dirty="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operands: </a:t>
            </a:r>
            <a:r>
              <a:rPr lang="en-US" sz="1200" b="0" kern="1200" dirty="0">
                <a:solidFill>
                  <a:schemeClr val="tx1"/>
                </a:solidFill>
                <a:latin typeface="Times New Roman" pitchFamily="-1" charset="0"/>
                <a:ea typeface="+mn-ea"/>
                <a:cs typeface="+mn-cs"/>
              </a:rPr>
              <a:t>We have seen that fewer addresses can make for longer, </a:t>
            </a:r>
            <a:r>
              <a:rPr lang="en-US" sz="1200" kern="1200" dirty="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 versus memory: </a:t>
            </a:r>
            <a:r>
              <a:rPr lang="en-US" sz="1200" kern="1200" dirty="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register sets: </a:t>
            </a:r>
            <a:r>
              <a:rPr lang="en-US" sz="1200" b="0" kern="1200" dirty="0">
                <a:solidFill>
                  <a:schemeClr val="tx1"/>
                </a:solidFill>
                <a:latin typeface="Times New Roman" pitchFamily="-1" charset="0"/>
                <a:ea typeface="+mn-ea"/>
                <a:cs typeface="+mn-cs"/>
              </a:rPr>
              <a:t>Most contemporary machines have one set of general- </a:t>
            </a:r>
            <a:r>
              <a:rPr lang="en-US" sz="1200" kern="1200" dirty="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range: </a:t>
            </a:r>
            <a:r>
              <a:rPr lang="en-US" sz="1200" kern="1200" dirty="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granularity: </a:t>
            </a:r>
            <a:r>
              <a:rPr lang="en-US" sz="1200" kern="1200" dirty="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20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13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Immediate </a:t>
            </a:r>
          </a:p>
          <a:p>
            <a:r>
              <a:rPr lang="en-US" sz="1200" kern="1200" dirty="0">
                <a:solidFill>
                  <a:schemeClr val="tx1"/>
                </a:solidFill>
                <a:latin typeface="Times New Roman" pitchFamily="-1" charset="0"/>
                <a:ea typeface="+mn-ea"/>
                <a:cs typeface="+mn-cs"/>
              </a:rPr>
              <a:t>• 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Indirect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Register </a:t>
            </a:r>
            <a:endParaRPr lang="en-US" dirty="0"/>
          </a:p>
          <a:p>
            <a:r>
              <a:rPr lang="en-US" sz="1200" kern="1200" dirty="0">
                <a:solidFill>
                  <a:schemeClr val="tx1"/>
                </a:solidFill>
                <a:latin typeface="Times New Roman" pitchFamily="-1" charset="0"/>
                <a:ea typeface="+mn-ea"/>
                <a:cs typeface="+mn-cs"/>
              </a:rPr>
              <a:t>• Register indirect </a:t>
            </a:r>
          </a:p>
          <a:p>
            <a:r>
              <a:rPr lang="en-US" sz="1200" kern="1200" dirty="0">
                <a:solidFill>
                  <a:schemeClr val="tx1"/>
                </a:solidFill>
                <a:latin typeface="Times New Roman" pitchFamily="-1" charset="0"/>
                <a:ea typeface="+mn-ea"/>
                <a:cs typeface="+mn-cs"/>
              </a:rPr>
              <a:t>• Displacement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Stack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simplest form of addressing is </a:t>
            </a:r>
            <a:r>
              <a:rPr lang="en-US" sz="1200" b="1" kern="1200" dirty="0">
                <a:solidFill>
                  <a:schemeClr val="tx1"/>
                </a:solidFill>
                <a:latin typeface="Times New Roman" pitchFamily="-1" charset="0"/>
                <a:ea typeface="+mn-ea"/>
                <a:cs typeface="+mn-cs"/>
              </a:rPr>
              <a:t>immediate addressing, </a:t>
            </a:r>
            <a:r>
              <a:rPr lang="en-US" sz="1200" kern="1200" dirty="0">
                <a:solidFill>
                  <a:schemeClr val="tx1"/>
                </a:solidFill>
                <a:latin typeface="Times New Roman" pitchFamily="-1" charset="0"/>
                <a:ea typeface="+mn-ea"/>
                <a:cs typeface="+mn-cs"/>
              </a:rPr>
              <a:t>in which the operand value is present in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Operand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size. In some cases, the immediate binary value is interpreted as an unsigned nonnegative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lang="en-US" dirty="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very simple form of addressing is direct addressing, in which the address field contains the effective address of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a:solidFill>
                  <a:schemeClr val="tx1"/>
                </a:solidFill>
                <a:latin typeface="Times New Roman" pitchFamily="-1" charset="0"/>
                <a:ea typeface="+mn-ea"/>
                <a:cs typeface="+mn-cs"/>
              </a:rPr>
              <a:t>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defined earlier, the parentheses are to be interpreted as meaning </a:t>
            </a:r>
            <a:r>
              <a:rPr lang="en-US" sz="1200" i="1" kern="1200" dirty="0">
                <a:solidFill>
                  <a:schemeClr val="tx1"/>
                </a:solidFill>
                <a:latin typeface="Times New Roman" pitchFamily="-1" charset="0"/>
                <a:ea typeface="+mn-ea"/>
                <a:cs typeface="+mn-cs"/>
              </a:rPr>
              <a:t>contents of. </a:t>
            </a:r>
            <a:r>
              <a:rPr lang="en-US" sz="1200" kern="1200" dirty="0">
                <a:solidFill>
                  <a:schemeClr val="tx1"/>
                </a:solidFill>
                <a:latin typeface="Times New Roman" pitchFamily="-1" charset="0"/>
                <a:ea typeface="+mn-ea"/>
                <a:cs typeface="+mn-cs"/>
              </a:rPr>
              <a:t>The obvious advantage of this approach is that for a word length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an address space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Although the number of words that can be addressed is now equal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where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rarely used variant of indirect addressing is multilevel or cascaded 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(A)</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a:solidFill>
                  <a:schemeClr val="tx1"/>
                </a:solidFill>
                <a:latin typeface="Times New Roman" pitchFamily="-1" charset="0"/>
                <a:ea typeface="+mn-ea"/>
                <a:cs typeface="+mn-cs"/>
              </a:rPr>
              <a:t>Register addressing </a:t>
            </a:r>
            <a:r>
              <a:rPr lang="en-US" sz="1200" kern="1200" dirty="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a:p>
          <a:p>
            <a:endParaRPr lang="en-GB" dirty="0"/>
          </a:p>
          <a:p>
            <a:r>
              <a:rPr lang="en-US" sz="1200" kern="1200" dirty="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Just as register addressing is analogous to direct addressing, </a:t>
            </a:r>
            <a:r>
              <a:rPr lang="en-US" sz="1200" b="1" kern="1200" dirty="0">
                <a:solidFill>
                  <a:schemeClr val="tx1"/>
                </a:solidFill>
                <a:latin typeface="Times New Roman" pitchFamily="-1" charset="0"/>
                <a:ea typeface="+mn-ea"/>
                <a:cs typeface="+mn-cs"/>
              </a:rPr>
              <a:t>register indirect addressing </a:t>
            </a:r>
            <a:r>
              <a:rPr lang="en-US" sz="1200" kern="1200" dirty="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Times New Roman" pitchFamily="-1" charset="0"/>
                <a:ea typeface="+mn-ea"/>
                <a:cs typeface="+mn-cs"/>
              </a:rPr>
              <a:t>EA = A + (</a:t>
            </a:r>
            <a:r>
              <a:rPr lang="en-US" sz="1200" b="1" kern="1200" baseline="0" dirty="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We will describe three of the most common uses of displacement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Relative addressing</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Base-register addressing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Indexing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final addressing mode that we consider is stack addressing. As defined in Appendix I, a stack is a linear array of locations. It is sometimes referred to as a </a:t>
            </a:r>
            <a:r>
              <a:rPr lang="en-US" sz="1200" i="1" kern="1200" dirty="0">
                <a:solidFill>
                  <a:schemeClr val="tx1"/>
                </a:solidFill>
                <a:latin typeface="Times New Roman" pitchFamily="-1" charset="0"/>
                <a:ea typeface="+mn-ea"/>
                <a:cs typeface="+mn-cs"/>
              </a:rPr>
              <a:t>pushdown list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last-in-first-out queue. </a:t>
            </a:r>
            <a:r>
              <a:rPr lang="en-US" sz="1200" kern="1200" dirty="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a:t>© 2016 Pearson Education, Inc., Hoboken, 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5019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9548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2455902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2016 Pearson Education, Inc., Hoboken, NJ. All rights reserved.</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423368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 2016 Pearson Education, Inc., Hoboken, NJ. All rights reserved.</a:t>
            </a:r>
            <a:endParaRPr lang="en-US"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3866170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265826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2452101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306336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4165789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dirty="0"/>
          </a:p>
        </p:txBody>
      </p:sp>
    </p:spTree>
    <p:extLst>
      <p:ext uri="{BB962C8B-B14F-4D97-AF65-F5344CB8AC3E}">
        <p14:creationId xmlns:p14="http://schemas.microsoft.com/office/powerpoint/2010/main" val="1059798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98585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3066129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135587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Edit Master text styles</a:t>
            </a:r>
          </a:p>
        </p:txBody>
      </p:sp>
    </p:spTree>
    <p:extLst>
      <p:ext uri="{BB962C8B-B14F-4D97-AF65-F5344CB8AC3E}">
        <p14:creationId xmlns:p14="http://schemas.microsoft.com/office/powerpoint/2010/main" val="383216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 2016 Pearson Education, Inc., Hoboken, NJ. All rights reserved.</a:t>
            </a:r>
            <a:endParaRPr lang="en-US" dirty="0"/>
          </a:p>
        </p:txBody>
      </p:sp>
      <p:sp>
        <p:nvSpPr>
          <p:cNvPr id="7" name="Rectangle 6"/>
          <p:cNvSpPr/>
          <p:nvPr/>
        </p:nvSpPr>
        <p:spPr>
          <a:xfrm>
            <a:off x="282575" y="228600"/>
            <a:ext cx="4235450" cy="4187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dirty="0"/>
          </a:p>
        </p:txBody>
      </p:sp>
      <p:sp>
        <p:nvSpPr>
          <p:cNvPr id="16" name="Text Placeholder 3"/>
          <p:cNvSpPr>
            <a:spLocks noGrp="1"/>
          </p:cNvSpPr>
          <p:nvPr>
            <p:ph type="body" sz="half" idx="2"/>
          </p:nvPr>
        </p:nvSpPr>
        <p:spPr>
          <a:xfrm>
            <a:off x="857250" y="1779494"/>
            <a:ext cx="3086100" cy="3089666"/>
          </a:xfrm>
        </p:spPr>
        <p:txBody>
          <a:bodyPr lIns="45720" tIns="45720" rIns="45720" anchor="t">
            <a:noAutofit/>
          </a:bodyPr>
          <a:lstStyle>
            <a:lvl1pPr marL="0" indent="0" algn="ctr">
              <a:buNone/>
              <a:defRPr sz="4600">
                <a:solidFill>
                  <a:srgbClr val="FF0000"/>
                </a:solidFill>
              </a:defRPr>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35067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11347"/>
            <a:ext cx="820093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61903" y="3133725"/>
            <a:ext cx="7313240" cy="1362075"/>
          </a:xfrm>
        </p:spPr>
        <p:txBody>
          <a:bodyPr anchor="b" anchorCtr="0">
            <a:normAutofit/>
          </a:bodyPr>
          <a:lstStyle>
            <a:lvl1pPr algn="l">
              <a:defRPr sz="3200" b="0" cap="none" baseline="0">
                <a:solidFill>
                  <a:srgbClr val="FF0000"/>
                </a:solidFill>
              </a:defRPr>
            </a:lvl1pPr>
          </a:lstStyle>
          <a:p>
            <a:r>
              <a:rPr lang="en-US"/>
              <a:t>Click to edit Master title style</a:t>
            </a:r>
            <a:endParaRPr dirty="0"/>
          </a:p>
        </p:txBody>
      </p:sp>
      <p:sp>
        <p:nvSpPr>
          <p:cNvPr id="3" name="Text Placeholder 2"/>
          <p:cNvSpPr>
            <a:spLocks noGrp="1"/>
          </p:cNvSpPr>
          <p:nvPr>
            <p:ph type="body" idx="1"/>
          </p:nvPr>
        </p:nvSpPr>
        <p:spPr>
          <a:xfrm>
            <a:off x="658906" y="4725144"/>
            <a:ext cx="7265894" cy="1270843"/>
          </a:xfrm>
        </p:spPr>
        <p:txBody>
          <a:bodyPr anchor="t" anchorCtr="0">
            <a:normAutofit/>
          </a:bodyPr>
          <a:lstStyle>
            <a:lvl1pPr marL="0" indent="0">
              <a:spcBef>
                <a:spcPts val="300"/>
              </a:spcBef>
              <a:buNone/>
              <a:defRPr sz="1400" cap="none" baseline="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 2016 Pearson Education, Inc., Hoboken, NJ. All rights reserved.</a:t>
            </a:r>
            <a:endParaRPr lang="en-US"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107761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290138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2016 Pearson Education, Inc., Hoboken, NJ. All rights reserved.</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11578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lang="en-US" smtClean="0"/>
              <a:pPr/>
              <a:t>‹#›</a:t>
            </a:fld>
            <a:endParaRPr lang="en-US"/>
          </a:p>
        </p:txBody>
      </p:sp>
    </p:spTree>
    <p:extLst>
      <p:ext uri="{BB962C8B-B14F-4D97-AF65-F5344CB8AC3E}">
        <p14:creationId xmlns:p14="http://schemas.microsoft.com/office/powerpoint/2010/main" val="4247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2016 Pearson Education, Inc., Hoboken, NJ. All rights reserved.</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9222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 2016 Pearson Education, Inc., Hoboken, NJ. All rights reserved.</a:t>
            </a:r>
            <a:endParaRPr lang="en-US"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lang="en-US" smtClean="0"/>
              <a:pPr/>
              <a:t>‹#›</a:t>
            </a:fld>
            <a:endParaRPr lang="en-US"/>
          </a:p>
        </p:txBody>
      </p:sp>
    </p:spTree>
    <p:extLst>
      <p:ext uri="{BB962C8B-B14F-4D97-AF65-F5344CB8AC3E}">
        <p14:creationId xmlns:p14="http://schemas.microsoft.com/office/powerpoint/2010/main" val="31391077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Lst>
  <p:hf sldNum="0" hdr="0" dt="0"/>
  <p:txStyles>
    <p:titleStyle>
      <a:lvl1pPr algn="l" defTabSz="914400" rtl="0" eaLnBrk="1" latinLnBrk="0" hangingPunct="1">
        <a:spcBef>
          <a:spcPct val="0"/>
        </a:spcBef>
        <a:buNone/>
        <a:defRPr sz="3600" b="0" kern="1200">
          <a:solidFill>
            <a:srgbClr val="FF0000"/>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rgbClr val="0070C0"/>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98474" y="1844824"/>
            <a:ext cx="7556313" cy="1718802"/>
          </a:xfrm>
        </p:spPr>
        <p:txBody>
          <a:bodyPr/>
          <a:lstStyle/>
          <a:p>
            <a:pPr algn="ctr"/>
            <a:r>
              <a:rPr lang="en-US" b="1" dirty="0">
                <a:solidFill>
                  <a:srgbClr val="FF0000"/>
                </a:solidFill>
                <a:latin typeface="Georgia"/>
              </a:rPr>
              <a:t>Computer Architecture and Logic Design (CALD)</a:t>
            </a:r>
            <a:br>
              <a:rPr lang="en-US" b="1" dirty="0">
                <a:solidFill>
                  <a:srgbClr val="FF0000"/>
                </a:solidFill>
                <a:latin typeface="Georgia" panose="02040502050405020303" pitchFamily="18" charset="0"/>
              </a:rPr>
            </a:br>
            <a:r>
              <a:rPr lang="en-US" sz="3200" dirty="0">
                <a:solidFill>
                  <a:srgbClr val="FF0000"/>
                </a:solidFill>
                <a:latin typeface="Georgia"/>
              </a:rPr>
              <a:t>Lecture 07</a:t>
            </a:r>
            <a:endParaRPr lang="en-US" dirty="0">
              <a:solidFill>
                <a:srgbClr val="FF0000"/>
              </a:solidFill>
            </a:endParaRPr>
          </a:p>
        </p:txBody>
      </p:sp>
      <p:sp>
        <p:nvSpPr>
          <p:cNvPr id="11" name="Content Placeholder 10"/>
          <p:cNvSpPr>
            <a:spLocks noGrp="1"/>
          </p:cNvSpPr>
          <p:nvPr>
            <p:ph idx="1"/>
          </p:nvPr>
        </p:nvSpPr>
        <p:spPr>
          <a:xfrm>
            <a:off x="498474" y="4077072"/>
            <a:ext cx="7556313" cy="2049091"/>
          </a:xfrm>
        </p:spPr>
        <p:txBody>
          <a:bodyPr>
            <a:normAutofit/>
          </a:bodyPr>
          <a:lstStyle/>
          <a:p>
            <a:pPr marL="0" lvl="0" indent="0">
              <a:lnSpc>
                <a:spcPct val="90000"/>
              </a:lnSpc>
              <a:spcBef>
                <a:spcPts val="1000"/>
              </a:spcBef>
              <a:buClrTx/>
              <a:buSzTx/>
              <a:buNone/>
            </a:pPr>
            <a:r>
              <a:rPr lang="en-US" sz="2400">
                <a:solidFill>
                  <a:srgbClr val="5B9BD5">
                    <a:lumMod val="75000"/>
                  </a:srgbClr>
                </a:solidFill>
                <a:latin typeface="Georgia" panose="02040502050405020303" pitchFamily="18" charset="0"/>
              </a:rPr>
              <a:t>Engr.Ramsha Mashood</a:t>
            </a:r>
            <a:endParaRPr lang="en-US" sz="2400" dirty="0">
              <a:solidFill>
                <a:srgbClr val="5B9BD5">
                  <a:lumMod val="75000"/>
                </a:srgbClr>
              </a:solidFill>
              <a:latin typeface="Georgia" panose="02040502050405020303" pitchFamily="18" charset="0"/>
            </a:endParaRPr>
          </a:p>
          <a:p>
            <a:pPr marL="0" lvl="0" indent="0">
              <a:lnSpc>
                <a:spcPct val="90000"/>
              </a:lnSpc>
              <a:spcBef>
                <a:spcPts val="1000"/>
              </a:spcBef>
              <a:buClrTx/>
              <a:buSzTx/>
              <a:buNone/>
            </a:pPr>
            <a:r>
              <a:rPr lang="en-US" sz="1800">
                <a:solidFill>
                  <a:srgbClr val="5B9BD5">
                    <a:lumMod val="75000"/>
                  </a:srgbClr>
                </a:solidFill>
                <a:latin typeface="Georgia" panose="02040502050405020303" pitchFamily="18" charset="0"/>
              </a:rPr>
              <a:t>Senior Lecturer </a:t>
            </a:r>
            <a:endParaRPr lang="en-US" sz="1800" dirty="0">
              <a:solidFill>
                <a:srgbClr val="5B9BD5">
                  <a:lumMod val="75000"/>
                </a:srgbClr>
              </a:solidFill>
              <a:latin typeface="Georgia" panose="02040502050405020303" pitchFamily="18" charset="0"/>
            </a:endParaRPr>
          </a:p>
          <a:p>
            <a:pPr marL="0" lvl="0" indent="0">
              <a:lnSpc>
                <a:spcPct val="90000"/>
              </a:lnSpc>
              <a:spcBef>
                <a:spcPts val="1000"/>
              </a:spcBef>
              <a:buClrTx/>
              <a:buSzTx/>
              <a:buNone/>
            </a:pPr>
            <a:r>
              <a:rPr lang="en-US" sz="1800" dirty="0">
                <a:solidFill>
                  <a:srgbClr val="5B9BD5">
                    <a:lumMod val="75000"/>
                  </a:srgbClr>
                </a:solidFill>
                <a:latin typeface="Georgia" panose="02040502050405020303" pitchFamily="18" charset="0"/>
              </a:rPr>
              <a:t>Department of Software Engineering </a:t>
            </a:r>
          </a:p>
          <a:p>
            <a:pPr marL="0" lvl="0" indent="0">
              <a:lnSpc>
                <a:spcPct val="90000"/>
              </a:lnSpc>
              <a:spcBef>
                <a:spcPts val="1000"/>
              </a:spcBef>
              <a:buClrTx/>
              <a:buSzTx/>
              <a:buNone/>
            </a:pPr>
            <a:r>
              <a:rPr lang="en-US" sz="1800" dirty="0" err="1">
                <a:solidFill>
                  <a:srgbClr val="5B9BD5">
                    <a:lumMod val="75000"/>
                  </a:srgbClr>
                </a:solidFill>
                <a:latin typeface="Georgia" panose="02040502050405020303" pitchFamily="18" charset="0"/>
              </a:rPr>
              <a:t>Bahria</a:t>
            </a:r>
            <a:r>
              <a:rPr lang="en-US" sz="1800" dirty="0">
                <a:solidFill>
                  <a:srgbClr val="5B9BD5">
                    <a:lumMod val="75000"/>
                  </a:srgbClr>
                </a:solidFill>
                <a:latin typeface="Georgia" panose="02040502050405020303" pitchFamily="18" charset="0"/>
              </a:rPr>
              <a:t> University </a:t>
            </a:r>
            <a:r>
              <a:rPr lang="en-US" sz="1800">
                <a:solidFill>
                  <a:srgbClr val="5B9BD5">
                    <a:lumMod val="75000"/>
                  </a:srgbClr>
                </a:solidFill>
                <a:latin typeface="Georgia" panose="02040502050405020303" pitchFamily="18" charset="0"/>
              </a:rPr>
              <a:t>Karachi Campus</a:t>
            </a:r>
            <a:endParaRPr lang="en-US" sz="1800" dirty="0">
              <a:solidFill>
                <a:srgbClr val="5B9BD5">
                  <a:lumMod val="75000"/>
                </a:srgbClr>
              </a:solidFill>
              <a:latin typeface="Georgia" panose="02040502050405020303"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4" y="0"/>
            <a:ext cx="4095750" cy="1114425"/>
          </a:xfrm>
          <a:prstGeom prst="rect">
            <a:avLst/>
          </a:prstGeom>
        </p:spPr>
      </p:pic>
    </p:spTree>
    <p:extLst>
      <p:ext uri="{BB962C8B-B14F-4D97-AF65-F5344CB8AC3E}">
        <p14:creationId xmlns:p14="http://schemas.microsoft.com/office/powerpoint/2010/main" val="87683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xfrm>
            <a:off x="498474" y="1981200"/>
            <a:ext cx="8177981" cy="4144963"/>
          </a:xfrm>
          <a:noFill/>
          <a:ln/>
        </p:spPr>
        <p:txBody>
          <a:bodyPr lIns="90488" tIns="44450" rIns="90488" bIns="44450">
            <a:normAutofit/>
          </a:bodyPr>
          <a:lstStyle/>
          <a:p>
            <a:r>
              <a:rPr lang="en-US" dirty="0"/>
              <a:t>Analogous to indirect addressing</a:t>
            </a:r>
          </a:p>
          <a:p>
            <a:pPr lvl="1"/>
            <a:r>
              <a:rPr lang="en-US" dirty="0"/>
              <a:t>The only difference is whether the address field refers to a memory location or a register</a:t>
            </a:r>
          </a:p>
          <a:p>
            <a:r>
              <a:rPr lang="en-US" dirty="0"/>
              <a:t>EA = (R)</a:t>
            </a:r>
          </a:p>
          <a:p>
            <a:r>
              <a:rPr lang="en-US" dirty="0"/>
              <a:t>Address space limitation of the address field is overcome by having that field refer to a word-length location containing an address</a:t>
            </a:r>
          </a:p>
          <a:p>
            <a:r>
              <a:rPr lang="en-US" dirty="0"/>
              <a:t>Uses one less memory reference than indirect addressing</a:t>
            </a:r>
          </a:p>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DA22-56D9-43A9-A6D6-2DAEEE684A9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Displacement Addressing</a:t>
            </a:r>
            <a:endParaRPr lang="en-US" dirty="0"/>
          </a:p>
        </p:txBody>
      </p:sp>
      <p:sp>
        <p:nvSpPr>
          <p:cNvPr id="4" name="Footer Placeholder 3">
            <a:extLst>
              <a:ext uri="{FF2B5EF4-FFF2-40B4-BE49-F238E27FC236}">
                <a16:creationId xmlns:a16="http://schemas.microsoft.com/office/drawing/2014/main" id="{32C7B2BF-8D45-4724-9FAF-C92759801828}"/>
              </a:ext>
            </a:extLst>
          </p:cNvPr>
          <p:cNvSpPr>
            <a:spLocks noGrp="1"/>
          </p:cNvSpPr>
          <p:nvPr>
            <p:ph type="ftr" sz="quarter" idx="11"/>
          </p:nvPr>
        </p:nvSpPr>
        <p:spPr/>
        <p:txBody>
          <a:bodyPr/>
          <a:lstStyle/>
          <a:p>
            <a:r>
              <a:rPr lang="en-US"/>
              <a:t>© 2016 Pearson Education, Inc., Hoboken, NJ. All rights reserved.</a:t>
            </a:r>
            <a:endParaRPr lang="en-US" dirty="0"/>
          </a:p>
        </p:txBody>
      </p:sp>
      <p:pic>
        <p:nvPicPr>
          <p:cNvPr id="8194" name="Picture 2" descr="Computer Organisation And Architecture: COA-Addressing Modes">
            <a:extLst>
              <a:ext uri="{FF2B5EF4-FFF2-40B4-BE49-F238E27FC236}">
                <a16:creationId xmlns:a16="http://schemas.microsoft.com/office/drawing/2014/main" id="{0BEAAD45-BA1B-47DB-BCBD-A27DAA8894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970" y="1981200"/>
            <a:ext cx="7393510" cy="414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60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noFill/>
          <a:ln/>
        </p:spPr>
        <p:txBody>
          <a:bodyPr lIns="90488" tIns="44450" rIns="90488" bIns="44450">
            <a:normAutofit fontScale="92500" lnSpcReduction="20000"/>
          </a:bodyPr>
          <a:lstStyle/>
          <a:p>
            <a:r>
              <a:rPr lang="en-US" dirty="0"/>
              <a:t>Combines the capabilities of direct addressing and register indirect addressing</a:t>
            </a:r>
          </a:p>
          <a:p>
            <a:r>
              <a:rPr lang="en-US" dirty="0"/>
              <a:t>EA = A + (R)</a:t>
            </a:r>
          </a:p>
          <a:p>
            <a:r>
              <a:rPr lang="en-US" dirty="0"/>
              <a:t>Requires that the instruction have two address fields, at least one of which is explicit</a:t>
            </a:r>
            <a:endParaRPr lang="en-US" sz="2400" dirty="0"/>
          </a:p>
          <a:p>
            <a:pPr lvl="1"/>
            <a:r>
              <a:rPr lang="en-US" dirty="0"/>
              <a:t>The value contained in one address field (value = A) is used directly</a:t>
            </a:r>
          </a:p>
          <a:p>
            <a:pPr lvl="1"/>
            <a:r>
              <a:rPr lang="en-US" dirty="0"/>
              <a:t>The other address field refers to a register whose contents are added to A to produce the effective address</a:t>
            </a:r>
          </a:p>
          <a:p>
            <a:pPr marL="228600" lvl="1">
              <a:spcBef>
                <a:spcPts val="2000"/>
              </a:spcBef>
              <a:buClr>
                <a:schemeClr val="accent1"/>
              </a:buClr>
            </a:pPr>
            <a:r>
              <a:rPr lang="en-US" sz="2054" dirty="0"/>
              <a:t>Most common uses:</a:t>
            </a:r>
          </a:p>
          <a:p>
            <a:pPr lvl="1"/>
            <a:r>
              <a:rPr lang="en-US" sz="1838" dirty="0"/>
              <a:t>Relative addressing</a:t>
            </a:r>
          </a:p>
          <a:p>
            <a:pPr lvl="1"/>
            <a:r>
              <a:rPr lang="en-US" sz="1838" dirty="0"/>
              <a:t>Base-register addressing</a:t>
            </a:r>
          </a:p>
          <a:p>
            <a:pPr lvl="1"/>
            <a:r>
              <a:rPr lang="en-US" sz="1838" dirty="0"/>
              <a:t>Indexing </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noFill/>
          <a:ln/>
        </p:spPr>
        <p:txBody>
          <a:bodyPr lIns="90488" tIns="44450" rIns="90488" bIns="44450">
            <a:normAutofit/>
          </a:bodyPr>
          <a:lstStyle/>
          <a:p>
            <a:pPr>
              <a:lnSpc>
                <a:spcPct val="80000"/>
              </a:lnSpc>
            </a:pPr>
            <a:r>
              <a:rPr lang="en-US" sz="1600" dirty="0"/>
              <a:t>A stack is a linear array of locations</a:t>
            </a:r>
          </a:p>
          <a:p>
            <a:pPr lvl="1">
              <a:lnSpc>
                <a:spcPct val="80000"/>
              </a:lnSpc>
            </a:pPr>
            <a:r>
              <a:rPr lang="en-US" sz="1400" dirty="0"/>
              <a:t>Sometimes referred to as a </a:t>
            </a:r>
            <a:r>
              <a:rPr lang="en-US" sz="1400" i="1" dirty="0"/>
              <a:t>pushdown list </a:t>
            </a:r>
            <a:r>
              <a:rPr lang="en-US" sz="1400" dirty="0"/>
              <a:t>or </a:t>
            </a:r>
            <a:r>
              <a:rPr lang="en-US" sz="1400" i="1" dirty="0"/>
              <a:t>last-in-first-out queue</a:t>
            </a:r>
          </a:p>
          <a:p>
            <a:pPr>
              <a:lnSpc>
                <a:spcPct val="80000"/>
              </a:lnSpc>
            </a:pPr>
            <a:r>
              <a:rPr lang="en-US" sz="1600" dirty="0"/>
              <a:t>A stack is a reserved block of locations</a:t>
            </a:r>
          </a:p>
          <a:p>
            <a:pPr lvl="1">
              <a:lnSpc>
                <a:spcPct val="80000"/>
              </a:lnSpc>
            </a:pPr>
            <a:r>
              <a:rPr lang="en-US" sz="1400" dirty="0"/>
              <a:t>Items are appended to the top of the stack so that the block is partially filled</a:t>
            </a:r>
          </a:p>
          <a:p>
            <a:pPr>
              <a:lnSpc>
                <a:spcPct val="80000"/>
              </a:lnSpc>
            </a:pPr>
            <a:r>
              <a:rPr lang="en-US" sz="1600" dirty="0"/>
              <a:t>Associated with the stack is a pointer whose value is the address of the top of the stack</a:t>
            </a:r>
          </a:p>
          <a:p>
            <a:pPr lvl="1">
              <a:lnSpc>
                <a:spcPct val="80000"/>
              </a:lnSpc>
            </a:pPr>
            <a:r>
              <a:rPr lang="en-US" sz="1400" dirty="0"/>
              <a:t>The stack pointer is maintained in a register</a:t>
            </a:r>
          </a:p>
          <a:p>
            <a:pPr lvl="1">
              <a:lnSpc>
                <a:spcPct val="80000"/>
              </a:lnSpc>
            </a:pPr>
            <a:r>
              <a:rPr lang="en-US" sz="1400" dirty="0"/>
              <a:t>Thus references to stack locations in memory are in fact register indirect addresses</a:t>
            </a:r>
          </a:p>
          <a:p>
            <a:pPr marL="228600" lvl="1">
              <a:lnSpc>
                <a:spcPct val="80000"/>
              </a:lnSpc>
              <a:spcBef>
                <a:spcPts val="2000"/>
              </a:spcBef>
              <a:buClr>
                <a:schemeClr val="accent1"/>
              </a:buClr>
            </a:pPr>
            <a:r>
              <a:rPr lang="en-US" sz="1600" dirty="0">
                <a:solidFill>
                  <a:srgbClr val="0070C0"/>
                </a:solidFill>
              </a:rPr>
              <a:t>Is a form of implied addressing</a:t>
            </a:r>
          </a:p>
          <a:p>
            <a:pPr marL="228600" lvl="1">
              <a:lnSpc>
                <a:spcPct val="80000"/>
              </a:lnSpc>
              <a:spcBef>
                <a:spcPts val="2000"/>
              </a:spcBef>
              <a:buClr>
                <a:schemeClr val="accent1"/>
              </a:buClr>
            </a:pPr>
            <a:r>
              <a:rPr lang="en-US" sz="1600" dirty="0">
                <a:solidFill>
                  <a:srgbClr val="0070C0"/>
                </a:solidFill>
              </a:rPr>
              <a:t>The machine instructions need not include a memory                           reference but implicitly operate on the top of the stack</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3" name="Picture 2"/>
          <p:cNvPicPr>
            <a:picLocks noChangeAspect="1"/>
          </p:cNvPicPr>
          <p:nvPr/>
        </p:nvPicPr>
        <p:blipFill>
          <a:blip r:embed="rId3">
            <a:lum bright="20000" contrast="-40000"/>
          </a:blip>
          <a:stretch>
            <a:fillRect/>
          </a:stretch>
        </p:blipFill>
        <p:spPr>
          <a:xfrm>
            <a:off x="6853883" y="4610100"/>
            <a:ext cx="2311400" cy="2247900"/>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2016 Pearson Education, Inc., Hoboken, NJ. All rights reserved.</a:t>
            </a:r>
          </a:p>
        </p:txBody>
      </p:sp>
      <p:pic>
        <p:nvPicPr>
          <p:cNvPr id="2" name="Picture 1">
            <a:extLst>
              <a:ext uri="{FF2B5EF4-FFF2-40B4-BE49-F238E27FC236}">
                <a16:creationId xmlns:a16="http://schemas.microsoft.com/office/drawing/2014/main" id="{7C779992-FD73-44A5-975B-B585B69D973D}"/>
              </a:ext>
            </a:extLst>
          </p:cNvPr>
          <p:cNvPicPr>
            <a:picLocks noChangeAspect="1"/>
          </p:cNvPicPr>
          <p:nvPr/>
        </p:nvPicPr>
        <p:blipFill>
          <a:blip r:embed="rId3"/>
          <a:stretch>
            <a:fillRect/>
          </a:stretch>
        </p:blipFill>
        <p:spPr>
          <a:xfrm>
            <a:off x="1547664" y="0"/>
            <a:ext cx="6262163" cy="65253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F84A1-6B36-4C63-8290-B8CE26647E33}"/>
              </a:ext>
            </a:extLst>
          </p:cNvPr>
          <p:cNvSpPr>
            <a:spLocks noGrp="1"/>
          </p:cNvSpPr>
          <p:nvPr>
            <p:ph type="title"/>
          </p:nvPr>
        </p:nvSpPr>
        <p:spPr/>
        <p:txBody>
          <a:bodyPr/>
          <a:lstStyle/>
          <a:p>
            <a:r>
              <a:rPr lang="en-US" dirty="0"/>
              <a:t>Basic Addressing Modes</a:t>
            </a:r>
          </a:p>
        </p:txBody>
      </p:sp>
      <p:pic>
        <p:nvPicPr>
          <p:cNvPr id="8" name="Content Placeholder 7">
            <a:extLst>
              <a:ext uri="{FF2B5EF4-FFF2-40B4-BE49-F238E27FC236}">
                <a16:creationId xmlns:a16="http://schemas.microsoft.com/office/drawing/2014/main" id="{7E753374-95F1-4553-B7D2-F47E09CEC3A6}"/>
              </a:ext>
            </a:extLst>
          </p:cNvPr>
          <p:cNvPicPr>
            <a:picLocks noGrp="1" noChangeAspect="1"/>
          </p:cNvPicPr>
          <p:nvPr>
            <p:ph idx="1"/>
          </p:nvPr>
        </p:nvPicPr>
        <p:blipFill>
          <a:blip r:embed="rId3"/>
          <a:stretch>
            <a:fillRect/>
          </a:stretch>
        </p:blipFill>
        <p:spPr>
          <a:xfrm>
            <a:off x="59296" y="2348880"/>
            <a:ext cx="8977051" cy="2943773"/>
          </a:xfrm>
          <a:prstGeom prst="rect">
            <a:avLst/>
          </a:prstGeom>
        </p:spPr>
      </p:pic>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106498" name="Rectangle 2"/>
          <p:cNvSpPr>
            <a:spLocks noGrp="1" noChangeArrowheads="1"/>
          </p:cNvSpPr>
          <p:nvPr>
            <p:ph type="title" idx="4294967295"/>
          </p:nvPr>
        </p:nvSpPr>
        <p:spPr>
          <a:xfrm>
            <a:off x="0" y="228600"/>
            <a:ext cx="7556500" cy="1116013"/>
          </a:xfrm>
        </p:spPr>
        <p:txBody>
          <a:bodyPr/>
          <a:lstStyle/>
          <a:p>
            <a:r>
              <a:rPr lang="en-US" dirty="0">
                <a:effectLst>
                  <a:outerShdw blurRad="38100" dist="38100" dir="2700000" algn="tl">
                    <a:srgbClr val="000000">
                      <a:alpha val="43137"/>
                    </a:srgbClr>
                  </a:outerShdw>
                </a:effectLst>
              </a:rPr>
              <a:t>Instruction Formats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10437653"/>
              </p:ext>
            </p:extLst>
          </p:nvPr>
        </p:nvGraphicFramePr>
        <p:xfrm>
          <a:off x="683568" y="1268413"/>
          <a:ext cx="8077200" cy="490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600200"/>
            <a:ext cx="7556313" cy="4525963"/>
          </a:xfrm>
        </p:spPr>
        <p:txBody>
          <a:bodyPr>
            <a:normAutofit/>
          </a:bodyPr>
          <a:lstStyle/>
          <a:p>
            <a:r>
              <a:rPr lang="en-US" dirty="0"/>
              <a:t>Most basic design issue</a:t>
            </a:r>
          </a:p>
          <a:p>
            <a:r>
              <a:rPr lang="en-US" dirty="0"/>
              <a:t>Affects, and is affected by:</a:t>
            </a:r>
          </a:p>
          <a:p>
            <a:pPr lvl="1"/>
            <a:r>
              <a:rPr lang="en-US" dirty="0"/>
              <a:t>Memory size</a:t>
            </a:r>
          </a:p>
          <a:p>
            <a:pPr lvl="1"/>
            <a:r>
              <a:rPr lang="en-US" dirty="0"/>
              <a:t>Memory organization</a:t>
            </a:r>
          </a:p>
          <a:p>
            <a:pPr lvl="1"/>
            <a:r>
              <a:rPr lang="en-US" dirty="0"/>
              <a:t>Bus structure</a:t>
            </a:r>
          </a:p>
          <a:p>
            <a:pPr lvl="1"/>
            <a:r>
              <a:rPr lang="en-US" dirty="0"/>
              <a:t>Processor complexity</a:t>
            </a:r>
          </a:p>
          <a:p>
            <a:pPr lvl="1"/>
            <a:r>
              <a:rPr lang="en-US" dirty="0"/>
              <a:t>Processor speed</a:t>
            </a:r>
          </a:p>
          <a:p>
            <a:pPr marL="228600" lvl="1">
              <a:spcBef>
                <a:spcPts val="2000"/>
              </a:spcBef>
              <a:buClr>
                <a:schemeClr val="accent1"/>
              </a:buClr>
            </a:pPr>
            <a:r>
              <a:rPr lang="en-US" sz="2000" dirty="0"/>
              <a:t>Should be equal to the memory-transfer length or one should be a multiple of the other</a:t>
            </a:r>
          </a:p>
          <a:p>
            <a:pPr marL="228600" lvl="1">
              <a:spcBef>
                <a:spcPts val="2000"/>
              </a:spcBef>
              <a:buClr>
                <a:schemeClr val="accent1"/>
              </a:buClr>
            </a:pPr>
            <a:r>
              <a:rPr lang="en-US" sz="2000" dirty="0"/>
              <a:t>Should be a multiple of the character length, which is usually 8 bits, and of the length of fixed-point numbers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108546" name="Rectangle 2"/>
          <p:cNvSpPr>
            <a:spLocks noGrp="1" noChangeArrowheads="1"/>
          </p:cNvSpPr>
          <p:nvPr>
            <p:ph type="title" idx="4294967295"/>
          </p:nvPr>
        </p:nvSpPr>
        <p:spPr>
          <a:xfrm>
            <a:off x="183852" y="260350"/>
            <a:ext cx="7556500" cy="1116013"/>
          </a:xfrm>
        </p:spPr>
        <p:txBody>
          <a:bodyPr/>
          <a:lstStyle/>
          <a:p>
            <a:r>
              <a:rPr lang="en-US" sz="4400" dirty="0">
                <a:effectLst>
                  <a:outerShdw blurRad="38100" dist="38100" dir="2700000" algn="tl">
                    <a:srgbClr val="000000">
                      <a:alpha val="43137"/>
                    </a:srgbClr>
                  </a:outerShdw>
                </a:effectLst>
              </a:rPr>
              <a:t>Allocation of Bits</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2557326777"/>
              </p:ext>
            </p:extLst>
          </p:nvPr>
        </p:nvGraphicFramePr>
        <p:xfrm>
          <a:off x="197742" y="1084263"/>
          <a:ext cx="8694738" cy="5008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556313" cy="1116106"/>
          </a:xfrm>
        </p:spPr>
        <p:txBody>
          <a:bodyPr/>
          <a:lstStyle/>
          <a:p>
            <a:r>
              <a:rPr lang="en-US" dirty="0">
                <a:effectLst>
                  <a:outerShdw blurRad="38100" dist="38100" dir="2700000" algn="tl">
                    <a:srgbClr val="000000">
                      <a:alpha val="43137"/>
                    </a:srgbClr>
                  </a:outerShdw>
                </a:effectLst>
              </a:rPr>
              <a:t>Variable-Length Instructions</a:t>
            </a:r>
          </a:p>
        </p:txBody>
      </p:sp>
      <p:sp>
        <p:nvSpPr>
          <p:cNvPr id="3" name="Content Placeholder 2"/>
          <p:cNvSpPr>
            <a:spLocks noGrp="1"/>
          </p:cNvSpPr>
          <p:nvPr>
            <p:ph idx="1"/>
          </p:nvPr>
        </p:nvSpPr>
        <p:spPr>
          <a:xfrm>
            <a:off x="683568" y="2060848"/>
            <a:ext cx="7556313" cy="4144963"/>
          </a:xfrm>
        </p:spPr>
        <p:txBody>
          <a:bodyPr/>
          <a:lstStyle/>
          <a:p>
            <a:r>
              <a:rPr lang="en-US" dirty="0"/>
              <a:t>Variations can be provided efficiently and compactly</a:t>
            </a:r>
          </a:p>
          <a:p>
            <a:r>
              <a:rPr lang="en-US" dirty="0"/>
              <a:t>Increases the complexity of the processor</a:t>
            </a:r>
          </a:p>
          <a:p>
            <a:r>
              <a:rPr lang="en-US" dirty="0"/>
              <a:t>Does not remove the desirability of making all of the instruction lengths integrally related to word length</a:t>
            </a:r>
          </a:p>
          <a:p>
            <a:pPr lvl="1"/>
            <a:r>
              <a:rPr lang="en-US" dirty="0"/>
              <a:t>Because the processor does not know the length of the next instruction to be fetched a typical strategy is to fetch a number of bytes or words equal to at least the longest possible instruction</a:t>
            </a:r>
          </a:p>
          <a:p>
            <a:pPr lvl="1"/>
            <a:r>
              <a:rPr lang="en-US" dirty="0"/>
              <a:t>Sometimes multiple instructions are fetched</a:t>
            </a:r>
          </a:p>
        </p:txBody>
      </p:sp>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23528" y="2060848"/>
            <a:ext cx="8496944" cy="2448272"/>
          </a:xfrm>
        </p:spPr>
        <p:txBody>
          <a:bodyPr>
            <a:normAutofit/>
          </a:bodyPr>
          <a:lstStyle/>
          <a:p>
            <a:r>
              <a:rPr lang="en-US" sz="4000" b="1" dirty="0">
                <a:latin typeface="Georgia"/>
              </a:rPr>
              <a:t>Instruction Sets:</a:t>
            </a:r>
            <a:br>
              <a:rPr lang="en-US" sz="4000" b="1" dirty="0">
                <a:latin typeface="Georgia"/>
              </a:rPr>
            </a:br>
            <a:r>
              <a:rPr lang="en-US" sz="4000" b="1" dirty="0">
                <a:latin typeface="Georgia"/>
              </a:rPr>
              <a:t>Addressing Modes and Formats</a:t>
            </a:r>
            <a:endParaRPr lang="en-US" sz="40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500885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667000"/>
            <a:ext cx="3657600" cy="4191000"/>
          </a:xfrm>
        </p:spPr>
        <p:txBody>
          <a:bodyPr>
            <a:normAutofit/>
          </a:bodyPr>
          <a:lstStyle/>
          <a:p>
            <a:r>
              <a:rPr lang="en-US" sz="1765" dirty="0"/>
              <a:t>Addressing modes</a:t>
            </a:r>
          </a:p>
          <a:p>
            <a:pPr lvl="1"/>
            <a:r>
              <a:rPr lang="en-US" sz="1765" dirty="0"/>
              <a:t>Immediate addressing</a:t>
            </a:r>
          </a:p>
          <a:p>
            <a:pPr lvl="1"/>
            <a:r>
              <a:rPr lang="en-US" sz="1765" dirty="0"/>
              <a:t>Direct addressing</a:t>
            </a:r>
          </a:p>
          <a:p>
            <a:pPr lvl="1"/>
            <a:r>
              <a:rPr lang="en-US" sz="1765" dirty="0"/>
              <a:t>Indirect addressing</a:t>
            </a:r>
          </a:p>
          <a:p>
            <a:pPr lvl="1"/>
            <a:r>
              <a:rPr lang="en-US" sz="1765" dirty="0"/>
              <a:t>Register addressing</a:t>
            </a:r>
          </a:p>
          <a:p>
            <a:pPr lvl="1"/>
            <a:r>
              <a:rPr lang="en-US" sz="1765" dirty="0"/>
              <a:t>Register indirect addressing</a:t>
            </a:r>
          </a:p>
          <a:p>
            <a:pPr lvl="1"/>
            <a:r>
              <a:rPr lang="en-US" sz="1765" dirty="0"/>
              <a:t>Displacement addressing </a:t>
            </a:r>
          </a:p>
          <a:p>
            <a:pPr lvl="1"/>
            <a:r>
              <a:rPr lang="en-US" sz="1765" dirty="0"/>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1765" dirty="0"/>
              <a:t>Instruction formats</a:t>
            </a:r>
          </a:p>
          <a:p>
            <a:pPr lvl="1"/>
            <a:r>
              <a:rPr lang="en-US" sz="1765" dirty="0"/>
              <a:t>Instruction length</a:t>
            </a:r>
          </a:p>
          <a:p>
            <a:pPr lvl="1"/>
            <a:r>
              <a:rPr lang="en-US" sz="1765" dirty="0"/>
              <a:t>Allocation of bits</a:t>
            </a:r>
          </a:p>
          <a:p>
            <a:pPr lvl="1"/>
            <a:r>
              <a:rPr lang="en-US" sz="1765" dirty="0"/>
              <a:t>Variable-length instructions</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a:t>    </a:t>
            </a:r>
          </a:p>
          <a:p>
            <a:endParaRPr lang="en-US" sz="800" dirty="0"/>
          </a:p>
          <a:p>
            <a:endParaRPr lang="en-US" sz="800" dirty="0"/>
          </a:p>
          <a:p>
            <a:r>
              <a:rPr lang="en-US" sz="3200" dirty="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Instruction Sets: Addressing Modes and Formats</a:t>
            </a:r>
            <a:endParaRPr lang="en-US" dirty="0">
              <a:solidFill>
                <a:srgbClr val="6666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2016 Pearson Education, Inc., Hoboken, NJ. All rights reserved.</a:t>
            </a:r>
          </a:p>
        </p:txBody>
      </p:sp>
      <p:sp>
        <p:nvSpPr>
          <p:cNvPr id="2" name="Title 1"/>
          <p:cNvSpPr>
            <a:spLocks noGrp="1"/>
          </p:cNvSpPr>
          <p:nvPr>
            <p:ph type="title" idx="4294967295"/>
          </p:nvPr>
        </p:nvSpPr>
        <p:spPr>
          <a:xfrm>
            <a:off x="183852" y="188913"/>
            <a:ext cx="7556500" cy="1116012"/>
          </a:xfrm>
        </p:spPr>
        <p:txBody>
          <a:bodyPr/>
          <a:lstStyle/>
          <a:p>
            <a:r>
              <a:rPr lang="en-US" dirty="0">
                <a:effectLst>
                  <a:outerShdw blurRad="38100" dist="38100" dir="2700000" algn="tl">
                    <a:srgbClr val="000000">
                      <a:alpha val="43137"/>
                    </a:srgbClr>
                  </a:outerShdw>
                </a:effectLst>
              </a:rPr>
              <a:t>Addressing Modes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57391826"/>
              </p:ext>
            </p:extLst>
          </p:nvPr>
        </p:nvGraphicFramePr>
        <p:xfrm>
          <a:off x="0" y="981075"/>
          <a:ext cx="6588125" cy="540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83568" y="404664"/>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539552" y="1556792"/>
            <a:ext cx="7556313" cy="4680520"/>
          </a:xfrm>
        </p:spPr>
        <p:txBody>
          <a:bodyPr>
            <a:normAutofit fontScale="92500" lnSpcReduction="20000"/>
          </a:bodyPr>
          <a:lstStyle/>
          <a:p>
            <a:r>
              <a:rPr lang="en-US" dirty="0"/>
              <a:t>Simplest form of addressing</a:t>
            </a:r>
          </a:p>
          <a:p>
            <a:r>
              <a:rPr lang="en-US" dirty="0"/>
              <a:t>Operand is part of instruction</a:t>
            </a:r>
          </a:p>
          <a:p>
            <a:r>
              <a:rPr lang="en-US" dirty="0"/>
              <a:t>Operand = address field</a:t>
            </a:r>
          </a:p>
          <a:p>
            <a:r>
              <a:rPr lang="en-US" dirty="0"/>
              <a:t>e.g. ADD 5</a:t>
            </a:r>
          </a:p>
          <a:p>
            <a:pPr lvl="1"/>
            <a:r>
              <a:rPr lang="en-US" dirty="0"/>
              <a:t>Add 5 to contents of accumulator</a:t>
            </a:r>
          </a:p>
          <a:p>
            <a:pPr lvl="1"/>
            <a:r>
              <a:rPr lang="en-US" dirty="0"/>
              <a:t>5 is operand</a:t>
            </a:r>
          </a:p>
          <a:p>
            <a:r>
              <a:rPr lang="en-US" dirty="0"/>
              <a:t>Advantage:</a:t>
            </a:r>
          </a:p>
          <a:p>
            <a:pPr lvl="1"/>
            <a:r>
              <a:rPr lang="en-US" dirty="0"/>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a:solidFill>
                  <a:srgbClr val="0070C0"/>
                </a:solidFill>
              </a:rPr>
              <a:t>Disadvantage:</a:t>
            </a:r>
          </a:p>
          <a:p>
            <a:pPr lvl="1"/>
            <a:r>
              <a:rPr lang="en-US" sz="1765" dirty="0"/>
              <a:t>The size of the number is restricted to the size of the address field, which, in most instruction sets, is small compared with the word length</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1026" name="Picture 2" descr="Computer Organisation And Architecture: COA-Addressing Modes">
            <a:extLst>
              <a:ext uri="{FF2B5EF4-FFF2-40B4-BE49-F238E27FC236}">
                <a16:creationId xmlns:a16="http://schemas.microsoft.com/office/drawing/2014/main" id="{E3C400AF-32D1-4BD2-BD62-03AFF6C15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495" y="1581111"/>
            <a:ext cx="4500074" cy="16041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12294" name="Rectangle 6"/>
          <p:cNvSpPr>
            <a:spLocks noGrp="1" noChangeArrowheads="1"/>
          </p:cNvSpPr>
          <p:nvPr>
            <p:ph type="title" idx="4294967295"/>
          </p:nvPr>
        </p:nvSpPr>
        <p:spPr>
          <a:xfrm>
            <a:off x="255860" y="228600"/>
            <a:ext cx="7556500" cy="1116013"/>
          </a:xfrm>
        </p:spPr>
        <p:txBody>
          <a:bodyPr/>
          <a:lstStyle/>
          <a:p>
            <a:r>
              <a:rPr lang="en-US" dirty="0">
                <a:effectLst>
                  <a:outerShdw blurRad="38100" dist="38100" dir="2700000" algn="tl">
                    <a:srgbClr val="000000">
                      <a:alpha val="43137"/>
                    </a:srgbClr>
                  </a:outerShdw>
                </a:effectLst>
              </a:rPr>
              <a:t>Direct Addressing</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278356148"/>
              </p:ext>
            </p:extLst>
          </p:nvPr>
        </p:nvGraphicFramePr>
        <p:xfrm>
          <a:off x="323528"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duotone>
              <a:schemeClr val="accent2">
                <a:shade val="45000"/>
                <a:satMod val="135000"/>
              </a:schemeClr>
              <a:prstClr val="white"/>
            </a:duotone>
          </a:blip>
          <a:stretch>
            <a:fillRect/>
          </a:stretch>
        </p:blipFill>
        <p:spPr>
          <a:xfrm>
            <a:off x="1043608" y="4077071"/>
            <a:ext cx="1728192" cy="1990877"/>
          </a:xfrm>
          <a:prstGeom prst="rect">
            <a:avLst/>
          </a:prstGeom>
          <a:scene3d>
            <a:camera prst="orthographicFront">
              <a:rot lat="0" lon="10799978" rev="0"/>
            </a:camera>
            <a:lightRig rig="threePt" dir="t"/>
          </a:scene3d>
        </p:spPr>
      </p:pic>
      <p:pic>
        <p:nvPicPr>
          <p:cNvPr id="2058" name="Picture 10" descr="Addressing Modes | Types of Addressing Modes | Gate Vidyalay">
            <a:extLst>
              <a:ext uri="{FF2B5EF4-FFF2-40B4-BE49-F238E27FC236}">
                <a16:creationId xmlns:a16="http://schemas.microsoft.com/office/drawing/2014/main" id="{DB9A4706-9FF4-4281-84AA-20A628DB64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1122132"/>
            <a:ext cx="3939864" cy="1841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5765D3-8BF1-44F3-AD4E-499F10EF675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Indirect Addressing</a:t>
            </a:r>
            <a:endParaRPr lang="en-US" dirty="0"/>
          </a:p>
        </p:txBody>
      </p:sp>
      <p:sp>
        <p:nvSpPr>
          <p:cNvPr id="2" name="Footer Placeholder 1">
            <a:extLst>
              <a:ext uri="{FF2B5EF4-FFF2-40B4-BE49-F238E27FC236}">
                <a16:creationId xmlns:a16="http://schemas.microsoft.com/office/drawing/2014/main" id="{553B2021-E136-4FDB-B011-1598236AFAE5}"/>
              </a:ext>
            </a:extLst>
          </p:cNvPr>
          <p:cNvSpPr>
            <a:spLocks noGrp="1"/>
          </p:cNvSpPr>
          <p:nvPr>
            <p:ph type="ftr" sz="quarter" idx="11"/>
          </p:nvPr>
        </p:nvSpPr>
        <p:spPr/>
        <p:txBody>
          <a:bodyPr/>
          <a:lstStyle/>
          <a:p>
            <a:r>
              <a:rPr lang="en-US"/>
              <a:t>© 2016 Pearson Education, Inc., Hoboken, NJ. All rights reserved.</a:t>
            </a:r>
            <a:endParaRPr lang="en-US" dirty="0"/>
          </a:p>
        </p:txBody>
      </p:sp>
      <p:pic>
        <p:nvPicPr>
          <p:cNvPr id="4098" name="Picture 2" descr="Addressing Modes | Types of Addressing Modes | Gate Vidyalay">
            <a:extLst>
              <a:ext uri="{FF2B5EF4-FFF2-40B4-BE49-F238E27FC236}">
                <a16:creationId xmlns:a16="http://schemas.microsoft.com/office/drawing/2014/main" id="{057D3C10-6824-4116-B605-370C774C5A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9700" y="2567781"/>
            <a:ext cx="573405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0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Addressing</a:t>
            </a:r>
          </a:p>
        </p:txBody>
      </p:sp>
      <p:sp>
        <p:nvSpPr>
          <p:cNvPr id="16389" name="Rectangle 5"/>
          <p:cNvSpPr>
            <a:spLocks noGrp="1" noChangeArrowheads="1"/>
          </p:cNvSpPr>
          <p:nvPr>
            <p:ph idx="1"/>
          </p:nvPr>
        </p:nvSpPr>
        <p:spPr>
          <a:xfrm>
            <a:off x="467544" y="1700808"/>
            <a:ext cx="7556313" cy="4648200"/>
          </a:xfrm>
          <a:noFill/>
          <a:ln/>
        </p:spPr>
        <p:txBody>
          <a:bodyPr lIns="90488" tIns="44450" rIns="90488" bIns="44450">
            <a:normAutofit fontScale="85000" lnSpcReduction="20000"/>
          </a:bodyPr>
          <a:lstStyle/>
          <a:p>
            <a:r>
              <a:rPr lang="en-US" dirty="0"/>
              <a:t>Reference to the address of a word in memory which contains a          full-length address of the operand</a:t>
            </a:r>
          </a:p>
          <a:p>
            <a:r>
              <a:rPr lang="en-US" dirty="0"/>
              <a:t>EA = (A)</a:t>
            </a:r>
          </a:p>
          <a:p>
            <a:pPr lvl="1"/>
            <a:r>
              <a:rPr lang="en-US" dirty="0"/>
              <a:t>Parentheses are to be interpreted as meaning </a:t>
            </a:r>
            <a:r>
              <a:rPr lang="en-US" i="1" dirty="0"/>
              <a:t>contents of</a:t>
            </a:r>
          </a:p>
          <a:p>
            <a:r>
              <a:rPr lang="en-US" dirty="0"/>
              <a:t>Advantage:</a:t>
            </a:r>
          </a:p>
          <a:p>
            <a:pPr lvl="1"/>
            <a:r>
              <a:rPr lang="en-US" dirty="0"/>
              <a:t>For a word length of </a:t>
            </a:r>
            <a:r>
              <a:rPr lang="en-US" i="1" dirty="0"/>
              <a:t>N</a:t>
            </a:r>
            <a:r>
              <a:rPr lang="en-US" dirty="0"/>
              <a:t> an address space of 2</a:t>
            </a:r>
            <a:r>
              <a:rPr lang="en-US" baseline="30000" dirty="0"/>
              <a:t>N </a:t>
            </a:r>
            <a:r>
              <a:rPr lang="en-US" dirty="0"/>
              <a:t>is now available</a:t>
            </a:r>
          </a:p>
          <a:p>
            <a:r>
              <a:rPr lang="en-US" dirty="0"/>
              <a:t>Disadvantage:</a:t>
            </a:r>
          </a:p>
          <a:p>
            <a:pPr lvl="1"/>
            <a:r>
              <a:rPr lang="en-US" dirty="0"/>
              <a:t>Instruction execution requires two memory references to fetch the operand</a:t>
            </a:r>
          </a:p>
          <a:p>
            <a:pPr lvl="2"/>
            <a:r>
              <a:rPr lang="en-US" dirty="0"/>
              <a:t>One to get its address and a second to get its value</a:t>
            </a:r>
          </a:p>
          <a:p>
            <a:pPr marL="228600" lvl="2">
              <a:spcBef>
                <a:spcPts val="2000"/>
              </a:spcBef>
            </a:pPr>
            <a:r>
              <a:rPr lang="en-US" sz="2054" dirty="0"/>
              <a:t>A rarely used variant of indirect addressing is multilevel or cascaded indirect addressing</a:t>
            </a:r>
          </a:p>
          <a:p>
            <a:pPr lvl="1"/>
            <a:r>
              <a:rPr lang="en-US" sz="1838" dirty="0"/>
              <a:t>EA = ( . . . (A) . . . )</a:t>
            </a:r>
          </a:p>
          <a:p>
            <a:pPr lvl="1"/>
            <a:r>
              <a:rPr lang="en-US" sz="1838" dirty="0"/>
              <a:t>Disadvantage is that three or more memory references could be required to fetch an operand</a:t>
            </a:r>
          </a:p>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
        <p:nvSpPr>
          <p:cNvPr id="22532" name="Rectangle 4"/>
          <p:cNvSpPr>
            <a:spLocks noGrp="1" noChangeArrowheads="1"/>
          </p:cNvSpPr>
          <p:nvPr>
            <p:ph type="title" idx="4294967295"/>
          </p:nvPr>
        </p:nvSpPr>
        <p:spPr>
          <a:xfrm>
            <a:off x="329455" y="333375"/>
            <a:ext cx="7554913" cy="1116013"/>
          </a:xfrm>
          <a:noFill/>
          <a:ln/>
        </p:spPr>
        <p:txBody>
          <a:bodyPr lIns="90488" tIns="44450" rIns="90488" bIns="44450"/>
          <a:lstStyle/>
          <a:p>
            <a:r>
              <a:rPr lang="en-US" dirty="0">
                <a:effectLst>
                  <a:outerShdw blurRad="38100" dist="38100" dir="2700000" algn="tl">
                    <a:srgbClr val="000000">
                      <a:alpha val="43137"/>
                    </a:srgbClr>
                  </a:outerShdw>
                </a:effectLst>
              </a:rPr>
              <a:t>Register Addressing</a:t>
            </a:r>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4135935658"/>
              </p:ext>
            </p:extLst>
          </p:nvPr>
        </p:nvGraphicFramePr>
        <p:xfrm>
          <a:off x="1" y="1449387"/>
          <a:ext cx="5076055" cy="4859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Addressing Modes | Types of Addressing Modes | Gate Vidyalay">
            <a:extLst>
              <a:ext uri="{FF2B5EF4-FFF2-40B4-BE49-F238E27FC236}">
                <a16:creationId xmlns:a16="http://schemas.microsoft.com/office/drawing/2014/main" id="{84EE7C98-5C4B-43FE-A2FF-7BBF3318CC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2939913"/>
            <a:ext cx="3972158" cy="19931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DF4FCA-E71A-4032-8141-76B9BAFF11B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Register Indirect Addressing</a:t>
            </a:r>
            <a:endParaRPr lang="en-US" dirty="0"/>
          </a:p>
        </p:txBody>
      </p:sp>
      <p:sp>
        <p:nvSpPr>
          <p:cNvPr id="2" name="Footer Placeholder 1">
            <a:extLst>
              <a:ext uri="{FF2B5EF4-FFF2-40B4-BE49-F238E27FC236}">
                <a16:creationId xmlns:a16="http://schemas.microsoft.com/office/drawing/2014/main" id="{18422BA8-BD51-4861-B7C2-68FFF7463B7B}"/>
              </a:ext>
            </a:extLst>
          </p:cNvPr>
          <p:cNvSpPr>
            <a:spLocks noGrp="1"/>
          </p:cNvSpPr>
          <p:nvPr>
            <p:ph type="ftr" sz="quarter" idx="11"/>
          </p:nvPr>
        </p:nvSpPr>
        <p:spPr/>
        <p:txBody>
          <a:bodyPr/>
          <a:lstStyle/>
          <a:p>
            <a:r>
              <a:rPr lang="en-US"/>
              <a:t>© 2016 Pearson Education, Inc., Hoboken, NJ. All rights reserved.</a:t>
            </a:r>
            <a:endParaRPr lang="en-US" dirty="0"/>
          </a:p>
        </p:txBody>
      </p:sp>
      <p:pic>
        <p:nvPicPr>
          <p:cNvPr id="7170" name="Picture 2" descr="Addressing Modes | Types of Addressing Modes | Gate Vidyalay">
            <a:extLst>
              <a:ext uri="{FF2B5EF4-FFF2-40B4-BE49-F238E27FC236}">
                <a16:creationId xmlns:a16="http://schemas.microsoft.com/office/drawing/2014/main" id="{B3E46254-9E1F-4536-BEA5-2FA92423EF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450" y="2710656"/>
            <a:ext cx="668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224102"/>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Lec06</Template>
  <TotalTime>5514</TotalTime>
  <Words>4650</Words>
  <Application>Microsoft Office PowerPoint</Application>
  <PresentationFormat>On-screen Show (4:3)</PresentationFormat>
  <Paragraphs>266</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Arial</vt:lpstr>
      <vt:lpstr>Georgia</vt:lpstr>
      <vt:lpstr>Rockwell</vt:lpstr>
      <vt:lpstr>Times New Roman</vt:lpstr>
      <vt:lpstr>Wingdings</vt:lpstr>
      <vt:lpstr>Advantage</vt:lpstr>
      <vt:lpstr>Computer Architecture and Logic Design (CALD) Lecture 07</vt:lpstr>
      <vt:lpstr>Instruction Sets: Addressing Modes and Formats</vt:lpstr>
      <vt:lpstr>Addressing Modes</vt:lpstr>
      <vt:lpstr>Immediate Addressing</vt:lpstr>
      <vt:lpstr>Direct Addressing</vt:lpstr>
      <vt:lpstr>Indirect Addressing</vt:lpstr>
      <vt:lpstr>Indirect Addressing</vt:lpstr>
      <vt:lpstr>Register Addressing</vt:lpstr>
      <vt:lpstr>Register Indirect Addressing</vt:lpstr>
      <vt:lpstr>Register Indirect Addressing</vt:lpstr>
      <vt:lpstr>Displacement Addressing</vt:lpstr>
      <vt:lpstr>Displacement Addressing</vt:lpstr>
      <vt:lpstr>Stack Addressing</vt:lpstr>
      <vt:lpstr>PowerPoint Presentation</vt:lpstr>
      <vt:lpstr>Basic Addressing Modes</vt:lpstr>
      <vt:lpstr>Instruction Formats</vt:lpstr>
      <vt:lpstr>Instruction Length</vt:lpstr>
      <vt:lpstr>Allocation of Bits</vt:lpstr>
      <vt:lpstr>Variable-Length Instructions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ali haider</cp:lastModifiedBy>
  <cp:revision>93</cp:revision>
  <dcterms:created xsi:type="dcterms:W3CDTF">2012-07-21T04:30:17Z</dcterms:created>
  <dcterms:modified xsi:type="dcterms:W3CDTF">2023-10-25T07:44:28Z</dcterms:modified>
</cp:coreProperties>
</file>