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17" r:id="rId16"/>
    <p:sldId id="318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319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7" r:id="rId38"/>
    <p:sldId id="299" r:id="rId39"/>
    <p:sldId id="300" r:id="rId40"/>
    <p:sldId id="301" r:id="rId41"/>
    <p:sldId id="302" r:id="rId42"/>
    <p:sldId id="304" r:id="rId43"/>
    <p:sldId id="305" r:id="rId44"/>
    <p:sldId id="306" r:id="rId45"/>
    <p:sldId id="307" r:id="rId46"/>
    <p:sldId id="308" r:id="rId47"/>
    <p:sldId id="309" r:id="rId48"/>
    <p:sldId id="311" r:id="rId49"/>
    <p:sldId id="312" r:id="rId50"/>
    <p:sldId id="313" r:id="rId51"/>
    <p:sldId id="315" r:id="rId52"/>
    <p:sldId id="31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6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5970" y="3727196"/>
            <a:ext cx="30200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425" y="2246376"/>
            <a:ext cx="10982325" cy="384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smtClean="0">
                <a:solidFill>
                  <a:srgbClr val="FFFFFF"/>
                </a:solidFill>
              </a:rPr>
              <a:t>Software </a:t>
            </a:r>
            <a:r>
              <a:rPr sz="4400" spc="-15" dirty="0" smtClean="0">
                <a:solidFill>
                  <a:srgbClr val="FFFFFF"/>
                </a:solidFill>
              </a:rPr>
              <a:t>Requirement </a:t>
            </a:r>
            <a:r>
              <a:rPr sz="4400" spc="-980" dirty="0" smtClean="0">
                <a:solidFill>
                  <a:srgbClr val="FFFFFF"/>
                </a:solidFill>
              </a:rPr>
              <a:t> </a:t>
            </a:r>
            <a:r>
              <a:rPr sz="4400" spc="-5" dirty="0" smtClean="0">
                <a:solidFill>
                  <a:srgbClr val="FFFFFF"/>
                </a:solidFill>
              </a:rPr>
              <a:t>Engineering</a:t>
            </a:r>
            <a:endParaRPr sz="4400" dirty="0"/>
          </a:p>
        </p:txBody>
      </p:sp>
      <p:sp>
        <p:nvSpPr>
          <p:cNvPr id="18" name="object 18"/>
          <p:cNvSpPr txBox="1"/>
          <p:nvPr/>
        </p:nvSpPr>
        <p:spPr>
          <a:xfrm>
            <a:off x="10439400" y="4284421"/>
            <a:ext cx="159270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600" b="1" spc="-25" dirty="0" smtClean="0">
                <a:latin typeface="Calibri"/>
                <a:cs typeface="Calibri"/>
              </a:rPr>
              <a:t>Lecture </a:t>
            </a:r>
            <a:r>
              <a:rPr sz="2600" b="1" smtClean="0">
                <a:latin typeface="Calibri"/>
                <a:cs typeface="Calibri"/>
              </a:rPr>
              <a:t>#</a:t>
            </a:r>
            <a:r>
              <a:rPr sz="2600" b="1" spc="-40" smtClean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5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4248" y="46979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688340" y="4165091"/>
            <a:ext cx="5562554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4000" b="0" i="0">
                <a:solidFill>
                  <a:srgbClr val="455F5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smtClean="0"/>
              <a:t>Types of Requirements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877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329" y="1043189"/>
            <a:ext cx="90355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0240" marR="5080" indent="-3177540">
              <a:spcBef>
                <a:spcPts val="100"/>
              </a:spcBef>
            </a:pPr>
            <a:r>
              <a:rPr spc="-50" dirty="0" smtClean="0"/>
              <a:t>Functional </a:t>
            </a:r>
            <a:r>
              <a:rPr spc="-75" dirty="0" smtClean="0"/>
              <a:t>Requirements </a:t>
            </a:r>
            <a:r>
              <a:rPr spc="-60" dirty="0" smtClean="0"/>
              <a:t>Example </a:t>
            </a:r>
            <a:r>
              <a:rPr spc="600" dirty="0" smtClean="0"/>
              <a:t>#  </a:t>
            </a:r>
            <a:r>
              <a:rPr spc="-114" dirty="0" smtClean="0"/>
              <a:t>5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9329" y="2023807"/>
            <a:ext cx="105552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allow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customers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return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non-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perishable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items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fifteen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days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purchase. 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customer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must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present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original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sale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receipt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return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item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36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345" y="937518"/>
            <a:ext cx="49072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Comments </a:t>
            </a:r>
            <a:r>
              <a:rPr spc="40" dirty="0" smtClean="0"/>
              <a:t>on</a:t>
            </a:r>
            <a:r>
              <a:rPr spc="-70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2345" y="1998049"/>
            <a:ext cx="1020166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Notice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level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detail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described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above. Some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very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detailed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compared 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others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68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223" y="911760"/>
            <a:ext cx="49072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Comments </a:t>
            </a:r>
            <a:r>
              <a:rPr spc="40" dirty="0" smtClean="0"/>
              <a:t>on</a:t>
            </a:r>
            <a:r>
              <a:rPr spc="-70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3346" y="2003158"/>
            <a:ext cx="10756123" cy="1685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735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Notice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ambiguity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requirement,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4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uses</a:t>
            </a:r>
            <a:r>
              <a:rPr lang="en-US" sz="24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term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‘appropriate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viewers’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marR="59055" indent="-287020">
              <a:lnSpc>
                <a:spcPts val="2590"/>
              </a:lnSpc>
              <a:spcBef>
                <a:spcPts val="18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requirement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does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mention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formats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documents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types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viewers,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891" y="873124"/>
            <a:ext cx="49072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Comments </a:t>
            </a:r>
            <a:r>
              <a:rPr spc="40" dirty="0" smtClean="0"/>
              <a:t>on</a:t>
            </a:r>
            <a:r>
              <a:rPr spc="-70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6891" y="1822854"/>
            <a:ext cx="10253182" cy="7141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>
              <a:lnSpc>
                <a:spcPct val="90100"/>
              </a:lnSpc>
              <a:spcBef>
                <a:spcPts val="3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314706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Notice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ambiguity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solving 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quadratic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equation.	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does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speak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about 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possibility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when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value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215" dirty="0">
                <a:solidFill>
                  <a:srgbClr val="252525"/>
                </a:solidFill>
                <a:latin typeface="Times New Roman"/>
                <a:cs typeface="Times New Roman"/>
              </a:rPr>
              <a:t>‘a’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zero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2176" y="3082824"/>
            <a:ext cx="65322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  <a:tabLst>
                <a:tab pos="3543935" algn="l"/>
              </a:tabLst>
            </a:pPr>
            <a:r>
              <a:rPr sz="4400" spc="-190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sz="4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4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4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252525"/>
                </a:solidFill>
                <a:latin typeface="Times New Roman"/>
                <a:cs typeface="Times New Roman"/>
              </a:rPr>
              <a:t>(-b</a:t>
            </a:r>
            <a:r>
              <a:rPr sz="4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4400" spc="-5" dirty="0">
                <a:solidFill>
                  <a:srgbClr val="252525"/>
                </a:solidFill>
                <a:latin typeface="Times New Roman"/>
                <a:cs typeface="Times New Roman"/>
              </a:rPr>
              <a:t>sqrt(b</a:t>
            </a:r>
            <a:r>
              <a:rPr sz="4350" spc="-7" baseline="24904" dirty="0">
                <a:solidFill>
                  <a:srgbClr val="252525"/>
                </a:solidFill>
                <a:latin typeface="Times New Roman"/>
                <a:cs typeface="Times New Roman"/>
              </a:rPr>
              <a:t>2	</a:t>
            </a:r>
            <a:r>
              <a:rPr sz="4400" spc="-5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4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105" dirty="0">
                <a:solidFill>
                  <a:srgbClr val="252525"/>
                </a:solidFill>
                <a:latin typeface="Times New Roman"/>
                <a:cs typeface="Times New Roman"/>
              </a:rPr>
              <a:t>4*a*c))/2*a</a:t>
            </a: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07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680" y="898881"/>
            <a:ext cx="49072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Comments </a:t>
            </a:r>
            <a:r>
              <a:rPr spc="40" dirty="0" smtClean="0"/>
              <a:t>on</a:t>
            </a:r>
            <a:r>
              <a:rPr spc="-70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25680" y="1913006"/>
            <a:ext cx="10549396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735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Incomplete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ambiguous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open</a:t>
            </a:r>
            <a:r>
              <a:rPr sz="2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sz="2400" spc="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multiple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interpretations and</a:t>
            </a: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assumptions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marR="85725" indent="-287020">
              <a:lnSpc>
                <a:spcPts val="2590"/>
              </a:lnSpc>
              <a:spcBef>
                <a:spcPts val="18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lead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poor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quality,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or 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faulty,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sz="24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products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63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547" y="631299"/>
            <a:ext cx="12487184" cy="2462213"/>
          </a:xfrm>
        </p:spPr>
        <p:txBody>
          <a:bodyPr/>
          <a:lstStyle/>
          <a:p>
            <a:r>
              <a:rPr lang="en-US" b="1" dirty="0"/>
              <a:t>Functional requirements </a:t>
            </a:r>
            <a:r>
              <a:rPr lang="en-US" b="1" dirty="0" smtClean="0"/>
              <a:t>example Job-finding </a:t>
            </a:r>
            <a:r>
              <a:rPr lang="en-US" b="1" dirty="0"/>
              <a:t>website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49547" y="1815302"/>
            <a:ext cx="10982325" cy="3046988"/>
          </a:xfrm>
        </p:spPr>
        <p:txBody>
          <a:bodyPr/>
          <a:lstStyle/>
          <a:p>
            <a:r>
              <a:rPr lang="en-US" dirty="0"/>
              <a:t>The project is a local job-finding website where applicants create a profile, upload their resume, view available job opportunities, and apply for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other party is the employers that purchase accounts to post new jobs and receive requests and resumes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User story 1: </a:t>
            </a:r>
            <a:r>
              <a:rPr lang="en-US" b="1" dirty="0" smtClean="0"/>
              <a:t>An applicant </a:t>
            </a:r>
            <a:r>
              <a:rPr lang="en-US" b="1" dirty="0"/>
              <a:t>must be able to register and enter the website</a:t>
            </a:r>
          </a:p>
          <a:p>
            <a:r>
              <a:rPr lang="en-US" b="1" dirty="0"/>
              <a:t>Functional 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Sign-up and register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Logging in with Google and its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Phone number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“I forgot my password” section that sends a link to the verified email</a:t>
            </a:r>
          </a:p>
        </p:txBody>
      </p:sp>
    </p:spTree>
    <p:extLst>
      <p:ext uri="{BB962C8B-B14F-4D97-AF65-F5344CB8AC3E}">
        <p14:creationId xmlns:p14="http://schemas.microsoft.com/office/powerpoint/2010/main" val="5386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36" y="761928"/>
            <a:ext cx="8695918" cy="635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836" y="1932868"/>
            <a:ext cx="10982325" cy="3877985"/>
          </a:xfrm>
        </p:spPr>
        <p:txBody>
          <a:bodyPr/>
          <a:lstStyle/>
          <a:p>
            <a:r>
              <a:rPr lang="en-US" b="1" dirty="0"/>
              <a:t>User story 2: </a:t>
            </a:r>
            <a:r>
              <a:rPr lang="en-US" b="1" dirty="0" smtClean="0"/>
              <a:t>An applicant </a:t>
            </a:r>
            <a:r>
              <a:rPr lang="en-US" b="1" dirty="0"/>
              <a:t>must be able to </a:t>
            </a:r>
            <a:r>
              <a:rPr lang="en-US" b="1" dirty="0" err="1" smtClean="0"/>
              <a:t>consuct</a:t>
            </a:r>
            <a:r>
              <a:rPr lang="en-US" b="1" dirty="0" smtClean="0"/>
              <a:t> </a:t>
            </a:r>
            <a:r>
              <a:rPr lang="en-US" b="1" dirty="0"/>
              <a:t>a resume on the website and edit and print </a:t>
            </a:r>
            <a:r>
              <a:rPr lang="en-US" b="1" dirty="0" smtClean="0"/>
              <a:t>it</a:t>
            </a:r>
          </a:p>
          <a:p>
            <a:r>
              <a:rPr lang="en-US" b="1" dirty="0" smtClean="0"/>
              <a:t>Functional </a:t>
            </a:r>
            <a:r>
              <a:rPr lang="en-US" b="1" dirty="0"/>
              <a:t>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Completing, editing, adding, and deleting different fields in the resume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Downloading and printing the resume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Displaying the resume’s completion progress</a:t>
            </a:r>
          </a:p>
          <a:p>
            <a:endParaRPr lang="en-US" dirty="0" smtClean="0"/>
          </a:p>
          <a:p>
            <a:r>
              <a:rPr lang="en-US" b="1" dirty="0"/>
              <a:t>User story 3</a:t>
            </a:r>
            <a:r>
              <a:rPr lang="en-US" b="1"/>
              <a:t>: </a:t>
            </a:r>
            <a:r>
              <a:rPr lang="en-US" b="1" smtClean="0"/>
              <a:t>san applicant </a:t>
            </a:r>
            <a:r>
              <a:rPr lang="en-US" b="1" dirty="0"/>
              <a:t>must be able to view job opportunities and explore them by using different filters.</a:t>
            </a:r>
          </a:p>
          <a:p>
            <a:r>
              <a:rPr lang="en-US" b="1" dirty="0"/>
              <a:t>Functional 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Applicant’s dashboard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page with a list of the posted jobs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feature to filter and organize the posted jobs based on skill, date, and other descriptions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feature that enables applicants to explore different jobs and organize them based on company, scale, pay rate, or other descriptions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535" y="770091"/>
            <a:ext cx="653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Kinds </a:t>
            </a:r>
            <a:r>
              <a:rPr dirty="0" smtClean="0"/>
              <a:t>of </a:t>
            </a:r>
            <a:r>
              <a:rPr spc="-100" dirty="0" smtClean="0"/>
              <a:t>Software</a:t>
            </a:r>
            <a:r>
              <a:rPr spc="-560" dirty="0" smtClean="0"/>
              <a:t> </a:t>
            </a:r>
            <a:r>
              <a:rPr spc="-75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2135" y="1971958"/>
            <a:ext cx="4952365" cy="25527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2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Non-functional</a:t>
            </a:r>
            <a:r>
              <a:rPr sz="2400" b="1" spc="-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requirements</a:t>
            </a:r>
            <a:endParaRPr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Inverse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Design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constraints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93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800" y="898881"/>
            <a:ext cx="60579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dirty="0" smtClean="0"/>
              <a:t>Non-Functional</a:t>
            </a:r>
            <a:r>
              <a:rPr spc="-100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28799" y="2273615"/>
            <a:ext cx="11090975" cy="202183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264795" indent="-287020">
              <a:lnSpc>
                <a:spcPct val="90000"/>
              </a:lnSpc>
              <a:spcBef>
                <a:spcPts val="39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Most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relate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whole.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include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constraints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on 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timing,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performance,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reliability,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security, 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maintainability,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accuracy,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process, 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standards,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  <a:p>
            <a:pPr marL="299085" marR="1042669" indent="-287020">
              <a:lnSpc>
                <a:spcPts val="2590"/>
              </a:lnSpc>
              <a:spcBef>
                <a:spcPts val="122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dirty="0"/>
              <a:t>	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are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often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critical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individual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59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Capture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emergent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behavior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system,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relate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whole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03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61" y="1156458"/>
            <a:ext cx="939882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smtClean="0"/>
              <a:t>Non-Functional</a:t>
            </a:r>
            <a:r>
              <a:rPr spc="-100" smtClean="0"/>
              <a:t> </a:t>
            </a:r>
            <a:r>
              <a:rPr spc="-70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0619" y="2448810"/>
            <a:ext cx="10099301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Must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built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into the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framework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 smtClean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lang="en-US" sz="2400" spc="-5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product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Failure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meet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400" spc="2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requirement</a:t>
            </a:r>
            <a:r>
              <a:rPr lang="en-US"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may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make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whole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4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unusable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4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1301" y="5978145"/>
            <a:ext cx="1143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444" y="1207974"/>
            <a:ext cx="653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Kinds </a:t>
            </a:r>
            <a:r>
              <a:rPr dirty="0" smtClean="0"/>
              <a:t>of </a:t>
            </a:r>
            <a:r>
              <a:rPr spc="-100" dirty="0" smtClean="0"/>
              <a:t>Software</a:t>
            </a:r>
            <a:r>
              <a:rPr spc="-560" dirty="0" smtClean="0"/>
              <a:t> </a:t>
            </a:r>
            <a:r>
              <a:rPr spc="-75" dirty="0" smtClean="0"/>
              <a:t>Requirements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3044" y="2409841"/>
            <a:ext cx="4952365" cy="25527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3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Functional</a:t>
            </a:r>
            <a:r>
              <a:rPr sz="2400" b="1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requirements</a:t>
            </a:r>
            <a:endParaRPr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Inverse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Design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constraints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27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344" y="1182216"/>
            <a:ext cx="10062421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smtClean="0"/>
              <a:t>Non-Functional</a:t>
            </a:r>
            <a:r>
              <a:rPr spc="-100" smtClean="0"/>
              <a:t> </a:t>
            </a:r>
            <a:r>
              <a:rPr spc="-70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09104" y="2474567"/>
            <a:ext cx="10897792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40385" indent="-287020" algn="just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example,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aircraft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does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meet 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reliability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requirements,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certified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 </a:t>
            </a:r>
            <a:r>
              <a:rPr sz="2400" spc="-135" dirty="0">
                <a:solidFill>
                  <a:srgbClr val="252525"/>
                </a:solidFill>
                <a:latin typeface="Times New Roman"/>
                <a:cs typeface="Times New Roman"/>
              </a:rPr>
              <a:t>‘safe’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real-time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control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fails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meet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its 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requirements,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control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functions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will 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operate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correctly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0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131" y="963276"/>
            <a:ext cx="9749838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smtClean="0"/>
              <a:t>Non-Functional</a:t>
            </a:r>
            <a:r>
              <a:rPr spc="-100" smtClean="0"/>
              <a:t> </a:t>
            </a:r>
            <a:r>
              <a:rPr spc="-70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2891" y="2222100"/>
            <a:ext cx="10550061" cy="137896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>
              <a:lnSpc>
                <a:spcPct val="90100"/>
              </a:lnSpc>
              <a:spcBef>
                <a:spcPts val="3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arise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needs,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because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budget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constraints,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because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organizational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policies,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because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need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interoperability with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software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hardware 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systems,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because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external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factors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such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safety 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regulations,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privacy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legislation,</a:t>
            </a:r>
            <a:r>
              <a:rPr sz="2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53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379" y="923915"/>
            <a:ext cx="60579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smtClean="0"/>
              <a:t>Non-Functional</a:t>
            </a:r>
            <a:r>
              <a:rPr spc="-100" smtClean="0"/>
              <a:t> </a:t>
            </a:r>
            <a:r>
              <a:rPr spc="-70" smtClean="0"/>
              <a:t>Requirements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7379" y="1666263"/>
            <a:ext cx="5261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spcBef>
                <a:spcPts val="9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definition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</a:t>
            </a:r>
            <a:r>
              <a:rPr sz="20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379" y="2101271"/>
            <a:ext cx="10404666" cy="337848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9085" indent="-287020">
              <a:spcBef>
                <a:spcPts val="76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Any</a:t>
            </a:r>
            <a:r>
              <a:rPr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specifies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performs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certain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0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words,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000" spc="-110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describe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how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000" spc="3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lang="en-US" sz="20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behave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what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limits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sz="2000" spc="3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functionality.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99085" marR="129539" indent="-287020"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generally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specify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system’s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quality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or 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characteristics,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example: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“Modified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database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be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updated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all 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users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accessing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within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sz="2000" spc="2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seconds.”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99085" indent="-287020"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0" dirty="0" smtClean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</a:t>
            </a:r>
            <a:r>
              <a:rPr sz="2000" spc="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cup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mentioned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previously would be: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“</a:t>
            </a:r>
            <a:r>
              <a:rPr sz="20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contain</a:t>
            </a:r>
            <a:r>
              <a:rPr lang="en-US" sz="20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hot </a:t>
            </a:r>
            <a:r>
              <a:rPr lang="en-US" sz="2000" spc="-60" dirty="0" smtClean="0">
                <a:solidFill>
                  <a:srgbClr val="252525"/>
                </a:solidFill>
                <a:latin typeface="Times New Roman"/>
                <a:cs typeface="Times New Roman"/>
              </a:rPr>
              <a:t>liquid </a:t>
            </a:r>
            <a:r>
              <a:rPr lang="en-US" sz="20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without </a:t>
            </a:r>
            <a:r>
              <a:rPr lang="en-US" sz="2000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heating </a:t>
            </a:r>
            <a:r>
              <a:rPr lang="en-US" sz="20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up </a:t>
            </a:r>
            <a:r>
              <a:rPr lang="en-US" sz="2000" spc="1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lang="en-US" sz="20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lang="en-US" sz="20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than </a:t>
            </a:r>
            <a:r>
              <a:rPr lang="en-US" sz="2000" spc="-70" dirty="0" smtClean="0">
                <a:solidFill>
                  <a:srgbClr val="252525"/>
                </a:solidFill>
                <a:latin typeface="Times New Roman"/>
                <a:cs typeface="Times New Roman"/>
              </a:rPr>
              <a:t>45</a:t>
            </a:r>
            <a:r>
              <a:rPr lang="en-US" sz="2000" spc="-4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°C”.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99085" indent="-287020"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9278" y="5952387"/>
            <a:ext cx="20256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88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70" y="898881"/>
            <a:ext cx="400875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75" dirty="0" smtClean="0"/>
              <a:t>A </a:t>
            </a:r>
            <a:r>
              <a:rPr spc="-105" dirty="0" smtClean="0"/>
              <a:t>quick</a:t>
            </a:r>
            <a:r>
              <a:rPr spc="75" dirty="0" smtClean="0"/>
              <a:t> </a:t>
            </a:r>
            <a:r>
              <a:rPr spc="-40" dirty="0" smtClean="0"/>
              <a:t>comparison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23</a:t>
            </a:fld>
            <a:endParaRPr spc="-5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32052"/>
              </p:ext>
            </p:extLst>
          </p:nvPr>
        </p:nvGraphicFramePr>
        <p:xfrm>
          <a:off x="2088611" y="2010268"/>
          <a:ext cx="7480390" cy="3656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0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74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Functional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Non-Functional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7443">
                <a:tc>
                  <a:txBody>
                    <a:bodyPr/>
                    <a:lstStyle/>
                    <a:p>
                      <a:pPr marL="92075" marR="180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“Send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email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new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customer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signs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up”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“Open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account”.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330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“Modified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database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should be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updated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users 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accessing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within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seconds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42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ability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contain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tea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coffee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leaking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contain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hot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liquid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without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heating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up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than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45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°C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772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roof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492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roof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should be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able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 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sustain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100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tons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weight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1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813" y="1207974"/>
            <a:ext cx="60566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smtClean="0">
                <a:solidFill>
                  <a:srgbClr val="000000"/>
                </a:solidFill>
              </a:rPr>
              <a:t>Non-Functional</a:t>
            </a:r>
            <a:r>
              <a:rPr spc="-100" smtClean="0">
                <a:solidFill>
                  <a:srgbClr val="000000"/>
                </a:solidFill>
              </a:rPr>
              <a:t> </a:t>
            </a:r>
            <a:r>
              <a:rPr spc="-70" smtClean="0">
                <a:solidFill>
                  <a:srgbClr val="000000"/>
                </a:solidFill>
              </a:rPr>
              <a:t>Requirements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6124" y="2135123"/>
            <a:ext cx="7086600" cy="3276600"/>
          </a:xfrm>
          <a:custGeom>
            <a:avLst/>
            <a:gdLst/>
            <a:ahLst/>
            <a:cxnLst/>
            <a:rect l="l" t="t" r="r" b="b"/>
            <a:pathLst>
              <a:path w="7086600" h="3276600">
                <a:moveTo>
                  <a:pt x="2667000" y="152400"/>
                </a:moveTo>
                <a:lnTo>
                  <a:pt x="2674766" y="104217"/>
                </a:lnTo>
                <a:lnTo>
                  <a:pt x="2696394" y="62380"/>
                </a:lnTo>
                <a:lnTo>
                  <a:pt x="2729380" y="29394"/>
                </a:lnTo>
                <a:lnTo>
                  <a:pt x="2771217" y="7766"/>
                </a:lnTo>
                <a:lnTo>
                  <a:pt x="2819400" y="0"/>
                </a:lnTo>
                <a:lnTo>
                  <a:pt x="4267200" y="0"/>
                </a:lnTo>
                <a:lnTo>
                  <a:pt x="4315382" y="7766"/>
                </a:lnTo>
                <a:lnTo>
                  <a:pt x="4357219" y="29394"/>
                </a:lnTo>
                <a:lnTo>
                  <a:pt x="4390205" y="62380"/>
                </a:lnTo>
                <a:lnTo>
                  <a:pt x="4411833" y="104217"/>
                </a:lnTo>
                <a:lnTo>
                  <a:pt x="4419600" y="152400"/>
                </a:lnTo>
                <a:lnTo>
                  <a:pt x="4419600" y="762000"/>
                </a:lnTo>
                <a:lnTo>
                  <a:pt x="4411833" y="810182"/>
                </a:lnTo>
                <a:lnTo>
                  <a:pt x="4390205" y="852019"/>
                </a:lnTo>
                <a:lnTo>
                  <a:pt x="4357219" y="885005"/>
                </a:lnTo>
                <a:lnTo>
                  <a:pt x="4315382" y="906633"/>
                </a:lnTo>
                <a:lnTo>
                  <a:pt x="4267200" y="914400"/>
                </a:lnTo>
                <a:lnTo>
                  <a:pt x="2819400" y="914400"/>
                </a:lnTo>
                <a:lnTo>
                  <a:pt x="2771217" y="906633"/>
                </a:lnTo>
                <a:lnTo>
                  <a:pt x="2729380" y="885005"/>
                </a:lnTo>
                <a:lnTo>
                  <a:pt x="2696394" y="852019"/>
                </a:lnTo>
                <a:lnTo>
                  <a:pt x="2674766" y="810182"/>
                </a:lnTo>
                <a:lnTo>
                  <a:pt x="2667000" y="762000"/>
                </a:lnTo>
                <a:lnTo>
                  <a:pt x="2667000" y="152400"/>
                </a:lnTo>
                <a:close/>
              </a:path>
              <a:path w="7086600" h="3276600">
                <a:moveTo>
                  <a:pt x="2667000" y="2514600"/>
                </a:moveTo>
                <a:lnTo>
                  <a:pt x="2674766" y="2466417"/>
                </a:lnTo>
                <a:lnTo>
                  <a:pt x="2696394" y="2424580"/>
                </a:lnTo>
                <a:lnTo>
                  <a:pt x="2729380" y="2391594"/>
                </a:lnTo>
                <a:lnTo>
                  <a:pt x="2771217" y="2369966"/>
                </a:lnTo>
                <a:lnTo>
                  <a:pt x="2819400" y="2362200"/>
                </a:lnTo>
                <a:lnTo>
                  <a:pt x="4267200" y="2362200"/>
                </a:lnTo>
                <a:lnTo>
                  <a:pt x="4315382" y="2369966"/>
                </a:lnTo>
                <a:lnTo>
                  <a:pt x="4357219" y="2391594"/>
                </a:lnTo>
                <a:lnTo>
                  <a:pt x="4390205" y="2424580"/>
                </a:lnTo>
                <a:lnTo>
                  <a:pt x="4411833" y="2466417"/>
                </a:lnTo>
                <a:lnTo>
                  <a:pt x="4419600" y="2514600"/>
                </a:lnTo>
                <a:lnTo>
                  <a:pt x="4419600" y="3124200"/>
                </a:lnTo>
                <a:lnTo>
                  <a:pt x="4411833" y="3172382"/>
                </a:lnTo>
                <a:lnTo>
                  <a:pt x="4390205" y="3214219"/>
                </a:lnTo>
                <a:lnTo>
                  <a:pt x="4357219" y="3247205"/>
                </a:lnTo>
                <a:lnTo>
                  <a:pt x="4315382" y="3268833"/>
                </a:lnTo>
                <a:lnTo>
                  <a:pt x="4267200" y="3276600"/>
                </a:lnTo>
                <a:lnTo>
                  <a:pt x="2819400" y="3276600"/>
                </a:lnTo>
                <a:lnTo>
                  <a:pt x="2771217" y="3268833"/>
                </a:lnTo>
                <a:lnTo>
                  <a:pt x="2729380" y="3247205"/>
                </a:lnTo>
                <a:lnTo>
                  <a:pt x="2696394" y="3214219"/>
                </a:lnTo>
                <a:lnTo>
                  <a:pt x="2674766" y="3172382"/>
                </a:lnTo>
                <a:lnTo>
                  <a:pt x="2667000" y="3124200"/>
                </a:lnTo>
                <a:lnTo>
                  <a:pt x="2667000" y="2514600"/>
                </a:lnTo>
                <a:close/>
              </a:path>
              <a:path w="7086600" h="3276600">
                <a:moveTo>
                  <a:pt x="3505200" y="914400"/>
                </a:moveTo>
                <a:lnTo>
                  <a:pt x="3505200" y="2362200"/>
                </a:lnTo>
              </a:path>
              <a:path w="7086600" h="3276600">
                <a:moveTo>
                  <a:pt x="5334000" y="2514600"/>
                </a:moveTo>
                <a:lnTo>
                  <a:pt x="5341766" y="2466417"/>
                </a:lnTo>
                <a:lnTo>
                  <a:pt x="5363394" y="2424580"/>
                </a:lnTo>
                <a:lnTo>
                  <a:pt x="5396380" y="2391594"/>
                </a:lnTo>
                <a:lnTo>
                  <a:pt x="5438217" y="2369966"/>
                </a:lnTo>
                <a:lnTo>
                  <a:pt x="5486400" y="2362200"/>
                </a:lnTo>
                <a:lnTo>
                  <a:pt x="6934200" y="2362200"/>
                </a:lnTo>
                <a:lnTo>
                  <a:pt x="6982382" y="2369966"/>
                </a:lnTo>
                <a:lnTo>
                  <a:pt x="7024219" y="2391594"/>
                </a:lnTo>
                <a:lnTo>
                  <a:pt x="7057205" y="2424580"/>
                </a:lnTo>
                <a:lnTo>
                  <a:pt x="7078833" y="2466417"/>
                </a:lnTo>
                <a:lnTo>
                  <a:pt x="7086600" y="2514600"/>
                </a:lnTo>
                <a:lnTo>
                  <a:pt x="7086600" y="3124200"/>
                </a:lnTo>
                <a:lnTo>
                  <a:pt x="7078833" y="3172382"/>
                </a:lnTo>
                <a:lnTo>
                  <a:pt x="7057205" y="3214219"/>
                </a:lnTo>
                <a:lnTo>
                  <a:pt x="7024219" y="3247205"/>
                </a:lnTo>
                <a:lnTo>
                  <a:pt x="6982382" y="3268833"/>
                </a:lnTo>
                <a:lnTo>
                  <a:pt x="6934200" y="3276600"/>
                </a:lnTo>
                <a:lnTo>
                  <a:pt x="5486400" y="3276600"/>
                </a:lnTo>
                <a:lnTo>
                  <a:pt x="5438217" y="3268833"/>
                </a:lnTo>
                <a:lnTo>
                  <a:pt x="5396380" y="3247205"/>
                </a:lnTo>
                <a:lnTo>
                  <a:pt x="5363394" y="3214219"/>
                </a:lnTo>
                <a:lnTo>
                  <a:pt x="5341766" y="3172382"/>
                </a:lnTo>
                <a:lnTo>
                  <a:pt x="5334000" y="3124200"/>
                </a:lnTo>
                <a:lnTo>
                  <a:pt x="5334000" y="2514600"/>
                </a:lnTo>
                <a:close/>
              </a:path>
              <a:path w="7086600" h="3276600">
                <a:moveTo>
                  <a:pt x="6172200" y="2362200"/>
                </a:moveTo>
                <a:lnTo>
                  <a:pt x="6172200" y="1676400"/>
                </a:lnTo>
              </a:path>
              <a:path w="7086600" h="3276600">
                <a:moveTo>
                  <a:pt x="0" y="2514600"/>
                </a:moveTo>
                <a:lnTo>
                  <a:pt x="7769" y="2466417"/>
                </a:lnTo>
                <a:lnTo>
                  <a:pt x="29405" y="2424580"/>
                </a:lnTo>
                <a:lnTo>
                  <a:pt x="62396" y="2391594"/>
                </a:lnTo>
                <a:lnTo>
                  <a:pt x="104231" y="2369966"/>
                </a:lnTo>
                <a:lnTo>
                  <a:pt x="152400" y="2362200"/>
                </a:lnTo>
                <a:lnTo>
                  <a:pt x="1600200" y="2362200"/>
                </a:lnTo>
                <a:lnTo>
                  <a:pt x="1648382" y="2369966"/>
                </a:lnTo>
                <a:lnTo>
                  <a:pt x="1690219" y="2391594"/>
                </a:lnTo>
                <a:lnTo>
                  <a:pt x="1723205" y="2424580"/>
                </a:lnTo>
                <a:lnTo>
                  <a:pt x="1744833" y="2466417"/>
                </a:lnTo>
                <a:lnTo>
                  <a:pt x="1752600" y="2514600"/>
                </a:lnTo>
                <a:lnTo>
                  <a:pt x="1752600" y="3124200"/>
                </a:lnTo>
                <a:lnTo>
                  <a:pt x="1744833" y="3172382"/>
                </a:lnTo>
                <a:lnTo>
                  <a:pt x="1723205" y="3214219"/>
                </a:lnTo>
                <a:lnTo>
                  <a:pt x="1690219" y="3247205"/>
                </a:lnTo>
                <a:lnTo>
                  <a:pt x="1648382" y="3268833"/>
                </a:lnTo>
                <a:lnTo>
                  <a:pt x="1600200" y="3276600"/>
                </a:lnTo>
                <a:lnTo>
                  <a:pt x="152400" y="3276600"/>
                </a:lnTo>
                <a:lnTo>
                  <a:pt x="104231" y="3268833"/>
                </a:lnTo>
                <a:lnTo>
                  <a:pt x="62396" y="3247205"/>
                </a:lnTo>
                <a:lnTo>
                  <a:pt x="29405" y="3214219"/>
                </a:lnTo>
                <a:lnTo>
                  <a:pt x="7769" y="3172382"/>
                </a:lnTo>
                <a:lnTo>
                  <a:pt x="0" y="3124200"/>
                </a:lnTo>
                <a:lnTo>
                  <a:pt x="0" y="2514600"/>
                </a:lnTo>
                <a:close/>
              </a:path>
              <a:path w="7086600" h="3276600">
                <a:moveTo>
                  <a:pt x="838200" y="2362200"/>
                </a:moveTo>
                <a:lnTo>
                  <a:pt x="838200" y="1676400"/>
                </a:lnTo>
              </a:path>
              <a:path w="7086600" h="3276600">
                <a:moveTo>
                  <a:pt x="838200" y="1676400"/>
                </a:moveTo>
                <a:lnTo>
                  <a:pt x="6172200" y="1676400"/>
                </a:lnTo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5271" y="2311147"/>
            <a:ext cx="1481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Non-Functional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24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6959" y="4642180"/>
            <a:ext cx="12166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spcBef>
                <a:spcPts val="100"/>
              </a:spcBef>
            </a:pPr>
            <a:r>
              <a:rPr spc="5" dirty="0">
                <a:latin typeface="Times New Roman"/>
                <a:cs typeface="Times New Roman"/>
              </a:rPr>
              <a:t>Product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8698" y="4642180"/>
            <a:ext cx="13804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Organizational</a:t>
            </a:r>
            <a:endParaRPr>
              <a:latin typeface="Times New Roman"/>
              <a:cs typeface="Times New Roman"/>
            </a:endParaRPr>
          </a:p>
          <a:p>
            <a:pPr marL="94615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2788" y="467393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External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7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105" y="949967"/>
            <a:ext cx="6393447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 smtClean="0">
                <a:solidFill>
                  <a:srgbClr val="000000"/>
                </a:solidFill>
              </a:rPr>
              <a:t>Product</a:t>
            </a:r>
            <a:r>
              <a:rPr spc="-90" dirty="0" smtClean="0">
                <a:solidFill>
                  <a:srgbClr val="000000"/>
                </a:solidFill>
              </a:rPr>
              <a:t> </a:t>
            </a:r>
            <a:r>
              <a:rPr spc="-75" dirty="0" smtClean="0">
                <a:solidFill>
                  <a:srgbClr val="000000"/>
                </a:solidFill>
              </a:rPr>
              <a:t>Requirements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54124" y="1906523"/>
            <a:ext cx="8610600" cy="2590800"/>
          </a:xfrm>
          <a:custGeom>
            <a:avLst/>
            <a:gdLst/>
            <a:ahLst/>
            <a:cxnLst/>
            <a:rect l="l" t="t" r="r" b="b"/>
            <a:pathLst>
              <a:path w="8610600" h="2590800">
                <a:moveTo>
                  <a:pt x="3276600" y="152400"/>
                </a:moveTo>
                <a:lnTo>
                  <a:pt x="3284366" y="104217"/>
                </a:lnTo>
                <a:lnTo>
                  <a:pt x="3305994" y="62380"/>
                </a:lnTo>
                <a:lnTo>
                  <a:pt x="3338980" y="29394"/>
                </a:lnTo>
                <a:lnTo>
                  <a:pt x="3380817" y="7766"/>
                </a:lnTo>
                <a:lnTo>
                  <a:pt x="3429000" y="0"/>
                </a:lnTo>
                <a:lnTo>
                  <a:pt x="4876800" y="0"/>
                </a:lnTo>
                <a:lnTo>
                  <a:pt x="4924982" y="7766"/>
                </a:lnTo>
                <a:lnTo>
                  <a:pt x="4966819" y="29394"/>
                </a:lnTo>
                <a:lnTo>
                  <a:pt x="4999805" y="62380"/>
                </a:lnTo>
                <a:lnTo>
                  <a:pt x="5021433" y="104217"/>
                </a:lnTo>
                <a:lnTo>
                  <a:pt x="5029200" y="152400"/>
                </a:lnTo>
                <a:lnTo>
                  <a:pt x="5029200" y="762000"/>
                </a:lnTo>
                <a:lnTo>
                  <a:pt x="5021433" y="810182"/>
                </a:lnTo>
                <a:lnTo>
                  <a:pt x="4999805" y="852019"/>
                </a:lnTo>
                <a:lnTo>
                  <a:pt x="4966819" y="885005"/>
                </a:lnTo>
                <a:lnTo>
                  <a:pt x="4924982" y="906633"/>
                </a:lnTo>
                <a:lnTo>
                  <a:pt x="4876800" y="914400"/>
                </a:lnTo>
                <a:lnTo>
                  <a:pt x="3429000" y="914400"/>
                </a:lnTo>
                <a:lnTo>
                  <a:pt x="3380817" y="906633"/>
                </a:lnTo>
                <a:lnTo>
                  <a:pt x="3338980" y="885005"/>
                </a:lnTo>
                <a:lnTo>
                  <a:pt x="3305994" y="852019"/>
                </a:lnTo>
                <a:lnTo>
                  <a:pt x="3284366" y="810182"/>
                </a:lnTo>
                <a:lnTo>
                  <a:pt x="3276600" y="762000"/>
                </a:lnTo>
                <a:lnTo>
                  <a:pt x="3276600" y="152400"/>
                </a:lnTo>
                <a:close/>
              </a:path>
              <a:path w="8610600" h="2590800">
                <a:moveTo>
                  <a:pt x="838200" y="1295400"/>
                </a:moveTo>
                <a:lnTo>
                  <a:pt x="7696200" y="1295400"/>
                </a:lnTo>
              </a:path>
              <a:path w="8610600" h="2590800">
                <a:moveTo>
                  <a:pt x="2286000" y="1828800"/>
                </a:moveTo>
                <a:lnTo>
                  <a:pt x="2293766" y="1780617"/>
                </a:lnTo>
                <a:lnTo>
                  <a:pt x="2315394" y="1738780"/>
                </a:lnTo>
                <a:lnTo>
                  <a:pt x="2348380" y="1705794"/>
                </a:lnTo>
                <a:lnTo>
                  <a:pt x="2390217" y="1684166"/>
                </a:lnTo>
                <a:lnTo>
                  <a:pt x="2438400" y="1676400"/>
                </a:lnTo>
                <a:lnTo>
                  <a:pt x="3886200" y="1676400"/>
                </a:lnTo>
                <a:lnTo>
                  <a:pt x="3934382" y="1684166"/>
                </a:lnTo>
                <a:lnTo>
                  <a:pt x="3976219" y="1705794"/>
                </a:lnTo>
                <a:lnTo>
                  <a:pt x="4009205" y="1738780"/>
                </a:lnTo>
                <a:lnTo>
                  <a:pt x="4030833" y="1780617"/>
                </a:lnTo>
                <a:lnTo>
                  <a:pt x="4038600" y="1828800"/>
                </a:lnTo>
                <a:lnTo>
                  <a:pt x="4038600" y="2438400"/>
                </a:lnTo>
                <a:lnTo>
                  <a:pt x="4030833" y="2486582"/>
                </a:lnTo>
                <a:lnTo>
                  <a:pt x="4009205" y="2528419"/>
                </a:lnTo>
                <a:lnTo>
                  <a:pt x="3976219" y="2561405"/>
                </a:lnTo>
                <a:lnTo>
                  <a:pt x="3934382" y="2583033"/>
                </a:lnTo>
                <a:lnTo>
                  <a:pt x="3886200" y="2590800"/>
                </a:lnTo>
                <a:lnTo>
                  <a:pt x="2438400" y="2590800"/>
                </a:lnTo>
                <a:lnTo>
                  <a:pt x="2390217" y="2583033"/>
                </a:lnTo>
                <a:lnTo>
                  <a:pt x="2348380" y="2561405"/>
                </a:lnTo>
                <a:lnTo>
                  <a:pt x="2315394" y="2528419"/>
                </a:lnTo>
                <a:lnTo>
                  <a:pt x="2293766" y="2486582"/>
                </a:lnTo>
                <a:lnTo>
                  <a:pt x="2286000" y="2438400"/>
                </a:lnTo>
                <a:lnTo>
                  <a:pt x="2286000" y="1828800"/>
                </a:lnTo>
                <a:close/>
              </a:path>
              <a:path w="8610600" h="2590800">
                <a:moveTo>
                  <a:pt x="0" y="1828800"/>
                </a:moveTo>
                <a:lnTo>
                  <a:pt x="7769" y="1780617"/>
                </a:lnTo>
                <a:lnTo>
                  <a:pt x="29405" y="1738780"/>
                </a:lnTo>
                <a:lnTo>
                  <a:pt x="62396" y="1705794"/>
                </a:lnTo>
                <a:lnTo>
                  <a:pt x="104231" y="1684166"/>
                </a:lnTo>
                <a:lnTo>
                  <a:pt x="152400" y="1676400"/>
                </a:lnTo>
                <a:lnTo>
                  <a:pt x="1600200" y="1676400"/>
                </a:lnTo>
                <a:lnTo>
                  <a:pt x="1648382" y="1684166"/>
                </a:lnTo>
                <a:lnTo>
                  <a:pt x="1690219" y="1705794"/>
                </a:lnTo>
                <a:lnTo>
                  <a:pt x="1723205" y="1738780"/>
                </a:lnTo>
                <a:lnTo>
                  <a:pt x="1744833" y="1780617"/>
                </a:lnTo>
                <a:lnTo>
                  <a:pt x="1752600" y="1828800"/>
                </a:lnTo>
                <a:lnTo>
                  <a:pt x="1752600" y="2438400"/>
                </a:lnTo>
                <a:lnTo>
                  <a:pt x="1744833" y="2486582"/>
                </a:lnTo>
                <a:lnTo>
                  <a:pt x="1723205" y="2528419"/>
                </a:lnTo>
                <a:lnTo>
                  <a:pt x="1690219" y="2561405"/>
                </a:lnTo>
                <a:lnTo>
                  <a:pt x="1648382" y="2583033"/>
                </a:lnTo>
                <a:lnTo>
                  <a:pt x="1600200" y="2590800"/>
                </a:lnTo>
                <a:lnTo>
                  <a:pt x="152400" y="2590800"/>
                </a:lnTo>
                <a:lnTo>
                  <a:pt x="104231" y="2583033"/>
                </a:lnTo>
                <a:lnTo>
                  <a:pt x="62396" y="2561405"/>
                </a:lnTo>
                <a:lnTo>
                  <a:pt x="29405" y="2528419"/>
                </a:lnTo>
                <a:lnTo>
                  <a:pt x="7769" y="2486582"/>
                </a:lnTo>
                <a:lnTo>
                  <a:pt x="0" y="2438400"/>
                </a:lnTo>
                <a:lnTo>
                  <a:pt x="0" y="1828800"/>
                </a:lnTo>
                <a:close/>
              </a:path>
              <a:path w="8610600" h="2590800">
                <a:moveTo>
                  <a:pt x="6858000" y="1828800"/>
                </a:moveTo>
                <a:lnTo>
                  <a:pt x="6865766" y="1780617"/>
                </a:lnTo>
                <a:lnTo>
                  <a:pt x="6887394" y="1738780"/>
                </a:lnTo>
                <a:lnTo>
                  <a:pt x="6920380" y="1705794"/>
                </a:lnTo>
                <a:lnTo>
                  <a:pt x="6962217" y="1684166"/>
                </a:lnTo>
                <a:lnTo>
                  <a:pt x="7010400" y="1676400"/>
                </a:lnTo>
                <a:lnTo>
                  <a:pt x="8458200" y="1676400"/>
                </a:lnTo>
                <a:lnTo>
                  <a:pt x="8506382" y="1684166"/>
                </a:lnTo>
                <a:lnTo>
                  <a:pt x="8548219" y="1705794"/>
                </a:lnTo>
                <a:lnTo>
                  <a:pt x="8581205" y="1738780"/>
                </a:lnTo>
                <a:lnTo>
                  <a:pt x="8602833" y="1780617"/>
                </a:lnTo>
                <a:lnTo>
                  <a:pt x="8610600" y="1828800"/>
                </a:lnTo>
                <a:lnTo>
                  <a:pt x="8610600" y="2438400"/>
                </a:lnTo>
                <a:lnTo>
                  <a:pt x="8602833" y="2486582"/>
                </a:lnTo>
                <a:lnTo>
                  <a:pt x="8581205" y="2528419"/>
                </a:lnTo>
                <a:lnTo>
                  <a:pt x="8548219" y="2561405"/>
                </a:lnTo>
                <a:lnTo>
                  <a:pt x="8506382" y="2583033"/>
                </a:lnTo>
                <a:lnTo>
                  <a:pt x="8458200" y="2590800"/>
                </a:lnTo>
                <a:lnTo>
                  <a:pt x="7010400" y="2590800"/>
                </a:lnTo>
                <a:lnTo>
                  <a:pt x="6962217" y="2583033"/>
                </a:lnTo>
                <a:lnTo>
                  <a:pt x="6920380" y="2561405"/>
                </a:lnTo>
                <a:lnTo>
                  <a:pt x="6887394" y="2528419"/>
                </a:lnTo>
                <a:lnTo>
                  <a:pt x="6865766" y="2486582"/>
                </a:lnTo>
                <a:lnTo>
                  <a:pt x="6858000" y="2438400"/>
                </a:lnTo>
                <a:lnTo>
                  <a:pt x="6858000" y="1828800"/>
                </a:lnTo>
                <a:close/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2118" y="2082546"/>
            <a:ext cx="121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125">
              <a:spcBef>
                <a:spcPts val="100"/>
              </a:spcBef>
            </a:pPr>
            <a:r>
              <a:rPr spc="5" dirty="0">
                <a:latin typeface="Times New Roman"/>
                <a:cs typeface="Times New Roman"/>
              </a:rPr>
              <a:t>Product  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10" dirty="0">
                <a:latin typeface="Times New Roman"/>
                <a:cs typeface="Times New Roman"/>
              </a:rPr>
              <a:t>qu</a:t>
            </a:r>
            <a:r>
              <a:rPr dirty="0">
                <a:latin typeface="Times New Roman"/>
                <a:cs typeface="Times New Roman"/>
              </a:rPr>
              <a:t>ire</a:t>
            </a:r>
            <a:r>
              <a:rPr spc="-35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10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1115" y="3727831"/>
            <a:ext cx="1219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Efficiency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4353" y="3759455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Reliability</a:t>
            </a:r>
            <a:endParaRPr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2324" y="2820923"/>
            <a:ext cx="6858000" cy="3352800"/>
          </a:xfrm>
          <a:custGeom>
            <a:avLst/>
            <a:gdLst/>
            <a:ahLst/>
            <a:cxnLst/>
            <a:rect l="l" t="t" r="r" b="b"/>
            <a:pathLst>
              <a:path w="6858000" h="3352800">
                <a:moveTo>
                  <a:pt x="3352800" y="0"/>
                </a:moveTo>
                <a:lnTo>
                  <a:pt x="3352800" y="381000"/>
                </a:lnTo>
              </a:path>
              <a:path w="6858000" h="3352800">
                <a:moveTo>
                  <a:pt x="2286000" y="1676400"/>
                </a:moveTo>
                <a:lnTo>
                  <a:pt x="2286000" y="2057400"/>
                </a:lnTo>
              </a:path>
              <a:path w="6858000" h="3352800">
                <a:moveTo>
                  <a:pt x="2286000" y="381000"/>
                </a:moveTo>
                <a:lnTo>
                  <a:pt x="2286000" y="762000"/>
                </a:lnTo>
              </a:path>
              <a:path w="6858000" h="3352800">
                <a:moveTo>
                  <a:pt x="0" y="381000"/>
                </a:moveTo>
                <a:lnTo>
                  <a:pt x="0" y="762000"/>
                </a:lnTo>
              </a:path>
              <a:path w="6858000" h="3352800">
                <a:moveTo>
                  <a:pt x="6858000" y="381000"/>
                </a:moveTo>
                <a:lnTo>
                  <a:pt x="6858000" y="762000"/>
                </a:lnTo>
              </a:path>
              <a:path w="6858000" h="3352800">
                <a:moveTo>
                  <a:pt x="3733800" y="914400"/>
                </a:moveTo>
                <a:lnTo>
                  <a:pt x="3741566" y="866217"/>
                </a:lnTo>
                <a:lnTo>
                  <a:pt x="3763194" y="824380"/>
                </a:lnTo>
                <a:lnTo>
                  <a:pt x="3796180" y="791394"/>
                </a:lnTo>
                <a:lnTo>
                  <a:pt x="3838017" y="769766"/>
                </a:lnTo>
                <a:lnTo>
                  <a:pt x="3886200" y="762000"/>
                </a:lnTo>
                <a:lnTo>
                  <a:pt x="5334000" y="762000"/>
                </a:lnTo>
                <a:lnTo>
                  <a:pt x="5382182" y="769766"/>
                </a:lnTo>
                <a:lnTo>
                  <a:pt x="5424019" y="791394"/>
                </a:lnTo>
                <a:lnTo>
                  <a:pt x="5457005" y="824380"/>
                </a:lnTo>
                <a:lnTo>
                  <a:pt x="5478633" y="866217"/>
                </a:lnTo>
                <a:lnTo>
                  <a:pt x="5486400" y="914400"/>
                </a:lnTo>
                <a:lnTo>
                  <a:pt x="5486400" y="1524000"/>
                </a:lnTo>
                <a:lnTo>
                  <a:pt x="5478633" y="1572182"/>
                </a:lnTo>
                <a:lnTo>
                  <a:pt x="5457005" y="1614019"/>
                </a:lnTo>
                <a:lnTo>
                  <a:pt x="5424019" y="1647005"/>
                </a:lnTo>
                <a:lnTo>
                  <a:pt x="5382182" y="1668633"/>
                </a:lnTo>
                <a:lnTo>
                  <a:pt x="5334000" y="1676400"/>
                </a:lnTo>
                <a:lnTo>
                  <a:pt x="3886200" y="1676400"/>
                </a:lnTo>
                <a:lnTo>
                  <a:pt x="3838017" y="1668633"/>
                </a:lnTo>
                <a:lnTo>
                  <a:pt x="3796180" y="1647005"/>
                </a:lnTo>
                <a:lnTo>
                  <a:pt x="3763194" y="1614019"/>
                </a:lnTo>
                <a:lnTo>
                  <a:pt x="3741566" y="1572182"/>
                </a:lnTo>
                <a:lnTo>
                  <a:pt x="3733800" y="1524000"/>
                </a:lnTo>
                <a:lnTo>
                  <a:pt x="3733800" y="914400"/>
                </a:lnTo>
                <a:close/>
              </a:path>
              <a:path w="6858000" h="3352800">
                <a:moveTo>
                  <a:pt x="4572000" y="381000"/>
                </a:moveTo>
                <a:lnTo>
                  <a:pt x="4572000" y="762000"/>
                </a:lnTo>
              </a:path>
              <a:path w="6858000" h="3352800">
                <a:moveTo>
                  <a:pt x="228600" y="2590800"/>
                </a:moveTo>
                <a:lnTo>
                  <a:pt x="236366" y="2542617"/>
                </a:lnTo>
                <a:lnTo>
                  <a:pt x="257994" y="2500780"/>
                </a:lnTo>
                <a:lnTo>
                  <a:pt x="290980" y="2467794"/>
                </a:lnTo>
                <a:lnTo>
                  <a:pt x="332817" y="2446166"/>
                </a:lnTo>
                <a:lnTo>
                  <a:pt x="381000" y="2438400"/>
                </a:lnTo>
                <a:lnTo>
                  <a:pt x="1828800" y="2438400"/>
                </a:lnTo>
                <a:lnTo>
                  <a:pt x="1876982" y="2446166"/>
                </a:lnTo>
                <a:lnTo>
                  <a:pt x="1918819" y="2467794"/>
                </a:lnTo>
                <a:lnTo>
                  <a:pt x="1951805" y="2500780"/>
                </a:lnTo>
                <a:lnTo>
                  <a:pt x="1973433" y="2542617"/>
                </a:lnTo>
                <a:lnTo>
                  <a:pt x="1981200" y="2590800"/>
                </a:lnTo>
                <a:lnTo>
                  <a:pt x="1981200" y="3200400"/>
                </a:lnTo>
                <a:lnTo>
                  <a:pt x="1973433" y="3248568"/>
                </a:lnTo>
                <a:lnTo>
                  <a:pt x="1951805" y="3290403"/>
                </a:lnTo>
                <a:lnTo>
                  <a:pt x="1918819" y="3323394"/>
                </a:lnTo>
                <a:lnTo>
                  <a:pt x="1876982" y="3345030"/>
                </a:lnTo>
                <a:lnTo>
                  <a:pt x="1828800" y="3352800"/>
                </a:lnTo>
                <a:lnTo>
                  <a:pt x="381000" y="3352800"/>
                </a:lnTo>
                <a:lnTo>
                  <a:pt x="332817" y="3345030"/>
                </a:lnTo>
                <a:lnTo>
                  <a:pt x="290980" y="3323394"/>
                </a:lnTo>
                <a:lnTo>
                  <a:pt x="257994" y="3290403"/>
                </a:lnTo>
                <a:lnTo>
                  <a:pt x="236366" y="3248568"/>
                </a:lnTo>
                <a:lnTo>
                  <a:pt x="228600" y="3200400"/>
                </a:lnTo>
                <a:lnTo>
                  <a:pt x="228600" y="2590800"/>
                </a:lnTo>
                <a:close/>
              </a:path>
              <a:path w="6858000" h="3352800">
                <a:moveTo>
                  <a:pt x="1143000" y="2057400"/>
                </a:moveTo>
                <a:lnTo>
                  <a:pt x="1143000" y="2438400"/>
                </a:lnTo>
              </a:path>
              <a:path w="6858000" h="3352800">
                <a:moveTo>
                  <a:pt x="2514600" y="2590800"/>
                </a:moveTo>
                <a:lnTo>
                  <a:pt x="2522366" y="2542617"/>
                </a:lnTo>
                <a:lnTo>
                  <a:pt x="2543994" y="2500780"/>
                </a:lnTo>
                <a:lnTo>
                  <a:pt x="2576980" y="2467794"/>
                </a:lnTo>
                <a:lnTo>
                  <a:pt x="2618817" y="2446166"/>
                </a:lnTo>
                <a:lnTo>
                  <a:pt x="2667000" y="2438400"/>
                </a:lnTo>
                <a:lnTo>
                  <a:pt x="4114800" y="2438400"/>
                </a:lnTo>
                <a:lnTo>
                  <a:pt x="4162982" y="2446166"/>
                </a:lnTo>
                <a:lnTo>
                  <a:pt x="4204819" y="2467794"/>
                </a:lnTo>
                <a:lnTo>
                  <a:pt x="4237805" y="2500780"/>
                </a:lnTo>
                <a:lnTo>
                  <a:pt x="4259433" y="2542617"/>
                </a:lnTo>
                <a:lnTo>
                  <a:pt x="4267200" y="2590800"/>
                </a:lnTo>
                <a:lnTo>
                  <a:pt x="4267200" y="3200400"/>
                </a:lnTo>
                <a:lnTo>
                  <a:pt x="4259433" y="3248568"/>
                </a:lnTo>
                <a:lnTo>
                  <a:pt x="4237805" y="3290403"/>
                </a:lnTo>
                <a:lnTo>
                  <a:pt x="4204819" y="3323394"/>
                </a:lnTo>
                <a:lnTo>
                  <a:pt x="4162982" y="3345030"/>
                </a:lnTo>
                <a:lnTo>
                  <a:pt x="4114800" y="3352800"/>
                </a:lnTo>
                <a:lnTo>
                  <a:pt x="2667000" y="3352800"/>
                </a:lnTo>
                <a:lnTo>
                  <a:pt x="2618817" y="3345030"/>
                </a:lnTo>
                <a:lnTo>
                  <a:pt x="2576980" y="3323394"/>
                </a:lnTo>
                <a:lnTo>
                  <a:pt x="2543994" y="3290403"/>
                </a:lnTo>
                <a:lnTo>
                  <a:pt x="2522366" y="3248568"/>
                </a:lnTo>
                <a:lnTo>
                  <a:pt x="2514600" y="3200400"/>
                </a:lnTo>
                <a:lnTo>
                  <a:pt x="2514600" y="2590800"/>
                </a:lnTo>
                <a:close/>
              </a:path>
              <a:path w="6858000" h="3352800">
                <a:moveTo>
                  <a:pt x="3352800" y="2057400"/>
                </a:moveTo>
                <a:lnTo>
                  <a:pt x="3352800" y="2438400"/>
                </a:lnTo>
              </a:path>
              <a:path w="6858000" h="3352800">
                <a:moveTo>
                  <a:pt x="1143000" y="2057400"/>
                </a:moveTo>
                <a:lnTo>
                  <a:pt x="3352800" y="2057400"/>
                </a:lnTo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14892" y="3759455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Portability</a:t>
            </a:r>
            <a:endParaRPr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25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4654" y="3759455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Usability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qu</a:t>
            </a:r>
            <a:r>
              <a:rPr dirty="0">
                <a:latin typeface="Times New Roman"/>
                <a:cs typeface="Times New Roman"/>
              </a:rPr>
              <a:t>ir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-35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1810" y="540451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Performance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8318" y="5404511"/>
            <a:ext cx="1219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Space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9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455" y="976154"/>
            <a:ext cx="834757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 smtClean="0"/>
              <a:t>Product </a:t>
            </a:r>
            <a:r>
              <a:rPr spc="-75" dirty="0" smtClean="0"/>
              <a:t>Requirements</a:t>
            </a:r>
            <a:r>
              <a:rPr spc="-145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26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55" y="1605814"/>
            <a:ext cx="10060466" cy="4193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EF-1.</a:t>
            </a:r>
            <a:r>
              <a:rPr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 smtClean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 smtClean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90" dirty="0" smtClean="0">
                <a:solidFill>
                  <a:srgbClr val="252525"/>
                </a:solidFill>
                <a:latin typeface="Times New Roman"/>
                <a:cs typeface="Times New Roman"/>
              </a:rPr>
              <a:t>allow </a:t>
            </a:r>
            <a:r>
              <a:rPr sz="24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one hundred thousand</a:t>
            </a:r>
            <a:r>
              <a:rPr sz="2400" spc="17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hits</a:t>
            </a:r>
            <a:r>
              <a:rPr lang="en-US"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per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minute </a:t>
            </a:r>
            <a:r>
              <a:rPr sz="2400" spc="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 smtClean="0">
                <a:solidFill>
                  <a:srgbClr val="252525"/>
                </a:solidFill>
                <a:latin typeface="Times New Roman"/>
                <a:cs typeface="Times New Roman"/>
              </a:rPr>
              <a:t>website</a:t>
            </a:r>
            <a:endParaRPr lang="en-US" sz="2400" spc="-6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2400" spc="-5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EF-2. </a:t>
            </a:r>
            <a:r>
              <a:rPr lang="en-US"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At least 25 percent of the processor capacity and RAM available to the application shall be unused at the planned peak load conditions.</a:t>
            </a:r>
          </a:p>
          <a:p>
            <a:pPr marL="299085" marR="5080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AV-1. </a:t>
            </a:r>
            <a:r>
              <a:rPr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down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time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than 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second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continuous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execution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one  thousand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52525"/>
                </a:solidFill>
                <a:latin typeface="Times New Roman"/>
                <a:cs typeface="Times New Roman"/>
              </a:rPr>
              <a:t>hours</a:t>
            </a:r>
            <a:endParaRPr lang="en-US" sz="2400" spc="-15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i="1" dirty="0"/>
              <a:t>	</a:t>
            </a:r>
            <a:r>
              <a:rPr lang="en-US"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AV-2. </a:t>
            </a:r>
            <a:r>
              <a:rPr lang="en-US"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system shall be at least 99.5 percent available on weekdays between 6:00 a.m. and midnight local time, and at least 99.95 percent available on weekdays between 4:00 p.m. and 6:00 p.m. local time.</a:t>
            </a:r>
          </a:p>
          <a:p>
            <a:pPr marL="299085" marR="5080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39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51" y="761927"/>
            <a:ext cx="8577943" cy="962369"/>
          </a:xfrm>
        </p:spPr>
        <p:txBody>
          <a:bodyPr/>
          <a:lstStyle/>
          <a:p>
            <a:r>
              <a:rPr lang="en-US" dirty="0"/>
              <a:t>Product </a:t>
            </a:r>
            <a:r>
              <a:rPr lang="en-US" spc="-75" dirty="0"/>
              <a:t>Requirements</a:t>
            </a:r>
            <a:r>
              <a:rPr lang="en-US" spc="-145" dirty="0"/>
              <a:t> </a:t>
            </a:r>
            <a:r>
              <a:rPr lang="en-US" spc="-65" dirty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51" y="3582397"/>
            <a:ext cx="10543721" cy="366254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>
                <a:latin typeface="+mj-lt"/>
              </a:rPr>
              <a:t>REL-1. The </a:t>
            </a:r>
            <a:r>
              <a:rPr lang="en-US" sz="2000" dirty="0">
                <a:latin typeface="+mj-lt"/>
              </a:rPr>
              <a:t>failure frequency of a heart-monitoring unit that will operate in a hospital’s intensive care ward is required to be less than one in 20 years. Its heart attack detection function is required to have a failure rate of less than one per million cases</a:t>
            </a:r>
            <a:r>
              <a:rPr lang="en-US" sz="2000" dirty="0" smtClean="0">
                <a:latin typeface="+mj-lt"/>
              </a:rPr>
              <a:t>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US-3. A chemist who has never used the Chemical Tracking System before shall be able to place a request for a chemical correctly with no more than 30 minutes of orientation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/>
              <a:t>POR-1. A software package designed and programmed to operate in a Windows 2000 environment is required to allow low-cost transfer to Linux and Windows NT environments.</a:t>
            </a:r>
          </a:p>
          <a:p>
            <a:pPr algn="l"/>
            <a:endParaRPr lang="en-US" sz="2000" dirty="0"/>
          </a:p>
          <a:p>
            <a:endParaRPr lang="en-US" sz="2000" dirty="0">
              <a:latin typeface="+mj-lt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3378"/>
          <a:stretch/>
        </p:blipFill>
        <p:spPr>
          <a:xfrm>
            <a:off x="605245" y="1724296"/>
            <a:ext cx="9245234" cy="16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959" y="1118497"/>
            <a:ext cx="63458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65" dirty="0" smtClean="0">
                <a:solidFill>
                  <a:srgbClr val="000000"/>
                </a:solidFill>
              </a:rPr>
              <a:t>Organizational</a:t>
            </a:r>
            <a:r>
              <a:rPr spc="-50" dirty="0" smtClean="0">
                <a:solidFill>
                  <a:srgbClr val="000000"/>
                </a:solidFill>
              </a:rPr>
              <a:t> </a:t>
            </a:r>
            <a:r>
              <a:rPr spc="-75" dirty="0" smtClean="0">
                <a:solidFill>
                  <a:srgbClr val="000000"/>
                </a:solidFill>
              </a:rPr>
              <a:t>Requirements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16124" y="2135123"/>
            <a:ext cx="7086600" cy="3276600"/>
          </a:xfrm>
          <a:custGeom>
            <a:avLst/>
            <a:gdLst/>
            <a:ahLst/>
            <a:cxnLst/>
            <a:rect l="l" t="t" r="r" b="b"/>
            <a:pathLst>
              <a:path w="7086600" h="3276600">
                <a:moveTo>
                  <a:pt x="2667000" y="152400"/>
                </a:moveTo>
                <a:lnTo>
                  <a:pt x="2674766" y="104217"/>
                </a:lnTo>
                <a:lnTo>
                  <a:pt x="2696394" y="62380"/>
                </a:lnTo>
                <a:lnTo>
                  <a:pt x="2729380" y="29394"/>
                </a:lnTo>
                <a:lnTo>
                  <a:pt x="2771217" y="7766"/>
                </a:lnTo>
                <a:lnTo>
                  <a:pt x="2819400" y="0"/>
                </a:lnTo>
                <a:lnTo>
                  <a:pt x="4267200" y="0"/>
                </a:lnTo>
                <a:lnTo>
                  <a:pt x="4315382" y="7766"/>
                </a:lnTo>
                <a:lnTo>
                  <a:pt x="4357219" y="29394"/>
                </a:lnTo>
                <a:lnTo>
                  <a:pt x="4390205" y="62380"/>
                </a:lnTo>
                <a:lnTo>
                  <a:pt x="4411833" y="104217"/>
                </a:lnTo>
                <a:lnTo>
                  <a:pt x="4419600" y="152400"/>
                </a:lnTo>
                <a:lnTo>
                  <a:pt x="4419600" y="762000"/>
                </a:lnTo>
                <a:lnTo>
                  <a:pt x="4411833" y="810182"/>
                </a:lnTo>
                <a:lnTo>
                  <a:pt x="4390205" y="852019"/>
                </a:lnTo>
                <a:lnTo>
                  <a:pt x="4357219" y="885005"/>
                </a:lnTo>
                <a:lnTo>
                  <a:pt x="4315382" y="906633"/>
                </a:lnTo>
                <a:lnTo>
                  <a:pt x="4267200" y="914400"/>
                </a:lnTo>
                <a:lnTo>
                  <a:pt x="2819400" y="914400"/>
                </a:lnTo>
                <a:lnTo>
                  <a:pt x="2771217" y="906633"/>
                </a:lnTo>
                <a:lnTo>
                  <a:pt x="2729380" y="885005"/>
                </a:lnTo>
                <a:lnTo>
                  <a:pt x="2696394" y="852019"/>
                </a:lnTo>
                <a:lnTo>
                  <a:pt x="2674766" y="810182"/>
                </a:lnTo>
                <a:lnTo>
                  <a:pt x="2667000" y="762000"/>
                </a:lnTo>
                <a:lnTo>
                  <a:pt x="2667000" y="152400"/>
                </a:lnTo>
                <a:close/>
              </a:path>
              <a:path w="7086600" h="3276600">
                <a:moveTo>
                  <a:pt x="2667000" y="2514600"/>
                </a:moveTo>
                <a:lnTo>
                  <a:pt x="2674766" y="2466417"/>
                </a:lnTo>
                <a:lnTo>
                  <a:pt x="2696394" y="2424580"/>
                </a:lnTo>
                <a:lnTo>
                  <a:pt x="2729380" y="2391594"/>
                </a:lnTo>
                <a:lnTo>
                  <a:pt x="2771217" y="2369966"/>
                </a:lnTo>
                <a:lnTo>
                  <a:pt x="2819400" y="2362200"/>
                </a:lnTo>
                <a:lnTo>
                  <a:pt x="4267200" y="2362200"/>
                </a:lnTo>
                <a:lnTo>
                  <a:pt x="4315382" y="2369966"/>
                </a:lnTo>
                <a:lnTo>
                  <a:pt x="4357219" y="2391594"/>
                </a:lnTo>
                <a:lnTo>
                  <a:pt x="4390205" y="2424580"/>
                </a:lnTo>
                <a:lnTo>
                  <a:pt x="4411833" y="2466417"/>
                </a:lnTo>
                <a:lnTo>
                  <a:pt x="4419600" y="2514600"/>
                </a:lnTo>
                <a:lnTo>
                  <a:pt x="4419600" y="3124200"/>
                </a:lnTo>
                <a:lnTo>
                  <a:pt x="4411833" y="3172382"/>
                </a:lnTo>
                <a:lnTo>
                  <a:pt x="4390205" y="3214219"/>
                </a:lnTo>
                <a:lnTo>
                  <a:pt x="4357219" y="3247205"/>
                </a:lnTo>
                <a:lnTo>
                  <a:pt x="4315382" y="3268833"/>
                </a:lnTo>
                <a:lnTo>
                  <a:pt x="4267200" y="3276600"/>
                </a:lnTo>
                <a:lnTo>
                  <a:pt x="2819400" y="3276600"/>
                </a:lnTo>
                <a:lnTo>
                  <a:pt x="2771217" y="3268833"/>
                </a:lnTo>
                <a:lnTo>
                  <a:pt x="2729380" y="3247205"/>
                </a:lnTo>
                <a:lnTo>
                  <a:pt x="2696394" y="3214219"/>
                </a:lnTo>
                <a:lnTo>
                  <a:pt x="2674766" y="3172382"/>
                </a:lnTo>
                <a:lnTo>
                  <a:pt x="2667000" y="3124200"/>
                </a:lnTo>
                <a:lnTo>
                  <a:pt x="2667000" y="2514600"/>
                </a:lnTo>
                <a:close/>
              </a:path>
              <a:path w="7086600" h="3276600">
                <a:moveTo>
                  <a:pt x="3505200" y="914400"/>
                </a:moveTo>
                <a:lnTo>
                  <a:pt x="3505200" y="2362200"/>
                </a:lnTo>
              </a:path>
              <a:path w="7086600" h="3276600">
                <a:moveTo>
                  <a:pt x="5334000" y="2514600"/>
                </a:moveTo>
                <a:lnTo>
                  <a:pt x="5341766" y="2466417"/>
                </a:lnTo>
                <a:lnTo>
                  <a:pt x="5363394" y="2424580"/>
                </a:lnTo>
                <a:lnTo>
                  <a:pt x="5396380" y="2391594"/>
                </a:lnTo>
                <a:lnTo>
                  <a:pt x="5438217" y="2369966"/>
                </a:lnTo>
                <a:lnTo>
                  <a:pt x="5486400" y="2362200"/>
                </a:lnTo>
                <a:lnTo>
                  <a:pt x="6934200" y="2362200"/>
                </a:lnTo>
                <a:lnTo>
                  <a:pt x="6982382" y="2369966"/>
                </a:lnTo>
                <a:lnTo>
                  <a:pt x="7024219" y="2391594"/>
                </a:lnTo>
                <a:lnTo>
                  <a:pt x="7057205" y="2424580"/>
                </a:lnTo>
                <a:lnTo>
                  <a:pt x="7078833" y="2466417"/>
                </a:lnTo>
                <a:lnTo>
                  <a:pt x="7086600" y="2514600"/>
                </a:lnTo>
                <a:lnTo>
                  <a:pt x="7086600" y="3124200"/>
                </a:lnTo>
                <a:lnTo>
                  <a:pt x="7078833" y="3172382"/>
                </a:lnTo>
                <a:lnTo>
                  <a:pt x="7057205" y="3214219"/>
                </a:lnTo>
                <a:lnTo>
                  <a:pt x="7024219" y="3247205"/>
                </a:lnTo>
                <a:lnTo>
                  <a:pt x="6982382" y="3268833"/>
                </a:lnTo>
                <a:lnTo>
                  <a:pt x="6934200" y="3276600"/>
                </a:lnTo>
                <a:lnTo>
                  <a:pt x="5486400" y="3276600"/>
                </a:lnTo>
                <a:lnTo>
                  <a:pt x="5438217" y="3268833"/>
                </a:lnTo>
                <a:lnTo>
                  <a:pt x="5396380" y="3247205"/>
                </a:lnTo>
                <a:lnTo>
                  <a:pt x="5363394" y="3214219"/>
                </a:lnTo>
                <a:lnTo>
                  <a:pt x="5341766" y="3172382"/>
                </a:lnTo>
                <a:lnTo>
                  <a:pt x="5334000" y="3124200"/>
                </a:lnTo>
                <a:lnTo>
                  <a:pt x="5334000" y="2514600"/>
                </a:lnTo>
                <a:close/>
              </a:path>
              <a:path w="7086600" h="3276600">
                <a:moveTo>
                  <a:pt x="6172200" y="2362200"/>
                </a:moveTo>
                <a:lnTo>
                  <a:pt x="6172200" y="1676400"/>
                </a:lnTo>
              </a:path>
              <a:path w="7086600" h="3276600">
                <a:moveTo>
                  <a:pt x="0" y="2514600"/>
                </a:moveTo>
                <a:lnTo>
                  <a:pt x="7769" y="2466417"/>
                </a:lnTo>
                <a:lnTo>
                  <a:pt x="29405" y="2424580"/>
                </a:lnTo>
                <a:lnTo>
                  <a:pt x="62396" y="2391594"/>
                </a:lnTo>
                <a:lnTo>
                  <a:pt x="104231" y="2369966"/>
                </a:lnTo>
                <a:lnTo>
                  <a:pt x="152400" y="2362200"/>
                </a:lnTo>
                <a:lnTo>
                  <a:pt x="1600200" y="2362200"/>
                </a:lnTo>
                <a:lnTo>
                  <a:pt x="1648382" y="2369966"/>
                </a:lnTo>
                <a:lnTo>
                  <a:pt x="1690219" y="2391594"/>
                </a:lnTo>
                <a:lnTo>
                  <a:pt x="1723205" y="2424580"/>
                </a:lnTo>
                <a:lnTo>
                  <a:pt x="1744833" y="2466417"/>
                </a:lnTo>
                <a:lnTo>
                  <a:pt x="1752600" y="2514600"/>
                </a:lnTo>
                <a:lnTo>
                  <a:pt x="1752600" y="3124200"/>
                </a:lnTo>
                <a:lnTo>
                  <a:pt x="1744833" y="3172382"/>
                </a:lnTo>
                <a:lnTo>
                  <a:pt x="1723205" y="3214219"/>
                </a:lnTo>
                <a:lnTo>
                  <a:pt x="1690219" y="3247205"/>
                </a:lnTo>
                <a:lnTo>
                  <a:pt x="1648382" y="3268833"/>
                </a:lnTo>
                <a:lnTo>
                  <a:pt x="1600200" y="3276600"/>
                </a:lnTo>
                <a:lnTo>
                  <a:pt x="152400" y="3276600"/>
                </a:lnTo>
                <a:lnTo>
                  <a:pt x="104231" y="3268833"/>
                </a:lnTo>
                <a:lnTo>
                  <a:pt x="62396" y="3247205"/>
                </a:lnTo>
                <a:lnTo>
                  <a:pt x="29405" y="3214219"/>
                </a:lnTo>
                <a:lnTo>
                  <a:pt x="7769" y="3172382"/>
                </a:lnTo>
                <a:lnTo>
                  <a:pt x="0" y="3124200"/>
                </a:lnTo>
                <a:lnTo>
                  <a:pt x="0" y="2514600"/>
                </a:lnTo>
                <a:close/>
              </a:path>
              <a:path w="7086600" h="3276600">
                <a:moveTo>
                  <a:pt x="838200" y="2362200"/>
                </a:moveTo>
                <a:lnTo>
                  <a:pt x="838200" y="1676400"/>
                </a:lnTo>
              </a:path>
              <a:path w="7086600" h="3276600">
                <a:moveTo>
                  <a:pt x="838200" y="1676400"/>
                </a:moveTo>
                <a:lnTo>
                  <a:pt x="6172200" y="1676400"/>
                </a:lnTo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6695" y="4642180"/>
            <a:ext cx="14681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I</a:t>
            </a:r>
            <a:r>
              <a:rPr spc="-35" dirty="0">
                <a:latin typeface="Times New Roman"/>
                <a:cs typeface="Times New Roman"/>
              </a:rPr>
              <a:t>m</a:t>
            </a:r>
            <a:r>
              <a:rPr spc="5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le</a:t>
            </a:r>
            <a:r>
              <a:rPr spc="-40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tati</a:t>
            </a:r>
            <a:r>
              <a:rPr spc="5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n</a:t>
            </a:r>
            <a:endParaRPr>
              <a:latin typeface="Times New Roman"/>
              <a:cs typeface="Times New Roman"/>
            </a:endParaRPr>
          </a:p>
          <a:p>
            <a:pPr marL="5715"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28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6959" y="4642180"/>
            <a:ext cx="12166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Standards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8698" y="2279396"/>
            <a:ext cx="1380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-35" dirty="0">
                <a:latin typeface="Times New Roman"/>
                <a:cs typeface="Times New Roman"/>
              </a:rPr>
              <a:t>r</a:t>
            </a:r>
            <a:r>
              <a:rPr spc="-15" dirty="0">
                <a:latin typeface="Times New Roman"/>
                <a:cs typeface="Times New Roman"/>
              </a:rPr>
              <a:t>g</a:t>
            </a:r>
            <a:r>
              <a:rPr spc="-10" dirty="0">
                <a:latin typeface="Times New Roman"/>
                <a:cs typeface="Times New Roman"/>
              </a:rPr>
              <a:t>a</a:t>
            </a:r>
            <a:r>
              <a:rPr spc="10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iz</a:t>
            </a:r>
            <a:r>
              <a:rPr spc="-1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5" dirty="0">
                <a:latin typeface="Times New Roman"/>
                <a:cs typeface="Times New Roman"/>
              </a:rPr>
              <a:t>i</a:t>
            </a:r>
            <a:r>
              <a:rPr spc="10" dirty="0">
                <a:latin typeface="Times New Roman"/>
                <a:cs typeface="Times New Roman"/>
              </a:rPr>
              <a:t>on</a:t>
            </a:r>
            <a:r>
              <a:rPr spc="-10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l  </a:t>
            </a: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2788" y="467393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Delivery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03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274" y="937168"/>
            <a:ext cx="78384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65" dirty="0" smtClean="0"/>
              <a:t>Organizational </a:t>
            </a:r>
            <a:r>
              <a:rPr spc="-75" dirty="0" smtClean="0"/>
              <a:t>Requirements</a:t>
            </a:r>
            <a:r>
              <a:rPr spc="-35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29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274" y="2178352"/>
            <a:ext cx="10060312" cy="240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process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 smtClean="0">
                <a:solidFill>
                  <a:srgbClr val="252525"/>
                </a:solidFill>
                <a:latin typeface="Times New Roman"/>
                <a:cs typeface="Times New Roman"/>
              </a:rPr>
              <a:t>deliverable</a:t>
            </a:r>
            <a:r>
              <a:rPr lang="en-US" sz="2400" spc="-7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documents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conform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 smtClean="0">
                <a:solidFill>
                  <a:srgbClr val="252525"/>
                </a:solidFill>
                <a:latin typeface="Times New Roman"/>
                <a:cs typeface="Times New Roman"/>
              </a:rPr>
              <a:t>MIL-STD-2167A</a:t>
            </a:r>
            <a:endParaRPr lang="en-US" sz="2400" spc="-6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2400" spc="-6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99085" marR="24574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work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sub-contracted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organization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carried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out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accordance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Capability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Maturity</a:t>
            </a:r>
            <a:r>
              <a:rPr sz="24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4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049" y="963276"/>
            <a:ext cx="566978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l">
              <a:spcBef>
                <a:spcPts val="110"/>
              </a:spcBef>
            </a:pPr>
            <a:r>
              <a:rPr spc="-45" dirty="0" smtClean="0"/>
              <a:t>Functional</a:t>
            </a:r>
            <a:r>
              <a:rPr spc="-114" dirty="0" smtClean="0"/>
              <a:t> </a:t>
            </a:r>
            <a:r>
              <a:rPr spc="-75" dirty="0" smtClean="0"/>
              <a:t>Requirements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839997" y="5868606"/>
            <a:ext cx="1651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pPr marL="38100">
                <a:lnSpc>
                  <a:spcPts val="1620"/>
                </a:lnSpc>
              </a:p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049" y="1835733"/>
            <a:ext cx="6148705" cy="3200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Statements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describing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what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4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does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Clr>
                <a:srgbClr val="83992A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99085" indent="-287020"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Functionality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</a:t>
            </a:r>
            <a:r>
              <a:rPr sz="2400" spc="-25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99085" indent="-287020"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Statements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services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provide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655">
              <a:spcBef>
                <a:spcPts val="8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Reaction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particular</a:t>
            </a:r>
            <a:r>
              <a:rPr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inputs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spcBef>
                <a:spcPts val="84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Behavior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particular</a:t>
            </a:r>
            <a:r>
              <a:rPr sz="20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situations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48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7939" y="814724"/>
            <a:ext cx="678923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0" dirty="0" smtClean="0">
                <a:solidFill>
                  <a:srgbClr val="000000"/>
                </a:solidFill>
              </a:rPr>
              <a:t>External</a:t>
            </a:r>
            <a:r>
              <a:rPr spc="-110" dirty="0" smtClean="0">
                <a:solidFill>
                  <a:srgbClr val="000000"/>
                </a:solidFill>
              </a:rPr>
              <a:t> </a:t>
            </a:r>
            <a:r>
              <a:rPr spc="-75" dirty="0" smtClean="0">
                <a:solidFill>
                  <a:srgbClr val="000000"/>
                </a:solidFill>
              </a:rPr>
              <a:t>Requirements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16124" y="1830323"/>
            <a:ext cx="7086600" cy="2743200"/>
          </a:xfrm>
          <a:custGeom>
            <a:avLst/>
            <a:gdLst/>
            <a:ahLst/>
            <a:cxnLst/>
            <a:rect l="l" t="t" r="r" b="b"/>
            <a:pathLst>
              <a:path w="7086600" h="2743200">
                <a:moveTo>
                  <a:pt x="2667000" y="152400"/>
                </a:moveTo>
                <a:lnTo>
                  <a:pt x="2674766" y="104217"/>
                </a:lnTo>
                <a:lnTo>
                  <a:pt x="2696394" y="62380"/>
                </a:lnTo>
                <a:lnTo>
                  <a:pt x="2729380" y="29394"/>
                </a:lnTo>
                <a:lnTo>
                  <a:pt x="2771217" y="7766"/>
                </a:lnTo>
                <a:lnTo>
                  <a:pt x="2819400" y="0"/>
                </a:lnTo>
                <a:lnTo>
                  <a:pt x="4267200" y="0"/>
                </a:lnTo>
                <a:lnTo>
                  <a:pt x="4315382" y="7766"/>
                </a:lnTo>
                <a:lnTo>
                  <a:pt x="4357219" y="29394"/>
                </a:lnTo>
                <a:lnTo>
                  <a:pt x="4390205" y="62380"/>
                </a:lnTo>
                <a:lnTo>
                  <a:pt x="4411833" y="104217"/>
                </a:lnTo>
                <a:lnTo>
                  <a:pt x="4419600" y="152400"/>
                </a:lnTo>
                <a:lnTo>
                  <a:pt x="4419600" y="762000"/>
                </a:lnTo>
                <a:lnTo>
                  <a:pt x="4411833" y="810182"/>
                </a:lnTo>
                <a:lnTo>
                  <a:pt x="4390205" y="852019"/>
                </a:lnTo>
                <a:lnTo>
                  <a:pt x="4357219" y="885005"/>
                </a:lnTo>
                <a:lnTo>
                  <a:pt x="4315382" y="906633"/>
                </a:lnTo>
                <a:lnTo>
                  <a:pt x="4267200" y="914400"/>
                </a:lnTo>
                <a:lnTo>
                  <a:pt x="2819400" y="914400"/>
                </a:lnTo>
                <a:lnTo>
                  <a:pt x="2771217" y="906633"/>
                </a:lnTo>
                <a:lnTo>
                  <a:pt x="2729380" y="885005"/>
                </a:lnTo>
                <a:lnTo>
                  <a:pt x="2696394" y="852019"/>
                </a:lnTo>
                <a:lnTo>
                  <a:pt x="2674766" y="810182"/>
                </a:lnTo>
                <a:lnTo>
                  <a:pt x="2667000" y="762000"/>
                </a:lnTo>
                <a:lnTo>
                  <a:pt x="2667000" y="152400"/>
                </a:lnTo>
                <a:close/>
              </a:path>
              <a:path w="7086600" h="2743200">
                <a:moveTo>
                  <a:pt x="838200" y="1371600"/>
                </a:moveTo>
                <a:lnTo>
                  <a:pt x="6172200" y="1371600"/>
                </a:lnTo>
              </a:path>
              <a:path w="7086600" h="2743200">
                <a:moveTo>
                  <a:pt x="2667000" y="1981200"/>
                </a:moveTo>
                <a:lnTo>
                  <a:pt x="2674766" y="1933017"/>
                </a:lnTo>
                <a:lnTo>
                  <a:pt x="2696394" y="1891180"/>
                </a:lnTo>
                <a:lnTo>
                  <a:pt x="2729380" y="1858194"/>
                </a:lnTo>
                <a:lnTo>
                  <a:pt x="2771217" y="1836566"/>
                </a:lnTo>
                <a:lnTo>
                  <a:pt x="2819400" y="1828800"/>
                </a:lnTo>
                <a:lnTo>
                  <a:pt x="4267200" y="1828800"/>
                </a:lnTo>
                <a:lnTo>
                  <a:pt x="4315382" y="1836566"/>
                </a:lnTo>
                <a:lnTo>
                  <a:pt x="4357219" y="1858194"/>
                </a:lnTo>
                <a:lnTo>
                  <a:pt x="4390205" y="1891180"/>
                </a:lnTo>
                <a:lnTo>
                  <a:pt x="4411833" y="1933017"/>
                </a:lnTo>
                <a:lnTo>
                  <a:pt x="4419600" y="1981200"/>
                </a:lnTo>
                <a:lnTo>
                  <a:pt x="4419600" y="2590800"/>
                </a:lnTo>
                <a:lnTo>
                  <a:pt x="4411833" y="2638982"/>
                </a:lnTo>
                <a:lnTo>
                  <a:pt x="4390205" y="2680819"/>
                </a:lnTo>
                <a:lnTo>
                  <a:pt x="4357219" y="2713805"/>
                </a:lnTo>
                <a:lnTo>
                  <a:pt x="4315382" y="2735433"/>
                </a:lnTo>
                <a:lnTo>
                  <a:pt x="4267200" y="2743200"/>
                </a:lnTo>
                <a:lnTo>
                  <a:pt x="2819400" y="2743200"/>
                </a:lnTo>
                <a:lnTo>
                  <a:pt x="2771217" y="2735433"/>
                </a:lnTo>
                <a:lnTo>
                  <a:pt x="2729380" y="2713805"/>
                </a:lnTo>
                <a:lnTo>
                  <a:pt x="2696394" y="2680819"/>
                </a:lnTo>
                <a:lnTo>
                  <a:pt x="2674766" y="2638982"/>
                </a:lnTo>
                <a:lnTo>
                  <a:pt x="2667000" y="2590800"/>
                </a:lnTo>
                <a:lnTo>
                  <a:pt x="2667000" y="1981200"/>
                </a:lnTo>
                <a:close/>
              </a:path>
              <a:path w="7086600" h="2743200">
                <a:moveTo>
                  <a:pt x="0" y="1981200"/>
                </a:moveTo>
                <a:lnTo>
                  <a:pt x="7769" y="1933017"/>
                </a:lnTo>
                <a:lnTo>
                  <a:pt x="29405" y="1891180"/>
                </a:lnTo>
                <a:lnTo>
                  <a:pt x="62396" y="1858194"/>
                </a:lnTo>
                <a:lnTo>
                  <a:pt x="104231" y="1836566"/>
                </a:lnTo>
                <a:lnTo>
                  <a:pt x="152400" y="1828800"/>
                </a:lnTo>
                <a:lnTo>
                  <a:pt x="1600200" y="1828800"/>
                </a:lnTo>
                <a:lnTo>
                  <a:pt x="1648382" y="1836566"/>
                </a:lnTo>
                <a:lnTo>
                  <a:pt x="1690219" y="1858194"/>
                </a:lnTo>
                <a:lnTo>
                  <a:pt x="1723205" y="1891180"/>
                </a:lnTo>
                <a:lnTo>
                  <a:pt x="1744833" y="1933017"/>
                </a:lnTo>
                <a:lnTo>
                  <a:pt x="1752600" y="1981200"/>
                </a:lnTo>
                <a:lnTo>
                  <a:pt x="1752600" y="2590800"/>
                </a:lnTo>
                <a:lnTo>
                  <a:pt x="1744833" y="2638982"/>
                </a:lnTo>
                <a:lnTo>
                  <a:pt x="1723205" y="2680819"/>
                </a:lnTo>
                <a:lnTo>
                  <a:pt x="1690219" y="2713805"/>
                </a:lnTo>
                <a:lnTo>
                  <a:pt x="1648382" y="2735433"/>
                </a:lnTo>
                <a:lnTo>
                  <a:pt x="1600200" y="2743200"/>
                </a:lnTo>
                <a:lnTo>
                  <a:pt x="152400" y="2743200"/>
                </a:lnTo>
                <a:lnTo>
                  <a:pt x="104231" y="2735433"/>
                </a:lnTo>
                <a:lnTo>
                  <a:pt x="62396" y="2713805"/>
                </a:lnTo>
                <a:lnTo>
                  <a:pt x="29405" y="2680819"/>
                </a:lnTo>
                <a:lnTo>
                  <a:pt x="7769" y="2638982"/>
                </a:lnTo>
                <a:lnTo>
                  <a:pt x="0" y="2590800"/>
                </a:lnTo>
                <a:lnTo>
                  <a:pt x="0" y="1981200"/>
                </a:lnTo>
                <a:close/>
              </a:path>
              <a:path w="7086600" h="2743200">
                <a:moveTo>
                  <a:pt x="5334000" y="1981200"/>
                </a:moveTo>
                <a:lnTo>
                  <a:pt x="5341766" y="1933017"/>
                </a:lnTo>
                <a:lnTo>
                  <a:pt x="5363394" y="1891180"/>
                </a:lnTo>
                <a:lnTo>
                  <a:pt x="5396380" y="1858194"/>
                </a:lnTo>
                <a:lnTo>
                  <a:pt x="5438217" y="1836566"/>
                </a:lnTo>
                <a:lnTo>
                  <a:pt x="5486400" y="1828800"/>
                </a:lnTo>
                <a:lnTo>
                  <a:pt x="6934200" y="1828800"/>
                </a:lnTo>
                <a:lnTo>
                  <a:pt x="6982382" y="1836566"/>
                </a:lnTo>
                <a:lnTo>
                  <a:pt x="7024219" y="1858194"/>
                </a:lnTo>
                <a:lnTo>
                  <a:pt x="7057205" y="1891180"/>
                </a:lnTo>
                <a:lnTo>
                  <a:pt x="7078833" y="1933017"/>
                </a:lnTo>
                <a:lnTo>
                  <a:pt x="7086600" y="1981200"/>
                </a:lnTo>
                <a:lnTo>
                  <a:pt x="7086600" y="2590800"/>
                </a:lnTo>
                <a:lnTo>
                  <a:pt x="7078833" y="2638982"/>
                </a:lnTo>
                <a:lnTo>
                  <a:pt x="7057205" y="2680819"/>
                </a:lnTo>
                <a:lnTo>
                  <a:pt x="7024219" y="2713805"/>
                </a:lnTo>
                <a:lnTo>
                  <a:pt x="6982382" y="2735433"/>
                </a:lnTo>
                <a:lnTo>
                  <a:pt x="6934200" y="2743200"/>
                </a:lnTo>
                <a:lnTo>
                  <a:pt x="5486400" y="2743200"/>
                </a:lnTo>
                <a:lnTo>
                  <a:pt x="5438217" y="2735433"/>
                </a:lnTo>
                <a:lnTo>
                  <a:pt x="5396380" y="2713805"/>
                </a:lnTo>
                <a:lnTo>
                  <a:pt x="5363394" y="2680819"/>
                </a:lnTo>
                <a:lnTo>
                  <a:pt x="5341766" y="2638982"/>
                </a:lnTo>
                <a:lnTo>
                  <a:pt x="5334000" y="2590800"/>
                </a:lnTo>
                <a:lnTo>
                  <a:pt x="5334000" y="1981200"/>
                </a:lnTo>
                <a:close/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33821" y="380403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Ethical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qu</a:t>
            </a:r>
            <a:r>
              <a:rPr dirty="0">
                <a:latin typeface="Times New Roman"/>
                <a:cs typeface="Times New Roman"/>
              </a:rPr>
              <a:t>ir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-35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2354" y="3804031"/>
            <a:ext cx="1452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Interoperability</a:t>
            </a:r>
            <a:endParaRPr>
              <a:latin typeface="Times New Roman"/>
              <a:cs typeface="Times New Roman"/>
            </a:endParaRPr>
          </a:p>
          <a:p>
            <a:pPr marL="128270"/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0996" y="1974038"/>
            <a:ext cx="1217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External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2788" y="3835655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Legislative  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10" dirty="0">
                <a:latin typeface="Times New Roman"/>
                <a:cs typeface="Times New Roman"/>
              </a:rPr>
              <a:t>qu</a:t>
            </a:r>
            <a:r>
              <a:rPr dirty="0">
                <a:latin typeface="Times New Roman"/>
                <a:cs typeface="Times New Roman"/>
              </a:rPr>
              <a:t>ire</a:t>
            </a:r>
            <a:r>
              <a:rPr spc="-40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10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4323" y="2744723"/>
            <a:ext cx="6248400" cy="3505200"/>
          </a:xfrm>
          <a:custGeom>
            <a:avLst/>
            <a:gdLst/>
            <a:ahLst/>
            <a:cxnLst/>
            <a:rect l="l" t="t" r="r" b="b"/>
            <a:pathLst>
              <a:path w="6248400" h="3505200">
                <a:moveTo>
                  <a:pt x="2667000" y="457200"/>
                </a:moveTo>
                <a:lnTo>
                  <a:pt x="2667000" y="0"/>
                </a:lnTo>
              </a:path>
              <a:path w="6248400" h="3505200">
                <a:moveTo>
                  <a:pt x="2667000" y="914400"/>
                </a:moveTo>
                <a:lnTo>
                  <a:pt x="2667000" y="457200"/>
                </a:lnTo>
              </a:path>
              <a:path w="6248400" h="3505200">
                <a:moveTo>
                  <a:pt x="0" y="914400"/>
                </a:moveTo>
                <a:lnTo>
                  <a:pt x="0" y="457200"/>
                </a:lnTo>
              </a:path>
              <a:path w="6248400" h="3505200">
                <a:moveTo>
                  <a:pt x="5334000" y="914400"/>
                </a:moveTo>
                <a:lnTo>
                  <a:pt x="5334000" y="457200"/>
                </a:lnTo>
              </a:path>
              <a:path w="6248400" h="3505200">
                <a:moveTo>
                  <a:pt x="4495800" y="2743200"/>
                </a:moveTo>
                <a:lnTo>
                  <a:pt x="4503566" y="2695017"/>
                </a:lnTo>
                <a:lnTo>
                  <a:pt x="4525194" y="2653180"/>
                </a:lnTo>
                <a:lnTo>
                  <a:pt x="4558180" y="2620194"/>
                </a:lnTo>
                <a:lnTo>
                  <a:pt x="4600017" y="2598566"/>
                </a:lnTo>
                <a:lnTo>
                  <a:pt x="4648200" y="2590800"/>
                </a:lnTo>
                <a:lnTo>
                  <a:pt x="6096000" y="2590800"/>
                </a:lnTo>
                <a:lnTo>
                  <a:pt x="6144182" y="2598566"/>
                </a:lnTo>
                <a:lnTo>
                  <a:pt x="6186019" y="2620194"/>
                </a:lnTo>
                <a:lnTo>
                  <a:pt x="6219005" y="2653180"/>
                </a:lnTo>
                <a:lnTo>
                  <a:pt x="6240633" y="2695017"/>
                </a:lnTo>
                <a:lnTo>
                  <a:pt x="6248400" y="2743200"/>
                </a:lnTo>
                <a:lnTo>
                  <a:pt x="6248400" y="3352800"/>
                </a:lnTo>
                <a:lnTo>
                  <a:pt x="6240633" y="3400968"/>
                </a:lnTo>
                <a:lnTo>
                  <a:pt x="6219005" y="3442803"/>
                </a:lnTo>
                <a:lnTo>
                  <a:pt x="6186019" y="3475794"/>
                </a:lnTo>
                <a:lnTo>
                  <a:pt x="6144182" y="3497430"/>
                </a:lnTo>
                <a:lnTo>
                  <a:pt x="6096000" y="3505200"/>
                </a:lnTo>
                <a:lnTo>
                  <a:pt x="4648200" y="3505200"/>
                </a:lnTo>
                <a:lnTo>
                  <a:pt x="4600017" y="3497430"/>
                </a:lnTo>
                <a:lnTo>
                  <a:pt x="4558180" y="3475794"/>
                </a:lnTo>
                <a:lnTo>
                  <a:pt x="4525194" y="3442803"/>
                </a:lnTo>
                <a:lnTo>
                  <a:pt x="4503566" y="3400968"/>
                </a:lnTo>
                <a:lnTo>
                  <a:pt x="4495800" y="3352800"/>
                </a:lnTo>
                <a:lnTo>
                  <a:pt x="4495800" y="2743200"/>
                </a:lnTo>
                <a:close/>
              </a:path>
              <a:path w="6248400" h="3505200">
                <a:moveTo>
                  <a:pt x="5334000" y="2209800"/>
                </a:moveTo>
                <a:lnTo>
                  <a:pt x="5334000" y="2590800"/>
                </a:lnTo>
              </a:path>
              <a:path w="6248400" h="3505200">
                <a:moveTo>
                  <a:pt x="2209800" y="2743200"/>
                </a:moveTo>
                <a:lnTo>
                  <a:pt x="2217566" y="2695017"/>
                </a:lnTo>
                <a:lnTo>
                  <a:pt x="2239194" y="2653180"/>
                </a:lnTo>
                <a:lnTo>
                  <a:pt x="2272180" y="2620194"/>
                </a:lnTo>
                <a:lnTo>
                  <a:pt x="2314017" y="2598566"/>
                </a:lnTo>
                <a:lnTo>
                  <a:pt x="2362200" y="2590800"/>
                </a:lnTo>
                <a:lnTo>
                  <a:pt x="3810000" y="2590800"/>
                </a:lnTo>
                <a:lnTo>
                  <a:pt x="3858182" y="2598566"/>
                </a:lnTo>
                <a:lnTo>
                  <a:pt x="3900019" y="2620194"/>
                </a:lnTo>
                <a:lnTo>
                  <a:pt x="3933005" y="2653180"/>
                </a:lnTo>
                <a:lnTo>
                  <a:pt x="3954633" y="2695017"/>
                </a:lnTo>
                <a:lnTo>
                  <a:pt x="3962400" y="2743200"/>
                </a:lnTo>
                <a:lnTo>
                  <a:pt x="3962400" y="3352800"/>
                </a:lnTo>
                <a:lnTo>
                  <a:pt x="3954633" y="3400968"/>
                </a:lnTo>
                <a:lnTo>
                  <a:pt x="3933005" y="3442803"/>
                </a:lnTo>
                <a:lnTo>
                  <a:pt x="3900019" y="3475794"/>
                </a:lnTo>
                <a:lnTo>
                  <a:pt x="3858182" y="3497430"/>
                </a:lnTo>
                <a:lnTo>
                  <a:pt x="3810000" y="3505200"/>
                </a:lnTo>
                <a:lnTo>
                  <a:pt x="2362200" y="3505200"/>
                </a:lnTo>
                <a:lnTo>
                  <a:pt x="2314017" y="3497430"/>
                </a:lnTo>
                <a:lnTo>
                  <a:pt x="2272180" y="3475794"/>
                </a:lnTo>
                <a:lnTo>
                  <a:pt x="2239194" y="3442803"/>
                </a:lnTo>
                <a:lnTo>
                  <a:pt x="2217566" y="3400968"/>
                </a:lnTo>
                <a:lnTo>
                  <a:pt x="2209800" y="3352800"/>
                </a:lnTo>
                <a:lnTo>
                  <a:pt x="2209800" y="2743200"/>
                </a:lnTo>
                <a:close/>
              </a:path>
              <a:path w="6248400" h="3505200">
                <a:moveTo>
                  <a:pt x="3124200" y="2209800"/>
                </a:moveTo>
                <a:lnTo>
                  <a:pt x="3124200" y="2590800"/>
                </a:lnTo>
              </a:path>
              <a:path w="6248400" h="3505200">
                <a:moveTo>
                  <a:pt x="3124200" y="2209800"/>
                </a:moveTo>
                <a:lnTo>
                  <a:pt x="5334000" y="2209800"/>
                </a:lnTo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95898" y="548071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Privacy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82788" y="548071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Safety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88323" y="457352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30</a:t>
            </a:fld>
            <a:endParaRPr spc="-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560" y="1117822"/>
            <a:ext cx="66135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0" dirty="0" smtClean="0"/>
              <a:t>External </a:t>
            </a:r>
            <a:r>
              <a:rPr spc="-75" dirty="0" smtClean="0"/>
              <a:t>Requirements</a:t>
            </a:r>
            <a:r>
              <a:rPr spc="-140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31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560" y="2152595"/>
            <a:ext cx="10669122" cy="4716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disclose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personal 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information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about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members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library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members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except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4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administrators</a:t>
            </a:r>
            <a:endParaRPr lang="en-US" sz="2400" spc="-35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2400" spc="-3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99085" marR="9906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comply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local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national 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laws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regarding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tools</a:t>
            </a:r>
            <a:endParaRPr lang="en-US" sz="2400" spc="-2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9906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2400" spc="-2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9906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lang="en-US"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Chemical Tracking System shall be able to import any valid chemical structure from the </a:t>
            </a:r>
            <a:r>
              <a:rPr lang="en-US" sz="2400" spc="-5" dirty="0" err="1">
                <a:solidFill>
                  <a:srgbClr val="252525"/>
                </a:solidFill>
                <a:latin typeface="Times New Roman"/>
                <a:cs typeface="Times New Roman"/>
              </a:rPr>
              <a:t>ChemiDraw</a:t>
            </a:r>
            <a:r>
              <a:rPr lang="en-US"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(version 2.3 or earlier) and </a:t>
            </a:r>
            <a:r>
              <a:rPr lang="en-US" sz="2400" spc="-5" dirty="0" err="1">
                <a:solidFill>
                  <a:srgbClr val="252525"/>
                </a:solidFill>
                <a:latin typeface="Times New Roman"/>
                <a:cs typeface="Times New Roman"/>
              </a:rPr>
              <a:t>Chem-Struct</a:t>
            </a:r>
            <a:r>
              <a:rPr lang="en-US"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(version 5 or earlier) tools.</a:t>
            </a:r>
          </a:p>
          <a:p>
            <a:pPr marL="299085" marR="9906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4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935" y="868088"/>
            <a:ext cx="109030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 smtClean="0"/>
              <a:t>Observations </a:t>
            </a:r>
            <a:r>
              <a:rPr spc="35" dirty="0" smtClean="0"/>
              <a:t>on</a:t>
            </a:r>
            <a:r>
              <a:rPr spc="-65" dirty="0" smtClean="0"/>
              <a:t> </a:t>
            </a:r>
            <a:r>
              <a:rPr spc="-20" dirty="0" smtClean="0"/>
              <a:t>Non-Functional  </a:t>
            </a:r>
            <a:r>
              <a:rPr spc="-75" dirty="0" smtClean="0"/>
              <a:t>Requirements -</a:t>
            </a:r>
            <a:r>
              <a:rPr spc="110" dirty="0" smtClean="0"/>
              <a:t> </a:t>
            </a:r>
            <a:r>
              <a:rPr spc="-114" dirty="0" smtClean="0"/>
              <a:t>1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32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0924" y="1920777"/>
            <a:ext cx="9815966" cy="209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written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reflect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general goals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system.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Examples 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include: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655">
              <a:spcBef>
                <a:spcPts val="112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Ease </a:t>
            </a:r>
            <a:r>
              <a:rPr sz="20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b="1" spc="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spcBef>
                <a:spcPts val="10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Recovery </a:t>
            </a:r>
            <a:r>
              <a:rPr sz="20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0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failure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Rapid </a:t>
            </a:r>
            <a:r>
              <a:rPr sz="20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000" b="1" dirty="0">
                <a:solidFill>
                  <a:srgbClr val="252525"/>
                </a:solidFill>
                <a:latin typeface="Times New Roman"/>
                <a:cs typeface="Times New Roman"/>
              </a:rPr>
              <a:t> response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514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723" y="880698"/>
            <a:ext cx="106583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 smtClean="0"/>
              <a:t>Observations </a:t>
            </a:r>
            <a:r>
              <a:rPr spc="35" dirty="0" smtClean="0"/>
              <a:t>on</a:t>
            </a:r>
            <a:r>
              <a:rPr spc="-65" dirty="0" smtClean="0"/>
              <a:t> </a:t>
            </a:r>
            <a:r>
              <a:rPr spc="-20" dirty="0" smtClean="0"/>
              <a:t>Non-Functional  </a:t>
            </a:r>
            <a:r>
              <a:rPr spc="-75" dirty="0" smtClean="0"/>
              <a:t>Requirements -</a:t>
            </a:r>
            <a:r>
              <a:rPr spc="110" dirty="0" smtClean="0"/>
              <a:t> </a:t>
            </a:r>
            <a:r>
              <a:rPr spc="-114" dirty="0" smtClean="0"/>
              <a:t>2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33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835" y="2064543"/>
            <a:ext cx="9880359" cy="152028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Goals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open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misinterpretation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Objective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verification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difficult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Distinction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between functional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non-functional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always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very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clear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878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086" y="765057"/>
            <a:ext cx="1109620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 smtClean="0"/>
              <a:t>Observations </a:t>
            </a:r>
            <a:r>
              <a:rPr spc="35" dirty="0" smtClean="0"/>
              <a:t>on</a:t>
            </a:r>
            <a:r>
              <a:rPr spc="-65" dirty="0" smtClean="0"/>
              <a:t> </a:t>
            </a:r>
            <a:r>
              <a:rPr spc="-20" dirty="0" smtClean="0"/>
              <a:t>Non-Functional  </a:t>
            </a:r>
            <a:r>
              <a:rPr spc="-75" dirty="0" smtClean="0"/>
              <a:t>Requirements -</a:t>
            </a:r>
            <a:r>
              <a:rPr spc="110" dirty="0" smtClean="0"/>
              <a:t> </a:t>
            </a:r>
            <a:r>
              <a:rPr spc="-114" dirty="0" smtClean="0"/>
              <a:t>3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34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892" y="1880357"/>
            <a:ext cx="10975065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written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quantitative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manner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much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possible,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always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easy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customers</a:t>
            </a:r>
            <a:endParaRPr sz="2400" dirty="0">
              <a:latin typeface="Times New Roman"/>
              <a:cs typeface="Times New Roman"/>
            </a:endParaRPr>
          </a:p>
          <a:p>
            <a:pPr marL="299085" marR="29718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some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goals,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quantitative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measures, 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e.g.,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maintainability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963651" y="3333100"/>
            <a:ext cx="103182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Goals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useful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designers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developers,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give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clues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them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about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priorities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customers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356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934" y="816572"/>
            <a:ext cx="1135378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 smtClean="0"/>
              <a:t>Observations </a:t>
            </a:r>
            <a:r>
              <a:rPr spc="35" dirty="0" smtClean="0"/>
              <a:t>on</a:t>
            </a:r>
            <a:r>
              <a:rPr spc="-65" dirty="0" smtClean="0"/>
              <a:t> </a:t>
            </a:r>
            <a:r>
              <a:rPr spc="-20" dirty="0" smtClean="0"/>
              <a:t>Non-Functional  </a:t>
            </a:r>
            <a:r>
              <a:rPr spc="-75" dirty="0" smtClean="0"/>
              <a:t>Requirements -</a:t>
            </a:r>
            <a:r>
              <a:rPr spc="110" dirty="0" smtClean="0"/>
              <a:t> </a:t>
            </a:r>
            <a:r>
              <a:rPr spc="-114" dirty="0" smtClean="0"/>
              <a:t>4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35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976530" y="2038072"/>
            <a:ext cx="109106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469138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Chances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conflicts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within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fairly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high,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because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information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coming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4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stakeholders.	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example,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stakeholders can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give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 response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times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failure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tolerance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levels,</a:t>
            </a:r>
            <a:r>
              <a:rPr sz="24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002288" y="3379052"/>
            <a:ext cx="1026672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Some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negotiations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must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done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among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stakeholders,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achieve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an agreement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situations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002288" y="4350700"/>
            <a:ext cx="10125058" cy="7472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9085" marR="5080" indent="-287020">
              <a:lnSpc>
                <a:spcPct val="99100"/>
              </a:lnSpc>
              <a:spcBef>
                <a:spcPts val="12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highlighted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document,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so that they  can be used to build the  architecture of the software product</a:t>
            </a:r>
          </a:p>
        </p:txBody>
      </p:sp>
    </p:spTree>
    <p:extLst>
      <p:ext uri="{BB962C8B-B14F-4D97-AF65-F5344CB8AC3E}">
        <p14:creationId xmlns:p14="http://schemas.microsoft.com/office/powerpoint/2010/main" val="4159360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974" y="1051366"/>
            <a:ext cx="67364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/>
              <a:t>NFRs as 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36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067" y="1972292"/>
            <a:ext cx="9865217" cy="163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6385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863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sometimes</a:t>
            </a:r>
            <a:r>
              <a:rPr sz="2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written</a:t>
            </a:r>
            <a:r>
              <a:rPr lang="en-US"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general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goals,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difficult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verify</a:t>
            </a:r>
            <a:endParaRPr sz="2400" dirty="0">
              <a:latin typeface="Times New Roman"/>
              <a:cs typeface="Times New Roman"/>
            </a:endParaRPr>
          </a:p>
          <a:p>
            <a:pPr marL="286385" marR="728980" indent="-286385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86385" algn="l"/>
                <a:tab pos="2997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expressed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quantitatively</a:t>
            </a:r>
            <a:r>
              <a:rPr sz="24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 smtClean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lang="en-US" sz="2400" spc="-6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metrics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(measures)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objectively</a:t>
            </a:r>
            <a:r>
              <a:rPr sz="24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tested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1760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671" y="692860"/>
            <a:ext cx="863039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/>
              <a:t>Example: Goal converted into an NFR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37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885" y="1651749"/>
            <a:ext cx="8843393" cy="35912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99085" indent="-287020">
              <a:spcBef>
                <a:spcPts val="32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Goal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52525"/>
                </a:solidFill>
                <a:latin typeface="Times New Roman"/>
                <a:cs typeface="Times New Roman"/>
              </a:rPr>
              <a:t>(unverifiable)</a:t>
            </a:r>
            <a:endParaRPr sz="3000" dirty="0">
              <a:latin typeface="Times New Roman"/>
              <a:cs typeface="Times New Roman"/>
            </a:endParaRPr>
          </a:p>
          <a:p>
            <a:pPr marL="756285" marR="285750" lvl="1" indent="-287020">
              <a:lnSpc>
                <a:spcPts val="2500"/>
              </a:lnSpc>
              <a:spcBef>
                <a:spcPts val="1220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756920" algn="l"/>
              </a:tabLst>
            </a:pP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-8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600" spc="-120" dirty="0">
                <a:solidFill>
                  <a:srgbClr val="252525"/>
                </a:solidFill>
                <a:latin typeface="Times New Roman"/>
                <a:cs typeface="Times New Roman"/>
              </a:rPr>
              <a:t>easy </a:t>
            </a:r>
            <a:r>
              <a:rPr sz="26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experienced 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controllers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organized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such </a:t>
            </a:r>
            <a:r>
              <a:rPr sz="2600" spc="-10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600" spc="-175" dirty="0">
                <a:solidFill>
                  <a:srgbClr val="252525"/>
                </a:solidFill>
                <a:latin typeface="Times New Roman"/>
                <a:cs typeface="Times New Roman"/>
              </a:rPr>
              <a:t>way 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user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errors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6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minimized</a:t>
            </a:r>
            <a:endParaRPr sz="26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</a:t>
            </a:r>
            <a:r>
              <a:rPr sz="3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52525"/>
                </a:solidFill>
                <a:latin typeface="Times New Roman"/>
                <a:cs typeface="Times New Roman"/>
              </a:rPr>
              <a:t>(verifiable)</a:t>
            </a:r>
            <a:endParaRPr sz="30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1240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756920" algn="l"/>
              </a:tabLst>
            </a:pP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Experienced controllers </a:t>
            </a:r>
            <a:r>
              <a:rPr sz="2600" spc="-8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600" spc="-75" dirty="0">
                <a:solidFill>
                  <a:srgbClr val="252525"/>
                </a:solidFill>
                <a:latin typeface="Times New Roman"/>
                <a:cs typeface="Times New Roman"/>
              </a:rPr>
              <a:t>able </a:t>
            </a:r>
            <a:r>
              <a:rPr sz="26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600" spc="-125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600" spc="-8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functions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after </a:t>
            </a:r>
            <a:r>
              <a:rPr sz="2600" spc="-10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total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two hours’ </a:t>
            </a:r>
            <a:r>
              <a:rPr sz="2600" spc="-75" dirty="0">
                <a:solidFill>
                  <a:srgbClr val="252525"/>
                </a:solidFill>
                <a:latin typeface="Times New Roman"/>
                <a:cs typeface="Times New Roman"/>
              </a:rPr>
              <a:t>training.  </a:t>
            </a:r>
            <a:r>
              <a:rPr sz="2600" spc="-45" dirty="0">
                <a:solidFill>
                  <a:srgbClr val="252525"/>
                </a:solidFill>
                <a:latin typeface="Times New Roman"/>
                <a:cs typeface="Times New Roman"/>
              </a:rPr>
              <a:t>After this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training,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-90" dirty="0">
                <a:solidFill>
                  <a:srgbClr val="252525"/>
                </a:solidFill>
                <a:latin typeface="Times New Roman"/>
                <a:cs typeface="Times New Roman"/>
              </a:rPr>
              <a:t>average </a:t>
            </a:r>
            <a:r>
              <a:rPr sz="2600" spc="-20" dirty="0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errors 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made 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experienced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users </a:t>
            </a:r>
            <a:r>
              <a:rPr sz="2600" spc="-8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6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600" spc="-80" dirty="0">
                <a:solidFill>
                  <a:srgbClr val="252525"/>
                </a:solidFill>
                <a:latin typeface="Times New Roman"/>
                <a:cs typeface="Times New Roman"/>
              </a:rPr>
              <a:t>exceed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two </a:t>
            </a:r>
            <a:r>
              <a:rPr sz="2600" spc="-25" dirty="0">
                <a:solidFill>
                  <a:srgbClr val="252525"/>
                </a:solidFill>
                <a:latin typeface="Times New Roman"/>
                <a:cs typeface="Times New Roman"/>
              </a:rPr>
              <a:t>per  </a:t>
            </a:r>
            <a:r>
              <a:rPr sz="2600" spc="-120" dirty="0">
                <a:solidFill>
                  <a:srgbClr val="252525"/>
                </a:solidFill>
                <a:latin typeface="Times New Roman"/>
                <a:cs typeface="Times New Roman"/>
              </a:rPr>
              <a:t>day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118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541" y="744366"/>
            <a:ext cx="35210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95" dirty="0" smtClean="0"/>
              <a:t>Metrics </a:t>
            </a:r>
            <a:r>
              <a:rPr dirty="0" smtClean="0"/>
              <a:t>for</a:t>
            </a:r>
            <a:r>
              <a:rPr spc="-20" dirty="0" smtClean="0"/>
              <a:t> </a:t>
            </a:r>
            <a:r>
              <a:rPr spc="-10" dirty="0" smtClean="0"/>
              <a:t>NFRs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19439" y="5978145"/>
            <a:ext cx="20256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044" y="1381271"/>
            <a:ext cx="4615180" cy="36766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spcBef>
                <a:spcPts val="800"/>
              </a:spcBef>
            </a:pPr>
            <a:r>
              <a:rPr sz="2800" dirty="0">
                <a:latin typeface="Times New Roman"/>
                <a:cs typeface="Times New Roman"/>
              </a:rPr>
              <a:t>Speed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spcBef>
                <a:spcPts val="63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Times New Roman"/>
                <a:cs typeface="Times New Roman"/>
              </a:rPr>
              <a:t>Processed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transactions/second</a:t>
            </a:r>
            <a:endParaRPr sz="2600">
              <a:latin typeface="Times New Roman"/>
              <a:cs typeface="Times New Roman"/>
            </a:endParaRP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Times New Roman"/>
                <a:cs typeface="Times New Roman"/>
              </a:rPr>
              <a:t>Response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time</a:t>
            </a:r>
            <a:endParaRPr sz="2600">
              <a:latin typeface="Times New Roman"/>
              <a:cs typeface="Times New Roman"/>
            </a:endParaRP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Times New Roman"/>
                <a:cs typeface="Times New Roman"/>
              </a:rPr>
              <a:t>Screen </a:t>
            </a:r>
            <a:r>
              <a:rPr sz="2600" dirty="0">
                <a:latin typeface="Times New Roman"/>
                <a:cs typeface="Times New Roman"/>
              </a:rPr>
              <a:t>refresh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time</a:t>
            </a:r>
            <a:endParaRPr sz="26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/>
            <a:r>
              <a:rPr sz="2800" dirty="0">
                <a:latin typeface="Times New Roman"/>
                <a:cs typeface="Times New Roman"/>
              </a:rPr>
              <a:t>Size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5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 bytes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dirty="0">
                <a:latin typeface="Times New Roman"/>
                <a:cs typeface="Times New Roman"/>
              </a:rPr>
              <a:t>of function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6709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4302" y="6002528"/>
            <a:ext cx="14732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00" spc="-25" dirty="0">
                <a:latin typeface="Times New Roman"/>
                <a:cs typeface="Times New Roman"/>
              </a:rPr>
              <a:t>43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6631" y="834138"/>
            <a:ext cx="35210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95" dirty="0" smtClean="0"/>
              <a:t>Metrics </a:t>
            </a:r>
            <a:r>
              <a:rPr dirty="0" smtClean="0"/>
              <a:t>for</a:t>
            </a:r>
            <a:r>
              <a:rPr spc="-20" dirty="0" smtClean="0"/>
              <a:t> </a:t>
            </a:r>
            <a:r>
              <a:rPr spc="-10" dirty="0" smtClean="0"/>
              <a:t>NFRs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02639" y="1718342"/>
            <a:ext cx="10982325" cy="38430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spcBef>
                <a:spcPts val="720"/>
              </a:spcBef>
            </a:pPr>
            <a:r>
              <a:rPr spc="-5" dirty="0" smtClean="0"/>
              <a:t>Reliability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5" dirty="0" smtClean="0"/>
              <a:t>Mean </a:t>
            </a:r>
            <a:r>
              <a:rPr spc="-10" dirty="0" smtClean="0"/>
              <a:t>time </a:t>
            </a:r>
            <a:r>
              <a:rPr spc="-5" dirty="0" smtClean="0"/>
              <a:t>to</a:t>
            </a:r>
            <a:r>
              <a:rPr spc="60" dirty="0" smtClean="0"/>
              <a:t> </a:t>
            </a:r>
            <a:r>
              <a:rPr dirty="0" smtClean="0"/>
              <a:t>failure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5" dirty="0" smtClean="0"/>
              <a:t>Probability of</a:t>
            </a:r>
            <a:r>
              <a:rPr spc="45" dirty="0" smtClean="0"/>
              <a:t> </a:t>
            </a:r>
            <a:r>
              <a:rPr spc="-5" dirty="0" smtClean="0"/>
              <a:t>unavailability</a:t>
            </a:r>
          </a:p>
          <a:p>
            <a:pPr marL="622300" indent="-609600">
              <a:spcBef>
                <a:spcPts val="6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5" dirty="0" smtClean="0"/>
              <a:t>Rate of </a:t>
            </a:r>
            <a:r>
              <a:rPr dirty="0" smtClean="0"/>
              <a:t>failure </a:t>
            </a:r>
            <a:r>
              <a:rPr spc="-5" dirty="0" smtClean="0"/>
              <a:t>occurrence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20" dirty="0" smtClean="0"/>
              <a:t>Availability</a:t>
            </a:r>
          </a:p>
          <a:p>
            <a:pPr>
              <a:lnSpc>
                <a:spcPct val="100000"/>
              </a:lnSpc>
            </a:pPr>
            <a:endParaRPr sz="3800" dirty="0" smtClean="0"/>
          </a:p>
          <a:p>
            <a:pPr marL="12700"/>
            <a:r>
              <a:rPr spc="-10" dirty="0" smtClean="0"/>
              <a:t>Robustness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35" dirty="0" smtClean="0"/>
              <a:t>Time </a:t>
            </a:r>
            <a:r>
              <a:rPr spc="-5" dirty="0" smtClean="0"/>
              <a:t>to restart </a:t>
            </a:r>
            <a:r>
              <a:rPr dirty="0" smtClean="0"/>
              <a:t>after</a:t>
            </a:r>
            <a:r>
              <a:rPr spc="70" dirty="0" smtClean="0"/>
              <a:t> </a:t>
            </a:r>
            <a:r>
              <a:rPr dirty="0" smtClean="0"/>
              <a:t>failure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5" dirty="0" smtClean="0"/>
              <a:t>Percentage of events causing</a:t>
            </a:r>
            <a:r>
              <a:rPr spc="30" dirty="0" smtClean="0"/>
              <a:t> </a:t>
            </a:r>
            <a:r>
              <a:rPr dirty="0" smtClean="0"/>
              <a:t>failure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5" dirty="0" smtClean="0"/>
              <a:t>Probability of data corruption on</a:t>
            </a:r>
            <a:r>
              <a:rPr spc="85" dirty="0" smtClean="0"/>
              <a:t> </a:t>
            </a:r>
            <a:r>
              <a:rPr dirty="0" smtClean="0"/>
              <a:t>failure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2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884" y="911760"/>
            <a:ext cx="747185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45" dirty="0" smtClean="0"/>
              <a:t>Functional</a:t>
            </a:r>
            <a:r>
              <a:rPr spc="-114" dirty="0" smtClean="0"/>
              <a:t> </a:t>
            </a:r>
            <a:r>
              <a:rPr spc="-75" dirty="0" smtClean="0"/>
              <a:t>Requirements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282430" y="5997394"/>
            <a:ext cx="1651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pPr marL="38100">
                <a:lnSpc>
                  <a:spcPts val="1620"/>
                </a:lnSpc>
              </a:p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884" y="2242748"/>
            <a:ext cx="10341736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complete</a:t>
            </a:r>
            <a:r>
              <a:rPr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consistent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213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Customers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developers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usually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focus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sz="24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their</a:t>
            </a:r>
            <a:r>
              <a:rPr lang="en-US"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attention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71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299" y="937518"/>
            <a:ext cx="10218623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55" dirty="0" smtClean="0"/>
              <a:t>Discussion </a:t>
            </a:r>
            <a:r>
              <a:rPr spc="40" dirty="0" smtClean="0"/>
              <a:t>on </a:t>
            </a:r>
            <a:r>
              <a:rPr spc="-95" dirty="0" smtClean="0"/>
              <a:t>Metrics </a:t>
            </a:r>
            <a:r>
              <a:rPr dirty="0" smtClean="0"/>
              <a:t>for</a:t>
            </a:r>
            <a:r>
              <a:rPr spc="-35" dirty="0" smtClean="0"/>
              <a:t> </a:t>
            </a:r>
            <a:r>
              <a:rPr spc="-10" dirty="0" smtClean="0"/>
              <a:t>NFRs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6225" y="2178053"/>
            <a:ext cx="10189453" cy="267983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99085" marR="410845" indent="-287020">
              <a:lnSpc>
                <a:spcPts val="3460"/>
              </a:lnSpc>
              <a:spcBef>
                <a:spcPts val="525"/>
              </a:spcBef>
              <a:buClr>
                <a:srgbClr val="83992A"/>
              </a:buClr>
              <a:buSzPct val="114062"/>
              <a:buFont typeface="Arial"/>
              <a:buChar char="•"/>
              <a:tabLst>
                <a:tab pos="299720" algn="l"/>
                <a:tab pos="3052445" algn="l"/>
              </a:tabLst>
            </a:pPr>
            <a:r>
              <a:rPr sz="3200" spc="-75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252525"/>
                </a:solidFill>
                <a:latin typeface="Times New Roman"/>
                <a:cs typeface="Times New Roman"/>
              </a:rPr>
              <a:t>help</a:t>
            </a:r>
            <a:r>
              <a:rPr sz="32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of	</a:t>
            </a:r>
            <a:r>
              <a:rPr sz="3200" spc="-4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3200" spc="-70" dirty="0">
                <a:solidFill>
                  <a:srgbClr val="252525"/>
                </a:solidFill>
                <a:latin typeface="Times New Roman"/>
                <a:cs typeface="Times New Roman"/>
              </a:rPr>
              <a:t>measures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NFRs </a:t>
            </a:r>
            <a:r>
              <a:rPr sz="3200" spc="-7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3200" spc="-100" dirty="0">
                <a:solidFill>
                  <a:srgbClr val="252525"/>
                </a:solidFill>
                <a:latin typeface="Times New Roman"/>
                <a:cs typeface="Times New Roman"/>
              </a:rPr>
              <a:t>verified</a:t>
            </a:r>
            <a:r>
              <a:rPr sz="32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90" dirty="0">
                <a:solidFill>
                  <a:srgbClr val="252525"/>
                </a:solidFill>
                <a:latin typeface="Times New Roman"/>
                <a:cs typeface="Times New Roman"/>
              </a:rPr>
              <a:t>quantitatively</a:t>
            </a:r>
            <a:endParaRPr sz="32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Clr>
                <a:srgbClr val="83992A"/>
              </a:buClr>
              <a:buFont typeface="Arial"/>
              <a:buChar char="•"/>
            </a:pPr>
            <a:endParaRPr sz="53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90000"/>
              </a:lnSpc>
              <a:buClr>
                <a:srgbClr val="83992A"/>
              </a:buClr>
              <a:buSzPct val="114062"/>
              <a:buFont typeface="Arial"/>
              <a:buChar char="•"/>
              <a:tabLst>
                <a:tab pos="299720" algn="l"/>
              </a:tabLst>
            </a:pPr>
            <a:r>
              <a:rPr sz="3200" spc="50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3200" spc="-4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3200" spc="-90" dirty="0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noted that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200" spc="-30" dirty="0">
                <a:solidFill>
                  <a:srgbClr val="252525"/>
                </a:solidFill>
                <a:latin typeface="Times New Roman"/>
                <a:cs typeface="Times New Roman"/>
              </a:rPr>
              <a:t>cost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quantitatively </a:t>
            </a:r>
            <a:r>
              <a:rPr sz="3200" spc="-125" dirty="0">
                <a:solidFill>
                  <a:srgbClr val="252525"/>
                </a:solidFill>
                <a:latin typeface="Times New Roman"/>
                <a:cs typeface="Times New Roman"/>
              </a:rPr>
              <a:t>verifying </a:t>
            </a:r>
            <a:r>
              <a:rPr sz="3200" spc="-90" dirty="0">
                <a:solidFill>
                  <a:srgbClr val="252525"/>
                </a:solidFill>
                <a:latin typeface="Times New Roman"/>
                <a:cs typeface="Times New Roman"/>
              </a:rPr>
              <a:t>each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NFR </a:t>
            </a:r>
            <a:r>
              <a:rPr sz="3200" spc="-155" dirty="0">
                <a:solidFill>
                  <a:srgbClr val="252525"/>
                </a:solidFill>
                <a:latin typeface="Times New Roman"/>
                <a:cs typeface="Times New Roman"/>
              </a:rPr>
              <a:t>may 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3200" spc="-120" dirty="0">
                <a:solidFill>
                  <a:srgbClr val="252525"/>
                </a:solidFill>
                <a:latin typeface="Times New Roman"/>
                <a:cs typeface="Times New Roman"/>
              </a:rPr>
              <a:t>very</a:t>
            </a:r>
            <a:r>
              <a:rPr sz="32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252525"/>
                </a:solidFill>
                <a:latin typeface="Times New Roman"/>
                <a:cs typeface="Times New Roman"/>
              </a:rPr>
              <a:t>high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1921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595" y="963275"/>
            <a:ext cx="653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smtClean="0"/>
              <a:t>Kinds </a:t>
            </a:r>
            <a:r>
              <a:rPr smtClean="0"/>
              <a:t>of </a:t>
            </a:r>
            <a:r>
              <a:rPr spc="-100" smtClean="0"/>
              <a:t>Software</a:t>
            </a:r>
            <a:r>
              <a:rPr spc="-560" smtClean="0"/>
              <a:t> </a:t>
            </a:r>
            <a:r>
              <a:rPr spc="-75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3195" y="2165142"/>
            <a:ext cx="4952365" cy="25527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1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Domain </a:t>
            </a: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requirements</a:t>
            </a:r>
            <a:endParaRPr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Inverse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Design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constraints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8640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046" y="963276"/>
            <a:ext cx="8092191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5" dirty="0" smtClean="0"/>
              <a:t>Domain</a:t>
            </a:r>
            <a:r>
              <a:rPr spc="-105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28046" y="2255627"/>
            <a:ext cx="9274194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4193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come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application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reflect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fundamental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characteristics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domain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both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0498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711" y="1079185"/>
            <a:ext cx="900546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5" dirty="0" smtClean="0"/>
              <a:t>Domain</a:t>
            </a:r>
            <a:r>
              <a:rPr spc="-105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44711" y="2371537"/>
            <a:ext cx="10022027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requirements,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sometimes, are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 smtClean="0">
                <a:solidFill>
                  <a:srgbClr val="252525"/>
                </a:solidFill>
                <a:latin typeface="Times New Roman"/>
                <a:cs typeface="Times New Roman"/>
              </a:rPr>
              <a:t>explicitly</a:t>
            </a:r>
            <a:r>
              <a:rPr lang="en-US" sz="2400" spc="-8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mentioned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experts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find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difficult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convey</a:t>
            </a:r>
            <a:r>
              <a:rPr sz="2400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domain</a:t>
            </a:r>
            <a:r>
              <a:rPr lang="en-US" sz="24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 smtClean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Their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absence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cause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significant</a:t>
            </a:r>
            <a:r>
              <a:rPr sz="2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dissatisfaction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082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471" y="1195095"/>
            <a:ext cx="743617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5" dirty="0" smtClean="0"/>
              <a:t>Domain</a:t>
            </a:r>
            <a:r>
              <a:rPr spc="-105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95470" y="2487446"/>
            <a:ext cx="8476563" cy="1656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1958975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impose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strict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constraints 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solutions.	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particularly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true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scientific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engineering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domains</a:t>
            </a:r>
            <a:endParaRPr lang="en-US" sz="2400" spc="-3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195897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99085" marR="826769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Domain-specific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terminology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cause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confusion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9834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310" y="1169338"/>
            <a:ext cx="806665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5" dirty="0" smtClean="0"/>
              <a:t>Domain</a:t>
            </a:r>
            <a:r>
              <a:rPr spc="-105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31075" y="2311867"/>
            <a:ext cx="9416721" cy="231858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7020">
              <a:spcBef>
                <a:spcPts val="12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Example: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58419">
              <a:spcBef>
                <a:spcPts val="1180"/>
              </a:spcBef>
              <a:tabLst>
                <a:tab pos="4372610" algn="l"/>
              </a:tabLst>
            </a:pP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commission-based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sales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businesses,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no 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concept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3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negative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commission.	</a:t>
            </a:r>
            <a:endParaRPr lang="en-US" sz="2400" spc="-45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58419">
              <a:spcBef>
                <a:spcPts val="1180"/>
              </a:spcBef>
              <a:tabLst>
                <a:tab pos="4372610" algn="l"/>
              </a:tabLst>
            </a:pPr>
            <a:r>
              <a:rPr sz="2400" spc="-60" dirty="0" smtClean="0">
                <a:solidFill>
                  <a:srgbClr val="252525"/>
                </a:solidFill>
                <a:latin typeface="Times New Roman"/>
                <a:cs typeface="Times New Roman"/>
              </a:rPr>
              <a:t>However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,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care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taken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novice developers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lured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into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developing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systems,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calculate negative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commission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3240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679" y="1066307"/>
            <a:ext cx="624851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5" dirty="0" smtClean="0"/>
              <a:t>Domain</a:t>
            </a:r>
            <a:r>
              <a:rPr spc="-105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1679" y="2500326"/>
            <a:ext cx="10820518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instance, in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academic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maintains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records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school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college,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functionality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being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able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access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list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faculty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list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students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each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grade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requirement.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therefore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identified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model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400" spc="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specific.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9553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083" y="976154"/>
            <a:ext cx="653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smtClean="0"/>
              <a:t>Kinds </a:t>
            </a:r>
            <a:r>
              <a:rPr smtClean="0"/>
              <a:t>of </a:t>
            </a:r>
            <a:r>
              <a:rPr spc="-100" smtClean="0"/>
              <a:t>Software</a:t>
            </a:r>
            <a:r>
              <a:rPr spc="-560" smtClean="0"/>
              <a:t> </a:t>
            </a:r>
            <a:r>
              <a:rPr spc="-75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66683" y="2178021"/>
            <a:ext cx="4952365" cy="25527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Inverse</a:t>
            </a:r>
            <a:r>
              <a:rPr sz="2400" b="1" spc="-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requirements</a:t>
            </a:r>
            <a:endParaRPr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Design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constraints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047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135" y="898881"/>
            <a:ext cx="5795721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60" dirty="0" smtClean="0"/>
              <a:t>Inverse </a:t>
            </a:r>
            <a:r>
              <a:rPr spc="-70" dirty="0" smtClean="0"/>
              <a:t>Requirements </a:t>
            </a:r>
            <a:r>
              <a:rPr spc="-80" dirty="0" smtClean="0"/>
              <a:t>- </a:t>
            </a:r>
            <a:r>
              <a:rPr spc="-125" dirty="0" smtClean="0"/>
              <a:t>1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2134" y="2020528"/>
            <a:ext cx="9390105" cy="297260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 algn="just">
              <a:spcBef>
                <a:spcPts val="106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3000" spc="-65" dirty="0">
                <a:solidFill>
                  <a:srgbClr val="252525"/>
                </a:solidFill>
                <a:latin typeface="Times New Roman"/>
                <a:cs typeface="Times New Roman"/>
              </a:rPr>
              <a:t>They </a:t>
            </a:r>
            <a:r>
              <a:rPr sz="3000" spc="-80" dirty="0">
                <a:solidFill>
                  <a:srgbClr val="252525"/>
                </a:solidFill>
                <a:latin typeface="Times New Roman"/>
                <a:cs typeface="Times New Roman"/>
              </a:rPr>
              <a:t>explain </a:t>
            </a:r>
            <a:r>
              <a:rPr sz="3000" spc="-55" dirty="0">
                <a:solidFill>
                  <a:srgbClr val="252525"/>
                </a:solidFill>
                <a:latin typeface="Times New Roman"/>
                <a:cs typeface="Times New Roman"/>
              </a:rPr>
              <a:t>what 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000" spc="-8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3000" spc="-90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3000" b="1" spc="-1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not</a:t>
            </a:r>
            <a:r>
              <a:rPr sz="3000" b="1" spc="31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52525"/>
                </a:solidFill>
                <a:latin typeface="Times New Roman"/>
                <a:cs typeface="Times New Roman"/>
              </a:rPr>
              <a:t>do.</a:t>
            </a:r>
            <a:endParaRPr sz="3000" dirty="0">
              <a:latin typeface="Times New Roman"/>
              <a:cs typeface="Times New Roman"/>
            </a:endParaRPr>
          </a:p>
          <a:p>
            <a:pPr marL="299085" marR="5080">
              <a:lnSpc>
                <a:spcPts val="3240"/>
              </a:lnSpc>
              <a:spcBef>
                <a:spcPts val="1370"/>
              </a:spcBef>
            </a:pPr>
            <a:r>
              <a:rPr sz="3000" spc="-130" dirty="0">
                <a:solidFill>
                  <a:srgbClr val="252525"/>
                </a:solidFill>
                <a:latin typeface="Times New Roman"/>
                <a:cs typeface="Times New Roman"/>
              </a:rPr>
              <a:t>Many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people find </a:t>
            </a:r>
            <a:r>
              <a:rPr sz="3000" spc="-5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convenient </a:t>
            </a:r>
            <a:r>
              <a:rPr sz="30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3000" spc="-55" dirty="0">
                <a:solidFill>
                  <a:srgbClr val="252525"/>
                </a:solidFill>
                <a:latin typeface="Times New Roman"/>
                <a:cs typeface="Times New Roman"/>
              </a:rPr>
              <a:t>describe 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their </a:t>
            </a:r>
            <a:r>
              <a:rPr sz="3000" spc="-45" dirty="0">
                <a:solidFill>
                  <a:srgbClr val="252525"/>
                </a:solidFill>
                <a:latin typeface="Times New Roman"/>
                <a:cs typeface="Times New Roman"/>
              </a:rPr>
              <a:t>needs </a:t>
            </a:r>
            <a:r>
              <a:rPr sz="3000" spc="-6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30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manner</a:t>
            </a:r>
            <a:endParaRPr sz="30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299085" marR="74930" indent="-287020" algn="just">
              <a:lnSpc>
                <a:spcPts val="3240"/>
              </a:lnSpc>
              <a:spcBef>
                <a:spcPts val="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3000" spc="-4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3000" spc="-65" dirty="0">
                <a:solidFill>
                  <a:srgbClr val="252525"/>
                </a:solidFill>
                <a:latin typeface="Times New Roman"/>
                <a:cs typeface="Times New Roman"/>
              </a:rPr>
              <a:t>indicate 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000" spc="-90" dirty="0">
                <a:solidFill>
                  <a:srgbClr val="252525"/>
                </a:solidFill>
                <a:latin typeface="Times New Roman"/>
                <a:cs typeface="Times New Roman"/>
              </a:rPr>
              <a:t>indecisive  </a:t>
            </a:r>
            <a:r>
              <a:rPr sz="3000" spc="-30" dirty="0">
                <a:solidFill>
                  <a:srgbClr val="252525"/>
                </a:solidFill>
                <a:latin typeface="Times New Roman"/>
                <a:cs typeface="Times New Roman"/>
              </a:rPr>
              <a:t>nature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customers 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about </a:t>
            </a:r>
            <a:r>
              <a:rPr sz="3000" spc="-45" dirty="0">
                <a:solidFill>
                  <a:srgbClr val="252525"/>
                </a:solidFill>
                <a:latin typeface="Times New Roman"/>
                <a:cs typeface="Times New Roman"/>
              </a:rPr>
              <a:t>certain </a:t>
            </a:r>
            <a:r>
              <a:rPr sz="3000" spc="-55" dirty="0">
                <a:solidFill>
                  <a:srgbClr val="252525"/>
                </a:solidFill>
                <a:latin typeface="Times New Roman"/>
                <a:cs typeface="Times New Roman"/>
              </a:rPr>
              <a:t>aspects 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3000" spc="-114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3000" spc="-7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3000" spc="-60" dirty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sz="30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product</a:t>
            </a: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131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136" y="1040548"/>
            <a:ext cx="57957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60" dirty="0" smtClean="0"/>
              <a:t>Inverse </a:t>
            </a:r>
            <a:r>
              <a:rPr spc="-70" dirty="0" smtClean="0"/>
              <a:t>Requirements </a:t>
            </a:r>
            <a:r>
              <a:rPr spc="-80" dirty="0" smtClean="0"/>
              <a:t>- </a:t>
            </a:r>
            <a:r>
              <a:rPr spc="-125" dirty="0" smtClean="0"/>
              <a:t>2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2136" y="2183078"/>
            <a:ext cx="10485667" cy="142603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7020">
              <a:spcBef>
                <a:spcPts val="12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Example: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58419">
              <a:spcBef>
                <a:spcPts val="1180"/>
              </a:spcBef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red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color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interface, whenever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asking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inputs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end-user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8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5050" y="1838020"/>
            <a:ext cx="10734420" cy="432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definition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</a:t>
            </a:r>
            <a:r>
              <a:rPr sz="2400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is:</a:t>
            </a:r>
            <a:endParaRPr sz="2400" dirty="0">
              <a:latin typeface="Times New Roman"/>
              <a:cs typeface="Times New Roman"/>
            </a:endParaRPr>
          </a:p>
          <a:p>
            <a:pPr marL="337185" indent="-287020"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400" spc="-10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337185" indent="-287020"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100" dirty="0" smtClean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specifies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what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400" spc="3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do.</a:t>
            </a:r>
            <a:endParaRPr sz="2400" dirty="0">
              <a:latin typeface="Times New Roman"/>
              <a:cs typeface="Times New Roman"/>
            </a:endParaRPr>
          </a:p>
          <a:p>
            <a:pPr marL="337185" marR="3556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400" spc="3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337185" marR="3556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words,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describe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particular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behaviour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function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when certain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conditions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met,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example: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“Send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email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when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customer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signs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up”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“Open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account”.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37185" indent="-287020">
              <a:spcBef>
                <a:spcPts val="213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functional requirement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everyday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object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like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3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cup</a:t>
            </a:r>
            <a:endParaRPr sz="2400" dirty="0">
              <a:latin typeface="Times New Roman"/>
              <a:cs typeface="Times New Roman"/>
            </a:endParaRPr>
          </a:p>
          <a:p>
            <a:pPr marL="337185"/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would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be: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“ability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contain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tea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coffee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without</a:t>
            </a:r>
            <a:r>
              <a:rPr sz="2400" spc="25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leaking</a:t>
            </a:r>
            <a:r>
              <a:rPr sz="2400" spc="-135" dirty="0">
                <a:solidFill>
                  <a:srgbClr val="252525"/>
                </a:solidFill>
                <a:latin typeface="Times New Roman"/>
                <a:cs typeface="Times New Roman"/>
              </a:rPr>
              <a:t>”.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805049" y="963276"/>
            <a:ext cx="566978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eaLnBrk="1" hangingPunct="1">
              <a:defRPr sz="4000" b="0" i="0">
                <a:solidFill>
                  <a:srgbClr val="455F5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l">
              <a:spcBef>
                <a:spcPts val="110"/>
              </a:spcBef>
            </a:pPr>
            <a:r>
              <a:rPr lang="en-US" kern="0" spc="-45" smtClean="0"/>
              <a:t>Functional</a:t>
            </a:r>
            <a:r>
              <a:rPr lang="en-US" kern="0" spc="-114" smtClean="0"/>
              <a:t> </a:t>
            </a:r>
            <a:r>
              <a:rPr lang="en-US" kern="0" spc="-75" smtClean="0"/>
              <a:t>Requirements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761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020" y="1014791"/>
            <a:ext cx="653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smtClean="0"/>
              <a:t>Kinds </a:t>
            </a:r>
            <a:r>
              <a:rPr smtClean="0"/>
              <a:t>of </a:t>
            </a:r>
            <a:r>
              <a:rPr spc="-100" smtClean="0"/>
              <a:t>Software</a:t>
            </a:r>
            <a:r>
              <a:rPr spc="-560" smtClean="0"/>
              <a:t> </a:t>
            </a:r>
            <a:r>
              <a:rPr spc="-75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0620" y="2216658"/>
            <a:ext cx="5553059" cy="25667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Inverse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Design </a:t>
            </a:r>
            <a:r>
              <a:rPr sz="2400" b="1" spc="-2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sz="2400" b="1" spc="-3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implementation</a:t>
            </a:r>
            <a:r>
              <a:rPr sz="2400" b="1" spc="2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constraints</a:t>
            </a:r>
            <a:endParaRPr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036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631" y="805647"/>
            <a:ext cx="109030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5645" marR="5080" indent="-1177290">
              <a:spcBef>
                <a:spcPts val="100"/>
              </a:spcBef>
            </a:pPr>
            <a:r>
              <a:rPr spc="-60" dirty="0" smtClean="0"/>
              <a:t>Design </a:t>
            </a:r>
            <a:r>
              <a:rPr spc="-35" dirty="0" smtClean="0"/>
              <a:t>and </a:t>
            </a:r>
            <a:r>
              <a:rPr spc="-30" dirty="0" smtClean="0"/>
              <a:t>Implementation  </a:t>
            </a:r>
            <a:r>
              <a:rPr spc="-35" dirty="0" smtClean="0"/>
              <a:t>Constraints </a:t>
            </a:r>
            <a:r>
              <a:rPr spc="-75" dirty="0" smtClean="0"/>
              <a:t>-</a:t>
            </a:r>
            <a:r>
              <a:rPr spc="-10" dirty="0" smtClean="0"/>
              <a:t> </a:t>
            </a:r>
            <a:r>
              <a:rPr spc="-114" dirty="0" smtClean="0"/>
              <a:t>1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08350" y="1972292"/>
            <a:ext cx="9390963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are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guidelines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within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400" spc="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designer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must</a:t>
            </a:r>
            <a:r>
              <a:rPr sz="24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work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 can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seriously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limit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sz="2400" spc="2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sz="24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options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impact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human</a:t>
            </a:r>
            <a:r>
              <a:rPr sz="2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resources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126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61" y="825138"/>
            <a:ext cx="1042650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8740" marR="5080" indent="-539750">
              <a:spcBef>
                <a:spcPts val="100"/>
              </a:spcBef>
            </a:pPr>
            <a:r>
              <a:rPr spc="-60" dirty="0" smtClean="0"/>
              <a:t>Design </a:t>
            </a:r>
            <a:r>
              <a:rPr spc="-35" dirty="0" smtClean="0"/>
              <a:t>and </a:t>
            </a:r>
            <a:r>
              <a:rPr spc="-30" dirty="0" smtClean="0"/>
              <a:t>Implementation  </a:t>
            </a:r>
            <a:r>
              <a:rPr spc="-35" dirty="0" smtClean="0"/>
              <a:t>Constraints</a:t>
            </a:r>
            <a:r>
              <a:rPr spc="-45" dirty="0" smtClean="0"/>
              <a:t> </a:t>
            </a:r>
            <a:r>
              <a:rPr spc="-65" dirty="0" smtClean="0"/>
              <a:t>Examples</a:t>
            </a:r>
            <a:endParaRPr spc="-6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52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24260" y="2521017"/>
            <a:ext cx="10125058" cy="1685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735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developed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Microsoft</a:t>
            </a:r>
            <a:r>
              <a:rPr lang="en-US" sz="2400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.Net</a:t>
            </a:r>
            <a:r>
              <a:rPr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platform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marR="172720" indent="-287020">
              <a:lnSpc>
                <a:spcPts val="2590"/>
              </a:lnSpc>
              <a:spcBef>
                <a:spcPts val="18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developed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open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source 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tools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run on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Linux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operating</a:t>
            </a:r>
            <a:r>
              <a:rPr sz="2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371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61" y="777935"/>
            <a:ext cx="955073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0240" marR="5080" indent="-3177540">
              <a:spcBef>
                <a:spcPts val="100"/>
              </a:spcBef>
            </a:pPr>
            <a:r>
              <a:rPr spc="-50" dirty="0" smtClean="0"/>
              <a:t>Functional </a:t>
            </a:r>
            <a:r>
              <a:rPr spc="-75" dirty="0" smtClean="0"/>
              <a:t>Requirements </a:t>
            </a:r>
            <a:r>
              <a:rPr spc="-60" dirty="0" smtClean="0"/>
              <a:t>Example </a:t>
            </a:r>
            <a:r>
              <a:rPr spc="600" dirty="0" smtClean="0"/>
              <a:t>#  </a:t>
            </a:r>
            <a:r>
              <a:rPr spc="-114" dirty="0" smtClean="0"/>
              <a:t>1</a:t>
            </a:r>
            <a:endParaRPr spc="-114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5923" y="2101080"/>
            <a:ext cx="655256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solve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quadratic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equation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sz="2400" spc="3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spcBef>
                <a:spcPts val="5"/>
              </a:spcBef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formula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9325" y="3235585"/>
            <a:ext cx="59474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4000" spc="-165" dirty="0">
                <a:solidFill>
                  <a:srgbClr val="252525"/>
                </a:solidFill>
                <a:latin typeface="Times New Roman"/>
                <a:cs typeface="Times New Roman"/>
              </a:rPr>
              <a:t>x </a:t>
            </a:r>
            <a:r>
              <a:rPr sz="4000" spc="415" dirty="0">
                <a:solidFill>
                  <a:srgbClr val="252525"/>
                </a:solidFill>
                <a:latin typeface="Times New Roman"/>
                <a:cs typeface="Times New Roman"/>
              </a:rPr>
              <a:t>= </a:t>
            </a:r>
            <a:r>
              <a:rPr sz="4000" dirty="0">
                <a:solidFill>
                  <a:srgbClr val="252525"/>
                </a:solidFill>
                <a:latin typeface="Times New Roman"/>
                <a:cs typeface="Times New Roman"/>
              </a:rPr>
              <a:t>(-b</a:t>
            </a:r>
            <a:r>
              <a:rPr sz="4000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4000" dirty="0">
                <a:solidFill>
                  <a:srgbClr val="252525"/>
                </a:solidFill>
                <a:latin typeface="Times New Roman"/>
                <a:cs typeface="Times New Roman"/>
              </a:rPr>
              <a:t>sqrt(b</a:t>
            </a:r>
            <a:r>
              <a:rPr sz="3975" baseline="25157" dirty="0">
                <a:solidFill>
                  <a:srgbClr val="252525"/>
                </a:solidFill>
                <a:latin typeface="Times New Roman"/>
                <a:cs typeface="Times New Roman"/>
              </a:rPr>
              <a:t>2 </a:t>
            </a:r>
            <a:r>
              <a:rPr sz="4000" spc="5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4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000" spc="-90" dirty="0">
                <a:solidFill>
                  <a:srgbClr val="252525"/>
                </a:solidFill>
                <a:latin typeface="Times New Roman"/>
                <a:cs typeface="Times New Roman"/>
              </a:rPr>
              <a:t>4*a*c))/2*a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61" y="888642"/>
            <a:ext cx="940907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0240" marR="5080" indent="-3177540">
              <a:spcBef>
                <a:spcPts val="100"/>
              </a:spcBef>
            </a:pPr>
            <a:r>
              <a:rPr spc="-50" dirty="0" smtClean="0"/>
              <a:t>Functional </a:t>
            </a:r>
            <a:r>
              <a:rPr spc="-75" dirty="0" smtClean="0"/>
              <a:t>Requirements </a:t>
            </a:r>
            <a:r>
              <a:rPr spc="-60" dirty="0" smtClean="0"/>
              <a:t>Example </a:t>
            </a:r>
            <a:r>
              <a:rPr spc="600" dirty="0" smtClean="0"/>
              <a:t>#  </a:t>
            </a:r>
            <a:r>
              <a:rPr spc="-114" dirty="0" smtClean="0"/>
              <a:t>2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7661" y="2036685"/>
            <a:ext cx="1011740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able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search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either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entire 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database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patients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select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subset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(admitted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patients,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patients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asthma,</a:t>
            </a:r>
            <a:r>
              <a:rPr sz="2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etc.)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5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14" y="798490"/>
            <a:ext cx="91901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0240" marR="5080" indent="-3177540">
              <a:spcBef>
                <a:spcPts val="100"/>
              </a:spcBef>
            </a:pPr>
            <a:r>
              <a:rPr spc="-50" dirty="0" smtClean="0"/>
              <a:t>Functional </a:t>
            </a:r>
            <a:r>
              <a:rPr spc="-75" dirty="0" smtClean="0"/>
              <a:t>Requirements </a:t>
            </a:r>
            <a:r>
              <a:rPr spc="-60" dirty="0" smtClean="0"/>
              <a:t>Example </a:t>
            </a:r>
            <a:r>
              <a:rPr spc="600" dirty="0" smtClean="0"/>
              <a:t>#  </a:t>
            </a:r>
            <a:r>
              <a:rPr spc="-114" dirty="0" smtClean="0"/>
              <a:t>3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7814" y="1959412"/>
            <a:ext cx="10696958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provide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appropriate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viewers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z="24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user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read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documents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document</a:t>
            </a:r>
            <a:r>
              <a:rPr sz="24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store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5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149" y="746975"/>
            <a:ext cx="1002725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0240" marR="5080" indent="-3177540">
              <a:spcBef>
                <a:spcPts val="100"/>
              </a:spcBef>
            </a:pPr>
            <a:r>
              <a:rPr spc="-50" dirty="0" smtClean="0"/>
              <a:t>Functional </a:t>
            </a:r>
            <a:r>
              <a:rPr spc="-75" dirty="0" smtClean="0"/>
              <a:t>Requirements </a:t>
            </a:r>
            <a:r>
              <a:rPr spc="-60" dirty="0" smtClean="0"/>
              <a:t>Example </a:t>
            </a:r>
            <a:r>
              <a:rPr spc="600" dirty="0" smtClean="0"/>
              <a:t>#  </a:t>
            </a:r>
            <a:r>
              <a:rPr spc="-114" dirty="0" smtClean="0"/>
              <a:t>4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1149" y="1753351"/>
            <a:ext cx="108643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Every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order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allocated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unique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identifier 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(ORDER_ID)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order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47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395C76A-C5A2-4713-8124-F79D5B4A41F3}" vid="{0B35350C-2626-40D4-832A-D6697FB198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113</TotalTime>
  <Words>1987</Words>
  <Application>Microsoft Office PowerPoint</Application>
  <PresentationFormat>Widescreen</PresentationFormat>
  <Paragraphs>330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Times New Roman</vt:lpstr>
      <vt:lpstr>Theme2</vt:lpstr>
      <vt:lpstr>Software Requirement  Engineering</vt:lpstr>
      <vt:lpstr>Kinds of Software Requirements</vt:lpstr>
      <vt:lpstr>Functional Requirements</vt:lpstr>
      <vt:lpstr>Functional Requirements</vt:lpstr>
      <vt:lpstr>PowerPoint Presentation</vt:lpstr>
      <vt:lpstr>Functional Requirements Example #  1</vt:lpstr>
      <vt:lpstr>Functional Requirements Example #  2</vt:lpstr>
      <vt:lpstr>Functional Requirements Example #  3</vt:lpstr>
      <vt:lpstr>Functional Requirements Example #  4</vt:lpstr>
      <vt:lpstr>Functional Requirements Example #  5</vt:lpstr>
      <vt:lpstr>Comments on Examples</vt:lpstr>
      <vt:lpstr>Comments on Examples</vt:lpstr>
      <vt:lpstr>Comments on Examples</vt:lpstr>
      <vt:lpstr>Comments on Examples</vt:lpstr>
      <vt:lpstr>Functional requirements example Job-finding website   </vt:lpstr>
      <vt:lpstr>PowerPoint Presentation</vt:lpstr>
      <vt:lpstr>Kinds of Software Requirements</vt:lpstr>
      <vt:lpstr>Non-Functional Requirements</vt:lpstr>
      <vt:lpstr>Non-Functional Requirements</vt:lpstr>
      <vt:lpstr>Non-Functional Requirements</vt:lpstr>
      <vt:lpstr>Non-Functional Requirements</vt:lpstr>
      <vt:lpstr>Non-Functional Requirements</vt:lpstr>
      <vt:lpstr>A quick comparison</vt:lpstr>
      <vt:lpstr>Non-Functional Requirements</vt:lpstr>
      <vt:lpstr>Product Requirements</vt:lpstr>
      <vt:lpstr>Product Requirements Examples</vt:lpstr>
      <vt:lpstr>Product Requirements Examples</vt:lpstr>
      <vt:lpstr>Organizational Requirements</vt:lpstr>
      <vt:lpstr>Organizational Requirements Examples</vt:lpstr>
      <vt:lpstr>External Requirements</vt:lpstr>
      <vt:lpstr>External Requirements Examples</vt:lpstr>
      <vt:lpstr>Observations on Non-Functional  Requirements - 1</vt:lpstr>
      <vt:lpstr>Observations on Non-Functional  Requirements - 2</vt:lpstr>
      <vt:lpstr>Observations on Non-Functional  Requirements - 3</vt:lpstr>
      <vt:lpstr>Observations on Non-Functional  Requirements - 4</vt:lpstr>
      <vt:lpstr>NFRs as Goals</vt:lpstr>
      <vt:lpstr>Example: Goal converted into an NFR</vt:lpstr>
      <vt:lpstr>Metrics for NFRs</vt:lpstr>
      <vt:lpstr>Metrics for NFRs</vt:lpstr>
      <vt:lpstr>Discussion on Metrics for NFRs</vt:lpstr>
      <vt:lpstr>Kinds of Software Requirements</vt:lpstr>
      <vt:lpstr>Domain Requirements</vt:lpstr>
      <vt:lpstr>Domain Requirements</vt:lpstr>
      <vt:lpstr>Domain Requirements</vt:lpstr>
      <vt:lpstr>Domain Requirements</vt:lpstr>
      <vt:lpstr>Domain Requirements</vt:lpstr>
      <vt:lpstr>Kinds of Software Requirements</vt:lpstr>
      <vt:lpstr>Inverse Requirements - 1</vt:lpstr>
      <vt:lpstr>Inverse Requirements - 2</vt:lpstr>
      <vt:lpstr>Kinds of Software Requirements</vt:lpstr>
      <vt:lpstr>Design and Implementation  Constraints - 1</vt:lpstr>
      <vt:lpstr>Design and Implementation  Constraints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 Engineering</dc:title>
  <dc:creator>Bahria</dc:creator>
  <cp:lastModifiedBy>Bahria</cp:lastModifiedBy>
  <cp:revision>12</cp:revision>
  <dcterms:created xsi:type="dcterms:W3CDTF">2021-10-20T04:41:08Z</dcterms:created>
  <dcterms:modified xsi:type="dcterms:W3CDTF">2023-10-17T09:24:56Z</dcterms:modified>
</cp:coreProperties>
</file>