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40"/>
  </p:notesMasterIdLst>
  <p:handoutMasterIdLst>
    <p:handoutMasterId r:id="rId41"/>
  </p:handoutMasterIdLst>
  <p:sldIdLst>
    <p:sldId id="362" r:id="rId2"/>
    <p:sldId id="363" r:id="rId3"/>
    <p:sldId id="277" r:id="rId4"/>
    <p:sldId id="317" r:id="rId5"/>
    <p:sldId id="318" r:id="rId6"/>
    <p:sldId id="278" r:id="rId7"/>
    <p:sldId id="279" r:id="rId8"/>
    <p:sldId id="282" r:id="rId9"/>
    <p:sldId id="285" r:id="rId10"/>
    <p:sldId id="286" r:id="rId11"/>
    <p:sldId id="364" r:id="rId12"/>
    <p:sldId id="305" r:id="rId13"/>
    <p:sldId id="290" r:id="rId14"/>
    <p:sldId id="308" r:id="rId15"/>
    <p:sldId id="293" r:id="rId16"/>
    <p:sldId id="367" r:id="rId17"/>
    <p:sldId id="319" r:id="rId18"/>
    <p:sldId id="358" r:id="rId19"/>
    <p:sldId id="294" r:id="rId20"/>
    <p:sldId id="295" r:id="rId21"/>
    <p:sldId id="320" r:id="rId22"/>
    <p:sldId id="321" r:id="rId23"/>
    <p:sldId id="348" r:id="rId24"/>
    <p:sldId id="368" r:id="rId25"/>
    <p:sldId id="349" r:id="rId26"/>
    <p:sldId id="369" r:id="rId27"/>
    <p:sldId id="370" r:id="rId28"/>
    <p:sldId id="371" r:id="rId29"/>
    <p:sldId id="351" r:id="rId30"/>
    <p:sldId id="353" r:id="rId31"/>
    <p:sldId id="354" r:id="rId32"/>
    <p:sldId id="297" r:id="rId33"/>
    <p:sldId id="298" r:id="rId34"/>
    <p:sldId id="299" r:id="rId35"/>
    <p:sldId id="300" r:id="rId36"/>
    <p:sldId id="326" r:id="rId37"/>
    <p:sldId id="328" r:id="rId38"/>
    <p:sldId id="357" r:id="rId3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autoAdjust="0"/>
    <p:restoredTop sz="65146" autoAdjust="0"/>
  </p:normalViewPr>
  <p:slideViewPr>
    <p:cSldViewPr>
      <p:cViewPr varScale="1">
        <p:scale>
          <a:sx n="74" d="100"/>
          <a:sy n="74" d="100"/>
        </p:scale>
        <p:origin x="240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36.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35.xml"/><Relationship Id="rId2" Type="http://schemas.openxmlformats.org/officeDocument/2006/relationships/slide" Target="slides/slide6.xml"/><Relationship Id="rId1" Type="http://schemas.openxmlformats.org/officeDocument/2006/relationships/slide" Target="slides/slide3.xml"/><Relationship Id="rId6" Type="http://schemas.openxmlformats.org/officeDocument/2006/relationships/slide" Target="slides/slide10.xml"/><Relationship Id="rId11" Type="http://schemas.openxmlformats.org/officeDocument/2006/relationships/slide" Target="slides/slide34.xml"/><Relationship Id="rId5" Type="http://schemas.openxmlformats.org/officeDocument/2006/relationships/slide" Target="slides/slide9.xml"/><Relationship Id="rId10" Type="http://schemas.openxmlformats.org/officeDocument/2006/relationships/slide" Target="slides/slide33.xml"/><Relationship Id="rId4" Type="http://schemas.openxmlformats.org/officeDocument/2006/relationships/slide" Target="slides/slide8.xml"/><Relationship Id="rId9" Type="http://schemas.openxmlformats.org/officeDocument/2006/relationships/slide" Target="slides/slide32.xml"/><Relationship Id="rId14"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a:t>Referenced by means of the machine language that the processor executes</a:t>
          </a:r>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3600" dirty="0"/>
            <a:t>Categories:</a:t>
          </a:r>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dgm:spPr/>
      <dgm:t>
        <a:bodyPr/>
        <a:lstStyle/>
        <a:p>
          <a:pPr rtl="0"/>
          <a:r>
            <a:rPr lang="en-US" b="1" dirty="0">
              <a:solidFill>
                <a:schemeClr val="accent3"/>
              </a:solidFill>
            </a:rPr>
            <a:t>General purpose</a:t>
          </a: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dgm:spPr/>
      <dgm:t>
        <a:bodyPr/>
        <a:lstStyle/>
        <a:p>
          <a:pPr rtl="0"/>
          <a:r>
            <a:rPr lang="en-US" dirty="0"/>
            <a:t>Can be assigned to a variety of functions by the programmer</a:t>
          </a:r>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dgm:spPr/>
      <dgm:t>
        <a:bodyPr/>
        <a:lstStyle/>
        <a:p>
          <a:pPr rtl="0"/>
          <a:r>
            <a:rPr lang="en-US" b="1" dirty="0">
              <a:solidFill>
                <a:schemeClr val="accent3"/>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dgm:spPr/>
      <dgm:t>
        <a:bodyPr/>
        <a:lstStyle/>
        <a:p>
          <a:pPr rtl="0"/>
          <a:r>
            <a:rPr lang="en-US" dirty="0"/>
            <a:t>May be used only to hold data and cannot be employed in the calculation of an operand address</a:t>
          </a:r>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dgm:spPr/>
      <dgm:t>
        <a:bodyPr/>
        <a:lstStyle/>
        <a:p>
          <a:pPr rtl="0"/>
          <a:r>
            <a:rPr lang="en-US" b="1" dirty="0">
              <a:solidFill>
                <a:schemeClr val="accent3"/>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dgm:spPr/>
      <dgm:t>
        <a:bodyPr/>
        <a:lstStyle/>
        <a:p>
          <a:pPr rtl="0"/>
          <a:r>
            <a:rPr lang="en-US" dirty="0"/>
            <a:t>May be somewhat general purpose or may be devoted to a particular addressing mode</a:t>
          </a:r>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dgm:spPr/>
      <dgm:t>
        <a:bodyPr/>
        <a:lstStyle/>
        <a:p>
          <a:pPr rtl="0"/>
          <a:r>
            <a:rPr lang="en-US" dirty="0"/>
            <a:t>Examples:  segment pointers, index registers, stack pointer</a:t>
          </a:r>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dgm:spPr/>
      <dgm:t>
        <a:bodyPr/>
        <a:lstStyle/>
        <a:p>
          <a:pPr rtl="0"/>
          <a:r>
            <a:rPr lang="en-US" b="1" dirty="0">
              <a:solidFill>
                <a:schemeClr val="accent3"/>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dgm:spPr/>
      <dgm:t>
        <a:bodyPr/>
        <a:lstStyle/>
        <a:p>
          <a:pPr rtl="0"/>
          <a:r>
            <a:rPr lang="en-US" dirty="0"/>
            <a:t>Also referred to as </a:t>
          </a:r>
          <a:r>
            <a:rPr lang="en-US" i="1" dirty="0"/>
            <a:t>flags</a:t>
          </a:r>
          <a:endParaRPr lang="en-US"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dgm:spPr/>
      <dgm:t>
        <a:bodyPr/>
        <a:lstStyle/>
        <a:p>
          <a:pPr rtl="0"/>
          <a:r>
            <a:rPr lang="en-US" dirty="0"/>
            <a:t>Bits set by the processor hardware as the result of operations</a:t>
          </a:r>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LinFactY="-23523" custLinFactNeighborX="-9235" custLinFactNeighborY="-100000">
        <dgm:presLayoutVars>
          <dgm:chMax val="1"/>
          <dgm:bulletEnabled val="1"/>
        </dgm:presLayoutVars>
      </dgm:prSet>
      <dgm:spPr/>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ScaleX="62178" custLinFactNeighborX="-24298" custLinFactNeighborY="129"/>
      <dgm:spPr/>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108664" custScaleY="147272" custLinFactNeighborX="2166" custLinFactNeighborY="20186">
        <dgm:presLayoutVars>
          <dgm:bulletEnabled val="1"/>
        </dgm:presLayoutVars>
      </dgm:prSet>
      <dgm:spPr/>
    </dgm:pt>
    <dgm:pt modelId="{887124B2-DCF2-7348-9A24-03BDFAC773C6}" type="pres">
      <dgm:prSet presAssocID="{BCB9639E-16A4-AC44-9331-45AF99368057}" presName="childNode2tx" presStyleLbl="bgAcc1" presStyleIdx="1" presStyleCnt="2">
        <dgm:presLayoutVars>
          <dgm:bulletEnabled val="1"/>
        </dgm:presLayoutVars>
      </dgm:prSet>
      <dgm:spPr/>
    </dgm:pt>
    <dgm:pt modelId="{1F6A97C5-F3A9-E94F-905E-0E5EEFB98187}" type="pres">
      <dgm:prSet presAssocID="{BCB9639E-16A4-AC44-9331-45AF99368057}" presName="parentNode2" presStyleLbl="node1" presStyleIdx="1" presStyleCnt="2" custScaleX="105587" custScaleY="108936" custLinFactNeighborX="-7400" custLinFactNeighborY="6253">
        <dgm:presLayoutVars>
          <dgm:chMax val="0"/>
          <dgm:bulletEnabled val="1"/>
        </dgm:presLayoutVars>
      </dgm:prSet>
      <dgm:spPr/>
    </dgm:pt>
    <dgm:pt modelId="{F41D957D-C15B-7F4C-9089-B004335F615C}" type="pres">
      <dgm:prSet presAssocID="{BCB9639E-16A4-AC44-9331-45AF99368057}" presName="connSite2" presStyleCnt="0"/>
      <dgm:spPr/>
    </dgm:pt>
  </dgm:ptLst>
  <dgm:cxnLst>
    <dgm:cxn modelId="{6796C31D-D50E-9941-9219-732C0A97C6E6}" srcId="{A0FE24AE-09FF-9A4A-9657-51866483B5CE}" destId="{CD61BE16-52DD-5449-B110-7E5591E905CA}" srcOrd="1" destOrd="0" parTransId="{81CFD568-4C7F-C74E-B94C-F891041E31BC}" sibTransId="{19F540C6-2791-274E-96DC-D3634DEEAA4E}"/>
    <dgm:cxn modelId="{E3C53A1E-54A4-F44D-A335-018EA5061449}" type="presOf" srcId="{BCB9639E-16A4-AC44-9331-45AF99368057}" destId="{1F6A97C5-F3A9-E94F-905E-0E5EEFB98187}" srcOrd="0" destOrd="0"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52087324-CD50-864E-B232-F202CBB40BD2}" type="presOf" srcId="{1DAAC1CB-4715-F347-80BA-24406AEB247B}" destId="{887124B2-DCF2-7348-9A24-03BDFAC773C6}" srcOrd="1" destOrd="1"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828E02D-F186-3E40-A5BF-98D8106296B1}" type="presOf" srcId="{A0FE24AE-09FF-9A4A-9657-51866483B5CE}" destId="{887124B2-DCF2-7348-9A24-03BDFAC773C6}" srcOrd="1" destOrd="4"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14228737-9488-2144-BE32-477ABC682697}" type="presOf" srcId="{ACF38634-81AD-0D48-B651-7D0D6C553136}" destId="{887124B2-DCF2-7348-9A24-03BDFAC773C6}" srcOrd="1" destOrd="9"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D8D54744-D7A4-EE49-86A5-65B495BB3A05}" srcId="{598CD63E-A291-2B4B-9A76-A6B25AF2BE1F}" destId="{ACF38634-81AD-0D48-B651-7D0D6C553136}" srcOrd="1" destOrd="0" parTransId="{532D61AB-3B28-0641-9F97-BA795ED2DC20}" sibTransId="{9C877795-57FE-2342-80EC-8CED6CC23819}"/>
    <dgm:cxn modelId="{B4CF7D64-80F0-C844-BB0C-25FF58DF6BB3}" type="presOf" srcId="{98FF5C87-34E8-A74C-9290-1DF6EEAC886D}" destId="{887124B2-DCF2-7348-9A24-03BDFAC773C6}" srcOrd="1" destOrd="3" presId="urn:microsoft.com/office/officeart/2005/8/layout/hProcess4"/>
    <dgm:cxn modelId="{521D8C47-F512-7B42-A03B-F7012501D7F4}" srcId="{BCB9639E-16A4-AC44-9331-45AF99368057}" destId="{A0FE24AE-09FF-9A4A-9657-51866483B5CE}" srcOrd="2" destOrd="0" parTransId="{59A5C328-4A21-8D43-990E-6EB3354E2FCB}" sibTransId="{BA40B69B-B5E7-8847-A6DF-F55EAB929C7A}"/>
    <dgm:cxn modelId="{4536A677-0CD6-FF40-BA31-7DB0F319AF62}" type="presOf" srcId="{06F087F8-B506-1B41-8B40-C1691648366C}" destId="{887124B2-DCF2-7348-9A24-03BDFAC773C6}" srcOrd="1" destOrd="5"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9B6DB19B-F11A-5C4B-8761-3CF8C034CCE2}" type="presOf" srcId="{598CD63E-A291-2B4B-9A76-A6B25AF2BE1F}" destId="{C1F890E0-24C4-D642-8884-C9B159244FFE}" srcOrd="0" destOrd="7" presId="urn:microsoft.com/office/officeart/2005/8/layout/hProcess4"/>
    <dgm:cxn modelId="{3225679F-0B25-974A-B833-8B02F4FEBC95}" srcId="{BCB9639E-16A4-AC44-9331-45AF99368057}" destId="{598CD63E-A291-2B4B-9A76-A6B25AF2BE1F}" srcOrd="3" destOrd="0" parTransId="{5A10E322-7F18-BB41-BA8A-83BA2E34E548}" sibTransId="{7E81E51A-13F5-C040-8651-241555A127D0}"/>
    <dgm:cxn modelId="{08967C9F-9402-E349-BDCA-2F40D77F3F51}" type="presOf" srcId="{CD61BE16-52DD-5449-B110-7E5591E905CA}" destId="{887124B2-DCF2-7348-9A24-03BDFAC773C6}" srcOrd="1" destOrd="6"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CDA79AAE-8CBC-534E-90AF-37EE393DA5B8}" type="presOf" srcId="{511BB6DD-96D4-4D4B-9E9B-6ABB3B02BC83}" destId="{887124B2-DCF2-7348-9A24-03BDFAC773C6}" srcOrd="1" destOrd="0"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221C15B1-D64A-6447-A18A-C9F351F30E97}" srcId="{511BB6DD-96D4-4D4B-9E9B-6ABB3B02BC83}" destId="{1DAAC1CB-4715-F347-80BA-24406AEB247B}" srcOrd="0" destOrd="0" parTransId="{F7EAF623-8562-9144-8838-EA31845B22F1}" sibTransId="{D4AB538A-897E-1346-BAD9-1B81A4B2200E}"/>
    <dgm:cxn modelId="{E2E159B2-1791-A240-9E6A-97D00125ECEA}" type="presOf" srcId="{2D59797C-7B77-5C45-9F45-B471200144CC}" destId="{4921A1A8-6658-C946-81EC-1BBCEEEDE982}" srcOrd="0" destOrd="0" presId="urn:microsoft.com/office/officeart/2005/8/layout/hProcess4"/>
    <dgm:cxn modelId="{79BF52BD-7FBA-FB4E-A6B5-ADA5719388A0}" type="presOf" srcId="{0CF9FC02-B2F8-CE43-8074-2C4E645D2233}" destId="{887124B2-DCF2-7348-9A24-03BDFAC773C6}" srcOrd="1" destOrd="8"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dgm:spPr/>
      <dgm:t>
        <a:bodyPr/>
        <a:lstStyle/>
        <a:p>
          <a:endParaRPr lang="en-US"/>
        </a:p>
      </dgm:t>
    </dgm:pt>
    <dgm:pt modelId="{7CD53D11-14A8-BB47-93CB-4BC9BBFDA16C}">
      <dgm:prSet/>
      <dgm:spPr/>
      <dgm:t>
        <a:bodyPr/>
        <a:lstStyle/>
        <a:p>
          <a:pPr rtl="0"/>
          <a:r>
            <a:rPr lang="en-US" dirty="0"/>
            <a:t>Register or set of registers that contain status information</a:t>
          </a: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dgm:spPr/>
      <dgm:t>
        <a:bodyPr/>
        <a:lstStyle/>
        <a:p>
          <a:pPr rtl="0"/>
          <a:r>
            <a:rPr lang="en-US" dirty="0"/>
            <a:t>Common fields or flags include:</a:t>
          </a:r>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dgm:spPr/>
      <dgm:t>
        <a:bodyPr/>
        <a:lstStyle/>
        <a:p>
          <a:pPr rtl="0"/>
          <a:r>
            <a:rPr lang="en-US" dirty="0"/>
            <a:t>Sign</a:t>
          </a:r>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dgm:spPr/>
      <dgm:t>
        <a:bodyPr/>
        <a:lstStyle/>
        <a:p>
          <a:pPr rtl="0"/>
          <a:r>
            <a:rPr lang="en-US" dirty="0"/>
            <a:t>Zero</a:t>
          </a:r>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dgm:spPr/>
      <dgm:t>
        <a:bodyPr/>
        <a:lstStyle/>
        <a:p>
          <a:pPr rtl="0"/>
          <a:r>
            <a:rPr lang="en-US" dirty="0"/>
            <a:t>Carry</a:t>
          </a:r>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dgm:spPr/>
      <dgm:t>
        <a:bodyPr/>
        <a:lstStyle/>
        <a:p>
          <a:pPr rtl="0"/>
          <a:r>
            <a:rPr lang="en-US" dirty="0"/>
            <a:t>Equal</a:t>
          </a:r>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dgm:spPr/>
      <dgm:t>
        <a:bodyPr/>
        <a:lstStyle/>
        <a:p>
          <a:pPr rtl="0"/>
          <a:r>
            <a:rPr lang="en-US" dirty="0"/>
            <a:t>Overflow</a:t>
          </a:r>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dgm:spPr/>
      <dgm:t>
        <a:bodyPr/>
        <a:lstStyle/>
        <a:p>
          <a:pPr rtl="0"/>
          <a:r>
            <a:rPr lang="en-US" dirty="0"/>
            <a:t>Interrupt Enable/Disable</a:t>
          </a:r>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dgm:spPr/>
      <dgm:t>
        <a:bodyPr/>
        <a:lstStyle/>
        <a:p>
          <a:pPr rtl="0"/>
          <a:r>
            <a:rPr lang="en-US" dirty="0"/>
            <a:t>Supervisor</a:t>
          </a:r>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dgm:presLayoutVars>
          <dgm:chMax val="0"/>
          <dgm:bulletEnabled val="1"/>
        </dgm:presLayoutVars>
      </dgm:prSet>
      <dgm:spPr/>
    </dgm:pt>
  </dgm:ptLst>
  <dgm:cxnLst>
    <dgm:cxn modelId="{621F0006-92D2-C148-88A0-283DBB2C8F3B}" type="presOf" srcId="{D88FECE5-5FC3-0B4A-B7D9-66A3BD92AB68}" destId="{20F573A9-C3CE-6E4D-8FF9-E946479E33E0}" srcOrd="0" destOrd="6" presId="urn:microsoft.com/office/officeart/2005/8/layout/arrow4"/>
    <dgm:cxn modelId="{1252901D-A7F0-BA43-BD4D-DC84F8B2E66F}" type="presOf" srcId="{4C25EF1F-2B52-1A49-996A-69288106C6D8}" destId="{20F573A9-C3CE-6E4D-8FF9-E946479E33E0}" srcOrd="0" destOrd="2" presId="urn:microsoft.com/office/officeart/2005/8/layout/arrow4"/>
    <dgm:cxn modelId="{095ED521-D2CC-7E47-8499-0975E01F78B2}" type="presOf" srcId="{C38BB5B9-C9C6-784E-86C7-565A576E006C}" destId="{20F573A9-C3CE-6E4D-8FF9-E946479E33E0}" srcOrd="0" destOrd="4"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9875B65D-6A11-E44C-B06A-5DE5F30308DA}" srcId="{BD6D24BD-E548-9A4A-855D-6C225FD31DCB}" destId="{07EFF1AF-5A02-EA4E-B19A-96E78F350787}" srcOrd="2" destOrd="0" parTransId="{C707A371-12AF-8E49-87EC-418B31F6101C}" sibTransId="{A412703B-B498-8542-A863-1BA5F2403F1B}"/>
    <dgm:cxn modelId="{7A248969-10F8-F748-8560-D187512113EA}" type="presOf" srcId="{3624604C-F1E1-724B-A085-66D556D96BC3}" destId="{20F573A9-C3CE-6E4D-8FF9-E946479E33E0}" srcOrd="0" destOrd="7"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B70FE954-9617-8441-B007-95D9514E94EB}" srcId="{BD6D24BD-E548-9A4A-855D-6C225FD31DCB}" destId="{C38BB5B9-C9C6-784E-86C7-565A576E006C}" srcOrd="3" destOrd="0" parTransId="{350000F1-E51D-2D4A-98F9-9A8FA001818E}" sibTransId="{D6539CDB-D55A-8E44-8B60-F9382D57AE08}"/>
    <dgm:cxn modelId="{2B413D94-028C-0248-8811-2527F21973F3}" type="presOf" srcId="{AE179C10-8D0E-FC4E-B58C-24E89F87024F}" destId="{20F573A9-C3CE-6E4D-8FF9-E946479E33E0}" srcOrd="0" destOrd="1" presId="urn:microsoft.com/office/officeart/2005/8/layout/arrow4"/>
    <dgm:cxn modelId="{CCB9949D-12C8-7240-BD12-A3C7F099828E}" type="presOf" srcId="{BD6D24BD-E548-9A4A-855D-6C225FD31DCB}" destId="{20F573A9-C3CE-6E4D-8FF9-E946479E33E0}" srcOrd="0" destOrd="0"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A53ADBAA-E375-8D49-A2C2-53382B42842E}" type="presOf" srcId="{7CD53D11-14A8-BB47-93CB-4BC9BBFDA16C}" destId="{CFF95017-E622-CB47-81A6-7B8D3D03A33B}" srcOrd="0" destOrd="0" presId="urn:microsoft.com/office/officeart/2005/8/layout/arrow4"/>
    <dgm:cxn modelId="{3A0AE0B4-FB87-134C-B0AC-4CCB32380A4D}" type="presOf" srcId="{07EFF1AF-5A02-EA4E-B19A-96E78F350787}" destId="{20F573A9-C3CE-6E4D-8FF9-E946479E33E0}" srcOrd="0" destOrd="3"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23FBF6F8-ED99-2042-B962-152426A3E129}" srcId="{BD6D24BD-E548-9A4A-855D-6C225FD31DCB}" destId="{D88FECE5-5FC3-0B4A-B7D9-66A3BD92AB68}" srcOrd="5" destOrd="0" parTransId="{B39B5C1E-9D79-FE4D-87C2-8B6346D79A57}" sibTransId="{F548B796-6E6E-CA48-859B-E62D2D3E16BC}"/>
    <dgm:cxn modelId="{D15C54FD-F364-B448-931F-E0417ED2500E}" srcId="{BD6D24BD-E548-9A4A-855D-6C225FD31DCB}" destId="{7FFDA7A2-87A6-CE4A-88DA-CA55B94BFE18}" srcOrd="4" destOrd="0" parTransId="{6E34A588-C12B-C448-987E-324F184314F8}" sibTransId="{59466A86-9BFC-B344-8376-2AB916A42DA3}"/>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7B91373-4AA7-984A-800B-F0F814C964AA}">
      <dgm:prSet/>
      <dgm:spPr/>
      <dgm:t>
        <a:bodyPr/>
        <a:lstStyle/>
        <a:p>
          <a:pPr rtl="0"/>
          <a:r>
            <a:rPr lang="en-US" dirty="0"/>
            <a:t>Includes the following stages:</a:t>
          </a:r>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dgm:spPr/>
      <dgm:t>
        <a:bodyPr/>
        <a:lstStyle/>
        <a:p>
          <a:pPr rtl="0"/>
          <a:r>
            <a:rPr lang="en-US" dirty="0"/>
            <a:t>Fetch</a:t>
          </a: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dgm:spPr/>
      <dgm:t>
        <a:bodyPr/>
        <a:lstStyle/>
        <a:p>
          <a:pPr rtl="0"/>
          <a:r>
            <a:rPr lang="en-US" dirty="0"/>
            <a:t>Read the next instruction from memory into the processor</a:t>
          </a: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dgm:spPr/>
      <dgm:t>
        <a:bodyPr/>
        <a:lstStyle/>
        <a:p>
          <a:pPr rtl="0"/>
          <a:r>
            <a:rPr lang="en-US" dirty="0"/>
            <a:t>Execute</a:t>
          </a: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dgm:spPr/>
      <dgm:t>
        <a:bodyPr/>
        <a:lstStyle/>
        <a:p>
          <a:pPr rtl="0"/>
          <a:r>
            <a:rPr lang="en-US" dirty="0"/>
            <a:t>Interpret the opcode and perform the indicated operation</a:t>
          </a: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dgm:spPr/>
      <dgm:t>
        <a:bodyPr/>
        <a:lstStyle/>
        <a:p>
          <a:pPr rtl="0"/>
          <a:r>
            <a:rPr lang="en-US" dirty="0"/>
            <a:t>Interrupt </a:t>
          </a:r>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dgm:spPr/>
      <dgm:t>
        <a:bodyPr/>
        <a:lstStyle/>
        <a:p>
          <a:pPr rtl="0"/>
          <a:r>
            <a:rPr lang="en-US" dirty="0"/>
            <a:t>If interrupts are enabled and an interrupt has occurred, save the current process state and service the interrupt</a:t>
          </a:r>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dgm:presLayoutVars>
          <dgm:chPref val="3"/>
        </dgm:presLayoutVars>
      </dgm:prSet>
      <dgm:spPr/>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5E9ED15C-E641-1847-808B-9B6FDDE3F30C}" srcId="{B1C00FE2-E675-F241-B8B5-CB3484196D43}" destId="{17B91373-4AA7-984A-800B-F0F814C964AA}" srcOrd="0" destOrd="0" parTransId="{08C813BA-9A73-3149-AA1A-D20F8F27A2F2}" sibTransId="{6D1D04D7-5AEF-6149-A956-8B77A56DC5B1}"/>
    <dgm:cxn modelId="{AC9D0144-47C9-FA4D-BE87-F427F24653B0}" type="presOf" srcId="{7C2196FF-39C8-E140-B37A-13AC3B7711A2}" destId="{DC38F41A-7026-F74C-AC4B-78ED7376BF67}"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110A2771-442D-A04E-8420-1199E1A09BBD}" type="presOf" srcId="{B67C3CE5-CF88-2546-A775-40C9C279EB36}" destId="{BB51A060-E74F-BA43-988A-F74B2DB43A08}"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EE81858A-6223-3A4B-8511-24124C684A42}" type="presOf" srcId="{790CC5E7-EBE8-EE47-814E-DDFB6563CF62}" destId="{0AEDDD63-D148-C04E-AE73-900A9CB76940}"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F188ECC-B2B7-6F43-94FD-8178C2D5860B}" type="presOf" srcId="{FAA0F2C6-C41B-964C-92B1-8515E277C50C}" destId="{44366298-FD9B-5A4A-9783-59C231A2AEE2}"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F07D23E3-1927-E742-A6DF-14035AD5F2A7}" type="presOf" srcId="{918D2150-EAA7-B84E-B1F6-92CA50A8FB72}" destId="{7336A106-E8E5-7842-B744-5DA305419486}"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13B091F8-E181-A14A-B8AF-751C554817D0}" type="presOf" srcId="{E9DC148B-85D3-3B4E-B8EB-6B25518CC616}" destId="{4C89960E-E5D9-D046-8D4B-DD02582B7D3A}"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B3686828-8DD5-134B-8439-580CA571A2FC}">
      <dgm:prSet/>
      <dgm:spPr/>
      <dgm:t>
        <a:bodyPr/>
        <a:lstStyle/>
        <a:p>
          <a:pPr rtl="0"/>
          <a:r>
            <a:rPr lang="en-US" dirty="0"/>
            <a:t>Similar to the use of an assembly line 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dgm:spPr/>
      <dgm:t>
        <a:bodyPr/>
        <a:lstStyle/>
        <a:p>
          <a:pPr rtl="0"/>
          <a:r>
            <a:rPr lang="en-US" dirty="0"/>
            <a:t>New inputs are accepted at one end before previously accepted inputs appear as 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dgm:spPr/>
      <dgm:t>
        <a:bodyPr/>
        <a:lstStyle/>
        <a:p>
          <a:pPr rtl="0"/>
          <a:r>
            <a:rPr lang="en-US" dirty="0"/>
            <a:t>To apply this concept to instruction execution we must recognize that an 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dgm:presLayoutVars>
          <dgm:bulletEnabled val="1"/>
        </dgm:presLayoutVars>
      </dgm:prSet>
      <dgm:spPr/>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dgm:presLayoutVars>
          <dgm:bulletEnabled val="1"/>
        </dgm:presLayoutVars>
      </dgm:prSet>
      <dgm:spPr/>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dgm:presLayoutVars>
          <dgm:bulletEnabled val="1"/>
        </dgm:presLayoutVars>
      </dgm:prSet>
      <dgm:spPr/>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6FAB3283-0E21-244F-BF9C-D42BCB7F3DC0}" type="presOf" srcId="{B3686828-8DD5-134B-8439-580CA571A2FC}" destId="{3D797B7D-59B9-E544-A302-0B69B45F05BD}" srcOrd="0" destOrd="0" presId="urn:microsoft.com/office/officeart/2005/8/layout/hProcess11"/>
    <dgm:cxn modelId="{206E8B93-287C-4140-8E86-F1A7B9AE1A85}" type="presOf" srcId="{83CF20B9-8DD2-F842-9793-B559974FE8AA}" destId="{DD86D1A7-993C-7244-8C6E-441273AA777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41B254BF-644D-904F-B6D6-A31D184E6B66}" type="presOf" srcId="{BFD61676-2F7A-6E43-8AD0-DD73FCC8C303}" destId="{6D1F4806-34FC-614B-91B7-25C9893F14A7}"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AA2E0C0A-AD41-C941-B906-FA1E246739DF}">
      <dgm:prSet/>
      <dgm:spPr/>
      <dgm:t>
        <a:bodyPr/>
        <a:lstStyle/>
        <a:p>
          <a:pPr rtl="0"/>
          <a:r>
            <a:rPr lang="en-US" dirty="0"/>
            <a:t>Occur when the pipeline, or some portion of the pipeline, must stall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t>Also referred to as a </a:t>
          </a:r>
          <a:r>
            <a:rPr lang="en-GB" i="1" dirty="0"/>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t>There are three types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dirty="0"/>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dirty="0"/>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dirty="0"/>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E3C19C07-3038-0243-9B75-9220B3F3F171}" type="presOf" srcId="{2E2A47DB-A594-3F48-B13B-DD5C834FD3F3}" destId="{0E2A96DD-9A2D-304B-A545-DFFD197A19FD}" srcOrd="0" destOrd="2"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868B883F-CEC1-E54A-B0C9-2363C31CB29C}" srcId="{7288C513-9138-634A-A59D-8621AF5DB1B2}" destId="{2E2A47DB-A594-3F48-B13B-DD5C834FD3F3}" srcOrd="1" destOrd="0" parTransId="{51982D76-486E-3E4D-8947-9E8F80A75F95}" sibTransId="{3B385EEF-F5ED-1D4E-9AA5-DC7D0AEB5651}"/>
    <dgm:cxn modelId="{9333F340-43C9-2040-A76F-E60C6D357432}" srcId="{1F5AAC0A-6843-6C4D-9F1E-557CCB6D79CE}" destId="{AA2E0C0A-AD41-C941-B906-FA1E246739DF}" srcOrd="0" destOrd="0" parTransId="{D82015F7-94D6-0D49-8422-19C3F5C27B17}" sibTransId="{7C642CD6-87FB-274F-A2E3-F7715ACB8EB1}"/>
    <dgm:cxn modelId="{9E94075E-334E-854A-B40B-4402931D7DAC}" srcId="{7288C513-9138-634A-A59D-8621AF5DB1B2}" destId="{27090480-E7F0-3548-A1FA-23A174051EBA}" srcOrd="0" destOrd="0" parTransId="{8A18D0EF-0E04-6644-850C-002090E53B33}" sibTransId="{DBA2C1EF-8EB7-874E-9F11-54F476C4FDDD}"/>
    <dgm:cxn modelId="{6C119255-4DC0-3D4B-8677-350C3F273889}" type="presOf" srcId="{6A26042E-C4EF-F847-88DD-22568E0807F6}" destId="{5B43A04A-5B4D-FC49-9C8C-79D55B45C474}"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F789687-66FF-8943-8792-A9C996C5AB66}" type="presOf" srcId="{AA2E0C0A-AD41-C941-B906-FA1E246739DF}" destId="{95FBECC7-0BDA-F64E-BF06-D65A00F03C43}" srcOrd="0" destOrd="0" presId="urn:microsoft.com/office/officeart/2005/8/layout/hProcess11"/>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AC9B7B3-61AB-2D4D-A887-56A9C8B7A8B9}" type="presOf" srcId="{1F5AAC0A-6843-6C4D-9F1E-557CCB6D79CE}" destId="{8F45EA0E-0BD7-C54E-BA84-A9056AE0C297}" srcOrd="0" destOrd="0"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colorful3" csCatId="colorful" phldr="1"/>
      <dgm:spPr/>
      <dgm:t>
        <a:bodyPr/>
        <a:lstStyle/>
        <a:p>
          <a:endParaRPr lang="en-US"/>
        </a:p>
      </dgm:t>
    </dgm:pt>
    <dgm:pt modelId="{2312EE13-3DD8-BD42-816C-78C8111CAF08}">
      <dgm:prSet/>
      <dgm:spPr/>
      <dgm:t>
        <a:bodyPr/>
        <a:lstStyle/>
        <a:p>
          <a:pPr rtl="0"/>
          <a:r>
            <a:rPr lang="en-US">
              <a:solidFill>
                <a:schemeClr val="accent2"/>
              </a:solidFill>
            </a:rPr>
            <a:t>A simple pipeline suffers a penalty for a branch instruction because it must choose one of two instructions to fetch next and may make the wrong choice</a:t>
          </a:r>
          <a:endParaRPr lang="en-US" dirty="0">
            <a:solidFill>
              <a:schemeClr val="accent2"/>
            </a:solidFill>
          </a:endParaRPr>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lumMod val="75000"/>
            </a:schemeClr>
          </a:solidFill>
        </a:ln>
      </dgm:spPr>
      <dgm:t>
        <a:bodyPr/>
        <a:lstStyle/>
        <a:p>
          <a:endParaRPr lang="en-US"/>
        </a:p>
      </dgm:t>
    </dgm:pt>
    <dgm:pt modelId="{39978387-B0D6-D84E-AA46-3A520135027A}">
      <dgm:prSet/>
      <dgm:spPr/>
      <dgm:t>
        <a:bodyPr/>
        <a:lstStyle/>
        <a:p>
          <a:pPr rtl="0"/>
          <a:r>
            <a:rPr lang="en-US">
              <a:solidFill>
                <a:schemeClr val="accent2"/>
              </a:solidFill>
            </a:rPr>
            <a:t>A brute-force approach is to replicate the initial portions of the pipeline and allow the pipeline to fetch both instructions, making use of two streams</a:t>
          </a:r>
          <a:endParaRPr lang="en-US" dirty="0">
            <a:solidFill>
              <a:schemeClr val="accent2"/>
            </a:solidFill>
          </a:endParaRPr>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lumMod val="75000"/>
            </a:schemeClr>
          </a:solidFill>
        </a:ln>
      </dgm:spPr>
      <dgm:t>
        <a:bodyPr/>
        <a:lstStyle/>
        <a:p>
          <a:endParaRPr lang="en-US"/>
        </a:p>
      </dgm:t>
    </dgm:pt>
    <dgm:pt modelId="{F7C28206-C5DF-2E47-B879-DA4DA558AFBC}">
      <dgm:prSet/>
      <dgm:spPr/>
      <dgm:t>
        <a:bodyPr/>
        <a:lstStyle/>
        <a:p>
          <a:pPr rtl="0"/>
          <a:r>
            <a:rPr lang="en-US">
              <a:solidFill>
                <a:schemeClr val="accent2"/>
              </a:solidFill>
            </a:rPr>
            <a:t>Drawbacks:</a:t>
          </a:r>
          <a:endParaRPr lang="en-US" dirty="0">
            <a:solidFill>
              <a:schemeClr val="accent2"/>
            </a:solidFill>
          </a:endParaRPr>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dgm:spPr/>
      <dgm:t>
        <a:bodyPr/>
        <a:lstStyle/>
        <a:p>
          <a:pPr rtl="0"/>
          <a:r>
            <a:rPr lang="en-US">
              <a:solidFill>
                <a:schemeClr val="accent2"/>
              </a:solidFill>
            </a:rPr>
            <a:t>With multiple pipelines there are contention delays for access to the registers and to memory</a:t>
          </a:r>
          <a:endParaRPr lang="en-US" dirty="0">
            <a:solidFill>
              <a:schemeClr val="accent2"/>
            </a:solidFill>
          </a:endParaRP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dgm:spPr/>
      <dgm:t>
        <a:bodyPr/>
        <a:lstStyle/>
        <a:p>
          <a:pPr rtl="0"/>
          <a:r>
            <a:rPr lang="en-US">
              <a:solidFill>
                <a:schemeClr val="accent2"/>
              </a:solidFill>
            </a:rPr>
            <a:t>Additional branch instructions may enter the pipeline before the original branch decision is resolved</a:t>
          </a:r>
          <a:endParaRPr lang="en-US" dirty="0">
            <a:solidFill>
              <a:schemeClr val="accent2"/>
            </a:solidFill>
          </a:endParaRP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pt>
    <dgm:pt modelId="{161F44EF-0492-E941-886C-60773EAAC415}" type="pres">
      <dgm:prSet presAssocID="{5A3AEB8B-595F-1E45-9F85-8D83834C2EEC}" presName="ThreeNodes_2" presStyleLbl="node1" presStyleIdx="1" presStyleCnt="3">
        <dgm:presLayoutVars>
          <dgm:bulletEnabled val="1"/>
        </dgm:presLayoutVars>
      </dgm:prSet>
      <dgm:spPr/>
    </dgm:pt>
    <dgm:pt modelId="{B1F79EE3-7A7D-C44F-9D34-BEFD90CE1B1A}" type="pres">
      <dgm:prSet presAssocID="{5A3AEB8B-595F-1E45-9F85-8D83834C2EEC}" presName="ThreeNodes_3" presStyleLbl="node1" presStyleIdx="2" presStyleCnt="3">
        <dgm:presLayoutVars>
          <dgm:bulletEnabled val="1"/>
        </dgm:presLayoutVars>
      </dgm:prSet>
      <dgm:spPr/>
    </dgm:pt>
    <dgm:pt modelId="{3ED912AA-9F9D-CD47-B60C-545F31A5E796}" type="pres">
      <dgm:prSet presAssocID="{5A3AEB8B-595F-1E45-9F85-8D83834C2EEC}" presName="ThreeConn_1-2" presStyleLbl="fgAccFollowNode1" presStyleIdx="0" presStyleCnt="2">
        <dgm:presLayoutVars>
          <dgm:bulletEnabled val="1"/>
        </dgm:presLayoutVars>
      </dgm:prSet>
      <dgm:spPr/>
    </dgm:pt>
    <dgm:pt modelId="{0D29E717-2597-8D46-AD2C-467DADE43F0B}" type="pres">
      <dgm:prSet presAssocID="{5A3AEB8B-595F-1E45-9F85-8D83834C2EEC}" presName="ThreeConn_2-3" presStyleLbl="fgAccFollowNode1" presStyleIdx="1" presStyleCnt="2">
        <dgm:presLayoutVars>
          <dgm:bulletEnabled val="1"/>
        </dgm:presLayoutVars>
      </dgm:prSet>
      <dgm:spPr/>
    </dgm:pt>
    <dgm:pt modelId="{33977D92-97FB-F544-BA82-DF14FC65451D}" type="pres">
      <dgm:prSet presAssocID="{5A3AEB8B-595F-1E45-9F85-8D83834C2EEC}" presName="ThreeNodes_1_text" presStyleLbl="node1" presStyleIdx="2" presStyleCnt="3">
        <dgm:presLayoutVars>
          <dgm:bulletEnabled val="1"/>
        </dgm:presLayoutVars>
      </dgm:prSet>
      <dgm:spPr/>
    </dgm:pt>
    <dgm:pt modelId="{5060755F-F956-E84A-87B1-21AF6D18324A}" type="pres">
      <dgm:prSet presAssocID="{5A3AEB8B-595F-1E45-9F85-8D83834C2EEC}" presName="ThreeNodes_2_text" presStyleLbl="node1" presStyleIdx="2" presStyleCnt="3">
        <dgm:presLayoutVars>
          <dgm:bulletEnabled val="1"/>
        </dgm:presLayoutVars>
      </dgm:prSet>
      <dgm:spPr/>
    </dgm:pt>
    <dgm:pt modelId="{892E51B9-018D-B04E-8548-45EC799DD941}" type="pres">
      <dgm:prSet presAssocID="{5A3AEB8B-595F-1E45-9F85-8D83834C2EEC}" presName="ThreeNodes_3_text" presStyleLbl="node1" presStyleIdx="2" presStyleCnt="3">
        <dgm:presLayoutVars>
          <dgm:bulletEnabled val="1"/>
        </dgm:presLayoutVars>
      </dgm:prSet>
      <dgm:spPr/>
    </dgm:pt>
  </dgm:ptLst>
  <dgm:cxnLst>
    <dgm:cxn modelId="{DB4AB602-8F11-6E4C-93DE-8FA998647EDB}" srcId="{F7C28206-C5DF-2E47-B879-DA4DA558AFBC}" destId="{50B1BE64-80BA-2149-98EE-DB65FA243F0F}" srcOrd="0" destOrd="0" parTransId="{F098B388-47A0-084F-9F61-6CEF8003BE88}" sibTransId="{607F8CFC-31F1-1C4D-B637-17C7B2367361}"/>
    <dgm:cxn modelId="{2FF88A03-0DF6-B640-874E-83A83FE33B05}" type="presOf" srcId="{39978387-B0D6-D84E-AA46-3A520135027A}" destId="{5060755F-F956-E84A-87B1-21AF6D18324A}" srcOrd="1" destOrd="0"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BD86D643-224D-0D47-9214-85AFD3D6BD38}" type="presOf" srcId="{50B1BE64-80BA-2149-98EE-DB65FA243F0F}" destId="{B1F79EE3-7A7D-C44F-9D34-BEFD90CE1B1A}" srcOrd="0" destOrd="1" presId="urn:microsoft.com/office/officeart/2005/8/layout/vProcess5"/>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8304EB85-4CBA-104C-B122-F12FEFC5BFDA}" type="presOf" srcId="{5A3AEB8B-595F-1E45-9F85-8D83834C2EEC}" destId="{6FDFFF18-36D5-5D4F-B0AE-F276F8B05AAD}" srcOrd="0" destOrd="0" presId="urn:microsoft.com/office/officeart/2005/8/layout/vProcess5"/>
    <dgm:cxn modelId="{693FC98F-F56E-A34D-80C0-C13CBE478616}" type="presOf" srcId="{2312EE13-3DD8-BD42-816C-78C8111CAF08}" destId="{33977D92-97FB-F544-BA82-DF14FC65451D}" srcOrd="1"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307C25C3-280E-CA48-AB2F-1AF6438BA8D6}" type="presOf" srcId="{2EB7D3ED-9D99-4645-995D-BC872FF6B808}" destId="{3ED912AA-9F9D-CD47-B60C-545F31A5E796}"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229012E8-AFDD-CE49-A60E-4DC34D836D8C}" type="presOf" srcId="{F7C28206-C5DF-2E47-B879-DA4DA558AFBC}" destId="{892E51B9-018D-B04E-8548-45EC799DD941}"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85C84A-E5F5-3A41-9F5F-AC27C1D4EE55}" type="doc">
      <dgm:prSet loTypeId="urn:microsoft.com/office/officeart/2005/8/layout/process4" loCatId="process" qsTypeId="urn:microsoft.com/office/officeart/2005/8/quickstyle/3D3" qsCatId="3D" csTypeId="urn:microsoft.com/office/officeart/2005/8/colors/colorful3" csCatId="colorful"/>
      <dgm:spPr/>
      <dgm:t>
        <a:bodyPr/>
        <a:lstStyle/>
        <a:p>
          <a:endParaRPr lang="en-US"/>
        </a:p>
      </dgm:t>
    </dgm:pt>
    <dgm:pt modelId="{8CB7D1A7-D135-BF4D-AAEA-D203A671227C}">
      <dgm:prSet/>
      <dgm:spPr/>
      <dgm:t>
        <a:bodyPr/>
        <a:lstStyle/>
        <a:p>
          <a:pPr rtl="0"/>
          <a:r>
            <a:rPr lang="en-GB"/>
            <a:t>Fetch</a:t>
          </a:r>
        </a:p>
      </dgm:t>
    </dgm:pt>
    <dgm:pt modelId="{8BD0A86A-7E79-5444-B7C6-2FDB26BA9AAE}" type="parTrans" cxnId="{262B09E0-F9BA-B44A-AE53-F706DAEC4FB8}">
      <dgm:prSet/>
      <dgm:spPr/>
      <dgm:t>
        <a:bodyPr/>
        <a:lstStyle/>
        <a:p>
          <a:endParaRPr lang="en-US"/>
        </a:p>
      </dgm:t>
    </dgm:pt>
    <dgm:pt modelId="{EA6BE41C-A630-7B44-8272-11E91B465E62}" type="sibTrans" cxnId="{262B09E0-F9BA-B44A-AE53-F706DAEC4FB8}">
      <dgm:prSet/>
      <dgm:spPr/>
      <dgm:t>
        <a:bodyPr/>
        <a:lstStyle/>
        <a:p>
          <a:endParaRPr lang="en-US"/>
        </a:p>
      </dgm:t>
    </dgm:pt>
    <dgm:pt modelId="{589603AB-A285-394E-AFED-C17ECA6B2D17}">
      <dgm:prSet/>
      <dgm:spPr/>
      <dgm:t>
        <a:bodyPr/>
        <a:lstStyle/>
        <a:p>
          <a:pPr rtl="0"/>
          <a:r>
            <a:rPr lang="en-GB"/>
            <a:t>Objective is to fill the prefetch buffers with new data as soon as the old data have been consumed by the instruction decoder</a:t>
          </a:r>
        </a:p>
      </dgm:t>
    </dgm:pt>
    <dgm:pt modelId="{322B68CD-E98E-D44C-A394-F455EEDFB8D3}" type="parTrans" cxnId="{2A8613AF-2982-CF46-B4ED-D4923115A5EC}">
      <dgm:prSet/>
      <dgm:spPr/>
      <dgm:t>
        <a:bodyPr/>
        <a:lstStyle/>
        <a:p>
          <a:endParaRPr lang="en-US"/>
        </a:p>
      </dgm:t>
    </dgm:pt>
    <dgm:pt modelId="{9C823A49-D0A9-2945-8267-6CC8371CD4E2}" type="sibTrans" cxnId="{2A8613AF-2982-CF46-B4ED-D4923115A5EC}">
      <dgm:prSet/>
      <dgm:spPr/>
      <dgm:t>
        <a:bodyPr/>
        <a:lstStyle/>
        <a:p>
          <a:endParaRPr lang="en-US"/>
        </a:p>
      </dgm:t>
    </dgm:pt>
    <dgm:pt modelId="{5D23B203-7EF5-2B48-B366-D785D9A788AF}">
      <dgm:prSet/>
      <dgm:spPr/>
      <dgm:t>
        <a:bodyPr/>
        <a:lstStyle/>
        <a:p>
          <a:pPr rtl="0"/>
          <a:r>
            <a:rPr lang="en-GB"/>
            <a:t>Operates independently of the other stages to keep the prefetch buffers full</a:t>
          </a:r>
        </a:p>
      </dgm:t>
    </dgm:pt>
    <dgm:pt modelId="{A5C585F6-28C3-E74A-BC19-1A4C39B353A4}" type="parTrans" cxnId="{B86FBE96-E386-4940-BAA2-DAFC245438FC}">
      <dgm:prSet/>
      <dgm:spPr/>
      <dgm:t>
        <a:bodyPr/>
        <a:lstStyle/>
        <a:p>
          <a:endParaRPr lang="en-US"/>
        </a:p>
      </dgm:t>
    </dgm:pt>
    <dgm:pt modelId="{C827D877-48B5-9043-9C22-CA35708494B1}" type="sibTrans" cxnId="{B86FBE96-E386-4940-BAA2-DAFC245438FC}">
      <dgm:prSet/>
      <dgm:spPr/>
      <dgm:t>
        <a:bodyPr/>
        <a:lstStyle/>
        <a:p>
          <a:endParaRPr lang="en-US"/>
        </a:p>
      </dgm:t>
    </dgm:pt>
    <dgm:pt modelId="{843BA61E-7D3F-C84F-A2B0-576C2512FD7D}">
      <dgm:prSet/>
      <dgm:spPr/>
      <dgm:t>
        <a:bodyPr/>
        <a:lstStyle/>
        <a:p>
          <a:pPr rtl="0"/>
          <a:r>
            <a:rPr lang="en-GB"/>
            <a:t>Decode stage 1</a:t>
          </a:r>
        </a:p>
      </dgm:t>
    </dgm:pt>
    <dgm:pt modelId="{C850FBF3-5F07-D242-B78F-0CD1A9E695AE}" type="parTrans" cxnId="{5F3070D0-FFF0-0F44-ADE3-3FBF09994465}">
      <dgm:prSet/>
      <dgm:spPr/>
      <dgm:t>
        <a:bodyPr/>
        <a:lstStyle/>
        <a:p>
          <a:endParaRPr lang="en-US"/>
        </a:p>
      </dgm:t>
    </dgm:pt>
    <dgm:pt modelId="{D121255B-A1B6-B84F-A7D3-7BE1B7D4D20B}" type="sibTrans" cxnId="{5F3070D0-FFF0-0F44-ADE3-3FBF09994465}">
      <dgm:prSet/>
      <dgm:spPr/>
      <dgm:t>
        <a:bodyPr/>
        <a:lstStyle/>
        <a:p>
          <a:endParaRPr lang="en-US"/>
        </a:p>
      </dgm:t>
    </dgm:pt>
    <dgm:pt modelId="{E62F3FFF-10B3-FF4B-9C78-96651AE7337F}">
      <dgm:prSet/>
      <dgm:spPr/>
      <dgm:t>
        <a:bodyPr/>
        <a:lstStyle/>
        <a:p>
          <a:pPr rtl="0"/>
          <a:r>
            <a:rPr lang="en-GB"/>
            <a:t>All opcode and addressing-mode information is decoded in the D1 stage</a:t>
          </a:r>
        </a:p>
      </dgm:t>
    </dgm:pt>
    <dgm:pt modelId="{7AC2CB80-E549-8446-9763-51B55A5A45BE}" type="parTrans" cxnId="{6E4D85CD-5E7D-2C4D-8EF6-A31BB6665819}">
      <dgm:prSet/>
      <dgm:spPr/>
      <dgm:t>
        <a:bodyPr/>
        <a:lstStyle/>
        <a:p>
          <a:endParaRPr lang="en-US"/>
        </a:p>
      </dgm:t>
    </dgm:pt>
    <dgm:pt modelId="{872561F3-C30E-8349-B3AC-B51EEA96AE18}" type="sibTrans" cxnId="{6E4D85CD-5E7D-2C4D-8EF6-A31BB6665819}">
      <dgm:prSet/>
      <dgm:spPr/>
      <dgm:t>
        <a:bodyPr/>
        <a:lstStyle/>
        <a:p>
          <a:endParaRPr lang="en-US"/>
        </a:p>
      </dgm:t>
    </dgm:pt>
    <dgm:pt modelId="{30921778-804A-324E-8751-9A806FD2FC53}">
      <dgm:prSet/>
      <dgm:spPr/>
      <dgm:t>
        <a:bodyPr/>
        <a:lstStyle/>
        <a:p>
          <a:pPr rtl="0"/>
          <a:r>
            <a:rPr lang="en-GB"/>
            <a:t>3 bytes of instruction are passed to the D1 stage from the prefetch buffers</a:t>
          </a:r>
        </a:p>
      </dgm:t>
    </dgm:pt>
    <dgm:pt modelId="{B375C82C-ED30-7D49-99BE-1F8D20EB6937}" type="parTrans" cxnId="{F3E48F21-1BD8-F54B-8902-FBFF3C977702}">
      <dgm:prSet/>
      <dgm:spPr/>
      <dgm:t>
        <a:bodyPr/>
        <a:lstStyle/>
        <a:p>
          <a:endParaRPr lang="en-US"/>
        </a:p>
      </dgm:t>
    </dgm:pt>
    <dgm:pt modelId="{432A75C1-333B-E84A-A691-E33135925CE8}" type="sibTrans" cxnId="{F3E48F21-1BD8-F54B-8902-FBFF3C977702}">
      <dgm:prSet/>
      <dgm:spPr/>
      <dgm:t>
        <a:bodyPr/>
        <a:lstStyle/>
        <a:p>
          <a:endParaRPr lang="en-US"/>
        </a:p>
      </dgm:t>
    </dgm:pt>
    <dgm:pt modelId="{5017EDA6-EB71-7741-AA11-698F2727454B}">
      <dgm:prSet/>
      <dgm:spPr/>
      <dgm:t>
        <a:bodyPr/>
        <a:lstStyle/>
        <a:p>
          <a:pPr rtl="0"/>
          <a:r>
            <a:rPr lang="en-GB"/>
            <a:t>D1 decoder can then direct the D2 stage to capture the rest of the instruction</a:t>
          </a:r>
        </a:p>
      </dgm:t>
    </dgm:pt>
    <dgm:pt modelId="{320CF892-E7F5-6C46-96C2-365E6DE6ABCB}" type="parTrans" cxnId="{6B9C1B7A-3AF5-194E-A1A8-F7D8F18A9E28}">
      <dgm:prSet/>
      <dgm:spPr/>
      <dgm:t>
        <a:bodyPr/>
        <a:lstStyle/>
        <a:p>
          <a:endParaRPr lang="en-US"/>
        </a:p>
      </dgm:t>
    </dgm:pt>
    <dgm:pt modelId="{B6E7E68A-3CC2-5741-9540-C36D123C71FF}" type="sibTrans" cxnId="{6B9C1B7A-3AF5-194E-A1A8-F7D8F18A9E28}">
      <dgm:prSet/>
      <dgm:spPr/>
      <dgm:t>
        <a:bodyPr/>
        <a:lstStyle/>
        <a:p>
          <a:endParaRPr lang="en-US"/>
        </a:p>
      </dgm:t>
    </dgm:pt>
    <dgm:pt modelId="{24C6ABE2-2110-F647-A6BA-9AAE716A23AE}">
      <dgm:prSet/>
      <dgm:spPr/>
      <dgm:t>
        <a:bodyPr/>
        <a:lstStyle/>
        <a:p>
          <a:pPr rtl="0"/>
          <a:r>
            <a:rPr lang="en-GB"/>
            <a:t>Decode stage 2</a:t>
          </a:r>
        </a:p>
      </dgm:t>
    </dgm:pt>
    <dgm:pt modelId="{92E4C216-F7CD-F64C-ADAB-BEA527D63E05}" type="parTrans" cxnId="{60EF6050-DB2F-724F-96B7-276AA3DA615E}">
      <dgm:prSet/>
      <dgm:spPr/>
      <dgm:t>
        <a:bodyPr/>
        <a:lstStyle/>
        <a:p>
          <a:endParaRPr lang="en-US"/>
        </a:p>
      </dgm:t>
    </dgm:pt>
    <dgm:pt modelId="{D749398B-C184-6244-8E47-DFD1EFCA87FB}" type="sibTrans" cxnId="{60EF6050-DB2F-724F-96B7-276AA3DA615E}">
      <dgm:prSet/>
      <dgm:spPr/>
      <dgm:t>
        <a:bodyPr/>
        <a:lstStyle/>
        <a:p>
          <a:endParaRPr lang="en-US"/>
        </a:p>
      </dgm:t>
    </dgm:pt>
    <dgm:pt modelId="{72401490-A5DA-D14E-A560-EF66726187FD}">
      <dgm:prSet/>
      <dgm:spPr/>
      <dgm:t>
        <a:bodyPr/>
        <a:lstStyle/>
        <a:p>
          <a:pPr rtl="0"/>
          <a:r>
            <a:rPr lang="en-GB"/>
            <a:t>Expands each opcode into control signals for the ALU</a:t>
          </a:r>
        </a:p>
      </dgm:t>
    </dgm:pt>
    <dgm:pt modelId="{33BBC257-8B0F-CD4A-BDB6-4C58E2A95B13}" type="parTrans" cxnId="{857DCA6C-399A-314E-B3AA-462DF3863979}">
      <dgm:prSet/>
      <dgm:spPr/>
      <dgm:t>
        <a:bodyPr/>
        <a:lstStyle/>
        <a:p>
          <a:endParaRPr lang="en-US"/>
        </a:p>
      </dgm:t>
    </dgm:pt>
    <dgm:pt modelId="{09732D72-3E4E-9241-97B1-5261BA30496E}" type="sibTrans" cxnId="{857DCA6C-399A-314E-B3AA-462DF3863979}">
      <dgm:prSet/>
      <dgm:spPr/>
      <dgm:t>
        <a:bodyPr/>
        <a:lstStyle/>
        <a:p>
          <a:endParaRPr lang="en-US"/>
        </a:p>
      </dgm:t>
    </dgm:pt>
    <dgm:pt modelId="{9680B5DB-3E1A-6C40-BBA3-770769CE1445}">
      <dgm:prSet/>
      <dgm:spPr/>
      <dgm:t>
        <a:bodyPr/>
        <a:lstStyle/>
        <a:p>
          <a:pPr rtl="0"/>
          <a:r>
            <a:rPr lang="en-GB"/>
            <a:t>Also controls the computation of the more complex addressing modes</a:t>
          </a:r>
        </a:p>
      </dgm:t>
    </dgm:pt>
    <dgm:pt modelId="{DA0E61AD-DBE2-9643-ACAF-35F61AA95EE9}" type="parTrans" cxnId="{62D938E7-1465-9547-AC78-7C19AE7B57DE}">
      <dgm:prSet/>
      <dgm:spPr/>
      <dgm:t>
        <a:bodyPr/>
        <a:lstStyle/>
        <a:p>
          <a:endParaRPr lang="en-US"/>
        </a:p>
      </dgm:t>
    </dgm:pt>
    <dgm:pt modelId="{8D9340BF-2C9B-504D-A8F8-0ECA8B83DBF0}" type="sibTrans" cxnId="{62D938E7-1465-9547-AC78-7C19AE7B57DE}">
      <dgm:prSet/>
      <dgm:spPr/>
      <dgm:t>
        <a:bodyPr/>
        <a:lstStyle/>
        <a:p>
          <a:endParaRPr lang="en-US"/>
        </a:p>
      </dgm:t>
    </dgm:pt>
    <dgm:pt modelId="{89D7BDB2-8EE0-5E44-9D0D-DA4E1F1D8DF1}">
      <dgm:prSet/>
      <dgm:spPr/>
      <dgm:t>
        <a:bodyPr/>
        <a:lstStyle/>
        <a:p>
          <a:pPr rtl="0"/>
          <a:r>
            <a:rPr lang="en-GB"/>
            <a:t>Execute</a:t>
          </a:r>
        </a:p>
      </dgm:t>
    </dgm:pt>
    <dgm:pt modelId="{3006FBAE-534A-CD40-90CE-3A6C37B7995B}" type="parTrans" cxnId="{320B64A8-006E-0147-95F1-83C05761E8B9}">
      <dgm:prSet/>
      <dgm:spPr/>
      <dgm:t>
        <a:bodyPr/>
        <a:lstStyle/>
        <a:p>
          <a:endParaRPr lang="en-US"/>
        </a:p>
      </dgm:t>
    </dgm:pt>
    <dgm:pt modelId="{E63166DA-1CB5-F246-8D2B-ADC2F4850387}" type="sibTrans" cxnId="{320B64A8-006E-0147-95F1-83C05761E8B9}">
      <dgm:prSet/>
      <dgm:spPr/>
      <dgm:t>
        <a:bodyPr/>
        <a:lstStyle/>
        <a:p>
          <a:endParaRPr lang="en-US"/>
        </a:p>
      </dgm:t>
    </dgm:pt>
    <dgm:pt modelId="{C4B9E2AC-D8AF-E840-848B-E462825091A8}">
      <dgm:prSet/>
      <dgm:spPr/>
      <dgm:t>
        <a:bodyPr/>
        <a:lstStyle/>
        <a:p>
          <a:pPr rtl="0"/>
          <a:r>
            <a:rPr lang="en-GB"/>
            <a:t>Stage includes ALU operations, cache access, and register update</a:t>
          </a:r>
        </a:p>
      </dgm:t>
    </dgm:pt>
    <dgm:pt modelId="{2B7F55DB-AA4F-9B41-A762-8E0A2159D270}" type="parTrans" cxnId="{2F6D108B-63A0-8C4C-ACCC-2F7600CF6A56}">
      <dgm:prSet/>
      <dgm:spPr/>
      <dgm:t>
        <a:bodyPr/>
        <a:lstStyle/>
        <a:p>
          <a:endParaRPr lang="en-US"/>
        </a:p>
      </dgm:t>
    </dgm:pt>
    <dgm:pt modelId="{ED507F0B-74D1-624F-B04C-8FEF7C15A45F}" type="sibTrans" cxnId="{2F6D108B-63A0-8C4C-ACCC-2F7600CF6A56}">
      <dgm:prSet/>
      <dgm:spPr/>
      <dgm:t>
        <a:bodyPr/>
        <a:lstStyle/>
        <a:p>
          <a:endParaRPr lang="en-US"/>
        </a:p>
      </dgm:t>
    </dgm:pt>
    <dgm:pt modelId="{92A9CFB3-6211-604C-BA9B-820E09FAB85C}">
      <dgm:prSet/>
      <dgm:spPr/>
      <dgm:t>
        <a:bodyPr/>
        <a:lstStyle/>
        <a:p>
          <a:pPr rtl="0"/>
          <a:r>
            <a:rPr lang="en-GB"/>
            <a:t>Write back</a:t>
          </a:r>
        </a:p>
      </dgm:t>
    </dgm:pt>
    <dgm:pt modelId="{E5B64DAB-919B-F848-B3BB-42E02F516881}" type="parTrans" cxnId="{7CD1AC90-4B91-694F-8303-05E7F2E01015}">
      <dgm:prSet/>
      <dgm:spPr/>
      <dgm:t>
        <a:bodyPr/>
        <a:lstStyle/>
        <a:p>
          <a:endParaRPr lang="en-US"/>
        </a:p>
      </dgm:t>
    </dgm:pt>
    <dgm:pt modelId="{0609CE27-85DB-7B41-8A6A-A13954516E15}" type="sibTrans" cxnId="{7CD1AC90-4B91-694F-8303-05E7F2E01015}">
      <dgm:prSet/>
      <dgm:spPr/>
      <dgm:t>
        <a:bodyPr/>
        <a:lstStyle/>
        <a:p>
          <a:endParaRPr lang="en-US"/>
        </a:p>
      </dgm:t>
    </dgm:pt>
    <dgm:pt modelId="{D4EE6F57-B316-BC49-8E8C-1BFACC17F892}">
      <dgm:prSet/>
      <dgm:spPr/>
      <dgm:t>
        <a:bodyPr/>
        <a:lstStyle/>
        <a:p>
          <a:pPr rtl="0"/>
          <a:r>
            <a:rPr lang="en-GB"/>
            <a:t>Updates registers and status flags modified during the preceding execute stage</a:t>
          </a:r>
        </a:p>
      </dgm:t>
    </dgm:pt>
    <dgm:pt modelId="{370C6179-63F6-6148-BED1-780B15F56650}" type="parTrans" cxnId="{F0443D99-C7BD-A140-B267-B503CA224C1A}">
      <dgm:prSet/>
      <dgm:spPr/>
      <dgm:t>
        <a:bodyPr/>
        <a:lstStyle/>
        <a:p>
          <a:endParaRPr lang="en-US"/>
        </a:p>
      </dgm:t>
    </dgm:pt>
    <dgm:pt modelId="{EE2828EE-8C79-D046-8BA5-612764FDCFFB}" type="sibTrans" cxnId="{F0443D99-C7BD-A140-B267-B503CA224C1A}">
      <dgm:prSet/>
      <dgm:spPr/>
      <dgm:t>
        <a:bodyPr/>
        <a:lstStyle/>
        <a:p>
          <a:endParaRPr lang="en-US"/>
        </a:p>
      </dgm:t>
    </dgm:pt>
    <dgm:pt modelId="{C17D6A2C-360B-0B47-9402-D3C745092FC4}" type="pres">
      <dgm:prSet presAssocID="{BF85C84A-E5F5-3A41-9F5F-AC27C1D4EE55}" presName="Name0" presStyleCnt="0">
        <dgm:presLayoutVars>
          <dgm:dir/>
          <dgm:animLvl val="lvl"/>
          <dgm:resizeHandles val="exact"/>
        </dgm:presLayoutVars>
      </dgm:prSet>
      <dgm:spPr/>
    </dgm:pt>
    <dgm:pt modelId="{EA6DABDF-A844-EB45-BAB5-D6F4DEA6D01F}" type="pres">
      <dgm:prSet presAssocID="{92A9CFB3-6211-604C-BA9B-820E09FAB85C}" presName="boxAndChildren" presStyleCnt="0"/>
      <dgm:spPr/>
    </dgm:pt>
    <dgm:pt modelId="{289024DD-E6DD-E44D-9D59-0D76F8C2DF48}" type="pres">
      <dgm:prSet presAssocID="{92A9CFB3-6211-604C-BA9B-820E09FAB85C}" presName="parentTextBox" presStyleLbl="node1" presStyleIdx="0" presStyleCnt="5"/>
      <dgm:spPr/>
    </dgm:pt>
    <dgm:pt modelId="{6A1A5C5D-E876-A54A-A276-7916B59DDE7B}" type="pres">
      <dgm:prSet presAssocID="{92A9CFB3-6211-604C-BA9B-820E09FAB85C}" presName="entireBox" presStyleLbl="node1" presStyleIdx="0" presStyleCnt="5"/>
      <dgm:spPr/>
    </dgm:pt>
    <dgm:pt modelId="{668B9D5A-D731-7446-927D-628B106088A5}" type="pres">
      <dgm:prSet presAssocID="{92A9CFB3-6211-604C-BA9B-820E09FAB85C}" presName="descendantBox" presStyleCnt="0"/>
      <dgm:spPr/>
    </dgm:pt>
    <dgm:pt modelId="{934F4480-EF98-2D4C-9B83-D15690809056}" type="pres">
      <dgm:prSet presAssocID="{D4EE6F57-B316-BC49-8E8C-1BFACC17F892}" presName="childTextBox" presStyleLbl="fgAccFollowNode1" presStyleIdx="0" presStyleCnt="9">
        <dgm:presLayoutVars>
          <dgm:bulletEnabled val="1"/>
        </dgm:presLayoutVars>
      </dgm:prSet>
      <dgm:spPr/>
    </dgm:pt>
    <dgm:pt modelId="{8C0377E9-CC77-EC4B-BA09-E1AF0AFFCAFC}" type="pres">
      <dgm:prSet presAssocID="{E63166DA-1CB5-F246-8D2B-ADC2F4850387}" presName="sp" presStyleCnt="0"/>
      <dgm:spPr/>
    </dgm:pt>
    <dgm:pt modelId="{0D9A1043-0844-6B42-A15D-4BD8C433C5FE}" type="pres">
      <dgm:prSet presAssocID="{89D7BDB2-8EE0-5E44-9D0D-DA4E1F1D8DF1}" presName="arrowAndChildren" presStyleCnt="0"/>
      <dgm:spPr/>
    </dgm:pt>
    <dgm:pt modelId="{BB601536-BA29-E54E-A0E9-6D7B0CF894E4}" type="pres">
      <dgm:prSet presAssocID="{89D7BDB2-8EE0-5E44-9D0D-DA4E1F1D8DF1}" presName="parentTextArrow" presStyleLbl="node1" presStyleIdx="0" presStyleCnt="5"/>
      <dgm:spPr/>
    </dgm:pt>
    <dgm:pt modelId="{076C065E-D8E3-AC43-9F26-8D74FDDEE281}" type="pres">
      <dgm:prSet presAssocID="{89D7BDB2-8EE0-5E44-9D0D-DA4E1F1D8DF1}" presName="arrow" presStyleLbl="node1" presStyleIdx="1" presStyleCnt="5"/>
      <dgm:spPr/>
    </dgm:pt>
    <dgm:pt modelId="{EE37C080-4358-9543-9417-392157613AB9}" type="pres">
      <dgm:prSet presAssocID="{89D7BDB2-8EE0-5E44-9D0D-DA4E1F1D8DF1}" presName="descendantArrow" presStyleCnt="0"/>
      <dgm:spPr/>
    </dgm:pt>
    <dgm:pt modelId="{8D380DDE-D8A1-CA46-A6EA-E26248B08CA0}" type="pres">
      <dgm:prSet presAssocID="{C4B9E2AC-D8AF-E840-848B-E462825091A8}" presName="childTextArrow" presStyleLbl="fgAccFollowNode1" presStyleIdx="1" presStyleCnt="9">
        <dgm:presLayoutVars>
          <dgm:bulletEnabled val="1"/>
        </dgm:presLayoutVars>
      </dgm:prSet>
      <dgm:spPr/>
    </dgm:pt>
    <dgm:pt modelId="{DBC4B77A-E1D5-E740-A9EF-1D21F455E5AE}" type="pres">
      <dgm:prSet presAssocID="{D749398B-C184-6244-8E47-DFD1EFCA87FB}" presName="sp" presStyleCnt="0"/>
      <dgm:spPr/>
    </dgm:pt>
    <dgm:pt modelId="{4714A245-D030-F045-A9E7-AA0FE37DE911}" type="pres">
      <dgm:prSet presAssocID="{24C6ABE2-2110-F647-A6BA-9AAE716A23AE}" presName="arrowAndChildren" presStyleCnt="0"/>
      <dgm:spPr/>
    </dgm:pt>
    <dgm:pt modelId="{37DB57B1-C80C-0C44-AA7D-134BA0E548FE}" type="pres">
      <dgm:prSet presAssocID="{24C6ABE2-2110-F647-A6BA-9AAE716A23AE}" presName="parentTextArrow" presStyleLbl="node1" presStyleIdx="1" presStyleCnt="5"/>
      <dgm:spPr/>
    </dgm:pt>
    <dgm:pt modelId="{1F270C8F-950D-4746-ADF7-6E5479824A59}" type="pres">
      <dgm:prSet presAssocID="{24C6ABE2-2110-F647-A6BA-9AAE716A23AE}" presName="arrow" presStyleLbl="node1" presStyleIdx="2" presStyleCnt="5"/>
      <dgm:spPr/>
    </dgm:pt>
    <dgm:pt modelId="{9595F397-6B16-E147-9582-A2FF1C96EE8C}" type="pres">
      <dgm:prSet presAssocID="{24C6ABE2-2110-F647-A6BA-9AAE716A23AE}" presName="descendantArrow" presStyleCnt="0"/>
      <dgm:spPr/>
    </dgm:pt>
    <dgm:pt modelId="{D380F6F6-CF18-2345-A74F-FDE18796F575}" type="pres">
      <dgm:prSet presAssocID="{72401490-A5DA-D14E-A560-EF66726187FD}" presName="childTextArrow" presStyleLbl="fgAccFollowNode1" presStyleIdx="2" presStyleCnt="9">
        <dgm:presLayoutVars>
          <dgm:bulletEnabled val="1"/>
        </dgm:presLayoutVars>
      </dgm:prSet>
      <dgm:spPr/>
    </dgm:pt>
    <dgm:pt modelId="{E7F4D529-EE61-FA46-8C6C-3665849EB00A}" type="pres">
      <dgm:prSet presAssocID="{9680B5DB-3E1A-6C40-BBA3-770769CE1445}" presName="childTextArrow" presStyleLbl="fgAccFollowNode1" presStyleIdx="3" presStyleCnt="9">
        <dgm:presLayoutVars>
          <dgm:bulletEnabled val="1"/>
        </dgm:presLayoutVars>
      </dgm:prSet>
      <dgm:spPr/>
    </dgm:pt>
    <dgm:pt modelId="{AF7CB47D-EA9F-AB49-AD4B-195AE061A0AF}" type="pres">
      <dgm:prSet presAssocID="{D121255B-A1B6-B84F-A7D3-7BE1B7D4D20B}" presName="sp" presStyleCnt="0"/>
      <dgm:spPr/>
    </dgm:pt>
    <dgm:pt modelId="{87F18BDB-1171-A74C-AE38-0140DBC9AE21}" type="pres">
      <dgm:prSet presAssocID="{843BA61E-7D3F-C84F-A2B0-576C2512FD7D}" presName="arrowAndChildren" presStyleCnt="0"/>
      <dgm:spPr/>
    </dgm:pt>
    <dgm:pt modelId="{AD1EC417-B49E-2D48-8BA0-8C91F112FAA7}" type="pres">
      <dgm:prSet presAssocID="{843BA61E-7D3F-C84F-A2B0-576C2512FD7D}" presName="parentTextArrow" presStyleLbl="node1" presStyleIdx="2" presStyleCnt="5"/>
      <dgm:spPr/>
    </dgm:pt>
    <dgm:pt modelId="{5B26307B-A624-C24C-ACCD-2DDF84EAA60B}" type="pres">
      <dgm:prSet presAssocID="{843BA61E-7D3F-C84F-A2B0-576C2512FD7D}" presName="arrow" presStyleLbl="node1" presStyleIdx="3" presStyleCnt="5"/>
      <dgm:spPr/>
    </dgm:pt>
    <dgm:pt modelId="{AC85C532-A897-9D43-AF2B-A27640ADCBB0}" type="pres">
      <dgm:prSet presAssocID="{843BA61E-7D3F-C84F-A2B0-576C2512FD7D}" presName="descendantArrow" presStyleCnt="0"/>
      <dgm:spPr/>
    </dgm:pt>
    <dgm:pt modelId="{86710D97-7381-7643-8E6C-7CD89531582C}" type="pres">
      <dgm:prSet presAssocID="{E62F3FFF-10B3-FF4B-9C78-96651AE7337F}" presName="childTextArrow" presStyleLbl="fgAccFollowNode1" presStyleIdx="4" presStyleCnt="9">
        <dgm:presLayoutVars>
          <dgm:bulletEnabled val="1"/>
        </dgm:presLayoutVars>
      </dgm:prSet>
      <dgm:spPr/>
    </dgm:pt>
    <dgm:pt modelId="{981DC774-DE51-BE4F-B703-2CC713DF2309}" type="pres">
      <dgm:prSet presAssocID="{30921778-804A-324E-8751-9A806FD2FC53}" presName="childTextArrow" presStyleLbl="fgAccFollowNode1" presStyleIdx="5" presStyleCnt="9">
        <dgm:presLayoutVars>
          <dgm:bulletEnabled val="1"/>
        </dgm:presLayoutVars>
      </dgm:prSet>
      <dgm:spPr/>
    </dgm:pt>
    <dgm:pt modelId="{FC3D2DC0-4C36-2745-8697-9F32D22B9C2E}" type="pres">
      <dgm:prSet presAssocID="{5017EDA6-EB71-7741-AA11-698F2727454B}" presName="childTextArrow" presStyleLbl="fgAccFollowNode1" presStyleIdx="6" presStyleCnt="9">
        <dgm:presLayoutVars>
          <dgm:bulletEnabled val="1"/>
        </dgm:presLayoutVars>
      </dgm:prSet>
      <dgm:spPr/>
    </dgm:pt>
    <dgm:pt modelId="{67E6B979-C45B-094B-A020-D8FFA4816A9F}" type="pres">
      <dgm:prSet presAssocID="{EA6BE41C-A630-7B44-8272-11E91B465E62}" presName="sp" presStyleCnt="0"/>
      <dgm:spPr/>
    </dgm:pt>
    <dgm:pt modelId="{2697E330-7545-4842-BD82-05F119779EB5}" type="pres">
      <dgm:prSet presAssocID="{8CB7D1A7-D135-BF4D-AAEA-D203A671227C}" presName="arrowAndChildren" presStyleCnt="0"/>
      <dgm:spPr/>
    </dgm:pt>
    <dgm:pt modelId="{BA9C48DF-74FF-6F4C-B4D4-B33E426FCF5D}" type="pres">
      <dgm:prSet presAssocID="{8CB7D1A7-D135-BF4D-AAEA-D203A671227C}" presName="parentTextArrow" presStyleLbl="node1" presStyleIdx="3" presStyleCnt="5"/>
      <dgm:spPr/>
    </dgm:pt>
    <dgm:pt modelId="{EB857481-C7D6-2D4C-89EB-D1F54EFE4799}" type="pres">
      <dgm:prSet presAssocID="{8CB7D1A7-D135-BF4D-AAEA-D203A671227C}" presName="arrow" presStyleLbl="node1" presStyleIdx="4" presStyleCnt="5"/>
      <dgm:spPr/>
    </dgm:pt>
    <dgm:pt modelId="{745E780D-0CFE-9741-9AD7-B95239441AD6}" type="pres">
      <dgm:prSet presAssocID="{8CB7D1A7-D135-BF4D-AAEA-D203A671227C}" presName="descendantArrow" presStyleCnt="0"/>
      <dgm:spPr/>
    </dgm:pt>
    <dgm:pt modelId="{23616CED-90C6-0049-B429-C173A89B11C4}" type="pres">
      <dgm:prSet presAssocID="{589603AB-A285-394E-AFED-C17ECA6B2D17}" presName="childTextArrow" presStyleLbl="fgAccFollowNode1" presStyleIdx="7" presStyleCnt="9">
        <dgm:presLayoutVars>
          <dgm:bulletEnabled val="1"/>
        </dgm:presLayoutVars>
      </dgm:prSet>
      <dgm:spPr/>
    </dgm:pt>
    <dgm:pt modelId="{1D9CA8F7-9FAF-B443-9050-42C2FD4F26E6}" type="pres">
      <dgm:prSet presAssocID="{5D23B203-7EF5-2B48-B366-D785D9A788AF}" presName="childTextArrow" presStyleLbl="fgAccFollowNode1" presStyleIdx="8" presStyleCnt="9">
        <dgm:presLayoutVars>
          <dgm:bulletEnabled val="1"/>
        </dgm:presLayoutVars>
      </dgm:prSet>
      <dgm:spPr/>
    </dgm:pt>
  </dgm:ptLst>
  <dgm:cxnLst>
    <dgm:cxn modelId="{F0DA4E03-A825-4D4F-8C58-7EA42F68EB3F}" type="presOf" srcId="{8CB7D1A7-D135-BF4D-AAEA-D203A671227C}" destId="{EB857481-C7D6-2D4C-89EB-D1F54EFE4799}" srcOrd="1" destOrd="0" presId="urn:microsoft.com/office/officeart/2005/8/layout/process4"/>
    <dgm:cxn modelId="{F2DCCE04-D1E3-7E45-B496-8B6FFBD1C199}" type="presOf" srcId="{E62F3FFF-10B3-FF4B-9C78-96651AE7337F}" destId="{86710D97-7381-7643-8E6C-7CD89531582C}" srcOrd="0" destOrd="0" presId="urn:microsoft.com/office/officeart/2005/8/layout/process4"/>
    <dgm:cxn modelId="{D352D111-5478-0E4E-A0A4-DDB52BB23BF6}" type="presOf" srcId="{89D7BDB2-8EE0-5E44-9D0D-DA4E1F1D8DF1}" destId="{076C065E-D8E3-AC43-9F26-8D74FDDEE281}" srcOrd="1" destOrd="0" presId="urn:microsoft.com/office/officeart/2005/8/layout/process4"/>
    <dgm:cxn modelId="{C861D611-4CB6-FF4E-9467-81B74FE5B798}" type="presOf" srcId="{89D7BDB2-8EE0-5E44-9D0D-DA4E1F1D8DF1}" destId="{BB601536-BA29-E54E-A0E9-6D7B0CF894E4}" srcOrd="0" destOrd="0" presId="urn:microsoft.com/office/officeart/2005/8/layout/process4"/>
    <dgm:cxn modelId="{A6FB8014-0D28-4A4A-A265-B6F1C6B735FB}" type="presOf" srcId="{24C6ABE2-2110-F647-A6BA-9AAE716A23AE}" destId="{1F270C8F-950D-4746-ADF7-6E5479824A59}" srcOrd="1" destOrd="0" presId="urn:microsoft.com/office/officeart/2005/8/layout/process4"/>
    <dgm:cxn modelId="{F3E48F21-1BD8-F54B-8902-FBFF3C977702}" srcId="{843BA61E-7D3F-C84F-A2B0-576C2512FD7D}" destId="{30921778-804A-324E-8751-9A806FD2FC53}" srcOrd="1" destOrd="0" parTransId="{B375C82C-ED30-7D49-99BE-1F8D20EB6937}" sibTransId="{432A75C1-333B-E84A-A691-E33135925CE8}"/>
    <dgm:cxn modelId="{14C06D23-2234-304B-8477-85A1E279E2FC}" type="presOf" srcId="{D4EE6F57-B316-BC49-8E8C-1BFACC17F892}" destId="{934F4480-EF98-2D4C-9B83-D15690809056}" srcOrd="0" destOrd="0" presId="urn:microsoft.com/office/officeart/2005/8/layout/process4"/>
    <dgm:cxn modelId="{6BA82641-8792-FC4B-A589-F389BBCB34B8}" type="presOf" srcId="{843BA61E-7D3F-C84F-A2B0-576C2512FD7D}" destId="{AD1EC417-B49E-2D48-8BA0-8C91F112FAA7}" srcOrd="0" destOrd="0" presId="urn:microsoft.com/office/officeart/2005/8/layout/process4"/>
    <dgm:cxn modelId="{FF53E347-A7BB-AD4E-B3C7-E393F1EAB406}" type="presOf" srcId="{92A9CFB3-6211-604C-BA9B-820E09FAB85C}" destId="{6A1A5C5D-E876-A54A-A276-7916B59DDE7B}" srcOrd="1" destOrd="0" presId="urn:microsoft.com/office/officeart/2005/8/layout/process4"/>
    <dgm:cxn modelId="{E8405F4B-D3C9-EF45-A023-913C5D7C3B04}" type="presOf" srcId="{C4B9E2AC-D8AF-E840-848B-E462825091A8}" destId="{8D380DDE-D8A1-CA46-A6EA-E26248B08CA0}" srcOrd="0" destOrd="0" presId="urn:microsoft.com/office/officeart/2005/8/layout/process4"/>
    <dgm:cxn modelId="{857DCA6C-399A-314E-B3AA-462DF3863979}" srcId="{24C6ABE2-2110-F647-A6BA-9AAE716A23AE}" destId="{72401490-A5DA-D14E-A560-EF66726187FD}" srcOrd="0" destOrd="0" parTransId="{33BBC257-8B0F-CD4A-BDB6-4C58E2A95B13}" sibTransId="{09732D72-3E4E-9241-97B1-5261BA30496E}"/>
    <dgm:cxn modelId="{60EF6050-DB2F-724F-96B7-276AA3DA615E}" srcId="{BF85C84A-E5F5-3A41-9F5F-AC27C1D4EE55}" destId="{24C6ABE2-2110-F647-A6BA-9AAE716A23AE}" srcOrd="2" destOrd="0" parTransId="{92E4C216-F7CD-F64C-ADAB-BEA527D63E05}" sibTransId="{D749398B-C184-6244-8E47-DFD1EFCA87FB}"/>
    <dgm:cxn modelId="{BE506953-A12F-0241-BC5E-7345095C914A}" type="presOf" srcId="{24C6ABE2-2110-F647-A6BA-9AAE716A23AE}" destId="{37DB57B1-C80C-0C44-AA7D-134BA0E548FE}" srcOrd="0" destOrd="0" presId="urn:microsoft.com/office/officeart/2005/8/layout/process4"/>
    <dgm:cxn modelId="{6B9C1B7A-3AF5-194E-A1A8-F7D8F18A9E28}" srcId="{843BA61E-7D3F-C84F-A2B0-576C2512FD7D}" destId="{5017EDA6-EB71-7741-AA11-698F2727454B}" srcOrd="2" destOrd="0" parTransId="{320CF892-E7F5-6C46-96C2-365E6DE6ABCB}" sibTransId="{B6E7E68A-3CC2-5741-9540-C36D123C71FF}"/>
    <dgm:cxn modelId="{2200475A-0384-9A4B-A992-3C56EADE1B6A}" type="presOf" srcId="{30921778-804A-324E-8751-9A806FD2FC53}" destId="{981DC774-DE51-BE4F-B703-2CC713DF2309}" srcOrd="0" destOrd="0" presId="urn:microsoft.com/office/officeart/2005/8/layout/process4"/>
    <dgm:cxn modelId="{8CC5585A-F5E8-9A4D-A5C2-216A1BE3293E}" type="presOf" srcId="{92A9CFB3-6211-604C-BA9B-820E09FAB85C}" destId="{289024DD-E6DD-E44D-9D59-0D76F8C2DF48}" srcOrd="0" destOrd="0" presId="urn:microsoft.com/office/officeart/2005/8/layout/process4"/>
    <dgm:cxn modelId="{2F6D108B-63A0-8C4C-ACCC-2F7600CF6A56}" srcId="{89D7BDB2-8EE0-5E44-9D0D-DA4E1F1D8DF1}" destId="{C4B9E2AC-D8AF-E840-848B-E462825091A8}" srcOrd="0" destOrd="0" parTransId="{2B7F55DB-AA4F-9B41-A762-8E0A2159D270}" sibTransId="{ED507F0B-74D1-624F-B04C-8FEF7C15A45F}"/>
    <dgm:cxn modelId="{7CD1AC90-4B91-694F-8303-05E7F2E01015}" srcId="{BF85C84A-E5F5-3A41-9F5F-AC27C1D4EE55}" destId="{92A9CFB3-6211-604C-BA9B-820E09FAB85C}" srcOrd="4" destOrd="0" parTransId="{E5B64DAB-919B-F848-B3BB-42E02F516881}" sibTransId="{0609CE27-85DB-7B41-8A6A-A13954516E15}"/>
    <dgm:cxn modelId="{B86FBE96-E386-4940-BAA2-DAFC245438FC}" srcId="{8CB7D1A7-D135-BF4D-AAEA-D203A671227C}" destId="{5D23B203-7EF5-2B48-B366-D785D9A788AF}" srcOrd="1" destOrd="0" parTransId="{A5C585F6-28C3-E74A-BC19-1A4C39B353A4}" sibTransId="{C827D877-48B5-9043-9C22-CA35708494B1}"/>
    <dgm:cxn modelId="{F0443D99-C7BD-A140-B267-B503CA224C1A}" srcId="{92A9CFB3-6211-604C-BA9B-820E09FAB85C}" destId="{D4EE6F57-B316-BC49-8E8C-1BFACC17F892}" srcOrd="0" destOrd="0" parTransId="{370C6179-63F6-6148-BED1-780B15F56650}" sibTransId="{EE2828EE-8C79-D046-8BA5-612764FDCFFB}"/>
    <dgm:cxn modelId="{58E88B9A-7B41-7A42-8F5B-113A9A689092}" type="presOf" srcId="{5D23B203-7EF5-2B48-B366-D785D9A788AF}" destId="{1D9CA8F7-9FAF-B443-9050-42C2FD4F26E6}" srcOrd="0" destOrd="0" presId="urn:microsoft.com/office/officeart/2005/8/layout/process4"/>
    <dgm:cxn modelId="{78CC749B-FD9B-F14D-86B9-C06165A84CAD}" type="presOf" srcId="{589603AB-A285-394E-AFED-C17ECA6B2D17}" destId="{23616CED-90C6-0049-B429-C173A89B11C4}" srcOrd="0" destOrd="0" presId="urn:microsoft.com/office/officeart/2005/8/layout/process4"/>
    <dgm:cxn modelId="{320B64A8-006E-0147-95F1-83C05761E8B9}" srcId="{BF85C84A-E5F5-3A41-9F5F-AC27C1D4EE55}" destId="{89D7BDB2-8EE0-5E44-9D0D-DA4E1F1D8DF1}" srcOrd="3" destOrd="0" parTransId="{3006FBAE-534A-CD40-90CE-3A6C37B7995B}" sibTransId="{E63166DA-1CB5-F246-8D2B-ADC2F4850387}"/>
    <dgm:cxn modelId="{2A8613AF-2982-CF46-B4ED-D4923115A5EC}" srcId="{8CB7D1A7-D135-BF4D-AAEA-D203A671227C}" destId="{589603AB-A285-394E-AFED-C17ECA6B2D17}" srcOrd="0" destOrd="0" parTransId="{322B68CD-E98E-D44C-A394-F455EEDFB8D3}" sibTransId="{9C823A49-D0A9-2945-8267-6CC8371CD4E2}"/>
    <dgm:cxn modelId="{2AF16FBD-1E00-C842-8467-792B22D2FEFE}" type="presOf" srcId="{5017EDA6-EB71-7741-AA11-698F2727454B}" destId="{FC3D2DC0-4C36-2745-8697-9F32D22B9C2E}" srcOrd="0" destOrd="0" presId="urn:microsoft.com/office/officeart/2005/8/layout/process4"/>
    <dgm:cxn modelId="{66E773C1-C318-3F4B-BDB8-AE7A553617DC}" type="presOf" srcId="{8CB7D1A7-D135-BF4D-AAEA-D203A671227C}" destId="{BA9C48DF-74FF-6F4C-B4D4-B33E426FCF5D}" srcOrd="0" destOrd="0" presId="urn:microsoft.com/office/officeart/2005/8/layout/process4"/>
    <dgm:cxn modelId="{8B0285C2-5F14-D144-8FFD-76458CE3866F}" type="presOf" srcId="{72401490-A5DA-D14E-A560-EF66726187FD}" destId="{D380F6F6-CF18-2345-A74F-FDE18796F575}" srcOrd="0" destOrd="0" presId="urn:microsoft.com/office/officeart/2005/8/layout/process4"/>
    <dgm:cxn modelId="{6E4D85CD-5E7D-2C4D-8EF6-A31BB6665819}" srcId="{843BA61E-7D3F-C84F-A2B0-576C2512FD7D}" destId="{E62F3FFF-10B3-FF4B-9C78-96651AE7337F}" srcOrd="0" destOrd="0" parTransId="{7AC2CB80-E549-8446-9763-51B55A5A45BE}" sibTransId="{872561F3-C30E-8349-B3AC-B51EEA96AE18}"/>
    <dgm:cxn modelId="{62A40ACF-E8DD-F947-AFFA-B34600A177A8}" type="presOf" srcId="{9680B5DB-3E1A-6C40-BBA3-770769CE1445}" destId="{E7F4D529-EE61-FA46-8C6C-3665849EB00A}" srcOrd="0" destOrd="0" presId="urn:microsoft.com/office/officeart/2005/8/layout/process4"/>
    <dgm:cxn modelId="{5F3070D0-FFF0-0F44-ADE3-3FBF09994465}" srcId="{BF85C84A-E5F5-3A41-9F5F-AC27C1D4EE55}" destId="{843BA61E-7D3F-C84F-A2B0-576C2512FD7D}" srcOrd="1" destOrd="0" parTransId="{C850FBF3-5F07-D242-B78F-0CD1A9E695AE}" sibTransId="{D121255B-A1B6-B84F-A7D3-7BE1B7D4D20B}"/>
    <dgm:cxn modelId="{A1014CDC-5E5B-554F-B2D7-78B02108E680}" type="presOf" srcId="{843BA61E-7D3F-C84F-A2B0-576C2512FD7D}" destId="{5B26307B-A624-C24C-ACCD-2DDF84EAA60B}" srcOrd="1" destOrd="0" presId="urn:microsoft.com/office/officeart/2005/8/layout/process4"/>
    <dgm:cxn modelId="{262B09E0-F9BA-B44A-AE53-F706DAEC4FB8}" srcId="{BF85C84A-E5F5-3A41-9F5F-AC27C1D4EE55}" destId="{8CB7D1A7-D135-BF4D-AAEA-D203A671227C}" srcOrd="0" destOrd="0" parTransId="{8BD0A86A-7E79-5444-B7C6-2FDB26BA9AAE}" sibTransId="{EA6BE41C-A630-7B44-8272-11E91B465E62}"/>
    <dgm:cxn modelId="{62D938E7-1465-9547-AC78-7C19AE7B57DE}" srcId="{24C6ABE2-2110-F647-A6BA-9AAE716A23AE}" destId="{9680B5DB-3E1A-6C40-BBA3-770769CE1445}" srcOrd="1" destOrd="0" parTransId="{DA0E61AD-DBE2-9643-ACAF-35F61AA95EE9}" sibTransId="{8D9340BF-2C9B-504D-A8F8-0ECA8B83DBF0}"/>
    <dgm:cxn modelId="{855270EA-59D3-794C-B029-E10F2B6B9E01}" type="presOf" srcId="{BF85C84A-E5F5-3A41-9F5F-AC27C1D4EE55}" destId="{C17D6A2C-360B-0B47-9402-D3C745092FC4}" srcOrd="0" destOrd="0" presId="urn:microsoft.com/office/officeart/2005/8/layout/process4"/>
    <dgm:cxn modelId="{D3310410-D9D4-4747-AD0E-518E3BC6F6FD}" type="presParOf" srcId="{C17D6A2C-360B-0B47-9402-D3C745092FC4}" destId="{EA6DABDF-A844-EB45-BAB5-D6F4DEA6D01F}" srcOrd="0" destOrd="0" presId="urn:microsoft.com/office/officeart/2005/8/layout/process4"/>
    <dgm:cxn modelId="{107B07CE-E2AC-4E48-AC9A-908500CA92F2}" type="presParOf" srcId="{EA6DABDF-A844-EB45-BAB5-D6F4DEA6D01F}" destId="{289024DD-E6DD-E44D-9D59-0D76F8C2DF48}" srcOrd="0" destOrd="0" presId="urn:microsoft.com/office/officeart/2005/8/layout/process4"/>
    <dgm:cxn modelId="{041E63AD-A65B-A542-8EC5-FEC23605A3F9}" type="presParOf" srcId="{EA6DABDF-A844-EB45-BAB5-D6F4DEA6D01F}" destId="{6A1A5C5D-E876-A54A-A276-7916B59DDE7B}" srcOrd="1" destOrd="0" presId="urn:microsoft.com/office/officeart/2005/8/layout/process4"/>
    <dgm:cxn modelId="{B41A31B1-967A-3045-954E-EEB6C6CD4B00}" type="presParOf" srcId="{EA6DABDF-A844-EB45-BAB5-D6F4DEA6D01F}" destId="{668B9D5A-D731-7446-927D-628B106088A5}" srcOrd="2" destOrd="0" presId="urn:microsoft.com/office/officeart/2005/8/layout/process4"/>
    <dgm:cxn modelId="{0F6B578B-29B0-8B46-AB96-3D5EA4867334}" type="presParOf" srcId="{668B9D5A-D731-7446-927D-628B106088A5}" destId="{934F4480-EF98-2D4C-9B83-D15690809056}" srcOrd="0" destOrd="0" presId="urn:microsoft.com/office/officeart/2005/8/layout/process4"/>
    <dgm:cxn modelId="{610E9721-CCE9-874D-A440-A416D9D8B329}" type="presParOf" srcId="{C17D6A2C-360B-0B47-9402-D3C745092FC4}" destId="{8C0377E9-CC77-EC4B-BA09-E1AF0AFFCAFC}" srcOrd="1" destOrd="0" presId="urn:microsoft.com/office/officeart/2005/8/layout/process4"/>
    <dgm:cxn modelId="{22CD6A89-3477-5642-B767-B961C2127FEE}" type="presParOf" srcId="{C17D6A2C-360B-0B47-9402-D3C745092FC4}" destId="{0D9A1043-0844-6B42-A15D-4BD8C433C5FE}" srcOrd="2" destOrd="0" presId="urn:microsoft.com/office/officeart/2005/8/layout/process4"/>
    <dgm:cxn modelId="{47BB46AF-E7A6-7841-B645-A98095DB05F7}" type="presParOf" srcId="{0D9A1043-0844-6B42-A15D-4BD8C433C5FE}" destId="{BB601536-BA29-E54E-A0E9-6D7B0CF894E4}" srcOrd="0" destOrd="0" presId="urn:microsoft.com/office/officeart/2005/8/layout/process4"/>
    <dgm:cxn modelId="{E1ADE432-25D6-7B4B-841C-72B77B1BBB70}" type="presParOf" srcId="{0D9A1043-0844-6B42-A15D-4BD8C433C5FE}" destId="{076C065E-D8E3-AC43-9F26-8D74FDDEE281}" srcOrd="1" destOrd="0" presId="urn:microsoft.com/office/officeart/2005/8/layout/process4"/>
    <dgm:cxn modelId="{73800BE3-A292-C74C-BC46-0CC302AF954E}" type="presParOf" srcId="{0D9A1043-0844-6B42-A15D-4BD8C433C5FE}" destId="{EE37C080-4358-9543-9417-392157613AB9}" srcOrd="2" destOrd="0" presId="urn:microsoft.com/office/officeart/2005/8/layout/process4"/>
    <dgm:cxn modelId="{EBA9C8EB-E04D-A647-97E6-1A727B415922}" type="presParOf" srcId="{EE37C080-4358-9543-9417-392157613AB9}" destId="{8D380DDE-D8A1-CA46-A6EA-E26248B08CA0}" srcOrd="0" destOrd="0" presId="urn:microsoft.com/office/officeart/2005/8/layout/process4"/>
    <dgm:cxn modelId="{E280690D-9958-B340-841D-3204ED99D465}" type="presParOf" srcId="{C17D6A2C-360B-0B47-9402-D3C745092FC4}" destId="{DBC4B77A-E1D5-E740-A9EF-1D21F455E5AE}" srcOrd="3" destOrd="0" presId="urn:microsoft.com/office/officeart/2005/8/layout/process4"/>
    <dgm:cxn modelId="{DDD570CB-382B-3544-9CD6-4C4C1E176958}" type="presParOf" srcId="{C17D6A2C-360B-0B47-9402-D3C745092FC4}" destId="{4714A245-D030-F045-A9E7-AA0FE37DE911}" srcOrd="4" destOrd="0" presId="urn:microsoft.com/office/officeart/2005/8/layout/process4"/>
    <dgm:cxn modelId="{429F0035-A91A-2941-AD6B-F75C0888CAEB}" type="presParOf" srcId="{4714A245-D030-F045-A9E7-AA0FE37DE911}" destId="{37DB57B1-C80C-0C44-AA7D-134BA0E548FE}" srcOrd="0" destOrd="0" presId="urn:microsoft.com/office/officeart/2005/8/layout/process4"/>
    <dgm:cxn modelId="{983DE708-37C0-1F4F-B32A-B3F6C7744EFB}" type="presParOf" srcId="{4714A245-D030-F045-A9E7-AA0FE37DE911}" destId="{1F270C8F-950D-4746-ADF7-6E5479824A59}" srcOrd="1" destOrd="0" presId="urn:microsoft.com/office/officeart/2005/8/layout/process4"/>
    <dgm:cxn modelId="{47C1107D-6892-C74D-B67F-F73590415ACA}" type="presParOf" srcId="{4714A245-D030-F045-A9E7-AA0FE37DE911}" destId="{9595F397-6B16-E147-9582-A2FF1C96EE8C}" srcOrd="2" destOrd="0" presId="urn:microsoft.com/office/officeart/2005/8/layout/process4"/>
    <dgm:cxn modelId="{1004EE42-CBD7-9342-A0E4-99077A29686F}" type="presParOf" srcId="{9595F397-6B16-E147-9582-A2FF1C96EE8C}" destId="{D380F6F6-CF18-2345-A74F-FDE18796F575}" srcOrd="0" destOrd="0" presId="urn:microsoft.com/office/officeart/2005/8/layout/process4"/>
    <dgm:cxn modelId="{2FD1CEE4-2E17-0048-B03F-374AA67F507D}" type="presParOf" srcId="{9595F397-6B16-E147-9582-A2FF1C96EE8C}" destId="{E7F4D529-EE61-FA46-8C6C-3665849EB00A}" srcOrd="1" destOrd="0" presId="urn:microsoft.com/office/officeart/2005/8/layout/process4"/>
    <dgm:cxn modelId="{5C5DC16E-1D6F-104A-8F5A-D8C2F5B40B2C}" type="presParOf" srcId="{C17D6A2C-360B-0B47-9402-D3C745092FC4}" destId="{AF7CB47D-EA9F-AB49-AD4B-195AE061A0AF}" srcOrd="5" destOrd="0" presId="urn:microsoft.com/office/officeart/2005/8/layout/process4"/>
    <dgm:cxn modelId="{CFD1803D-F59C-3044-8936-9239475C65B6}" type="presParOf" srcId="{C17D6A2C-360B-0B47-9402-D3C745092FC4}" destId="{87F18BDB-1171-A74C-AE38-0140DBC9AE21}" srcOrd="6" destOrd="0" presId="urn:microsoft.com/office/officeart/2005/8/layout/process4"/>
    <dgm:cxn modelId="{B232C612-8C76-8E45-9B2D-54267754AA1C}" type="presParOf" srcId="{87F18BDB-1171-A74C-AE38-0140DBC9AE21}" destId="{AD1EC417-B49E-2D48-8BA0-8C91F112FAA7}" srcOrd="0" destOrd="0" presId="urn:microsoft.com/office/officeart/2005/8/layout/process4"/>
    <dgm:cxn modelId="{11F71D61-0CC6-5041-B99F-0D6242E6F18E}" type="presParOf" srcId="{87F18BDB-1171-A74C-AE38-0140DBC9AE21}" destId="{5B26307B-A624-C24C-ACCD-2DDF84EAA60B}" srcOrd="1" destOrd="0" presId="urn:microsoft.com/office/officeart/2005/8/layout/process4"/>
    <dgm:cxn modelId="{6A6C40D3-986F-774B-934C-B96602564B32}" type="presParOf" srcId="{87F18BDB-1171-A74C-AE38-0140DBC9AE21}" destId="{AC85C532-A897-9D43-AF2B-A27640ADCBB0}" srcOrd="2" destOrd="0" presId="urn:microsoft.com/office/officeart/2005/8/layout/process4"/>
    <dgm:cxn modelId="{62D8968C-C0AB-6342-AB6C-898873D33F28}" type="presParOf" srcId="{AC85C532-A897-9D43-AF2B-A27640ADCBB0}" destId="{86710D97-7381-7643-8E6C-7CD89531582C}" srcOrd="0" destOrd="0" presId="urn:microsoft.com/office/officeart/2005/8/layout/process4"/>
    <dgm:cxn modelId="{C67B9758-383B-0E4B-93F2-07C238607F04}" type="presParOf" srcId="{AC85C532-A897-9D43-AF2B-A27640ADCBB0}" destId="{981DC774-DE51-BE4F-B703-2CC713DF2309}" srcOrd="1" destOrd="0" presId="urn:microsoft.com/office/officeart/2005/8/layout/process4"/>
    <dgm:cxn modelId="{C17FCB5D-B47A-474C-9257-5C23FDB0D475}" type="presParOf" srcId="{AC85C532-A897-9D43-AF2B-A27640ADCBB0}" destId="{FC3D2DC0-4C36-2745-8697-9F32D22B9C2E}" srcOrd="2" destOrd="0" presId="urn:microsoft.com/office/officeart/2005/8/layout/process4"/>
    <dgm:cxn modelId="{E609A8AA-2EF0-2344-9376-2E9C0BFBB355}" type="presParOf" srcId="{C17D6A2C-360B-0B47-9402-D3C745092FC4}" destId="{67E6B979-C45B-094B-A020-D8FFA4816A9F}" srcOrd="7" destOrd="0" presId="urn:microsoft.com/office/officeart/2005/8/layout/process4"/>
    <dgm:cxn modelId="{DD450D84-0345-7E4F-9444-6635E8E4C89A}" type="presParOf" srcId="{C17D6A2C-360B-0B47-9402-D3C745092FC4}" destId="{2697E330-7545-4842-BD82-05F119779EB5}" srcOrd="8" destOrd="0" presId="urn:microsoft.com/office/officeart/2005/8/layout/process4"/>
    <dgm:cxn modelId="{C84BAE5D-1E29-8B4E-B56D-B534C10C1F7A}" type="presParOf" srcId="{2697E330-7545-4842-BD82-05F119779EB5}" destId="{BA9C48DF-74FF-6F4C-B4D4-B33E426FCF5D}" srcOrd="0" destOrd="0" presId="urn:microsoft.com/office/officeart/2005/8/layout/process4"/>
    <dgm:cxn modelId="{EB41654D-3A47-A343-A3F9-209021BC607F}" type="presParOf" srcId="{2697E330-7545-4842-BD82-05F119779EB5}" destId="{EB857481-C7D6-2D4C-89EB-D1F54EFE4799}" srcOrd="1" destOrd="0" presId="urn:microsoft.com/office/officeart/2005/8/layout/process4"/>
    <dgm:cxn modelId="{AEE94624-2759-6843-A18F-C173A39EA647}" type="presParOf" srcId="{2697E330-7545-4842-BD82-05F119779EB5}" destId="{745E780D-0CFE-9741-9AD7-B95239441AD6}" srcOrd="2" destOrd="0" presId="urn:microsoft.com/office/officeart/2005/8/layout/process4"/>
    <dgm:cxn modelId="{CCCE37E8-5937-FC42-971C-FF4B82179F40}" type="presParOf" srcId="{745E780D-0CFE-9741-9AD7-B95239441AD6}" destId="{23616CED-90C6-0049-B429-C173A89B11C4}" srcOrd="0" destOrd="0" presId="urn:microsoft.com/office/officeart/2005/8/layout/process4"/>
    <dgm:cxn modelId="{F660FD03-5563-4D41-9583-5DD151CCD1C7}" type="presParOf" srcId="{745E780D-0CFE-9741-9AD7-B95239441AD6}" destId="{1D9CA8F7-9FAF-B443-9050-42C2FD4F26E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228587" y="1676388"/>
          <a:ext cx="3791510" cy="3127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a:off x="1828804" y="1219192"/>
          <a:ext cx="3287503" cy="5287245"/>
        </a:xfrm>
        <a:prstGeom prst="leftCircularArrow">
          <a:avLst>
            <a:gd name="adj1" fmla="val 1811"/>
            <a:gd name="adj2" fmla="val 215986"/>
            <a:gd name="adj3" fmla="val 3871744"/>
            <a:gd name="adj4" fmla="val 10904737"/>
            <a:gd name="adj5" fmla="val 2112"/>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533399" y="2438394"/>
          <a:ext cx="3370231" cy="134023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Referenced by means of the machine language that the processor executes</a:t>
          </a:r>
        </a:p>
      </dsp:txBody>
      <dsp:txXfrm>
        <a:off x="572653" y="2477648"/>
        <a:ext cx="3291723" cy="1261722"/>
      </dsp:txXfrm>
    </dsp:sp>
    <dsp:sp modelId="{C1F890E0-24C4-D642-8884-C9B159244FFE}">
      <dsp:nvSpPr>
        <dsp:cNvPr id="0" name=""/>
        <dsp:cNvSpPr/>
      </dsp:nvSpPr>
      <dsp:spPr>
        <a:xfrm>
          <a:off x="4752856" y="1528909"/>
          <a:ext cx="4120007" cy="46054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a:solidFill>
                <a:schemeClr val="accent3"/>
              </a:solidFill>
            </a:rPr>
            <a:t>General purpose</a:t>
          </a:r>
        </a:p>
        <a:p>
          <a:pPr marL="228600" lvl="2" indent="-114300" algn="l" defTabSz="622300" rtl="0">
            <a:lnSpc>
              <a:spcPct val="90000"/>
            </a:lnSpc>
            <a:spcBef>
              <a:spcPct val="0"/>
            </a:spcBef>
            <a:spcAft>
              <a:spcPct val="15000"/>
            </a:spcAft>
            <a:buChar char="•"/>
          </a:pPr>
          <a:r>
            <a:rPr lang="en-US" sz="1400" kern="1200" dirty="0"/>
            <a:t>Can be assigned to a variety of functions by the programmer</a:t>
          </a:r>
        </a:p>
        <a:p>
          <a:pPr marL="114300" lvl="1" indent="-114300" algn="l" defTabSz="622300" rtl="0">
            <a:lnSpc>
              <a:spcPct val="90000"/>
            </a:lnSpc>
            <a:spcBef>
              <a:spcPct val="0"/>
            </a:spcBef>
            <a:spcAft>
              <a:spcPct val="15000"/>
            </a:spcAft>
            <a:buChar char="•"/>
          </a:pPr>
          <a:r>
            <a:rPr lang="en-US" sz="1400" b="1" kern="1200" dirty="0">
              <a:solidFill>
                <a:schemeClr val="accent3"/>
              </a:solidFill>
            </a:rPr>
            <a:t>Data</a:t>
          </a:r>
        </a:p>
        <a:p>
          <a:pPr marL="228600" lvl="2" indent="-114300" algn="l" defTabSz="622300" rtl="0">
            <a:lnSpc>
              <a:spcPct val="90000"/>
            </a:lnSpc>
            <a:spcBef>
              <a:spcPct val="0"/>
            </a:spcBef>
            <a:spcAft>
              <a:spcPct val="15000"/>
            </a:spcAft>
            <a:buChar char="•"/>
          </a:pPr>
          <a:r>
            <a:rPr lang="en-US" sz="1400" kern="1200" dirty="0"/>
            <a:t>May be used only to hold data and cannot be employed in the calculation of an operand address</a:t>
          </a:r>
        </a:p>
        <a:p>
          <a:pPr marL="114300" lvl="1" indent="-114300" algn="l" defTabSz="622300" rtl="0">
            <a:lnSpc>
              <a:spcPct val="90000"/>
            </a:lnSpc>
            <a:spcBef>
              <a:spcPct val="0"/>
            </a:spcBef>
            <a:spcAft>
              <a:spcPct val="15000"/>
            </a:spcAft>
            <a:buChar char="•"/>
          </a:pPr>
          <a:r>
            <a:rPr lang="en-US" sz="1400" b="1" kern="1200" dirty="0">
              <a:solidFill>
                <a:schemeClr val="accent3"/>
              </a:solidFill>
            </a:rPr>
            <a:t>Address</a:t>
          </a:r>
        </a:p>
        <a:p>
          <a:pPr marL="228600" lvl="2" indent="-114300" algn="l" defTabSz="622300" rtl="0">
            <a:lnSpc>
              <a:spcPct val="90000"/>
            </a:lnSpc>
            <a:spcBef>
              <a:spcPct val="0"/>
            </a:spcBef>
            <a:spcAft>
              <a:spcPct val="15000"/>
            </a:spcAft>
            <a:buChar char="•"/>
          </a:pPr>
          <a:r>
            <a:rPr lang="en-US" sz="1400" kern="1200" dirty="0"/>
            <a:t>May be somewhat general purpose or may be devoted to a particular addressing mode</a:t>
          </a:r>
        </a:p>
        <a:p>
          <a:pPr marL="228600" lvl="2" indent="-114300" algn="l" defTabSz="622300" rtl="0">
            <a:lnSpc>
              <a:spcPct val="90000"/>
            </a:lnSpc>
            <a:spcBef>
              <a:spcPct val="0"/>
            </a:spcBef>
            <a:spcAft>
              <a:spcPct val="15000"/>
            </a:spcAft>
            <a:buChar char="•"/>
          </a:pPr>
          <a:r>
            <a:rPr lang="en-US" sz="1400" kern="1200" dirty="0"/>
            <a:t>Examples:  segment pointers, index registers, stack pointer</a:t>
          </a:r>
        </a:p>
        <a:p>
          <a:pPr marL="114300" lvl="1" indent="-114300" algn="l" defTabSz="622300" rtl="0">
            <a:lnSpc>
              <a:spcPct val="90000"/>
            </a:lnSpc>
            <a:spcBef>
              <a:spcPct val="0"/>
            </a:spcBef>
            <a:spcAft>
              <a:spcPct val="15000"/>
            </a:spcAft>
            <a:buChar char="•"/>
          </a:pPr>
          <a:r>
            <a:rPr lang="en-US" sz="1400" b="1" kern="1200" dirty="0">
              <a:solidFill>
                <a:schemeClr val="accent3"/>
              </a:solidFill>
            </a:rPr>
            <a:t>Condition codes</a:t>
          </a:r>
        </a:p>
        <a:p>
          <a:pPr marL="228600" lvl="2" indent="-114300" algn="l" defTabSz="622300" rtl="0">
            <a:lnSpc>
              <a:spcPct val="90000"/>
            </a:lnSpc>
            <a:spcBef>
              <a:spcPct val="0"/>
            </a:spcBef>
            <a:spcAft>
              <a:spcPct val="15000"/>
            </a:spcAft>
            <a:buChar char="•"/>
          </a:pPr>
          <a:r>
            <a:rPr lang="en-US" sz="1400" kern="1200" dirty="0"/>
            <a:t>Also referred to as </a:t>
          </a:r>
          <a:r>
            <a:rPr lang="en-US" sz="1400" i="1" kern="1200" dirty="0"/>
            <a:t>flags</a:t>
          </a:r>
          <a:endParaRPr lang="en-US" sz="1400" kern="1200" dirty="0"/>
        </a:p>
        <a:p>
          <a:pPr marL="228600" lvl="2" indent="-114300" algn="l" defTabSz="622300" rtl="0">
            <a:lnSpc>
              <a:spcPct val="90000"/>
            </a:lnSpc>
            <a:spcBef>
              <a:spcPct val="0"/>
            </a:spcBef>
            <a:spcAft>
              <a:spcPct val="15000"/>
            </a:spcAft>
            <a:buChar char="•"/>
          </a:pPr>
          <a:r>
            <a:rPr lang="en-US" sz="1400" kern="1200" dirty="0"/>
            <a:t>Bits set by the processor hardware as the result of operations</a:t>
          </a:r>
        </a:p>
      </dsp:txBody>
      <dsp:txXfrm>
        <a:off x="4858841" y="2621786"/>
        <a:ext cx="3908037" cy="3406633"/>
      </dsp:txXfrm>
    </dsp:sp>
    <dsp:sp modelId="{1F6A97C5-F3A9-E94F-905E-0E5EEFB98187}">
      <dsp:nvSpPr>
        <dsp:cNvPr id="0" name=""/>
        <dsp:cNvSpPr/>
      </dsp:nvSpPr>
      <dsp:spPr>
        <a:xfrm>
          <a:off x="5333994" y="990606"/>
          <a:ext cx="3558526" cy="145999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Categories:</a:t>
          </a:r>
        </a:p>
      </dsp:txBody>
      <dsp:txXfrm>
        <a:off x="5376756" y="1033368"/>
        <a:ext cx="3473002" cy="1374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622" y="0"/>
          <a:ext cx="2773435" cy="2384904"/>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861260" y="0"/>
          <a:ext cx="4706436" cy="23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rtl="0">
            <a:lnSpc>
              <a:spcPct val="90000"/>
            </a:lnSpc>
            <a:spcBef>
              <a:spcPct val="0"/>
            </a:spcBef>
            <a:spcAft>
              <a:spcPct val="35000"/>
            </a:spcAft>
            <a:buNone/>
          </a:pPr>
          <a:r>
            <a:rPr lang="en-US" sz="2100" kern="1200" dirty="0"/>
            <a:t>Register or set of registers that contain status information</a:t>
          </a:r>
        </a:p>
      </dsp:txBody>
      <dsp:txXfrm>
        <a:off x="2861260" y="0"/>
        <a:ext cx="4706436" cy="2384904"/>
      </dsp:txXfrm>
    </dsp:sp>
    <dsp:sp modelId="{FAFFC7AD-0AC6-7C42-BAAA-78490EEA3097}">
      <dsp:nvSpPr>
        <dsp:cNvPr id="0" name=""/>
        <dsp:cNvSpPr/>
      </dsp:nvSpPr>
      <dsp:spPr>
        <a:xfrm>
          <a:off x="836653" y="2583647"/>
          <a:ext cx="2773435" cy="2384904"/>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693291" y="2583647"/>
          <a:ext cx="4706436" cy="23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rtl="0">
            <a:lnSpc>
              <a:spcPct val="90000"/>
            </a:lnSpc>
            <a:spcBef>
              <a:spcPct val="0"/>
            </a:spcBef>
            <a:spcAft>
              <a:spcPct val="35000"/>
            </a:spcAft>
            <a:buNone/>
          </a:pPr>
          <a:r>
            <a:rPr lang="en-US" sz="2100" kern="1200" dirty="0"/>
            <a:t>Common fields or flags include:</a:t>
          </a:r>
        </a:p>
        <a:p>
          <a:pPr marL="171450" lvl="1" indent="-171450" algn="l" defTabSz="711200" rtl="0">
            <a:lnSpc>
              <a:spcPct val="90000"/>
            </a:lnSpc>
            <a:spcBef>
              <a:spcPct val="0"/>
            </a:spcBef>
            <a:spcAft>
              <a:spcPct val="15000"/>
            </a:spcAft>
            <a:buChar char="•"/>
          </a:pPr>
          <a:r>
            <a:rPr lang="en-US" sz="1600" kern="1200" dirty="0"/>
            <a:t>Sign</a:t>
          </a:r>
        </a:p>
        <a:p>
          <a:pPr marL="171450" lvl="1" indent="-171450" algn="l" defTabSz="711200" rtl="0">
            <a:lnSpc>
              <a:spcPct val="90000"/>
            </a:lnSpc>
            <a:spcBef>
              <a:spcPct val="0"/>
            </a:spcBef>
            <a:spcAft>
              <a:spcPct val="15000"/>
            </a:spcAft>
            <a:buChar char="•"/>
          </a:pPr>
          <a:r>
            <a:rPr lang="en-US" sz="1600" kern="1200" dirty="0"/>
            <a:t>Zero</a:t>
          </a:r>
        </a:p>
        <a:p>
          <a:pPr marL="171450" lvl="1" indent="-171450" algn="l" defTabSz="711200" rtl="0">
            <a:lnSpc>
              <a:spcPct val="90000"/>
            </a:lnSpc>
            <a:spcBef>
              <a:spcPct val="0"/>
            </a:spcBef>
            <a:spcAft>
              <a:spcPct val="15000"/>
            </a:spcAft>
            <a:buChar char="•"/>
          </a:pPr>
          <a:r>
            <a:rPr lang="en-US" sz="1600" kern="1200" dirty="0"/>
            <a:t>Carry</a:t>
          </a:r>
        </a:p>
        <a:p>
          <a:pPr marL="171450" lvl="1" indent="-171450" algn="l" defTabSz="711200" rtl="0">
            <a:lnSpc>
              <a:spcPct val="90000"/>
            </a:lnSpc>
            <a:spcBef>
              <a:spcPct val="0"/>
            </a:spcBef>
            <a:spcAft>
              <a:spcPct val="15000"/>
            </a:spcAft>
            <a:buChar char="•"/>
          </a:pPr>
          <a:r>
            <a:rPr lang="en-US" sz="1600" kern="1200" dirty="0"/>
            <a:t>Equal</a:t>
          </a:r>
        </a:p>
        <a:p>
          <a:pPr marL="171450" lvl="1" indent="-171450" algn="l" defTabSz="711200" rtl="0">
            <a:lnSpc>
              <a:spcPct val="90000"/>
            </a:lnSpc>
            <a:spcBef>
              <a:spcPct val="0"/>
            </a:spcBef>
            <a:spcAft>
              <a:spcPct val="15000"/>
            </a:spcAft>
            <a:buChar char="•"/>
          </a:pPr>
          <a:r>
            <a:rPr lang="en-US" sz="1600" kern="1200" dirty="0"/>
            <a:t>Overflow</a:t>
          </a:r>
        </a:p>
        <a:p>
          <a:pPr marL="171450" lvl="1" indent="-171450" algn="l" defTabSz="711200" rtl="0">
            <a:lnSpc>
              <a:spcPct val="90000"/>
            </a:lnSpc>
            <a:spcBef>
              <a:spcPct val="0"/>
            </a:spcBef>
            <a:spcAft>
              <a:spcPct val="15000"/>
            </a:spcAft>
            <a:buChar char="•"/>
          </a:pPr>
          <a:r>
            <a:rPr lang="en-US" sz="1600" kern="1200" dirty="0"/>
            <a:t>Interrupt Enable/Disable</a:t>
          </a:r>
        </a:p>
        <a:p>
          <a:pPr marL="171450" lvl="1" indent="-171450" algn="l" defTabSz="711200" rtl="0">
            <a:lnSpc>
              <a:spcPct val="90000"/>
            </a:lnSpc>
            <a:spcBef>
              <a:spcPct val="0"/>
            </a:spcBef>
            <a:spcAft>
              <a:spcPct val="15000"/>
            </a:spcAft>
            <a:buChar char="•"/>
          </a:pPr>
          <a:r>
            <a:rPr lang="en-US" sz="1600" kern="1200" dirty="0"/>
            <a:t>Supervisor</a:t>
          </a:r>
        </a:p>
      </dsp:txBody>
      <dsp:txXfrm>
        <a:off x="3693291" y="2583647"/>
        <a:ext cx="4706436" cy="2384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224152" y="3684313"/>
          <a:ext cx="91440" cy="685996"/>
        </a:xfrm>
        <a:custGeom>
          <a:avLst/>
          <a:gdLst/>
          <a:ahLst/>
          <a:cxnLst/>
          <a:rect l="0" t="0" r="0" b="0"/>
          <a:pathLst>
            <a:path>
              <a:moveTo>
                <a:pt x="45720" y="0"/>
              </a:moveTo>
              <a:lnTo>
                <a:pt x="45720" y="68599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86984" y="1500526"/>
          <a:ext cx="2882888" cy="685996"/>
        </a:xfrm>
        <a:custGeom>
          <a:avLst/>
          <a:gdLst/>
          <a:ahLst/>
          <a:cxnLst/>
          <a:rect l="0" t="0" r="0" b="0"/>
          <a:pathLst>
            <a:path>
              <a:moveTo>
                <a:pt x="0" y="0"/>
              </a:moveTo>
              <a:lnTo>
                <a:pt x="0" y="467486"/>
              </a:lnTo>
              <a:lnTo>
                <a:pt x="2882888" y="467486"/>
              </a:lnTo>
              <a:lnTo>
                <a:pt x="2882888" y="68599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341264" y="3684313"/>
          <a:ext cx="91440" cy="685996"/>
        </a:xfrm>
        <a:custGeom>
          <a:avLst/>
          <a:gdLst/>
          <a:ahLst/>
          <a:cxnLst/>
          <a:rect l="0" t="0" r="0" b="0"/>
          <a:pathLst>
            <a:path>
              <a:moveTo>
                <a:pt x="45720" y="0"/>
              </a:moveTo>
              <a:lnTo>
                <a:pt x="45720" y="68599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341264" y="1500526"/>
          <a:ext cx="91440" cy="685996"/>
        </a:xfrm>
        <a:custGeom>
          <a:avLst/>
          <a:gdLst/>
          <a:ahLst/>
          <a:cxnLst/>
          <a:rect l="0" t="0" r="0" b="0"/>
          <a:pathLst>
            <a:path>
              <a:moveTo>
                <a:pt x="45720" y="0"/>
              </a:moveTo>
              <a:lnTo>
                <a:pt x="45720" y="68599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58376" y="3684313"/>
          <a:ext cx="91440" cy="685996"/>
        </a:xfrm>
        <a:custGeom>
          <a:avLst/>
          <a:gdLst/>
          <a:ahLst/>
          <a:cxnLst/>
          <a:rect l="0" t="0" r="0" b="0"/>
          <a:pathLst>
            <a:path>
              <a:moveTo>
                <a:pt x="45720" y="0"/>
              </a:moveTo>
              <a:lnTo>
                <a:pt x="45720" y="68599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504096" y="1500526"/>
          <a:ext cx="2882888" cy="685996"/>
        </a:xfrm>
        <a:custGeom>
          <a:avLst/>
          <a:gdLst/>
          <a:ahLst/>
          <a:cxnLst/>
          <a:rect l="0" t="0" r="0" b="0"/>
          <a:pathLst>
            <a:path>
              <a:moveTo>
                <a:pt x="2882888" y="0"/>
              </a:moveTo>
              <a:lnTo>
                <a:pt x="2882888" y="467486"/>
              </a:lnTo>
              <a:lnTo>
                <a:pt x="0" y="467486"/>
              </a:lnTo>
              <a:lnTo>
                <a:pt x="0" y="68599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207621" y="2734"/>
          <a:ext cx="2358726" cy="149779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69702" y="251711"/>
          <a:ext cx="2358726" cy="1497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Includes the following stages:</a:t>
          </a:r>
        </a:p>
      </dsp:txBody>
      <dsp:txXfrm>
        <a:off x="3513571" y="295580"/>
        <a:ext cx="2270988" cy="1410053"/>
      </dsp:txXfrm>
    </dsp:sp>
    <dsp:sp modelId="{9FB4FFB5-C11F-484E-B2AC-3F8A7722AECD}">
      <dsp:nvSpPr>
        <dsp:cNvPr id="0" name=""/>
        <dsp:cNvSpPr/>
      </dsp:nvSpPr>
      <dsp:spPr>
        <a:xfrm>
          <a:off x="324733" y="2186522"/>
          <a:ext cx="2358726" cy="149779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86813" y="2435499"/>
          <a:ext cx="2358726" cy="1497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Fetch</a:t>
          </a:r>
        </a:p>
      </dsp:txBody>
      <dsp:txXfrm>
        <a:off x="630682" y="2479368"/>
        <a:ext cx="2270988" cy="1410053"/>
      </dsp:txXfrm>
    </dsp:sp>
    <dsp:sp modelId="{553E2E5B-A13E-FF49-8C45-FB7E75BAA80F}">
      <dsp:nvSpPr>
        <dsp:cNvPr id="0" name=""/>
        <dsp:cNvSpPr/>
      </dsp:nvSpPr>
      <dsp:spPr>
        <a:xfrm>
          <a:off x="324733" y="4370310"/>
          <a:ext cx="2358726" cy="149779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86813" y="4619286"/>
          <a:ext cx="2358726" cy="1497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Read the next instruction from memory into the processor</a:t>
          </a:r>
        </a:p>
      </dsp:txBody>
      <dsp:txXfrm>
        <a:off x="630682" y="4663155"/>
        <a:ext cx="2270988" cy="1410053"/>
      </dsp:txXfrm>
    </dsp:sp>
    <dsp:sp modelId="{25DF7365-5D74-DF46-96B5-16D5E6DC1CCA}">
      <dsp:nvSpPr>
        <dsp:cNvPr id="0" name=""/>
        <dsp:cNvSpPr/>
      </dsp:nvSpPr>
      <dsp:spPr>
        <a:xfrm>
          <a:off x="3207621" y="2186522"/>
          <a:ext cx="2358726" cy="149779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69702" y="2435499"/>
          <a:ext cx="2358726" cy="1497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Execute</a:t>
          </a:r>
        </a:p>
      </dsp:txBody>
      <dsp:txXfrm>
        <a:off x="3513571" y="2479368"/>
        <a:ext cx="2270988" cy="1410053"/>
      </dsp:txXfrm>
    </dsp:sp>
    <dsp:sp modelId="{2BAF6A3E-78B0-7949-A2B0-6895C6917D8B}">
      <dsp:nvSpPr>
        <dsp:cNvPr id="0" name=""/>
        <dsp:cNvSpPr/>
      </dsp:nvSpPr>
      <dsp:spPr>
        <a:xfrm>
          <a:off x="3207621" y="4370310"/>
          <a:ext cx="2358726" cy="149779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69702" y="4619286"/>
          <a:ext cx="2358726" cy="1497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Interpret the opcode and perform the indicated operation</a:t>
          </a:r>
        </a:p>
      </dsp:txBody>
      <dsp:txXfrm>
        <a:off x="3513571" y="4663155"/>
        <a:ext cx="2270988" cy="1410053"/>
      </dsp:txXfrm>
    </dsp:sp>
    <dsp:sp modelId="{C91E6CA4-2AF4-C547-9551-BEB59BE9CDA3}">
      <dsp:nvSpPr>
        <dsp:cNvPr id="0" name=""/>
        <dsp:cNvSpPr/>
      </dsp:nvSpPr>
      <dsp:spPr>
        <a:xfrm>
          <a:off x="6090509" y="2186522"/>
          <a:ext cx="2358726" cy="149779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352590" y="2435499"/>
          <a:ext cx="2358726" cy="1497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Interrupt </a:t>
          </a:r>
        </a:p>
      </dsp:txBody>
      <dsp:txXfrm>
        <a:off x="6396459" y="2479368"/>
        <a:ext cx="2270988" cy="1410053"/>
      </dsp:txXfrm>
    </dsp:sp>
    <dsp:sp modelId="{421C3655-0911-9049-B8DE-E6E2B6DA48D6}">
      <dsp:nvSpPr>
        <dsp:cNvPr id="0" name=""/>
        <dsp:cNvSpPr/>
      </dsp:nvSpPr>
      <dsp:spPr>
        <a:xfrm>
          <a:off x="6090509" y="4370310"/>
          <a:ext cx="2358726" cy="149779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352590" y="4619286"/>
          <a:ext cx="2358726" cy="1497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If interrupts are enabled and an interrupt has occurred, save the current process state and service the interrupt</a:t>
          </a:r>
        </a:p>
      </dsp:txBody>
      <dsp:txXfrm>
        <a:off x="6396459" y="4663155"/>
        <a:ext cx="2270988" cy="14100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468755"/>
          <a:ext cx="8785225" cy="195834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860" y="0"/>
          <a:ext cx="2548058" cy="1958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t>Similar to the use of an assembly line in a manufacturing plant</a:t>
          </a:r>
        </a:p>
      </dsp:txBody>
      <dsp:txXfrm>
        <a:off x="3860" y="0"/>
        <a:ext cx="2548058" cy="1958340"/>
      </dsp:txXfrm>
    </dsp:sp>
    <dsp:sp modelId="{807546D9-8E8B-6A4F-AC7F-C4B7428D197A}">
      <dsp:nvSpPr>
        <dsp:cNvPr id="0" name=""/>
        <dsp:cNvSpPr/>
      </dsp:nvSpPr>
      <dsp:spPr>
        <a:xfrm>
          <a:off x="1033097" y="2203132"/>
          <a:ext cx="489585" cy="489585"/>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679322" y="2937510"/>
          <a:ext cx="2548058" cy="1958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rtl="0">
            <a:lnSpc>
              <a:spcPct val="90000"/>
            </a:lnSpc>
            <a:spcBef>
              <a:spcPct val="0"/>
            </a:spcBef>
            <a:spcAft>
              <a:spcPct val="35000"/>
            </a:spcAft>
            <a:buNone/>
          </a:pPr>
          <a:r>
            <a:rPr lang="en-US" sz="1800" kern="1200" dirty="0"/>
            <a:t>New inputs are accepted at one end before previously accepted inputs appear as outputs at the other end</a:t>
          </a:r>
        </a:p>
      </dsp:txBody>
      <dsp:txXfrm>
        <a:off x="2679322" y="2937510"/>
        <a:ext cx="2548058" cy="1958340"/>
      </dsp:txXfrm>
    </dsp:sp>
    <dsp:sp modelId="{54394626-9124-C54E-AFB1-DB948AB78EEC}">
      <dsp:nvSpPr>
        <dsp:cNvPr id="0" name=""/>
        <dsp:cNvSpPr/>
      </dsp:nvSpPr>
      <dsp:spPr>
        <a:xfrm>
          <a:off x="3708558" y="2203132"/>
          <a:ext cx="489585" cy="489585"/>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354783" y="0"/>
          <a:ext cx="2548058" cy="1958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t>To apply this concept to instruction execution we must recognize that an instruction has a number of stages</a:t>
          </a:r>
        </a:p>
      </dsp:txBody>
      <dsp:txXfrm>
        <a:off x="5354783" y="0"/>
        <a:ext cx="2548058" cy="1958340"/>
      </dsp:txXfrm>
    </dsp:sp>
    <dsp:sp modelId="{58494C77-8E8C-AB4D-92EC-9E2074C07624}">
      <dsp:nvSpPr>
        <dsp:cNvPr id="0" name=""/>
        <dsp:cNvSpPr/>
      </dsp:nvSpPr>
      <dsp:spPr>
        <a:xfrm>
          <a:off x="6384020" y="2203132"/>
          <a:ext cx="489585" cy="489585"/>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555432"/>
          <a:ext cx="8785225" cy="2073910"/>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860" y="0"/>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rtl="0">
            <a:lnSpc>
              <a:spcPct val="90000"/>
            </a:lnSpc>
            <a:spcBef>
              <a:spcPct val="0"/>
            </a:spcBef>
            <a:spcAft>
              <a:spcPct val="35000"/>
            </a:spcAft>
            <a:buNone/>
          </a:pPr>
          <a:r>
            <a:rPr lang="en-US" sz="1900" kern="1200" dirty="0"/>
            <a:t>Occur when the pipeline, or some portion of the pipeline, must stall because conditions do not permit continued execution</a:t>
          </a:r>
        </a:p>
      </dsp:txBody>
      <dsp:txXfrm>
        <a:off x="3860" y="0"/>
        <a:ext cx="2548058" cy="2073910"/>
      </dsp:txXfrm>
    </dsp:sp>
    <dsp:sp modelId="{FEA28A59-43CC-CA48-91CC-049A515D183B}">
      <dsp:nvSpPr>
        <dsp:cNvPr id="0" name=""/>
        <dsp:cNvSpPr/>
      </dsp:nvSpPr>
      <dsp:spPr>
        <a:xfrm>
          <a:off x="1018651" y="2333148"/>
          <a:ext cx="518477" cy="518477"/>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679322" y="3110864"/>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rtl="0">
            <a:lnSpc>
              <a:spcPct val="90000"/>
            </a:lnSpc>
            <a:spcBef>
              <a:spcPct val="0"/>
            </a:spcBef>
            <a:spcAft>
              <a:spcPct val="35000"/>
            </a:spcAft>
            <a:buNone/>
          </a:pPr>
          <a:r>
            <a:rPr lang="en-GB" sz="1900" kern="1200" dirty="0"/>
            <a:t>Also referred to as a </a:t>
          </a:r>
          <a:r>
            <a:rPr lang="en-GB" sz="1900" i="1" kern="1200" dirty="0"/>
            <a:t>pipeline bubble</a:t>
          </a:r>
        </a:p>
      </dsp:txBody>
      <dsp:txXfrm>
        <a:off x="2679322" y="3110864"/>
        <a:ext cx="2548058" cy="2073910"/>
      </dsp:txXfrm>
    </dsp:sp>
    <dsp:sp modelId="{8453DE48-C8CC-4047-8F93-D3EC13EB92CF}">
      <dsp:nvSpPr>
        <dsp:cNvPr id="0" name=""/>
        <dsp:cNvSpPr/>
      </dsp:nvSpPr>
      <dsp:spPr>
        <a:xfrm>
          <a:off x="3694112" y="2333148"/>
          <a:ext cx="518477" cy="51847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354783" y="0"/>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marL="0" lvl="0" indent="0" algn="l" defTabSz="844550" rtl="0">
            <a:lnSpc>
              <a:spcPct val="90000"/>
            </a:lnSpc>
            <a:spcBef>
              <a:spcPct val="0"/>
            </a:spcBef>
            <a:spcAft>
              <a:spcPct val="35000"/>
            </a:spcAft>
            <a:buNone/>
          </a:pPr>
          <a:r>
            <a:rPr lang="en-US" sz="1900" kern="1200" dirty="0"/>
            <a:t>There are three types of hazards:</a:t>
          </a:r>
        </a:p>
        <a:p>
          <a:pPr marL="114300" lvl="1" indent="-114300" algn="l" defTabSz="666750" rtl="0">
            <a:lnSpc>
              <a:spcPct val="90000"/>
            </a:lnSpc>
            <a:spcBef>
              <a:spcPct val="0"/>
            </a:spcBef>
            <a:spcAft>
              <a:spcPct val="15000"/>
            </a:spcAft>
            <a:buChar char="•"/>
          </a:pPr>
          <a:r>
            <a:rPr lang="en-US" sz="1500" kern="1200" dirty="0"/>
            <a:t>Resource</a:t>
          </a:r>
        </a:p>
        <a:p>
          <a:pPr marL="114300" lvl="1" indent="-114300" algn="l" defTabSz="666750" rtl="0">
            <a:lnSpc>
              <a:spcPct val="90000"/>
            </a:lnSpc>
            <a:spcBef>
              <a:spcPct val="0"/>
            </a:spcBef>
            <a:spcAft>
              <a:spcPct val="15000"/>
            </a:spcAft>
            <a:buChar char="•"/>
          </a:pPr>
          <a:r>
            <a:rPr lang="en-US" sz="1500" kern="1200" dirty="0"/>
            <a:t>Data</a:t>
          </a:r>
        </a:p>
        <a:p>
          <a:pPr marL="114300" lvl="1" indent="-114300" algn="l" defTabSz="666750" rtl="0">
            <a:lnSpc>
              <a:spcPct val="90000"/>
            </a:lnSpc>
            <a:spcBef>
              <a:spcPct val="0"/>
            </a:spcBef>
            <a:spcAft>
              <a:spcPct val="15000"/>
            </a:spcAft>
            <a:buChar char="•"/>
          </a:pPr>
          <a:r>
            <a:rPr lang="en-US" sz="1500" kern="1200" dirty="0"/>
            <a:t>Control</a:t>
          </a:r>
        </a:p>
      </dsp:txBody>
      <dsp:txXfrm>
        <a:off x="5354783" y="0"/>
        <a:ext cx="2548058" cy="2073910"/>
      </dsp:txXfrm>
    </dsp:sp>
    <dsp:sp modelId="{183E54CD-4462-0148-8FAD-D290624DB81E}">
      <dsp:nvSpPr>
        <dsp:cNvPr id="0" name=""/>
        <dsp:cNvSpPr/>
      </dsp:nvSpPr>
      <dsp:spPr>
        <a:xfrm>
          <a:off x="6369573" y="2333148"/>
          <a:ext cx="518477" cy="518477"/>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0" y="0"/>
          <a:ext cx="7221855" cy="1552098"/>
        </a:xfrm>
        <a:prstGeom prst="roundRect">
          <a:avLst>
            <a:gd name="adj" fmla="val 10000"/>
          </a:avLst>
        </a:prstGeom>
        <a:gradFill rotWithShape="0">
          <a:gsLst>
            <a:gs pos="0">
              <a:schemeClr val="accent3">
                <a:hueOff val="0"/>
                <a:satOff val="0"/>
                <a:lumOff val="0"/>
                <a:alphaOff val="0"/>
                <a:shade val="40000"/>
                <a:alpha val="100000"/>
                <a:satMod val="150000"/>
                <a:lumMod val="100000"/>
              </a:schemeClr>
            </a:gs>
            <a:gs pos="100000">
              <a:schemeClr val="accent3">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solidFill>
                <a:schemeClr val="accent2"/>
              </a:solidFill>
            </a:rPr>
            <a:t>A simple pipeline suffers a penalty for a branch instruction because it must choose one of two instructions to fetch next and may make the wrong choice</a:t>
          </a:r>
          <a:endParaRPr lang="en-US" sz="2100" kern="1200" dirty="0">
            <a:solidFill>
              <a:schemeClr val="accent2"/>
            </a:solidFill>
          </a:endParaRPr>
        </a:p>
      </dsp:txBody>
      <dsp:txXfrm>
        <a:off x="45459" y="45459"/>
        <a:ext cx="5547020" cy="1461180"/>
      </dsp:txXfrm>
    </dsp:sp>
    <dsp:sp modelId="{161F44EF-0492-E941-886C-60773EAAC415}">
      <dsp:nvSpPr>
        <dsp:cNvPr id="0" name=""/>
        <dsp:cNvSpPr/>
      </dsp:nvSpPr>
      <dsp:spPr>
        <a:xfrm>
          <a:off x="637222" y="1810782"/>
          <a:ext cx="7221855" cy="1552098"/>
        </a:xfrm>
        <a:prstGeom prst="roundRect">
          <a:avLst>
            <a:gd name="adj" fmla="val 10000"/>
          </a:avLst>
        </a:prstGeom>
        <a:gradFill rotWithShape="0">
          <a:gsLst>
            <a:gs pos="0">
              <a:schemeClr val="accent3">
                <a:hueOff val="-5400000"/>
                <a:satOff val="0"/>
                <a:lumOff val="0"/>
                <a:alphaOff val="0"/>
                <a:shade val="40000"/>
                <a:alpha val="100000"/>
                <a:satMod val="150000"/>
                <a:lumMod val="100000"/>
              </a:schemeClr>
            </a:gs>
            <a:gs pos="100000">
              <a:schemeClr val="accent3">
                <a:hueOff val="-540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solidFill>
                <a:schemeClr val="accent2"/>
              </a:solidFill>
            </a:rPr>
            <a:t>A brute-force approach is to replicate the initial portions of the pipeline and allow the pipeline to fetch both instructions, making use of two streams</a:t>
          </a:r>
          <a:endParaRPr lang="en-US" sz="2100" kern="1200" dirty="0">
            <a:solidFill>
              <a:schemeClr val="accent2"/>
            </a:solidFill>
          </a:endParaRPr>
        </a:p>
      </dsp:txBody>
      <dsp:txXfrm>
        <a:off x="682681" y="1856241"/>
        <a:ext cx="5484850" cy="1461180"/>
      </dsp:txXfrm>
    </dsp:sp>
    <dsp:sp modelId="{B1F79EE3-7A7D-C44F-9D34-BEFD90CE1B1A}">
      <dsp:nvSpPr>
        <dsp:cNvPr id="0" name=""/>
        <dsp:cNvSpPr/>
      </dsp:nvSpPr>
      <dsp:spPr>
        <a:xfrm>
          <a:off x="1274444" y="3621564"/>
          <a:ext cx="7221855" cy="1552098"/>
        </a:xfrm>
        <a:prstGeom prst="roundRect">
          <a:avLst>
            <a:gd name="adj" fmla="val 10000"/>
          </a:avLst>
        </a:prstGeom>
        <a:gradFill rotWithShape="0">
          <a:gsLst>
            <a:gs pos="0">
              <a:schemeClr val="accent3">
                <a:hueOff val="-10800000"/>
                <a:satOff val="0"/>
                <a:lumOff val="0"/>
                <a:alphaOff val="0"/>
                <a:shade val="40000"/>
                <a:alpha val="100000"/>
                <a:satMod val="150000"/>
                <a:lumMod val="100000"/>
              </a:schemeClr>
            </a:gs>
            <a:gs pos="100000">
              <a:schemeClr val="accent3">
                <a:hueOff val="-1080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solidFill>
                <a:schemeClr val="accent2"/>
              </a:solidFill>
            </a:rPr>
            <a:t>Drawbacks:</a:t>
          </a:r>
          <a:endParaRPr lang="en-US" sz="2100" kern="1200" dirty="0">
            <a:solidFill>
              <a:schemeClr val="accent2"/>
            </a:solidFill>
          </a:endParaRPr>
        </a:p>
        <a:p>
          <a:pPr marL="171450" lvl="1" indent="-171450" algn="l" defTabSz="711200" rtl="0">
            <a:lnSpc>
              <a:spcPct val="90000"/>
            </a:lnSpc>
            <a:spcBef>
              <a:spcPct val="0"/>
            </a:spcBef>
            <a:spcAft>
              <a:spcPct val="15000"/>
            </a:spcAft>
            <a:buChar char="•"/>
          </a:pPr>
          <a:r>
            <a:rPr lang="en-US" sz="1600" kern="1200">
              <a:solidFill>
                <a:schemeClr val="accent2"/>
              </a:solidFill>
            </a:rPr>
            <a:t>With multiple pipelines there are contention delays for access to the registers and to memory</a:t>
          </a:r>
          <a:endParaRPr lang="en-US" sz="1600" kern="1200" dirty="0">
            <a:solidFill>
              <a:schemeClr val="accent2"/>
            </a:solidFill>
          </a:endParaRPr>
        </a:p>
        <a:p>
          <a:pPr marL="171450" lvl="1" indent="-171450" algn="l" defTabSz="711200" rtl="0">
            <a:lnSpc>
              <a:spcPct val="90000"/>
            </a:lnSpc>
            <a:spcBef>
              <a:spcPct val="0"/>
            </a:spcBef>
            <a:spcAft>
              <a:spcPct val="15000"/>
            </a:spcAft>
            <a:buChar char="•"/>
          </a:pPr>
          <a:r>
            <a:rPr lang="en-US" sz="1600" kern="1200">
              <a:solidFill>
                <a:schemeClr val="accent2"/>
              </a:solidFill>
            </a:rPr>
            <a:t>Additional branch instructions may enter the pipeline before the original branch decision is resolved</a:t>
          </a:r>
          <a:endParaRPr lang="en-US" sz="1600" kern="1200" dirty="0">
            <a:solidFill>
              <a:schemeClr val="accent2"/>
            </a:solidFill>
          </a:endParaRPr>
        </a:p>
      </dsp:txBody>
      <dsp:txXfrm>
        <a:off x="1319903" y="3667023"/>
        <a:ext cx="5484850" cy="1461180"/>
      </dsp:txXfrm>
    </dsp:sp>
    <dsp:sp modelId="{3ED912AA-9F9D-CD47-B60C-545F31A5E796}">
      <dsp:nvSpPr>
        <dsp:cNvPr id="0" name=""/>
        <dsp:cNvSpPr/>
      </dsp:nvSpPr>
      <dsp:spPr>
        <a:xfrm>
          <a:off x="6212990" y="1177008"/>
          <a:ext cx="1008864" cy="100886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439984" y="1177008"/>
        <a:ext cx="554876" cy="759170"/>
      </dsp:txXfrm>
    </dsp:sp>
    <dsp:sp modelId="{0D29E717-2597-8D46-AD2C-467DADE43F0B}">
      <dsp:nvSpPr>
        <dsp:cNvPr id="0" name=""/>
        <dsp:cNvSpPr/>
      </dsp:nvSpPr>
      <dsp:spPr>
        <a:xfrm>
          <a:off x="6850213" y="2977443"/>
          <a:ext cx="1008864" cy="1008864"/>
        </a:xfrm>
        <a:prstGeom prst="downArrow">
          <a:avLst>
            <a:gd name="adj1" fmla="val 55000"/>
            <a:gd name="adj2" fmla="val 45000"/>
          </a:avLst>
        </a:prstGeom>
        <a:solidFill>
          <a:schemeClr val="accent3">
            <a:tint val="40000"/>
            <a:alpha val="90000"/>
            <a:hueOff val="-10800000"/>
            <a:satOff val="0"/>
            <a:lumOff val="0"/>
            <a:alphaOff val="0"/>
          </a:schemeClr>
        </a:solidFill>
        <a:ln w="12700"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77207" y="2977443"/>
        <a:ext cx="554876" cy="7591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A5C5D-E876-A54A-A276-7916B59DDE7B}">
      <dsp:nvSpPr>
        <dsp:cNvPr id="0" name=""/>
        <dsp:cNvSpPr/>
      </dsp:nvSpPr>
      <dsp:spPr>
        <a:xfrm>
          <a:off x="0" y="4671383"/>
          <a:ext cx="8713788" cy="766379"/>
        </a:xfrm>
        <a:prstGeom prst="rect">
          <a:avLst/>
        </a:prstGeom>
        <a:solidFill>
          <a:schemeClr val="accent3">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GB" sz="1400" kern="1200"/>
            <a:t>Write back</a:t>
          </a:r>
        </a:p>
      </dsp:txBody>
      <dsp:txXfrm>
        <a:off x="0" y="4671383"/>
        <a:ext cx="8713788" cy="413844"/>
      </dsp:txXfrm>
    </dsp:sp>
    <dsp:sp modelId="{934F4480-EF98-2D4C-9B83-D15690809056}">
      <dsp:nvSpPr>
        <dsp:cNvPr id="0" name=""/>
        <dsp:cNvSpPr/>
      </dsp:nvSpPr>
      <dsp:spPr>
        <a:xfrm>
          <a:off x="0" y="5069900"/>
          <a:ext cx="8713788" cy="352534"/>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Updates registers and status flags modified during the preceding execute stage</a:t>
          </a:r>
        </a:p>
      </dsp:txBody>
      <dsp:txXfrm>
        <a:off x="0" y="5069900"/>
        <a:ext cx="8713788" cy="352534"/>
      </dsp:txXfrm>
    </dsp:sp>
    <dsp:sp modelId="{076C065E-D8E3-AC43-9F26-8D74FDDEE281}">
      <dsp:nvSpPr>
        <dsp:cNvPr id="0" name=""/>
        <dsp:cNvSpPr/>
      </dsp:nvSpPr>
      <dsp:spPr>
        <a:xfrm rot="10800000">
          <a:off x="0" y="3504187"/>
          <a:ext cx="8713788" cy="1178691"/>
        </a:xfrm>
        <a:prstGeom prst="upArrowCallout">
          <a:avLst/>
        </a:prstGeom>
        <a:solidFill>
          <a:schemeClr val="accent3">
            <a:hueOff val="-270000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GB" sz="1400" kern="1200"/>
            <a:t>Execute</a:t>
          </a:r>
        </a:p>
      </dsp:txBody>
      <dsp:txXfrm rot="-10800000">
        <a:off x="0" y="3504187"/>
        <a:ext cx="8713788" cy="413720"/>
      </dsp:txXfrm>
    </dsp:sp>
    <dsp:sp modelId="{8D380DDE-D8A1-CA46-A6EA-E26248B08CA0}">
      <dsp:nvSpPr>
        <dsp:cNvPr id="0" name=""/>
        <dsp:cNvSpPr/>
      </dsp:nvSpPr>
      <dsp:spPr>
        <a:xfrm>
          <a:off x="0" y="3917908"/>
          <a:ext cx="8713788" cy="352428"/>
        </a:xfrm>
        <a:prstGeom prst="rect">
          <a:avLst/>
        </a:prstGeom>
        <a:solidFill>
          <a:schemeClr val="accent3">
            <a:tint val="40000"/>
            <a:alpha val="90000"/>
            <a:hueOff val="-135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Stage includes ALU operations, cache access, and register update</a:t>
          </a:r>
        </a:p>
      </dsp:txBody>
      <dsp:txXfrm>
        <a:off x="0" y="3917908"/>
        <a:ext cx="8713788" cy="352428"/>
      </dsp:txXfrm>
    </dsp:sp>
    <dsp:sp modelId="{1F270C8F-950D-4746-ADF7-6E5479824A59}">
      <dsp:nvSpPr>
        <dsp:cNvPr id="0" name=""/>
        <dsp:cNvSpPr/>
      </dsp:nvSpPr>
      <dsp:spPr>
        <a:xfrm rot="10800000">
          <a:off x="0" y="2336991"/>
          <a:ext cx="8713788" cy="1178691"/>
        </a:xfrm>
        <a:prstGeom prst="upArrowCallout">
          <a:avLst/>
        </a:prstGeom>
        <a:solidFill>
          <a:schemeClr val="accent3">
            <a:hueOff val="-540000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GB" sz="1400" kern="1200"/>
            <a:t>Decode stage 2</a:t>
          </a:r>
        </a:p>
      </dsp:txBody>
      <dsp:txXfrm rot="-10800000">
        <a:off x="0" y="2336991"/>
        <a:ext cx="8713788" cy="413720"/>
      </dsp:txXfrm>
    </dsp:sp>
    <dsp:sp modelId="{D380F6F6-CF18-2345-A74F-FDE18796F575}">
      <dsp:nvSpPr>
        <dsp:cNvPr id="0" name=""/>
        <dsp:cNvSpPr/>
      </dsp:nvSpPr>
      <dsp:spPr>
        <a:xfrm>
          <a:off x="0" y="2750712"/>
          <a:ext cx="4356894" cy="352428"/>
        </a:xfrm>
        <a:prstGeom prst="rect">
          <a:avLst/>
        </a:prstGeom>
        <a:solidFill>
          <a:schemeClr val="accent3">
            <a:tint val="40000"/>
            <a:alpha val="90000"/>
            <a:hueOff val="-270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Expands each opcode into control signals for the ALU</a:t>
          </a:r>
        </a:p>
      </dsp:txBody>
      <dsp:txXfrm>
        <a:off x="0" y="2750712"/>
        <a:ext cx="4356894" cy="352428"/>
      </dsp:txXfrm>
    </dsp:sp>
    <dsp:sp modelId="{E7F4D529-EE61-FA46-8C6C-3665849EB00A}">
      <dsp:nvSpPr>
        <dsp:cNvPr id="0" name=""/>
        <dsp:cNvSpPr/>
      </dsp:nvSpPr>
      <dsp:spPr>
        <a:xfrm>
          <a:off x="4356894" y="2750712"/>
          <a:ext cx="4356894" cy="352428"/>
        </a:xfrm>
        <a:prstGeom prst="rect">
          <a:avLst/>
        </a:prstGeom>
        <a:solidFill>
          <a:schemeClr val="accent3">
            <a:tint val="40000"/>
            <a:alpha val="90000"/>
            <a:hueOff val="-405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Also controls the computation of the more complex addressing modes</a:t>
          </a:r>
        </a:p>
      </dsp:txBody>
      <dsp:txXfrm>
        <a:off x="4356894" y="2750712"/>
        <a:ext cx="4356894" cy="352428"/>
      </dsp:txXfrm>
    </dsp:sp>
    <dsp:sp modelId="{5B26307B-A624-C24C-ACCD-2DDF84EAA60B}">
      <dsp:nvSpPr>
        <dsp:cNvPr id="0" name=""/>
        <dsp:cNvSpPr/>
      </dsp:nvSpPr>
      <dsp:spPr>
        <a:xfrm rot="10800000">
          <a:off x="0" y="1169796"/>
          <a:ext cx="8713788" cy="1178691"/>
        </a:xfrm>
        <a:prstGeom prst="upArrowCallout">
          <a:avLst/>
        </a:prstGeom>
        <a:solidFill>
          <a:schemeClr val="accent3">
            <a:hueOff val="-810000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GB" sz="1400" kern="1200"/>
            <a:t>Decode stage 1</a:t>
          </a:r>
        </a:p>
      </dsp:txBody>
      <dsp:txXfrm rot="-10800000">
        <a:off x="0" y="1169796"/>
        <a:ext cx="8713788" cy="413720"/>
      </dsp:txXfrm>
    </dsp:sp>
    <dsp:sp modelId="{86710D97-7381-7643-8E6C-7CD89531582C}">
      <dsp:nvSpPr>
        <dsp:cNvPr id="0" name=""/>
        <dsp:cNvSpPr/>
      </dsp:nvSpPr>
      <dsp:spPr>
        <a:xfrm>
          <a:off x="4254" y="1583516"/>
          <a:ext cx="2901759" cy="352428"/>
        </a:xfrm>
        <a:prstGeom prst="rect">
          <a:avLst/>
        </a:prstGeom>
        <a:solidFill>
          <a:schemeClr val="accent3">
            <a:tint val="40000"/>
            <a:alpha val="90000"/>
            <a:hueOff val="-540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All opcode and addressing-mode information is decoded in the D1 stage</a:t>
          </a:r>
        </a:p>
      </dsp:txBody>
      <dsp:txXfrm>
        <a:off x="4254" y="1583516"/>
        <a:ext cx="2901759" cy="352428"/>
      </dsp:txXfrm>
    </dsp:sp>
    <dsp:sp modelId="{981DC774-DE51-BE4F-B703-2CC713DF2309}">
      <dsp:nvSpPr>
        <dsp:cNvPr id="0" name=""/>
        <dsp:cNvSpPr/>
      </dsp:nvSpPr>
      <dsp:spPr>
        <a:xfrm>
          <a:off x="2906014" y="1583516"/>
          <a:ext cx="2901759" cy="352428"/>
        </a:xfrm>
        <a:prstGeom prst="rect">
          <a:avLst/>
        </a:prstGeom>
        <a:solidFill>
          <a:schemeClr val="accent3">
            <a:tint val="40000"/>
            <a:alpha val="90000"/>
            <a:hueOff val="-675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3 bytes of instruction are passed to the D1 stage from the prefetch buffers</a:t>
          </a:r>
        </a:p>
      </dsp:txBody>
      <dsp:txXfrm>
        <a:off x="2906014" y="1583516"/>
        <a:ext cx="2901759" cy="352428"/>
      </dsp:txXfrm>
    </dsp:sp>
    <dsp:sp modelId="{FC3D2DC0-4C36-2745-8697-9F32D22B9C2E}">
      <dsp:nvSpPr>
        <dsp:cNvPr id="0" name=""/>
        <dsp:cNvSpPr/>
      </dsp:nvSpPr>
      <dsp:spPr>
        <a:xfrm>
          <a:off x="5807773" y="1583516"/>
          <a:ext cx="2901759" cy="352428"/>
        </a:xfrm>
        <a:prstGeom prst="rect">
          <a:avLst/>
        </a:prstGeom>
        <a:solidFill>
          <a:schemeClr val="accent3">
            <a:tint val="40000"/>
            <a:alpha val="90000"/>
            <a:hueOff val="-810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D1 decoder can then direct the D2 stage to capture the rest of the instruction</a:t>
          </a:r>
        </a:p>
      </dsp:txBody>
      <dsp:txXfrm>
        <a:off x="5807773" y="1583516"/>
        <a:ext cx="2901759" cy="352428"/>
      </dsp:txXfrm>
    </dsp:sp>
    <dsp:sp modelId="{EB857481-C7D6-2D4C-89EB-D1F54EFE4799}">
      <dsp:nvSpPr>
        <dsp:cNvPr id="0" name=""/>
        <dsp:cNvSpPr/>
      </dsp:nvSpPr>
      <dsp:spPr>
        <a:xfrm rot="10800000">
          <a:off x="0" y="2600"/>
          <a:ext cx="8713788" cy="1178691"/>
        </a:xfrm>
        <a:prstGeom prst="upArrowCallout">
          <a:avLst/>
        </a:prstGeom>
        <a:solidFill>
          <a:schemeClr val="accent3">
            <a:hueOff val="-1080000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GB" sz="1400" kern="1200"/>
            <a:t>Fetch</a:t>
          </a:r>
        </a:p>
      </dsp:txBody>
      <dsp:txXfrm rot="-10800000">
        <a:off x="0" y="2600"/>
        <a:ext cx="8713788" cy="413720"/>
      </dsp:txXfrm>
    </dsp:sp>
    <dsp:sp modelId="{23616CED-90C6-0049-B429-C173A89B11C4}">
      <dsp:nvSpPr>
        <dsp:cNvPr id="0" name=""/>
        <dsp:cNvSpPr/>
      </dsp:nvSpPr>
      <dsp:spPr>
        <a:xfrm>
          <a:off x="0" y="416321"/>
          <a:ext cx="4356894" cy="352428"/>
        </a:xfrm>
        <a:prstGeom prst="rect">
          <a:avLst/>
        </a:prstGeom>
        <a:solidFill>
          <a:schemeClr val="accent3">
            <a:tint val="40000"/>
            <a:alpha val="90000"/>
            <a:hueOff val="-945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Objective is to fill the prefetch buffers with new data as soon as the old data have been consumed by the instruction decoder</a:t>
          </a:r>
        </a:p>
      </dsp:txBody>
      <dsp:txXfrm>
        <a:off x="0" y="416321"/>
        <a:ext cx="4356894" cy="352428"/>
      </dsp:txXfrm>
    </dsp:sp>
    <dsp:sp modelId="{1D9CA8F7-9FAF-B443-9050-42C2FD4F26E6}">
      <dsp:nvSpPr>
        <dsp:cNvPr id="0" name=""/>
        <dsp:cNvSpPr/>
      </dsp:nvSpPr>
      <dsp:spPr>
        <a:xfrm>
          <a:off x="4356894" y="416321"/>
          <a:ext cx="4356894" cy="352428"/>
        </a:xfrm>
        <a:prstGeom prst="rect">
          <a:avLst/>
        </a:prstGeom>
        <a:solidFill>
          <a:schemeClr val="accent3">
            <a:tint val="40000"/>
            <a:alpha val="90000"/>
            <a:hueOff val="-1080000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rtl="0">
            <a:lnSpc>
              <a:spcPct val="90000"/>
            </a:lnSpc>
            <a:spcBef>
              <a:spcPct val="0"/>
            </a:spcBef>
            <a:spcAft>
              <a:spcPct val="35000"/>
            </a:spcAft>
            <a:buNone/>
          </a:pPr>
          <a:r>
            <a:rPr lang="en-GB" sz="1100" kern="1200"/>
            <a:t>Operates independently of the other stages to keep the prefetch buffers full</a:t>
          </a:r>
        </a:p>
      </dsp:txBody>
      <dsp:txXfrm>
        <a:off x="4356894" y="416321"/>
        <a:ext cx="4356894" cy="3524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86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702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686800"/>
            <a:ext cx="2971800" cy="457200"/>
          </a:xfrm>
          <a:prstGeom prst="rect">
            <a:avLst/>
          </a:prstGeom>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3364243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Read the next instruction from memory into the processor.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Interpret the opcode and perform the indicated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this decomposition, the various stages will be of more nearly equal duration.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14.12 indicates the logic needed for pipelining to account for branches and interrupts.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Interpret instruction: The </a:t>
            </a:r>
            <a:r>
              <a:rPr lang="en-US" sz="1200" kern="1200" dirty="0">
                <a:solidFill>
                  <a:schemeClr val="tx1"/>
                </a:solidFill>
                <a:latin typeface="Times New Roman" pitchFamily="-1" charset="0"/>
                <a:ea typeface="+mn-ea"/>
                <a:cs typeface="+mn-cs"/>
              </a:rPr>
              <a:t>instruction is decoded to determine what action is required.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pipeline hazard </a:t>
            </a:r>
            <a:r>
              <a:rPr lang="en-US" sz="1200" kern="1200" dirty="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a:solidFill>
                  <a:schemeClr val="tx1"/>
                </a:solidFill>
                <a:latin typeface="Times New Roman" pitchFamily="-1" charset="0"/>
                <a:ea typeface="+mn-ea"/>
                <a:cs typeface="+mn-cs"/>
              </a:rPr>
              <a:t>structural hazard.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As an example, consider the following x86 machine instruction sequence: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EAX, EBX /* EAX = EAX + EBX</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SUB ECX, EAX /* ECX = ECX – EAX</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first instruction adds the contents of the 32-bit registers EAX and EBX</a:t>
            </a:r>
          </a:p>
          <a:p>
            <a:r>
              <a:rPr lang="en-US" sz="1200" b="0" i="0" u="none" strike="noStrike" kern="1200" baseline="0" dirty="0">
                <a:solidFill>
                  <a:schemeClr val="tx1"/>
                </a:solidFill>
                <a:latin typeface="Times New Roman" pitchFamily="-1" charset="0"/>
                <a:ea typeface="+mn-ea"/>
                <a:cs typeface="+mn-cs"/>
              </a:rPr>
              <a:t>and stores the result in EAX. The second instruction subtracts the contents of EAX</a:t>
            </a:r>
          </a:p>
          <a:p>
            <a:r>
              <a:rPr lang="en-US" sz="1200" b="0" i="0" u="none" strike="noStrike" kern="1200" baseline="0" dirty="0">
                <a:solidFill>
                  <a:schemeClr val="tx1"/>
                </a:solidFill>
                <a:latin typeface="Times New Roman" pitchFamily="-1" charset="0"/>
                <a:ea typeface="+mn-ea"/>
                <a:cs typeface="+mn-cs"/>
              </a:rPr>
              <a:t>from ECX and stores the result in ECX. Figure 14.16 shows the pipeline behavior.</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Multiple streams </a:t>
            </a:r>
          </a:p>
          <a:p>
            <a:r>
              <a:rPr lang="en-US" sz="1200" kern="1200" dirty="0">
                <a:solidFill>
                  <a:schemeClr val="tx1"/>
                </a:solidFill>
                <a:latin typeface="Times New Roman" pitchFamily="-1" charset="0"/>
                <a:ea typeface="+mn-ea"/>
                <a:cs typeface="+mn-cs"/>
              </a:rPr>
              <a:t>Prefetch branch target </a:t>
            </a:r>
          </a:p>
          <a:p>
            <a:r>
              <a:rPr lang="en-US" sz="1200" kern="1200" dirty="0">
                <a:solidFill>
                  <a:schemeClr val="tx1"/>
                </a:solidFill>
                <a:latin typeface="Times New Roman" pitchFamily="-1" charset="0"/>
                <a:ea typeface="+mn-ea"/>
                <a:cs typeface="+mn-cs"/>
              </a:rPr>
              <a:t>Loop buffer </a:t>
            </a:r>
          </a:p>
          <a:p>
            <a:r>
              <a:rPr lang="en-US" sz="1200" kern="1200" dirty="0">
                <a:solidFill>
                  <a:schemeClr val="tx1"/>
                </a:solidFill>
                <a:latin typeface="Times New Roman" pitchFamily="-1" charset="0"/>
                <a:ea typeface="+mn-ea"/>
                <a:cs typeface="+mn-cs"/>
              </a:rPr>
              <a:t>Branch prediction </a:t>
            </a:r>
          </a:p>
          <a:p>
            <a:r>
              <a:rPr lang="en-US" sz="1200" kern="1200" dirty="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a:p>
          <a:p>
            <a:pPr lvl="1"/>
            <a:r>
              <a:rPr lang="en-US" sz="1200" kern="1200" dirty="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IBM 360/91 uses this approach. </a:t>
            </a:r>
            <a:endParaRPr lang="en-US" dirty="0"/>
          </a:p>
          <a:p>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1. </a:t>
            </a:r>
            <a:r>
              <a:rPr lang="en-US" sz="1200" kern="1200" dirty="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2. </a:t>
            </a:r>
            <a:r>
              <a:rPr lang="en-US" sz="1200" kern="1200" dirty="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a:p>
          <a:p>
            <a:endParaRPr lang="en-GB" dirty="0"/>
          </a:p>
          <a:p>
            <a:r>
              <a:rPr lang="en-US" sz="1200" b="1" kern="1200" dirty="0">
                <a:solidFill>
                  <a:schemeClr val="tx1"/>
                </a:solidFill>
                <a:latin typeface="Times New Roman" pitchFamily="-1" charset="0"/>
                <a:ea typeface="+mn-ea"/>
                <a:cs typeface="+mn-cs"/>
              </a:rPr>
              <a:t>3. </a:t>
            </a:r>
            <a:r>
              <a:rPr lang="en-US" sz="1200" kern="1200" dirty="0">
                <a:solidFill>
                  <a:schemeClr val="tx1"/>
                </a:solidFill>
                <a:latin typeface="Times New Roman" pitchFamily="-1" charset="0"/>
                <a:ea typeface="+mn-ea"/>
                <a:cs typeface="+mn-cs"/>
              </a:rPr>
              <a:t>This strategy is particularly well suited to dealing with loops, or iterations; hence the name </a:t>
            </a:r>
            <a:r>
              <a:rPr lang="en-US" sz="1200" i="1" kern="1200" dirty="0">
                <a:solidFill>
                  <a:schemeClr val="tx1"/>
                </a:solidFill>
                <a:latin typeface="Times New Roman" pitchFamily="-1" charset="0"/>
                <a:ea typeface="+mn-ea"/>
                <a:cs typeface="+mn-cs"/>
              </a:rPr>
              <a:t>loop buffer. </a:t>
            </a:r>
            <a:r>
              <a:rPr lang="en-US" sz="1200" kern="1200" dirty="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r>
              <a:rPr lang="en-US" sz="1200" kern="1200" dirty="0">
                <a:solidFill>
                  <a:schemeClr val="tx1"/>
                </a:solidFill>
                <a:latin typeface="Times New Roman" pitchFamily="-1" charset="0"/>
                <a:ea typeface="+mn-ea"/>
                <a:cs typeface="+mn-cs"/>
              </a:rPr>
              <a:t>• • • • • </a:t>
            </a:r>
            <a:endParaRPr lang="en-US" dirty="0"/>
          </a:p>
          <a:p>
            <a:r>
              <a:rPr lang="en-US" sz="1200" kern="1200" dirty="0">
                <a:solidFill>
                  <a:schemeClr val="tx1"/>
                </a:solidFill>
                <a:latin typeface="Times New Roman" pitchFamily="-1" charset="0"/>
                <a:ea typeface="+mn-ea"/>
                <a:cs typeface="+mn-cs"/>
              </a:rPr>
              <a:t>Predict never taken </a:t>
            </a:r>
          </a:p>
          <a:p>
            <a:r>
              <a:rPr lang="en-US" sz="1200" kern="1200" dirty="0">
                <a:solidFill>
                  <a:schemeClr val="tx1"/>
                </a:solidFill>
                <a:latin typeface="Times New Roman" pitchFamily="-1" charset="0"/>
                <a:ea typeface="+mn-ea"/>
                <a:cs typeface="+mn-cs"/>
              </a:rPr>
              <a:t>Predict always taken </a:t>
            </a:r>
          </a:p>
          <a:p>
            <a:r>
              <a:rPr lang="en-US" sz="1200" kern="1200" dirty="0">
                <a:solidFill>
                  <a:schemeClr val="tx1"/>
                </a:solidFill>
                <a:latin typeface="Times New Roman" pitchFamily="-1" charset="0"/>
                <a:ea typeface="+mn-ea"/>
                <a:cs typeface="+mn-cs"/>
              </a:rPr>
              <a:t>Predict by opcode </a:t>
            </a:r>
          </a:p>
          <a:p>
            <a:r>
              <a:rPr lang="en-US" sz="1200" kern="1200" dirty="0">
                <a:solidFill>
                  <a:schemeClr val="tx1"/>
                </a:solidFill>
                <a:latin typeface="Times New Roman" pitchFamily="-1" charset="0"/>
                <a:ea typeface="+mn-ea"/>
                <a:cs typeface="+mn-cs"/>
              </a:rPr>
              <a:t>Taken/not taken switch </a:t>
            </a:r>
          </a:p>
          <a:p>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a:p>
          <a:p>
            <a:endParaRPr lang="en-US" dirty="0"/>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stage 1: </a:t>
            </a:r>
            <a:r>
              <a:rPr lang="en-US" sz="1200" kern="1200" dirty="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stage 2: </a:t>
            </a:r>
            <a:r>
              <a:rPr lang="en-US" sz="1200" kern="1200" dirty="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This stage includes ALU operations, cache access, and register update.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back: </a:t>
            </a:r>
            <a:r>
              <a:rPr lang="en-US" sz="1200" kern="1200" dirty="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a:solidFill>
                  <a:schemeClr val="tx1"/>
                </a:solidFill>
                <a:latin typeface="Times New Roman" pitchFamily="-1" charset="0"/>
                <a:ea typeface="+mn-ea"/>
                <a:cs typeface="+mn-cs"/>
              </a:rPr>
              <a:t>arithmetic and logic unit </a:t>
            </a:r>
            <a:r>
              <a:rPr lang="en-US" sz="1200" kern="1200" dirty="0">
                <a:solidFill>
                  <a:schemeClr val="tx1"/>
                </a:solidFill>
                <a:latin typeface="Times New Roman" pitchFamily="-1" charset="0"/>
                <a:ea typeface="+mn-ea"/>
                <a:cs typeface="+mn-cs"/>
              </a:rPr>
              <a:t>(ALU) and a </a:t>
            </a:r>
            <a:r>
              <a:rPr lang="en-US" sz="1200" i="1" kern="1200" dirty="0">
                <a:solidFill>
                  <a:schemeClr val="tx1"/>
                </a:solidFill>
                <a:latin typeface="Times New Roman" pitchFamily="-1" charset="0"/>
                <a:ea typeface="+mn-ea"/>
                <a:cs typeface="+mn-cs"/>
              </a:rPr>
              <a:t>control unit </a:t>
            </a:r>
            <a:r>
              <a:rPr lang="en-US" sz="1200" kern="1200" dirty="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a:solidFill>
                  <a:schemeClr val="tx1"/>
                </a:solidFill>
                <a:latin typeface="Times New Roman" pitchFamily="-1" charset="0"/>
                <a:ea typeface="+mn-ea"/>
                <a:cs typeface="+mn-cs"/>
              </a:rPr>
              <a:t>registers. </a:t>
            </a:r>
            <a:endParaRPr lang="en-US" dirty="0"/>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The register organization includes the following types of registers (Table 14.2):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General: </a:t>
            </a:r>
            <a:r>
              <a:rPr lang="en-US" sz="1200" kern="1200" dirty="0">
                <a:solidFill>
                  <a:schemeClr val="tx1"/>
                </a:solidFill>
                <a:latin typeface="Times New Roman" pitchFamily="-1" charset="0"/>
                <a:ea typeface="+mn-ea"/>
                <a:cs typeface="+mn-cs"/>
              </a:rPr>
              <a:t>There are eight 32-bit general-purpose registers (see Figure 14.3c). These may be used for all types of x86 instructions; they can also hold operands for address calculations. In addition, some of these registers also serve special purposes. For example, string instructions use the contents of the ECX, ESI, and EDI registers as operands without having to reference these registers explicitly in the instruction. As a result, a number of instructions can be encoded more compactly. In 64-bit mode, there are 16 64-bit general-purpose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Segment: </a:t>
            </a:r>
            <a:r>
              <a:rPr lang="en-US" sz="1200" kern="1200" dirty="0">
                <a:solidFill>
                  <a:schemeClr val="tx1"/>
                </a:solidFill>
                <a:latin typeface="Times New Roman" pitchFamily="-1" charset="0"/>
                <a:ea typeface="+mn-ea"/>
                <a:cs typeface="+mn-cs"/>
              </a:rPr>
              <a:t>The six 16-bit segment registers contain segment selectors, which index into segment tables, as discussed in Chapter 8. The code segment (CS) register references the segment containing the instruction being executed. The stack segment (SS) register references the segment containing a user-visible stack. The remaining segment registers (DS, ES, FS, GS) enable the user to reference up to four separate data segments at a time.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The 32-bit EFLAGS register contains condition codes and various mode bits. In 64-bit mode, this register is extended to 64 bits and referred </a:t>
            </a:r>
            <a:endParaRPr lang="en-US" dirty="0"/>
          </a:p>
          <a:p>
            <a:r>
              <a:rPr lang="en-US" sz="1200" kern="1200" dirty="0">
                <a:solidFill>
                  <a:schemeClr val="tx1"/>
                </a:solidFill>
                <a:latin typeface="Times New Roman" pitchFamily="-1" charset="0"/>
                <a:ea typeface="+mn-ea"/>
                <a:cs typeface="+mn-cs"/>
              </a:rPr>
              <a:t>to as RFLAGS. In the current architecture definition, the upper 32 bits of RFLAGS are unused.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pointer: </a:t>
            </a:r>
            <a:r>
              <a:rPr lang="en-US" sz="1200" kern="1200" dirty="0">
                <a:solidFill>
                  <a:schemeClr val="tx1"/>
                </a:solidFill>
                <a:latin typeface="Times New Roman" pitchFamily="-1" charset="0"/>
                <a:ea typeface="+mn-ea"/>
                <a:cs typeface="+mn-cs"/>
              </a:rPr>
              <a:t>Contains the address of the current instruction. </a:t>
            </a:r>
            <a:endParaRPr lang="en-US" dirty="0"/>
          </a:p>
          <a:p>
            <a:r>
              <a:rPr lang="en-US" sz="1200" kern="1200" dirty="0">
                <a:solidFill>
                  <a:schemeClr val="tx1"/>
                </a:solidFill>
                <a:latin typeface="Times New Roman" pitchFamily="-1" charset="0"/>
                <a:ea typeface="+mn-ea"/>
                <a:cs typeface="+mn-cs"/>
              </a:rPr>
              <a:t>There are also registers specifically devoted to the floating-point unit: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Numeric: </a:t>
            </a:r>
            <a:r>
              <a:rPr lang="en-US" sz="1200" kern="1200" dirty="0">
                <a:solidFill>
                  <a:schemeClr val="tx1"/>
                </a:solidFill>
                <a:latin typeface="Times New Roman" pitchFamily="-1" charset="0"/>
                <a:ea typeface="+mn-ea"/>
                <a:cs typeface="+mn-cs"/>
              </a:rPr>
              <a:t>Each register holds an extended-precision 80-bit floating-point number. There are eight registers that function as a stack, with push and pop operations available in the instruction set.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The 16-bit control register contains bits that control the operation of the floating-point unit, including the type of rounding control; single, double, or extended precision; and bits to enable or disable various exception conditions.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Status: </a:t>
            </a:r>
            <a:r>
              <a:rPr lang="en-US" sz="1200" kern="1200" dirty="0">
                <a:solidFill>
                  <a:schemeClr val="tx1"/>
                </a:solidFill>
                <a:latin typeface="Times New Roman" pitchFamily="-1" charset="0"/>
                <a:ea typeface="+mn-ea"/>
                <a:cs typeface="+mn-cs"/>
              </a:rPr>
              <a:t>The 16-bit status register contains bits that reflect the current state of the floating-point unit, including a 3-bit pointer to the top of the stack; condition codes reporting the outcome of the last operation; and exception flags.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Tagword: </a:t>
            </a:r>
            <a:r>
              <a:rPr lang="en-US" sz="1200" b="0" kern="1200" dirty="0">
                <a:solidFill>
                  <a:schemeClr val="tx1"/>
                </a:solidFill>
                <a:latin typeface="Times New Roman" pitchFamily="-1" charset="0"/>
                <a:ea typeface="+mn-ea"/>
                <a:cs typeface="+mn-cs"/>
              </a:rPr>
              <a:t>This 16-bit register contains a 2-bit tag for each floating-point numeric </a:t>
            </a:r>
            <a:r>
              <a:rPr lang="en-US" sz="1200" kern="1200" dirty="0">
                <a:solidFill>
                  <a:schemeClr val="tx1"/>
                </a:solidFill>
                <a:latin typeface="Times New Roman" pitchFamily="-1" charset="0"/>
                <a:ea typeface="+mn-ea"/>
                <a:cs typeface="+mn-cs"/>
              </a:rPr>
              <a:t>register, which indicates the nature of the contents of the corresponding register.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possible values are valid, zero, special (NaN, infinity, denormalized), and empty. These tags enable programs to check the contents of a numeric register without performing complex decoding of the actual data in the register. For example, when a context switch is made, the processor need not save any floating-point registers that are empty.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most of the aforementioned registers is easily understood. Let us elaborate briefly on several of the registers. </a:t>
            </a:r>
            <a:endParaRPr lang="en-US" dirty="0"/>
          </a:p>
          <a:p>
            <a:endParaRPr lang="en-US" dirty="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14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a:solidFill>
                  <a:schemeClr val="tx1"/>
                </a:solidFill>
                <a:latin typeface="Times New Roman" pitchFamily="-1" charset="0"/>
                <a:ea typeface="+mn-ea"/>
                <a:cs typeface="+mn-cs"/>
              </a:rPr>
              <a:t>internal  processor bus. </a:t>
            </a:r>
            <a:r>
              <a:rPr lang="en-US" sz="1200" kern="1200" dirty="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Control and status registers: </a:t>
            </a:r>
            <a:r>
              <a:rPr lang="en-US" sz="1200" kern="1200" dirty="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General purpose </a:t>
            </a:r>
          </a:p>
          <a:p>
            <a:pPr lvl="1"/>
            <a:r>
              <a:rPr lang="en-US" sz="1200" kern="1200" dirty="0">
                <a:solidFill>
                  <a:schemeClr val="tx1"/>
                </a:solidFill>
                <a:latin typeface="Times New Roman" pitchFamily="-1" charset="0"/>
                <a:ea typeface="ＭＳ Ｐゴシック" pitchFamily="-1" charset="-128"/>
                <a:cs typeface="+mn-cs"/>
              </a:rPr>
              <a:t>Data </a:t>
            </a:r>
          </a:p>
          <a:p>
            <a:pPr lvl="1"/>
            <a:r>
              <a:rPr lang="en-US" sz="1200" kern="1200" dirty="0">
                <a:solidFill>
                  <a:schemeClr val="tx1"/>
                </a:solidFill>
                <a:latin typeface="Times New Roman" pitchFamily="-1" charset="0"/>
                <a:ea typeface="ＭＳ Ｐゴシック" pitchFamily="-1" charset="-128"/>
                <a:cs typeface="+mn-cs"/>
              </a:rPr>
              <a:t>Address </a:t>
            </a:r>
          </a:p>
          <a:p>
            <a:pPr lvl="1"/>
            <a:r>
              <a:rPr lang="en-US" sz="1200" kern="1200" dirty="0">
                <a:solidFill>
                  <a:schemeClr val="tx1"/>
                </a:solidFill>
                <a:latin typeface="Times New Roman" pitchFamily="-1" charset="0"/>
                <a:ea typeface="ＭＳ Ｐゴシック" pitchFamily="-1" charset="-128"/>
                <a:cs typeface="+mn-cs"/>
              </a:rPr>
              <a:t>Condition codes </a:t>
            </a:r>
          </a:p>
          <a:p>
            <a:pPr lvl="1"/>
            <a:endParaRPr lang="en-US" sz="1200" b="1" kern="1200" dirty="0">
              <a:solidFill>
                <a:schemeClr val="tx1"/>
              </a:solidFill>
              <a:latin typeface="Times New Roman" pitchFamily="-1" charset="0"/>
              <a:ea typeface="ＭＳ Ｐゴシック" pitchFamily="-1" charset="-128"/>
              <a:cs typeface="+mn-cs"/>
            </a:endParaRPr>
          </a:p>
          <a:p>
            <a:pPr lvl="1"/>
            <a:r>
              <a:rPr lang="en-US" sz="1200" b="1" kern="1200" dirty="0">
                <a:solidFill>
                  <a:schemeClr val="tx1"/>
                </a:solidFill>
                <a:latin typeface="Times New Roman" pitchFamily="-1" charset="0"/>
                <a:ea typeface="ＭＳ Ｐゴシック" pitchFamily="-1" charset="-128"/>
                <a:cs typeface="+mn-cs"/>
              </a:rPr>
              <a:t>General-purpose registers </a:t>
            </a:r>
            <a:r>
              <a:rPr lang="en-US" sz="1200" kern="1200" dirty="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a:solidFill>
                  <a:schemeClr val="tx1"/>
                </a:solidFill>
                <a:latin typeface="Times New Roman" pitchFamily="-1" charset="0"/>
                <a:ea typeface="ＭＳ Ｐゴシック" pitchFamily="-1" charset="-128"/>
                <a:cs typeface="+mn-cs"/>
              </a:rPr>
              <a:t>Data registers </a:t>
            </a:r>
            <a:r>
              <a:rPr lang="en-US" sz="1200" kern="1200" dirty="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a:solidFill>
                <a:schemeClr val="tx1"/>
              </a:solidFill>
              <a:latin typeface="Times New Roman" pitchFamily="-1" charset="0"/>
              <a:ea typeface="ＭＳ Ｐゴシック" pitchFamily="-1" charset="-128"/>
              <a:cs typeface="+mn-cs"/>
            </a:endParaRPr>
          </a:p>
          <a:p>
            <a:r>
              <a:rPr lang="en-US" sz="1200" b="1" kern="1200" dirty="0">
                <a:solidFill>
                  <a:schemeClr val="tx1"/>
                </a:solidFill>
                <a:latin typeface="Times New Roman" pitchFamily="-1" charset="0"/>
                <a:ea typeface="+mn-ea"/>
                <a:cs typeface="+mn-cs"/>
              </a:rPr>
              <a:t>Address registers </a:t>
            </a:r>
            <a:r>
              <a:rPr lang="en-US" sz="1200" kern="1200" dirty="0">
                <a:solidFill>
                  <a:schemeClr val="tx1"/>
                </a:solidFill>
                <a:latin typeface="Times New Roman" pitchFamily="-1" charset="0"/>
                <a:ea typeface="+mn-ea"/>
                <a:cs typeface="+mn-cs"/>
              </a:rPr>
              <a:t>may themselves be somewhat general purpose, or they may be </a:t>
            </a:r>
            <a:endParaRPr lang="en-US" dirty="0"/>
          </a:p>
          <a:p>
            <a:r>
              <a:rPr lang="en-US" sz="1200" kern="1200" dirty="0">
                <a:solidFill>
                  <a:schemeClr val="tx1"/>
                </a:solidFill>
                <a:latin typeface="Times New Roman" pitchFamily="-1" charset="0"/>
                <a:ea typeface="+mn-ea"/>
                <a:cs typeface="+mn-cs"/>
              </a:rPr>
              <a:t>devoted to a particular addressing mode. Examples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Segment pointers: </a:t>
            </a:r>
            <a:r>
              <a:rPr lang="en-US" sz="1200" kern="1200" dirty="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Index registers: </a:t>
            </a:r>
            <a:r>
              <a:rPr lang="en-US" sz="1200" kern="1200" dirty="0">
                <a:solidFill>
                  <a:schemeClr val="tx1"/>
                </a:solidFill>
                <a:latin typeface="Times New Roman" pitchFamily="-1" charset="0"/>
                <a:ea typeface="+mn-ea"/>
                <a:cs typeface="+mn-cs"/>
              </a:rPr>
              <a:t>These are used for indexed addressing and may be autoindexed.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Stack pointer: </a:t>
            </a:r>
            <a:r>
              <a:rPr lang="en-US" sz="1200" kern="1200" dirty="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final category of registers, which is at least partially visible to the user, holds </a:t>
            </a:r>
            <a:r>
              <a:rPr lang="en-US" sz="1200" b="1" kern="1200" dirty="0">
                <a:solidFill>
                  <a:schemeClr val="tx1"/>
                </a:solidFill>
                <a:latin typeface="Times New Roman" pitchFamily="-1" charset="0"/>
                <a:ea typeface="+mn-ea"/>
                <a:cs typeface="+mn-cs"/>
              </a:rPr>
              <a:t>condition codes </a:t>
            </a:r>
            <a:r>
              <a:rPr lang="en-US" sz="1200" kern="1200" dirty="0">
                <a:solidFill>
                  <a:schemeClr val="tx1"/>
                </a:solidFill>
                <a:latin typeface="Times New Roman" pitchFamily="-1" charset="0"/>
                <a:ea typeface="+mn-ea"/>
                <a:cs typeface="+mn-cs"/>
              </a:rPr>
              <a:t>(also referred to as </a:t>
            </a:r>
            <a:r>
              <a:rPr lang="en-US" sz="1200" i="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a:p>
          <a:p>
            <a:endParaRPr lang="en-US" dirty="0"/>
          </a:p>
          <a:p>
            <a:pPr lvl="1"/>
            <a:endParaRPr lang="en-US" sz="1200" b="1" kern="1200" dirty="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Four registers are essential to instruction execution: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Program counter (PC): </a:t>
            </a:r>
            <a:r>
              <a:rPr lang="en-US" sz="1200" kern="1200" dirty="0">
                <a:solidFill>
                  <a:schemeClr val="tx1"/>
                </a:solidFill>
                <a:latin typeface="Times New Roman" pitchFamily="-1" charset="0"/>
                <a:ea typeface="+mn-ea"/>
                <a:cs typeface="+mn-cs"/>
              </a:rPr>
              <a:t>Contains the address of an instruction to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register (IR): </a:t>
            </a:r>
            <a:r>
              <a:rPr lang="en-US" sz="1200" kern="1200" dirty="0">
                <a:solidFill>
                  <a:schemeClr val="tx1"/>
                </a:solidFill>
                <a:latin typeface="Times New Roman" pitchFamily="-1" charset="0"/>
                <a:ea typeface="+mn-ea"/>
                <a:cs typeface="+mn-cs"/>
              </a:rPr>
              <a:t>Contains the instruction most recently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address register (MAR): </a:t>
            </a:r>
            <a:r>
              <a:rPr lang="en-US" sz="1200" kern="1200" dirty="0">
                <a:solidFill>
                  <a:schemeClr val="tx1"/>
                </a:solidFill>
                <a:latin typeface="Times New Roman" pitchFamily="-1" charset="0"/>
                <a:ea typeface="+mn-ea"/>
                <a:cs typeface="+mn-cs"/>
              </a:rPr>
              <a:t>Contains the address of a location in memory.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buffer register (MBR): </a:t>
            </a:r>
            <a:r>
              <a:rPr lang="en-US" sz="1200" kern="1200" dirty="0">
                <a:solidFill>
                  <a:schemeClr val="tx1"/>
                </a:solidFill>
                <a:latin typeface="Times New Roman" pitchFamily="-1" charset="0"/>
                <a:ea typeface="+mn-ea"/>
                <a:cs typeface="+mn-cs"/>
              </a:rPr>
              <a:t>Contains a word of data to be written to memory or the word most recently read.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Many processor designs include a register or set of registers, often known as the </a:t>
            </a:r>
            <a:r>
              <a:rPr lang="en-US" sz="1200" i="1" kern="1200" dirty="0">
                <a:solidFill>
                  <a:schemeClr val="tx1"/>
                </a:solidFill>
                <a:latin typeface="Times New Roman" pitchFamily="-1" charset="0"/>
                <a:ea typeface="+mn-ea"/>
                <a:cs typeface="+mn-cs"/>
              </a:rPr>
              <a:t>program status word </a:t>
            </a:r>
            <a:r>
              <a:rPr lang="en-US" sz="1200" kern="1200" dirty="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Sign: </a:t>
            </a:r>
            <a:r>
              <a:rPr lang="en-US" sz="1200" kern="1200" dirty="0">
                <a:solidFill>
                  <a:schemeClr val="tx1"/>
                </a:solidFill>
                <a:latin typeface="Times New Roman" pitchFamily="-1" charset="0"/>
                <a:ea typeface="+mn-ea"/>
                <a:cs typeface="+mn-cs"/>
              </a:rPr>
              <a:t>Contains the sign bit of the result of the last arithmetic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Zero: </a:t>
            </a:r>
            <a:r>
              <a:rPr lang="en-US" sz="1200" kern="1200" dirty="0">
                <a:solidFill>
                  <a:schemeClr val="tx1"/>
                </a:solidFill>
                <a:latin typeface="Times New Roman" pitchFamily="-1" charset="0"/>
                <a:ea typeface="+mn-ea"/>
                <a:cs typeface="+mn-cs"/>
              </a:rPr>
              <a:t>Set when the result is 0.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Carry: </a:t>
            </a:r>
            <a:r>
              <a:rPr lang="en-US" sz="1200" kern="1200" dirty="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Equal: </a:t>
            </a:r>
            <a:r>
              <a:rPr lang="en-US" sz="1200" kern="1200" dirty="0">
                <a:solidFill>
                  <a:schemeClr val="tx1"/>
                </a:solidFill>
                <a:latin typeface="Times New Roman" pitchFamily="-1" charset="0"/>
                <a:ea typeface="+mn-ea"/>
                <a:cs typeface="+mn-cs"/>
              </a:rPr>
              <a:t>Set if a logical compare result is equality.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Overflow: </a:t>
            </a:r>
            <a:r>
              <a:rPr lang="en-US" sz="1200" kern="1200" dirty="0">
                <a:solidFill>
                  <a:schemeClr val="tx1"/>
                </a:solidFill>
                <a:latin typeface="Times New Roman" pitchFamily="-1" charset="0"/>
                <a:ea typeface="+mn-ea"/>
                <a:cs typeface="+mn-cs"/>
              </a:rPr>
              <a:t>Used to indicate arithmetic overflow.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Enable/Disable: </a:t>
            </a:r>
            <a:r>
              <a:rPr lang="en-US" sz="1200" kern="1200" dirty="0">
                <a:solidFill>
                  <a:schemeClr val="tx1"/>
                </a:solidFill>
                <a:latin typeface="Times New Roman" pitchFamily="-1" charset="0"/>
                <a:ea typeface="+mn-ea"/>
                <a:cs typeface="+mn-cs"/>
              </a:rPr>
              <a:t>Used to enable or disable interrupts.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Supervisor: </a:t>
            </a:r>
            <a:r>
              <a:rPr lang="en-US" sz="1200" kern="1200" dirty="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a:t>© 2016 Pearson Education, Inc., Hoboken, NJ. All rights reserved.</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3674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70868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2016 Pearson Education, Inc., Hoboken, NJ. All rights reserved.</a:t>
            </a:r>
          </a:p>
        </p:txBody>
      </p:sp>
      <p:sp>
        <p:nvSpPr>
          <p:cNvPr id="5" name="Slide Number Placeholder 4"/>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241502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2023591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a:t>© 2016 Pearson Education, Inc., Hoboken, NJ. All rights reserved.</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384871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632736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3580258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225240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1856804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4130485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788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603502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205900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Edit Master text styles</a:t>
            </a:r>
          </a:p>
        </p:txBody>
      </p:sp>
    </p:spTree>
    <p:extLst>
      <p:ext uri="{BB962C8B-B14F-4D97-AF65-F5344CB8AC3E}">
        <p14:creationId xmlns:p14="http://schemas.microsoft.com/office/powerpoint/2010/main" val="338913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 2016 Pearson Education, Inc., Hoboken, NJ. All rights reserved.</a:t>
            </a:r>
          </a:p>
        </p:txBody>
      </p:sp>
      <p:sp>
        <p:nvSpPr>
          <p:cNvPr id="7" name="Rectangle 6"/>
          <p:cNvSpPr/>
          <p:nvPr/>
        </p:nvSpPr>
        <p:spPr>
          <a:xfrm>
            <a:off x="282575" y="228600"/>
            <a:ext cx="4235450" cy="4187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dirty="0"/>
          </a:p>
        </p:txBody>
      </p:sp>
      <p:sp>
        <p:nvSpPr>
          <p:cNvPr id="16" name="Text Placeholder 3"/>
          <p:cNvSpPr>
            <a:spLocks noGrp="1"/>
          </p:cNvSpPr>
          <p:nvPr>
            <p:ph type="body" sz="half" idx="2"/>
          </p:nvPr>
        </p:nvSpPr>
        <p:spPr>
          <a:xfrm>
            <a:off x="857250" y="1779494"/>
            <a:ext cx="3086100" cy="3089666"/>
          </a:xfrm>
        </p:spPr>
        <p:txBody>
          <a:bodyPr lIns="45720" tIns="45720" rIns="45720" anchor="t">
            <a:noAutofit/>
          </a:bodyPr>
          <a:lstStyle>
            <a:lvl1pPr marL="0" indent="0" algn="ctr">
              <a:buNone/>
              <a:defRPr sz="4600">
                <a:solidFill>
                  <a:srgbClr val="FF0000"/>
                </a:solidFill>
              </a:defRPr>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205974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11347"/>
            <a:ext cx="8200930"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61903" y="3133725"/>
            <a:ext cx="7313240" cy="1362075"/>
          </a:xfrm>
        </p:spPr>
        <p:txBody>
          <a:bodyPr anchor="b" anchorCtr="0">
            <a:normAutofit/>
          </a:bodyPr>
          <a:lstStyle>
            <a:lvl1pPr algn="l">
              <a:defRPr sz="3200" b="0" cap="none" baseline="0">
                <a:solidFill>
                  <a:srgbClr val="FF0000"/>
                </a:solidFill>
              </a:defRPr>
            </a:lvl1pPr>
          </a:lstStyle>
          <a:p>
            <a:r>
              <a:rPr lang="en-US"/>
              <a:t>Click to edit Master title style</a:t>
            </a:r>
            <a:endParaRPr dirty="0"/>
          </a:p>
        </p:txBody>
      </p:sp>
      <p:sp>
        <p:nvSpPr>
          <p:cNvPr id="3" name="Text Placeholder 2"/>
          <p:cNvSpPr>
            <a:spLocks noGrp="1"/>
          </p:cNvSpPr>
          <p:nvPr>
            <p:ph type="body" idx="1"/>
          </p:nvPr>
        </p:nvSpPr>
        <p:spPr>
          <a:xfrm>
            <a:off x="658906" y="4725144"/>
            <a:ext cx="7265894" cy="1270843"/>
          </a:xfrm>
        </p:spPr>
        <p:txBody>
          <a:bodyPr anchor="t" anchorCtr="0">
            <a:normAutofit/>
          </a:bodyPr>
          <a:lstStyle>
            <a:lvl1pPr marL="0" indent="0">
              <a:spcBef>
                <a:spcPts val="300"/>
              </a:spcBef>
              <a:buNone/>
              <a:defRPr sz="1400" cap="none" baseline="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 2016 Pearson Education, Inc., Hoboken, NJ. All rights reserved.</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191477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179511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2016 Pearson Education, Inc., Hoboken, NJ. All rights reserved.</a:t>
            </a:r>
          </a:p>
        </p:txBody>
      </p:sp>
      <p:sp>
        <p:nvSpPr>
          <p:cNvPr id="9" name="Slide Number Placeholder 8"/>
          <p:cNvSpPr>
            <a:spLocks noGrp="1"/>
          </p:cNvSpPr>
          <p:nvPr>
            <p:ph type="sldNum" sz="quarter" idx="12"/>
          </p:nvPr>
        </p:nvSpPr>
        <p:spPr/>
        <p:txBody>
          <a:bodyPr/>
          <a:lstStyle/>
          <a:p>
            <a:fld id="{8AF02B71-8991-4516-A01E-F1A9ACD28BDC}"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44406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93756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25932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 2016 Pearson Education, Inc., Hoboken, NJ. All rights reserved.</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lang="en-US" smtClean="0"/>
              <a:pPr/>
              <a:t>‹#›</a:t>
            </a:fld>
            <a:endParaRPr lang="en-US"/>
          </a:p>
        </p:txBody>
      </p:sp>
    </p:spTree>
    <p:extLst>
      <p:ext uri="{BB962C8B-B14F-4D97-AF65-F5344CB8AC3E}">
        <p14:creationId xmlns:p14="http://schemas.microsoft.com/office/powerpoint/2010/main" val="17530353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hf sldNum="0" hdr="0" dt="0"/>
  <p:txStyles>
    <p:titleStyle>
      <a:lvl1pPr algn="l" defTabSz="914400" rtl="0" eaLnBrk="1" latinLnBrk="0" hangingPunct="1">
        <a:spcBef>
          <a:spcPct val="0"/>
        </a:spcBef>
        <a:buNone/>
        <a:defRPr sz="3600" b="0" kern="1200">
          <a:solidFill>
            <a:srgbClr val="FF0000"/>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rgbClr val="0070C0"/>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98474" y="1844824"/>
            <a:ext cx="7556313" cy="1718802"/>
          </a:xfrm>
        </p:spPr>
        <p:txBody>
          <a:bodyPr/>
          <a:lstStyle/>
          <a:p>
            <a:pPr algn="ctr"/>
            <a:r>
              <a:rPr lang="en-US" b="1" dirty="0">
                <a:solidFill>
                  <a:srgbClr val="FF0000"/>
                </a:solidFill>
                <a:latin typeface="Georgia"/>
              </a:rPr>
              <a:t>Computer Architecture and Logic Design (CALD)</a:t>
            </a:r>
            <a:br>
              <a:rPr lang="en-US" b="1" dirty="0">
                <a:solidFill>
                  <a:srgbClr val="FF0000"/>
                </a:solidFill>
                <a:latin typeface="Georgia" panose="02040502050405020303" pitchFamily="18" charset="0"/>
              </a:rPr>
            </a:br>
            <a:r>
              <a:rPr lang="en-US" sz="3200" dirty="0">
                <a:solidFill>
                  <a:srgbClr val="FF0000"/>
                </a:solidFill>
                <a:latin typeface="Georgia"/>
              </a:rPr>
              <a:t>Lecture 08</a:t>
            </a:r>
            <a:endParaRPr lang="en-US" dirty="0">
              <a:solidFill>
                <a:srgbClr val="FF0000"/>
              </a:solidFill>
            </a:endParaRPr>
          </a:p>
        </p:txBody>
      </p:sp>
      <p:sp>
        <p:nvSpPr>
          <p:cNvPr id="11" name="Content Placeholder 10"/>
          <p:cNvSpPr>
            <a:spLocks noGrp="1"/>
          </p:cNvSpPr>
          <p:nvPr>
            <p:ph idx="1"/>
          </p:nvPr>
        </p:nvSpPr>
        <p:spPr>
          <a:xfrm>
            <a:off x="498474" y="4077072"/>
            <a:ext cx="7556313" cy="2049091"/>
          </a:xfrm>
        </p:spPr>
        <p:txBody>
          <a:bodyPr>
            <a:normAutofit/>
          </a:bodyPr>
          <a:lstStyle/>
          <a:p>
            <a:pPr marL="0" lvl="0" indent="0">
              <a:lnSpc>
                <a:spcPct val="90000"/>
              </a:lnSpc>
              <a:spcBef>
                <a:spcPts val="1000"/>
              </a:spcBef>
              <a:buClrTx/>
              <a:buSzTx/>
              <a:buNone/>
            </a:pPr>
            <a:r>
              <a:rPr lang="en-US" sz="2400" dirty="0" err="1">
                <a:solidFill>
                  <a:srgbClr val="5B9BD5">
                    <a:lumMod val="75000"/>
                  </a:srgbClr>
                </a:solidFill>
                <a:latin typeface="Georgia" panose="02040502050405020303" pitchFamily="18" charset="0"/>
              </a:rPr>
              <a:t>Engr.Ramsha</a:t>
            </a:r>
            <a:r>
              <a:rPr lang="en-US" sz="2400" dirty="0">
                <a:solidFill>
                  <a:srgbClr val="5B9BD5">
                    <a:lumMod val="75000"/>
                  </a:srgbClr>
                </a:solidFill>
                <a:latin typeface="Georgia" panose="02040502050405020303" pitchFamily="18" charset="0"/>
              </a:rPr>
              <a:t> </a:t>
            </a:r>
            <a:r>
              <a:rPr lang="en-US" sz="2400" dirty="0" err="1">
                <a:solidFill>
                  <a:srgbClr val="5B9BD5">
                    <a:lumMod val="75000"/>
                  </a:srgbClr>
                </a:solidFill>
                <a:latin typeface="Georgia" panose="02040502050405020303" pitchFamily="18" charset="0"/>
              </a:rPr>
              <a:t>Mashood</a:t>
            </a:r>
            <a:endParaRPr lang="en-US" sz="2400" dirty="0">
              <a:solidFill>
                <a:srgbClr val="5B9BD5">
                  <a:lumMod val="75000"/>
                </a:srgbClr>
              </a:solidFill>
              <a:latin typeface="Georgia" panose="02040502050405020303" pitchFamily="18" charset="0"/>
            </a:endParaRPr>
          </a:p>
          <a:p>
            <a:pPr marL="0" lvl="0" indent="0">
              <a:lnSpc>
                <a:spcPct val="90000"/>
              </a:lnSpc>
              <a:spcBef>
                <a:spcPts val="1000"/>
              </a:spcBef>
              <a:buClrTx/>
              <a:buSzTx/>
              <a:buNone/>
            </a:pPr>
            <a:r>
              <a:rPr lang="en-US" sz="1800" dirty="0">
                <a:solidFill>
                  <a:srgbClr val="5B9BD5">
                    <a:lumMod val="75000"/>
                  </a:srgbClr>
                </a:solidFill>
                <a:latin typeface="Georgia" panose="02040502050405020303" pitchFamily="18" charset="0"/>
              </a:rPr>
              <a:t>Senior Lecturer</a:t>
            </a:r>
          </a:p>
          <a:p>
            <a:pPr marL="0" lvl="0" indent="0">
              <a:lnSpc>
                <a:spcPct val="90000"/>
              </a:lnSpc>
              <a:spcBef>
                <a:spcPts val="1000"/>
              </a:spcBef>
              <a:buClrTx/>
              <a:buSzTx/>
              <a:buNone/>
            </a:pPr>
            <a:r>
              <a:rPr lang="en-US" sz="1800" dirty="0">
                <a:solidFill>
                  <a:srgbClr val="5B9BD5">
                    <a:lumMod val="75000"/>
                  </a:srgbClr>
                </a:solidFill>
                <a:latin typeface="Georgia" panose="02040502050405020303" pitchFamily="18" charset="0"/>
              </a:rPr>
              <a:t>Department of Software Engineering </a:t>
            </a:r>
          </a:p>
          <a:p>
            <a:pPr marL="0" lvl="0" indent="0">
              <a:lnSpc>
                <a:spcPct val="90000"/>
              </a:lnSpc>
              <a:spcBef>
                <a:spcPts val="1000"/>
              </a:spcBef>
              <a:buClrTx/>
              <a:buSzTx/>
              <a:buNone/>
            </a:pPr>
            <a:r>
              <a:rPr lang="en-US" sz="1800" dirty="0" err="1">
                <a:solidFill>
                  <a:srgbClr val="5B9BD5">
                    <a:lumMod val="75000"/>
                  </a:srgbClr>
                </a:solidFill>
                <a:latin typeface="Georgia" panose="02040502050405020303" pitchFamily="18" charset="0"/>
              </a:rPr>
              <a:t>Bahria</a:t>
            </a:r>
            <a:r>
              <a:rPr lang="en-US" sz="1800" dirty="0">
                <a:solidFill>
                  <a:srgbClr val="5B9BD5">
                    <a:lumMod val="75000"/>
                  </a:srgbClr>
                </a:solidFill>
                <a:latin typeface="Georgia" panose="02040502050405020303" pitchFamily="18" charset="0"/>
              </a:rPr>
              <a:t> University Karachi Campus</a:t>
            </a:r>
          </a:p>
          <a:p>
            <a:pPr marL="0" lvl="0" indent="0">
              <a:lnSpc>
                <a:spcPct val="90000"/>
              </a:lnSpc>
              <a:spcBef>
                <a:spcPts val="1000"/>
              </a:spcBef>
              <a:buClrTx/>
              <a:buSzTx/>
              <a:buNone/>
            </a:pPr>
            <a:r>
              <a:rPr lang="en-US" sz="1800" dirty="0">
                <a:solidFill>
                  <a:srgbClr val="5B9BD5">
                    <a:lumMod val="75000"/>
                  </a:srgbClr>
                </a:solidFill>
                <a:latin typeface="Georgia" panose="02040502050405020303" pitchFamily="18" charset="0"/>
              </a:rPr>
              <a:t>Email: ramshamashood.bukc@bahria.edu.pk</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4" y="0"/>
            <a:ext cx="4095750" cy="1114425"/>
          </a:xfrm>
          <a:prstGeom prst="rect">
            <a:avLst/>
          </a:prstGeom>
        </p:spPr>
      </p:pic>
    </p:spTree>
    <p:extLst>
      <p:ext uri="{BB962C8B-B14F-4D97-AF65-F5344CB8AC3E}">
        <p14:creationId xmlns:p14="http://schemas.microsoft.com/office/powerpoint/2010/main" val="87683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39552" y="332656"/>
            <a:ext cx="7556313" cy="1116106"/>
          </a:xfrm>
        </p:spPr>
        <p:txBody>
          <a:bodyPr/>
          <a:lstStyle/>
          <a:p>
            <a:r>
              <a:rPr lang="en-US" dirty="0">
                <a:effectLst>
                  <a:outerShdw blurRad="38100" dist="38100" dir="2700000" algn="tl">
                    <a:srgbClr val="000000">
                      <a:alpha val="43137"/>
                    </a:srgbClr>
                  </a:outerShdw>
                </a:effectLst>
              </a:rPr>
              <a:t>Program Status Word (PSW)</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53949078"/>
              </p:ext>
            </p:extLst>
          </p:nvPr>
        </p:nvGraphicFramePr>
        <p:xfrm>
          <a:off x="251520" y="1340768"/>
          <a:ext cx="840435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a:t>© 2016 Pearson Education, Inc., Hoboken, NJ. All rights reserved.</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02D9-1EA2-4BCC-8646-09C56C5A7A6A}"/>
              </a:ext>
            </a:extLst>
          </p:cNvPr>
          <p:cNvSpPr>
            <a:spLocks noGrp="1"/>
          </p:cNvSpPr>
          <p:nvPr>
            <p:ph type="title"/>
          </p:nvPr>
        </p:nvSpPr>
        <p:spPr/>
        <p:txBody>
          <a:bodyPr/>
          <a:lstStyle/>
          <a:p>
            <a:r>
              <a:rPr lang="en-US" dirty="0"/>
              <a:t>Common Flags in PSW Register</a:t>
            </a:r>
          </a:p>
        </p:txBody>
      </p:sp>
      <p:sp>
        <p:nvSpPr>
          <p:cNvPr id="3" name="Content Placeholder 2">
            <a:extLst>
              <a:ext uri="{FF2B5EF4-FFF2-40B4-BE49-F238E27FC236}">
                <a16:creationId xmlns:a16="http://schemas.microsoft.com/office/drawing/2014/main" id="{B7CA2034-ED2B-4208-9162-F2E6AA17DE9C}"/>
              </a:ext>
            </a:extLst>
          </p:cNvPr>
          <p:cNvSpPr>
            <a:spLocks noGrp="1"/>
          </p:cNvSpPr>
          <p:nvPr>
            <p:ph idx="1"/>
          </p:nvPr>
        </p:nvSpPr>
        <p:spPr/>
        <p:txBody>
          <a:bodyPr>
            <a:normAutofit fontScale="85000" lnSpcReduction="20000"/>
          </a:bodyPr>
          <a:lstStyle/>
          <a:p>
            <a:r>
              <a:rPr lang="en-US" dirty="0"/>
              <a:t>Sign: Contains the sign bit of the result of the last arithmetic operation. </a:t>
            </a:r>
          </a:p>
          <a:p>
            <a:r>
              <a:rPr lang="en-US" dirty="0"/>
              <a:t>Zero: Set when the result is 0. </a:t>
            </a:r>
          </a:p>
          <a:p>
            <a:r>
              <a:rPr lang="en-US" dirty="0"/>
              <a:t>Carry: Set if an operation resulted in a carry (addition) into or borrow (sub- traction) out of a high-order bit. Used for multiword arithmetic operations. </a:t>
            </a:r>
          </a:p>
          <a:p>
            <a:r>
              <a:rPr lang="en-US" dirty="0"/>
              <a:t>Equal: Set if a logical compare result is equality. </a:t>
            </a:r>
          </a:p>
          <a:p>
            <a:r>
              <a:rPr lang="en-US" dirty="0"/>
              <a:t>Overflow: Used to indicate arithmetic overflow. </a:t>
            </a:r>
          </a:p>
          <a:p>
            <a:r>
              <a:rPr lang="en-US" dirty="0"/>
              <a:t>Interrupt Enable/Disable: Used to enable or disable interrupts. </a:t>
            </a:r>
          </a:p>
          <a:p>
            <a:r>
              <a:rPr lang="en-US" dirty="0"/>
              <a:t>Supervisor: Indicates whether the processor is executing in supervisor or user mode. Certain privileged instructions can be executed only in supervisor mode, and certain areas of memory can be accessed only in supervisor mode. </a:t>
            </a:r>
          </a:p>
          <a:p>
            <a:endParaRPr lang="en-US" dirty="0"/>
          </a:p>
        </p:txBody>
      </p:sp>
      <p:sp>
        <p:nvSpPr>
          <p:cNvPr id="4" name="Footer Placeholder 3">
            <a:extLst>
              <a:ext uri="{FF2B5EF4-FFF2-40B4-BE49-F238E27FC236}">
                <a16:creationId xmlns:a16="http://schemas.microsoft.com/office/drawing/2014/main" id="{C2590A6F-EED7-4E73-8B5D-D7D530E2F23A}"/>
              </a:ext>
            </a:extLst>
          </p:cNvPr>
          <p:cNvSpPr>
            <a:spLocks noGrp="1"/>
          </p:cNvSpPr>
          <p:nvPr>
            <p:ph type="ftr" sz="quarter" idx="11"/>
          </p:nvPr>
        </p:nvSpPr>
        <p:spPr/>
        <p:txBody>
          <a:bodyPr/>
          <a:lstStyle/>
          <a:p>
            <a:r>
              <a:rPr lang="en-US"/>
              <a:t>© 2016 Pearson Education, Inc., Hoboken, NJ. All rights reserved.</a:t>
            </a:r>
          </a:p>
        </p:txBody>
      </p:sp>
    </p:spTree>
    <p:extLst>
      <p:ext uri="{BB962C8B-B14F-4D97-AF65-F5344CB8AC3E}">
        <p14:creationId xmlns:p14="http://schemas.microsoft.com/office/powerpoint/2010/main" val="200970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23F92E24-2119-4028-9DAF-F9DB4CDEEE0B}"/>
              </a:ext>
            </a:extLst>
          </p:cNvPr>
          <p:cNvPicPr>
            <a:picLocks noChangeAspect="1"/>
          </p:cNvPicPr>
          <p:nvPr/>
        </p:nvPicPr>
        <p:blipFill>
          <a:blip r:embed="rId3"/>
          <a:stretch>
            <a:fillRect/>
          </a:stretch>
        </p:blipFill>
        <p:spPr>
          <a:xfrm>
            <a:off x="179512" y="169298"/>
            <a:ext cx="8820472" cy="6288738"/>
          </a:xfrm>
          <a:prstGeom prst="rect">
            <a:avLst/>
          </a:prstGeom>
        </p:spPr>
      </p:pic>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73732" name="Rectangle 4"/>
          <p:cNvSpPr>
            <a:spLocks noGrp="1" noChangeArrowheads="1"/>
          </p:cNvSpPr>
          <p:nvPr>
            <p:ph type="title" idx="4294967295"/>
          </p:nvPr>
        </p:nvSpPr>
        <p:spPr>
          <a:xfrm>
            <a:off x="6477000" y="692150"/>
            <a:ext cx="2667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Cycle</a:t>
            </a:r>
          </a:p>
        </p:txBody>
      </p:sp>
      <p:graphicFrame>
        <p:nvGraphicFramePr>
          <p:cNvPr id="20" name="Content Placeholder 19"/>
          <p:cNvGraphicFramePr>
            <a:graphicFrameLocks noGrp="1"/>
          </p:cNvGraphicFramePr>
          <p:nvPr>
            <p:ph idx="4294967295"/>
            <p:extLst>
              <p:ext uri="{D42A27DB-BD31-4B8C-83A1-F6EECF244321}">
                <p14:modId xmlns:p14="http://schemas.microsoft.com/office/powerpoint/2010/main" val="830777017"/>
              </p:ext>
            </p:extLst>
          </p:nvPr>
        </p:nvGraphicFramePr>
        <p:xfrm>
          <a:off x="0" y="203200"/>
          <a:ext cx="9036050" cy="6119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7FB6D31D-9D83-4B69-A5BF-3D4A24811167}"/>
              </a:ext>
            </a:extLst>
          </p:cNvPr>
          <p:cNvPicPr>
            <a:picLocks noChangeAspect="1"/>
          </p:cNvPicPr>
          <p:nvPr/>
        </p:nvPicPr>
        <p:blipFill>
          <a:blip r:embed="rId3"/>
          <a:stretch>
            <a:fillRect/>
          </a:stretch>
        </p:blipFill>
        <p:spPr>
          <a:xfrm>
            <a:off x="1331640" y="106551"/>
            <a:ext cx="6696744" cy="6437244"/>
          </a:xfrm>
          <a:prstGeom prst="rect">
            <a:avLst/>
          </a:prstGeom>
        </p:spPr>
      </p:pic>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79876" name="Rectangle 4"/>
          <p:cNvSpPr>
            <a:spLocks noGrp="1" noChangeArrowheads="1"/>
          </p:cNvSpPr>
          <p:nvPr>
            <p:ph type="title" idx="4294967295"/>
          </p:nvPr>
        </p:nvSpPr>
        <p:spPr>
          <a:xfrm>
            <a:off x="0" y="404813"/>
            <a:ext cx="7556500" cy="1116012"/>
          </a:xfrm>
          <a:noFill/>
          <a:ln/>
        </p:spPr>
        <p:txBody>
          <a:bodyPr lIns="90488" tIns="44450" rIns="90488" bIns="44450"/>
          <a:lstStyle/>
          <a:p>
            <a:r>
              <a:rPr lang="en-US" dirty="0">
                <a:effectLst>
                  <a:outerShdw blurRad="38100" dist="38100" dir="2700000" algn="tl">
                    <a:srgbClr val="000000">
                      <a:alpha val="43137"/>
                    </a:srgbClr>
                  </a:outerShdw>
                </a:effectLst>
              </a:rPr>
              <a:t>Pipelining Strategy</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66832045"/>
              </p:ext>
            </p:extLst>
          </p:nvPr>
        </p:nvGraphicFramePr>
        <p:xfrm>
          <a:off x="0" y="1412875"/>
          <a:ext cx="8785225" cy="489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3CC880-2F64-4078-9297-AFDF3B14349C}"/>
              </a:ext>
            </a:extLst>
          </p:cNvPr>
          <p:cNvSpPr>
            <a:spLocks noGrp="1"/>
          </p:cNvSpPr>
          <p:nvPr>
            <p:ph type="title"/>
          </p:nvPr>
        </p:nvSpPr>
        <p:spPr/>
        <p:txBody>
          <a:bodyPr/>
          <a:lstStyle/>
          <a:p>
            <a:r>
              <a:rPr lang="en-US" dirty="0"/>
              <a:t>Pipelining</a:t>
            </a:r>
          </a:p>
        </p:txBody>
      </p:sp>
      <p:sp>
        <p:nvSpPr>
          <p:cNvPr id="4" name="Content Placeholder 3">
            <a:extLst>
              <a:ext uri="{FF2B5EF4-FFF2-40B4-BE49-F238E27FC236}">
                <a16:creationId xmlns:a16="http://schemas.microsoft.com/office/drawing/2014/main" id="{040D604B-2218-486B-AE9A-B0748E316CBF}"/>
              </a:ext>
            </a:extLst>
          </p:cNvPr>
          <p:cNvSpPr>
            <a:spLocks noGrp="1"/>
          </p:cNvSpPr>
          <p:nvPr>
            <p:ph idx="1"/>
          </p:nvPr>
        </p:nvSpPr>
        <p:spPr/>
        <p:txBody>
          <a:bodyPr/>
          <a:lstStyle/>
          <a:p>
            <a:r>
              <a:rPr lang="en-US" dirty="0"/>
              <a:t>Pipelining is an implementation technique whereby multiple instructions are overlapped in execution</a:t>
            </a:r>
          </a:p>
          <a:p>
            <a:r>
              <a:rPr lang="en-US" dirty="0"/>
              <a:t>Today, pipelining is the key implementation technique used to make fast CPUs</a:t>
            </a:r>
          </a:p>
          <a:p>
            <a:r>
              <a:rPr lang="en-US" dirty="0"/>
              <a:t>A pipeline is like an assembly line</a:t>
            </a:r>
          </a:p>
          <a:p>
            <a:pPr lvl="1"/>
            <a:r>
              <a:rPr lang="en-US" dirty="0"/>
              <a:t>Each step operates in parallel with the other steps</a:t>
            </a:r>
          </a:p>
          <a:p>
            <a:r>
              <a:rPr lang="en-US" dirty="0"/>
              <a:t>In a computer pipeline, each step in the pipeline completes a part of an instruction </a:t>
            </a:r>
          </a:p>
          <a:p>
            <a:endParaRPr lang="en-US" dirty="0"/>
          </a:p>
          <a:p>
            <a:endParaRPr lang="en-US" dirty="0"/>
          </a:p>
          <a:p>
            <a:endParaRPr lang="en-US" dirty="0"/>
          </a:p>
        </p:txBody>
      </p:sp>
      <p:sp>
        <p:nvSpPr>
          <p:cNvPr id="2" name="Footer Placeholder 1">
            <a:extLst>
              <a:ext uri="{FF2B5EF4-FFF2-40B4-BE49-F238E27FC236}">
                <a16:creationId xmlns:a16="http://schemas.microsoft.com/office/drawing/2014/main" id="{9B505B69-9D44-496B-B1F9-0DDDDE77AC10}"/>
              </a:ext>
            </a:extLst>
          </p:cNvPr>
          <p:cNvSpPr>
            <a:spLocks noGrp="1"/>
          </p:cNvSpPr>
          <p:nvPr>
            <p:ph type="ftr" sz="quarter" idx="11"/>
          </p:nvPr>
        </p:nvSpPr>
        <p:spPr/>
        <p:txBody>
          <a:bodyPr/>
          <a:lstStyle/>
          <a:p>
            <a:r>
              <a:rPr lang="en-US"/>
              <a:t>© 2016 Pearson Education, Inc., Hoboken, NJ. All rights reserved.</a:t>
            </a:r>
          </a:p>
        </p:txBody>
      </p:sp>
    </p:spTree>
    <p:extLst>
      <p:ext uri="{BB962C8B-B14F-4D97-AF65-F5344CB8AC3E}">
        <p14:creationId xmlns:p14="http://schemas.microsoft.com/office/powerpoint/2010/main" val="237290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B885A9-9355-4BF1-9AC2-C08998CC14B5}"/>
              </a:ext>
            </a:extLst>
          </p:cNvPr>
          <p:cNvSpPr>
            <a:spLocks noGrp="1"/>
          </p:cNvSpPr>
          <p:nvPr>
            <p:ph type="title"/>
          </p:nvPr>
        </p:nvSpPr>
        <p:spPr/>
        <p:txBody>
          <a:bodyPr/>
          <a:lstStyle/>
          <a:p>
            <a:r>
              <a:rPr lang="en-US" dirty="0"/>
              <a:t>Instruction Pipeline</a:t>
            </a:r>
          </a:p>
        </p:txBody>
      </p:sp>
      <p:pic>
        <p:nvPicPr>
          <p:cNvPr id="7" name="Content Placeholder 6">
            <a:extLst>
              <a:ext uri="{FF2B5EF4-FFF2-40B4-BE49-F238E27FC236}">
                <a16:creationId xmlns:a16="http://schemas.microsoft.com/office/drawing/2014/main" id="{BD392D73-9637-4587-9754-9BD9F492AB7A}"/>
              </a:ext>
            </a:extLst>
          </p:cNvPr>
          <p:cNvPicPr>
            <a:picLocks noGrp="1" noChangeAspect="1"/>
          </p:cNvPicPr>
          <p:nvPr>
            <p:ph idx="1"/>
          </p:nvPr>
        </p:nvPicPr>
        <p:blipFill>
          <a:blip r:embed="rId3"/>
          <a:stretch>
            <a:fillRect/>
          </a:stretch>
        </p:blipFill>
        <p:spPr>
          <a:xfrm>
            <a:off x="1331640" y="1718451"/>
            <a:ext cx="6480720" cy="4655455"/>
          </a:xfrm>
          <a:prstGeom prst="rect">
            <a:avLst/>
          </a:prstGeom>
        </p:spPr>
      </p:pic>
      <p:sp>
        <p:nvSpPr>
          <p:cNvPr id="2" name="Footer Placeholder 1"/>
          <p:cNvSpPr>
            <a:spLocks noGrp="1"/>
          </p:cNvSpPr>
          <p:nvPr>
            <p:ph type="ftr" sz="quarter" idx="11"/>
          </p:nvPr>
        </p:nvSpPr>
        <p:spPr/>
        <p:txBody>
          <a:bodyPr/>
          <a:lstStyle/>
          <a:p>
            <a:r>
              <a:rPr lang="en-US"/>
              <a:t>© 2016 Pearson Education, Inc., Hoboken, NJ. All rights reserved.</a:t>
            </a: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60648"/>
            <a:ext cx="7556313" cy="1116106"/>
          </a:xfrm>
        </p:spPr>
        <p:txBody>
          <a:bodyPr/>
          <a:lstStyle/>
          <a:p>
            <a:r>
              <a:rPr lang="en-US" dirty="0">
                <a:effectLst>
                  <a:outerShdw blurRad="38100" dist="38100" dir="2700000" algn="tl">
                    <a:srgbClr val="000000">
                      <a:alpha val="43137"/>
                    </a:srgbClr>
                  </a:outerShdw>
                </a:effectLst>
              </a:rPr>
              <a:t>Additional Stages</a:t>
            </a:r>
          </a:p>
        </p:txBody>
      </p:sp>
      <p:sp>
        <p:nvSpPr>
          <p:cNvPr id="5" name="Content Placeholder 4"/>
          <p:cNvSpPr>
            <a:spLocks noGrp="1"/>
          </p:cNvSpPr>
          <p:nvPr>
            <p:ph sz="half" idx="1"/>
          </p:nvPr>
        </p:nvSpPr>
        <p:spPr>
          <a:xfrm>
            <a:off x="539552" y="1196752"/>
            <a:ext cx="3657600" cy="5184576"/>
          </a:xfrm>
        </p:spPr>
        <p:txBody>
          <a:bodyPr>
            <a:normAutofit/>
          </a:bodyPr>
          <a:lstStyle/>
          <a:p>
            <a:r>
              <a:rPr lang="en-US" dirty="0"/>
              <a:t>Fetch instruction (FI)</a:t>
            </a:r>
          </a:p>
          <a:p>
            <a:pPr lvl="1"/>
            <a:r>
              <a:rPr lang="en-US" dirty="0"/>
              <a:t>Read the next expected instruction into a buffer</a:t>
            </a:r>
          </a:p>
          <a:p>
            <a:r>
              <a:rPr lang="en-US" dirty="0"/>
              <a:t>Decode instruction (DI)</a:t>
            </a:r>
          </a:p>
          <a:p>
            <a:pPr lvl="1"/>
            <a:r>
              <a:rPr lang="en-US" dirty="0"/>
              <a:t>Determine the opcode and the operand specifiers</a:t>
            </a:r>
          </a:p>
          <a:p>
            <a:r>
              <a:rPr lang="en-US" dirty="0"/>
              <a:t>Calculate operands (CO)</a:t>
            </a:r>
          </a:p>
          <a:p>
            <a:pPr lvl="1"/>
            <a:r>
              <a:rPr lang="en-US" dirty="0"/>
              <a:t>Calculate the effective address of each source operand</a:t>
            </a:r>
          </a:p>
          <a:p>
            <a:pPr lvl="1"/>
            <a:r>
              <a:rPr lang="en-US" dirty="0"/>
              <a:t>This may involve displacement, register indirect, indirect, or other forms of address calculation</a:t>
            </a:r>
          </a:p>
        </p:txBody>
      </p:sp>
      <p:sp>
        <p:nvSpPr>
          <p:cNvPr id="6" name="Content Placeholder 5"/>
          <p:cNvSpPr>
            <a:spLocks noGrp="1"/>
          </p:cNvSpPr>
          <p:nvPr>
            <p:ph sz="half" idx="2"/>
          </p:nvPr>
        </p:nvSpPr>
        <p:spPr>
          <a:xfrm>
            <a:off x="4644008" y="1484784"/>
            <a:ext cx="3657600" cy="4719637"/>
          </a:xfrm>
        </p:spPr>
        <p:txBody>
          <a:bodyPr>
            <a:normAutofit/>
          </a:bodyPr>
          <a:lstStyle/>
          <a:p>
            <a:r>
              <a:rPr lang="en-US" dirty="0"/>
              <a:t>Fetch operands (FO)</a:t>
            </a:r>
          </a:p>
          <a:p>
            <a:pPr lvl="1"/>
            <a:r>
              <a:rPr lang="en-US" dirty="0"/>
              <a:t>Fetch each operand from memory</a:t>
            </a:r>
          </a:p>
          <a:p>
            <a:pPr lvl="1"/>
            <a:r>
              <a:rPr lang="en-US" dirty="0"/>
              <a:t>Operands in registers need not be fetched</a:t>
            </a:r>
          </a:p>
          <a:p>
            <a:r>
              <a:rPr lang="en-US" dirty="0"/>
              <a:t>Execute instruction (EI)</a:t>
            </a:r>
          </a:p>
          <a:p>
            <a:pPr lvl="1"/>
            <a:r>
              <a:rPr lang="en-US" dirty="0"/>
              <a:t>Perform the indicated operation and store the result, if any, in the specified destination operand location</a:t>
            </a:r>
          </a:p>
          <a:p>
            <a:r>
              <a:rPr lang="en-US" dirty="0"/>
              <a:t>Write operand (WO)</a:t>
            </a:r>
          </a:p>
          <a:p>
            <a:pPr lvl="1"/>
            <a:r>
              <a:rPr lang="en-US" dirty="0"/>
              <a:t>Store the result in memory</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DCB00B73-80BF-469D-ABF7-E1247D6342CD}"/>
              </a:ext>
            </a:extLst>
          </p:cNvPr>
          <p:cNvPicPr>
            <a:picLocks noChangeAspect="1"/>
          </p:cNvPicPr>
          <p:nvPr/>
        </p:nvPicPr>
        <p:blipFill>
          <a:blip r:embed="rId3"/>
          <a:stretch>
            <a:fillRect/>
          </a:stretch>
        </p:blipFill>
        <p:spPr>
          <a:xfrm>
            <a:off x="209819" y="171450"/>
            <a:ext cx="8753596" cy="6268752"/>
          </a:xfrm>
          <a:prstGeom prst="rect">
            <a:avLst/>
          </a:prstGeom>
        </p:spPr>
      </p:pic>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11560" y="2060848"/>
            <a:ext cx="7992888" cy="2448272"/>
          </a:xfrm>
        </p:spPr>
        <p:txBody>
          <a:bodyPr>
            <a:normAutofit/>
          </a:bodyPr>
          <a:lstStyle/>
          <a:p>
            <a:r>
              <a:rPr lang="en-US" sz="4000" b="1" dirty="0">
                <a:latin typeface="Georgia"/>
              </a:rPr>
              <a:t>Processor Structure and Function</a:t>
            </a:r>
            <a:endParaRPr lang="en-US" sz="40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500885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819B2FF6-C183-4DD9-B13B-CA2919637F12}"/>
              </a:ext>
            </a:extLst>
          </p:cNvPr>
          <p:cNvPicPr>
            <a:picLocks noChangeAspect="1"/>
          </p:cNvPicPr>
          <p:nvPr/>
        </p:nvPicPr>
        <p:blipFill>
          <a:blip r:embed="rId3"/>
          <a:stretch>
            <a:fillRect/>
          </a:stretch>
        </p:blipFill>
        <p:spPr>
          <a:xfrm>
            <a:off x="0" y="188640"/>
            <a:ext cx="9144000" cy="6274702"/>
          </a:xfrm>
          <a:prstGeom prst="rect">
            <a:avLst/>
          </a:prstGeom>
        </p:spPr>
      </p:pic>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D3B66CD9-8B8F-4804-8FB7-01800FD0FE48}"/>
              </a:ext>
            </a:extLst>
          </p:cNvPr>
          <p:cNvPicPr>
            <a:picLocks noChangeAspect="1"/>
          </p:cNvPicPr>
          <p:nvPr/>
        </p:nvPicPr>
        <p:blipFill>
          <a:blip r:embed="rId3"/>
          <a:stretch>
            <a:fillRect/>
          </a:stretch>
        </p:blipFill>
        <p:spPr>
          <a:xfrm>
            <a:off x="2356273" y="56308"/>
            <a:ext cx="4431454" cy="6484857"/>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8284C9AB-3CFB-4A0C-BCD6-83CBCF21A47A}"/>
              </a:ext>
            </a:extLst>
          </p:cNvPr>
          <p:cNvPicPr>
            <a:picLocks noChangeAspect="1"/>
          </p:cNvPicPr>
          <p:nvPr/>
        </p:nvPicPr>
        <p:blipFill>
          <a:blip r:embed="rId3"/>
          <a:stretch>
            <a:fillRect/>
          </a:stretch>
        </p:blipFill>
        <p:spPr>
          <a:xfrm>
            <a:off x="1256837" y="323417"/>
            <a:ext cx="6555523" cy="6141094"/>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191490" name="Rectangle 2"/>
          <p:cNvSpPr>
            <a:spLocks noGrp="1" noChangeArrowheads="1"/>
          </p:cNvSpPr>
          <p:nvPr>
            <p:ph type="title" idx="4294967295"/>
          </p:nvPr>
        </p:nvSpPr>
        <p:spPr>
          <a:xfrm>
            <a:off x="0" y="228600"/>
            <a:ext cx="7556500" cy="1116013"/>
          </a:xfrm>
        </p:spPr>
        <p:txBody>
          <a:bodyPr/>
          <a:lstStyle/>
          <a:p>
            <a:r>
              <a:rPr lang="en-GB" dirty="0">
                <a:effectLst>
                  <a:outerShdw blurRad="38100" dist="38100" dir="2700000" algn="tl">
                    <a:srgbClr val="000000">
                      <a:alpha val="43137"/>
                    </a:srgbClr>
                  </a:outerShdw>
                </a:effectLst>
              </a:rPr>
              <a:t>Pipeline Hazards</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3553835441"/>
              </p:ext>
            </p:extLst>
          </p:nvPr>
        </p:nvGraphicFramePr>
        <p:xfrm>
          <a:off x="0" y="1052513"/>
          <a:ext cx="8785225" cy="51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876256" y="5157192"/>
            <a:ext cx="2155687" cy="1549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2E730-0564-4351-A033-3E24512045FC}"/>
              </a:ext>
            </a:extLst>
          </p:cNvPr>
          <p:cNvSpPr>
            <a:spLocks noGrp="1"/>
          </p:cNvSpPr>
          <p:nvPr>
            <p:ph type="title"/>
          </p:nvPr>
        </p:nvSpPr>
        <p:spPr/>
        <p:txBody>
          <a:bodyPr/>
          <a:lstStyle/>
          <a:p>
            <a:r>
              <a:rPr lang="en-US" dirty="0"/>
              <a:t>Resource Hazards</a:t>
            </a:r>
          </a:p>
        </p:txBody>
      </p:sp>
      <p:sp>
        <p:nvSpPr>
          <p:cNvPr id="4" name="Content Placeholder 3">
            <a:extLst>
              <a:ext uri="{FF2B5EF4-FFF2-40B4-BE49-F238E27FC236}">
                <a16:creationId xmlns:a16="http://schemas.microsoft.com/office/drawing/2014/main" id="{FB39ED17-2875-41DD-AC60-A791FAC92862}"/>
              </a:ext>
            </a:extLst>
          </p:cNvPr>
          <p:cNvSpPr>
            <a:spLocks noGrp="1"/>
          </p:cNvSpPr>
          <p:nvPr>
            <p:ph idx="1"/>
          </p:nvPr>
        </p:nvSpPr>
        <p:spPr/>
        <p:txBody>
          <a:bodyPr/>
          <a:lstStyle/>
          <a:p>
            <a:r>
              <a:rPr lang="en-US" dirty="0"/>
              <a:t>A resource hazard occurs when two (or more) instructions that are already in the pipeline need the same resource. </a:t>
            </a:r>
          </a:p>
          <a:p>
            <a:r>
              <a:rPr lang="en-US" dirty="0"/>
              <a:t>The result is that the instructions must be executed in serial rather than parallel for a portion of the pipeline. </a:t>
            </a:r>
          </a:p>
          <a:p>
            <a:r>
              <a:rPr lang="en-US" dirty="0"/>
              <a:t>A resource hazard is sometime referred to as a structural hazard. </a:t>
            </a:r>
          </a:p>
          <a:p>
            <a:endParaRPr lang="en-US" dirty="0"/>
          </a:p>
        </p:txBody>
      </p:sp>
      <p:sp>
        <p:nvSpPr>
          <p:cNvPr id="2" name="Footer Placeholder 1">
            <a:extLst>
              <a:ext uri="{FF2B5EF4-FFF2-40B4-BE49-F238E27FC236}">
                <a16:creationId xmlns:a16="http://schemas.microsoft.com/office/drawing/2014/main" id="{2E38A324-3B33-416D-8361-031E909175CA}"/>
              </a:ext>
            </a:extLst>
          </p:cNvPr>
          <p:cNvSpPr>
            <a:spLocks noGrp="1"/>
          </p:cNvSpPr>
          <p:nvPr>
            <p:ph type="ftr" sz="quarter" idx="11"/>
          </p:nvPr>
        </p:nvSpPr>
        <p:spPr/>
        <p:txBody>
          <a:bodyPr/>
          <a:lstStyle/>
          <a:p>
            <a:r>
              <a:rPr lang="en-US"/>
              <a:t>© 2016 Pearson Education, Inc., Hoboken, NJ. All rights reserved.</a:t>
            </a:r>
          </a:p>
        </p:txBody>
      </p:sp>
    </p:spTree>
    <p:extLst>
      <p:ext uri="{BB962C8B-B14F-4D97-AF65-F5344CB8AC3E}">
        <p14:creationId xmlns:p14="http://schemas.microsoft.com/office/powerpoint/2010/main" val="316855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3" name="Picture 2" descr="f15.pdf"/>
          <p:cNvPicPr>
            <a:picLocks noChangeAspect="1"/>
          </p:cNvPicPr>
          <p:nvPr/>
        </p:nvPicPr>
        <p:blipFill rotWithShape="1">
          <a:blip r:embed="rId3">
            <a:extLst>
              <a:ext uri="{28A0092B-C50C-407E-A947-70E740481C1C}">
                <a14:useLocalDpi xmlns:a14="http://schemas.microsoft.com/office/drawing/2010/main" val="0"/>
              </a:ext>
            </a:extLst>
          </a:blip>
          <a:srcRect l="8250" t="5214" r="14040" b="14786"/>
          <a:stretch/>
        </p:blipFill>
        <p:spPr>
          <a:xfrm>
            <a:off x="1691680" y="-83658"/>
            <a:ext cx="5112568" cy="6811271"/>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552DD7-2FF7-456B-BE25-66C42927F44C}"/>
              </a:ext>
            </a:extLst>
          </p:cNvPr>
          <p:cNvSpPr>
            <a:spLocks noGrp="1"/>
          </p:cNvSpPr>
          <p:nvPr>
            <p:ph type="title"/>
          </p:nvPr>
        </p:nvSpPr>
        <p:spPr/>
        <p:txBody>
          <a:bodyPr/>
          <a:lstStyle/>
          <a:p>
            <a:r>
              <a:rPr lang="en-US" dirty="0"/>
              <a:t>Resource Hazards</a:t>
            </a:r>
          </a:p>
        </p:txBody>
      </p:sp>
      <p:sp>
        <p:nvSpPr>
          <p:cNvPr id="4" name="Content Placeholder 3">
            <a:extLst>
              <a:ext uri="{FF2B5EF4-FFF2-40B4-BE49-F238E27FC236}">
                <a16:creationId xmlns:a16="http://schemas.microsoft.com/office/drawing/2014/main" id="{DBA71837-2F32-4240-B5D9-67EEAAE94388}"/>
              </a:ext>
            </a:extLst>
          </p:cNvPr>
          <p:cNvSpPr>
            <a:spLocks noGrp="1"/>
          </p:cNvSpPr>
          <p:nvPr>
            <p:ph idx="1"/>
          </p:nvPr>
        </p:nvSpPr>
        <p:spPr/>
        <p:txBody>
          <a:bodyPr>
            <a:normAutofit fontScale="92500" lnSpcReduction="20000"/>
          </a:bodyPr>
          <a:lstStyle/>
          <a:p>
            <a:r>
              <a:rPr lang="en-US" dirty="0"/>
              <a:t>Assume that main memory has a single port and that all instruction fetches and data reads and writes must be performed one at a time. </a:t>
            </a:r>
          </a:p>
          <a:p>
            <a:r>
              <a:rPr lang="en-US" dirty="0"/>
              <a:t>An operand read to or write from memory cannot be performed in parallel with an instruction fetch. </a:t>
            </a:r>
          </a:p>
          <a:p>
            <a:r>
              <a:rPr lang="en-US" dirty="0"/>
              <a:t>This is illustrated in Figure 14.15b, which assumes that the source operand for instruction I1 is in memory, rather than a register. </a:t>
            </a:r>
          </a:p>
          <a:p>
            <a:r>
              <a:rPr lang="en-US" dirty="0"/>
              <a:t>Therefore, the fetch instruction stage of the pipeline must idle for one cycle before beginning the instruction fetch for instruction I3. </a:t>
            </a:r>
          </a:p>
          <a:p>
            <a:r>
              <a:rPr lang="en-US" dirty="0"/>
              <a:t>The figure assumes that all other operands are in registers. </a:t>
            </a:r>
          </a:p>
          <a:p>
            <a:endParaRPr lang="en-US" dirty="0"/>
          </a:p>
        </p:txBody>
      </p:sp>
      <p:sp>
        <p:nvSpPr>
          <p:cNvPr id="2" name="Footer Placeholder 1">
            <a:extLst>
              <a:ext uri="{FF2B5EF4-FFF2-40B4-BE49-F238E27FC236}">
                <a16:creationId xmlns:a16="http://schemas.microsoft.com/office/drawing/2014/main" id="{951B7E3B-C580-42B0-A30D-B45C47D3701E}"/>
              </a:ext>
            </a:extLst>
          </p:cNvPr>
          <p:cNvSpPr>
            <a:spLocks noGrp="1"/>
          </p:cNvSpPr>
          <p:nvPr>
            <p:ph type="ftr" sz="quarter" idx="11"/>
          </p:nvPr>
        </p:nvSpPr>
        <p:spPr/>
        <p:txBody>
          <a:bodyPr/>
          <a:lstStyle/>
          <a:p>
            <a:r>
              <a:rPr lang="en-US"/>
              <a:t>© 2016 Pearson Education, Inc., Hoboken, NJ. All rights reserved.</a:t>
            </a:r>
          </a:p>
        </p:txBody>
      </p:sp>
    </p:spTree>
    <p:extLst>
      <p:ext uri="{BB962C8B-B14F-4D97-AF65-F5344CB8AC3E}">
        <p14:creationId xmlns:p14="http://schemas.microsoft.com/office/powerpoint/2010/main" val="1206075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99E8-AFC7-4619-BA97-FCF2AAE87C2D}"/>
              </a:ext>
            </a:extLst>
          </p:cNvPr>
          <p:cNvSpPr>
            <a:spLocks noGrp="1"/>
          </p:cNvSpPr>
          <p:nvPr>
            <p:ph type="title"/>
          </p:nvPr>
        </p:nvSpPr>
        <p:spPr/>
        <p:txBody>
          <a:bodyPr/>
          <a:lstStyle/>
          <a:p>
            <a:r>
              <a:rPr lang="en-US" dirty="0"/>
              <a:t>Resource Hazards</a:t>
            </a:r>
          </a:p>
        </p:txBody>
      </p:sp>
      <p:sp>
        <p:nvSpPr>
          <p:cNvPr id="3" name="Content Placeholder 2">
            <a:extLst>
              <a:ext uri="{FF2B5EF4-FFF2-40B4-BE49-F238E27FC236}">
                <a16:creationId xmlns:a16="http://schemas.microsoft.com/office/drawing/2014/main" id="{706B1C99-1C11-497A-A52B-34A936591A6C}"/>
              </a:ext>
            </a:extLst>
          </p:cNvPr>
          <p:cNvSpPr>
            <a:spLocks noGrp="1"/>
          </p:cNvSpPr>
          <p:nvPr>
            <p:ph idx="1"/>
          </p:nvPr>
        </p:nvSpPr>
        <p:spPr/>
        <p:txBody>
          <a:bodyPr/>
          <a:lstStyle/>
          <a:p>
            <a:r>
              <a:rPr lang="en-US" dirty="0"/>
              <a:t>Another example of a resource conflict is a situation in which multiple instructions are ready to enter the execute instruction phase and there is a single ALU. </a:t>
            </a:r>
          </a:p>
          <a:p>
            <a:r>
              <a:rPr lang="en-US" dirty="0"/>
              <a:t>One solutions to such resource hazards is to increase available resources, such as having multiple ports into main memory and multiple ALU units.</a:t>
            </a:r>
          </a:p>
          <a:p>
            <a:endParaRPr lang="en-US" dirty="0"/>
          </a:p>
        </p:txBody>
      </p:sp>
      <p:sp>
        <p:nvSpPr>
          <p:cNvPr id="4" name="Footer Placeholder 3">
            <a:extLst>
              <a:ext uri="{FF2B5EF4-FFF2-40B4-BE49-F238E27FC236}">
                <a16:creationId xmlns:a16="http://schemas.microsoft.com/office/drawing/2014/main" id="{521E61D9-E3D2-41AA-A27F-61811CC9220D}"/>
              </a:ext>
            </a:extLst>
          </p:cNvPr>
          <p:cNvSpPr>
            <a:spLocks noGrp="1"/>
          </p:cNvSpPr>
          <p:nvPr>
            <p:ph type="ftr" sz="quarter" idx="11"/>
          </p:nvPr>
        </p:nvSpPr>
        <p:spPr/>
        <p:txBody>
          <a:bodyPr/>
          <a:lstStyle/>
          <a:p>
            <a:r>
              <a:rPr lang="en-US"/>
              <a:t>© 2016 Pearson Education, Inc., Hoboken, NJ. All rights reserved.</a:t>
            </a:r>
          </a:p>
        </p:txBody>
      </p:sp>
    </p:spTree>
    <p:extLst>
      <p:ext uri="{BB962C8B-B14F-4D97-AF65-F5344CB8AC3E}">
        <p14:creationId xmlns:p14="http://schemas.microsoft.com/office/powerpoint/2010/main" val="3547805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B92D-A072-41DE-9521-3C564C1C7229}"/>
              </a:ext>
            </a:extLst>
          </p:cNvPr>
          <p:cNvSpPr>
            <a:spLocks noGrp="1"/>
          </p:cNvSpPr>
          <p:nvPr>
            <p:ph type="title"/>
          </p:nvPr>
        </p:nvSpPr>
        <p:spPr/>
        <p:txBody>
          <a:bodyPr/>
          <a:lstStyle/>
          <a:p>
            <a:r>
              <a:rPr lang="en-US" dirty="0"/>
              <a:t>Data Hazards</a:t>
            </a:r>
          </a:p>
        </p:txBody>
      </p:sp>
      <p:sp>
        <p:nvSpPr>
          <p:cNvPr id="3" name="Content Placeholder 2">
            <a:extLst>
              <a:ext uri="{FF2B5EF4-FFF2-40B4-BE49-F238E27FC236}">
                <a16:creationId xmlns:a16="http://schemas.microsoft.com/office/drawing/2014/main" id="{89D3B2B8-C2C4-416C-A4A7-1C43BC89A656}"/>
              </a:ext>
            </a:extLst>
          </p:cNvPr>
          <p:cNvSpPr>
            <a:spLocks noGrp="1"/>
          </p:cNvSpPr>
          <p:nvPr>
            <p:ph idx="1"/>
          </p:nvPr>
        </p:nvSpPr>
        <p:spPr/>
        <p:txBody>
          <a:bodyPr>
            <a:normAutofit lnSpcReduction="10000"/>
          </a:bodyPr>
          <a:lstStyle/>
          <a:p>
            <a:r>
              <a:rPr lang="en-US" dirty="0"/>
              <a:t>A data hazard occurs when there is a conflict in the access of an operand location. </a:t>
            </a:r>
          </a:p>
          <a:p>
            <a:r>
              <a:rPr lang="en-US" dirty="0"/>
              <a:t>In general terms, we can state the hazard in this form: </a:t>
            </a:r>
          </a:p>
          <a:p>
            <a:pPr lvl="1"/>
            <a:r>
              <a:rPr lang="en-US" dirty="0"/>
              <a:t>Two instructions in a program are to be executed in sequence and both access a particular memory or register operand. </a:t>
            </a:r>
          </a:p>
          <a:p>
            <a:pPr lvl="1"/>
            <a:r>
              <a:rPr lang="en-US" dirty="0"/>
              <a:t>If the two instructions are executed in strict sequence, no problem occurs. </a:t>
            </a:r>
          </a:p>
          <a:p>
            <a:pPr lvl="1"/>
            <a:r>
              <a:rPr lang="en-US" dirty="0"/>
              <a:t>However, if the instructions are executed in a pipeline, then it is possible for the operand value to be updated in such a way as to produce a different result than would occur with strict sequential execution. </a:t>
            </a:r>
          </a:p>
          <a:p>
            <a:pPr lvl="1"/>
            <a:r>
              <a:rPr lang="en-US" dirty="0"/>
              <a:t>In other words, the program produces an incorrect result because of the use of pipelining. </a:t>
            </a:r>
          </a:p>
          <a:p>
            <a:endParaRPr lang="en-US" dirty="0"/>
          </a:p>
        </p:txBody>
      </p:sp>
      <p:sp>
        <p:nvSpPr>
          <p:cNvPr id="4" name="Footer Placeholder 3">
            <a:extLst>
              <a:ext uri="{FF2B5EF4-FFF2-40B4-BE49-F238E27FC236}">
                <a16:creationId xmlns:a16="http://schemas.microsoft.com/office/drawing/2014/main" id="{0A7991B7-76AA-4E4A-B41F-34EA5775ADC2}"/>
              </a:ext>
            </a:extLst>
          </p:cNvPr>
          <p:cNvSpPr>
            <a:spLocks noGrp="1"/>
          </p:cNvSpPr>
          <p:nvPr>
            <p:ph type="ftr" sz="quarter" idx="11"/>
          </p:nvPr>
        </p:nvSpPr>
        <p:spPr/>
        <p:txBody>
          <a:bodyPr/>
          <a:lstStyle/>
          <a:p>
            <a:r>
              <a:rPr lang="en-US"/>
              <a:t>© 2016 Pearson Education, Inc., Hoboken, NJ. All rights reserved.</a:t>
            </a:r>
          </a:p>
        </p:txBody>
      </p:sp>
    </p:spTree>
    <p:extLst>
      <p:ext uri="{BB962C8B-B14F-4D97-AF65-F5344CB8AC3E}">
        <p14:creationId xmlns:p14="http://schemas.microsoft.com/office/powerpoint/2010/main" val="13534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3" name="Picture 2" descr="f16.pdf"/>
          <p:cNvPicPr>
            <a:picLocks noChangeAspect="1"/>
          </p:cNvPicPr>
          <p:nvPr/>
        </p:nvPicPr>
        <p:blipFill rotWithShape="1">
          <a:blip r:embed="rId3">
            <a:extLst>
              <a:ext uri="{28A0092B-C50C-407E-A947-70E740481C1C}">
                <a14:useLocalDpi xmlns:a14="http://schemas.microsoft.com/office/drawing/2010/main" val="0"/>
              </a:ext>
            </a:extLst>
          </a:blip>
          <a:srcRect l="3133" t="6112" r="9619" b="48405"/>
          <a:stretch/>
        </p:blipFill>
        <p:spPr>
          <a:xfrm>
            <a:off x="0" y="332656"/>
            <a:ext cx="9498846" cy="6434684"/>
          </a:xfrm>
          <a:prstGeom prst="rect">
            <a:avLst/>
          </a:prstGeom>
        </p:spPr>
      </p:pic>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a:xfrm>
            <a:off x="611560" y="0"/>
            <a:ext cx="7556313" cy="995082"/>
          </a:xfrm>
        </p:spPr>
        <p:txBody>
          <a:bodyPr/>
          <a:lstStyle/>
          <a:p>
            <a:r>
              <a:rPr lang="en-US" dirty="0">
                <a:effectLst>
                  <a:outerShdw blurRad="38100" dist="38100" dir="2700000" algn="tl">
                    <a:srgbClr val="000000">
                      <a:alpha val="43137"/>
                    </a:srgbClr>
                  </a:outerShdw>
                </a:effectLst>
              </a:rPr>
              <a:t>Processor Organization</a:t>
            </a:r>
          </a:p>
        </p:txBody>
      </p:sp>
      <p:sp>
        <p:nvSpPr>
          <p:cNvPr id="8" name="Content Placeholder 7"/>
          <p:cNvSpPr>
            <a:spLocks noGrp="1"/>
          </p:cNvSpPr>
          <p:nvPr>
            <p:ph idx="1"/>
          </p:nvPr>
        </p:nvSpPr>
        <p:spPr>
          <a:xfrm>
            <a:off x="611560" y="1772816"/>
            <a:ext cx="7556313" cy="4495800"/>
          </a:xfrm>
        </p:spPr>
        <p:txBody>
          <a:bodyPr>
            <a:normAutofit fontScale="77500" lnSpcReduction="20000"/>
          </a:bodyPr>
          <a:lstStyle/>
          <a:p>
            <a:r>
              <a:rPr lang="en-US" dirty="0"/>
              <a:t>Fetch instruction</a:t>
            </a:r>
          </a:p>
          <a:p>
            <a:pPr lvl="1"/>
            <a:r>
              <a:rPr lang="en-US" dirty="0"/>
              <a:t>The processor reads an instruction from memory (register, cache, main memory)</a:t>
            </a:r>
          </a:p>
          <a:p>
            <a:r>
              <a:rPr lang="en-US" dirty="0"/>
              <a:t>Interpret instruction</a:t>
            </a:r>
          </a:p>
          <a:p>
            <a:pPr lvl="1"/>
            <a:r>
              <a:rPr lang="en-US" dirty="0"/>
              <a:t>The instruction is decoded to determine what action is required</a:t>
            </a:r>
          </a:p>
          <a:p>
            <a:r>
              <a:rPr lang="en-US" dirty="0"/>
              <a:t>Fetch data</a:t>
            </a:r>
          </a:p>
          <a:p>
            <a:pPr lvl="1"/>
            <a:r>
              <a:rPr lang="en-US" dirty="0"/>
              <a:t>The execution of an instruction may require reading data from memory or an I/O module</a:t>
            </a:r>
          </a:p>
          <a:p>
            <a:r>
              <a:rPr lang="en-US" dirty="0"/>
              <a:t>Process data</a:t>
            </a:r>
          </a:p>
          <a:p>
            <a:pPr lvl="1"/>
            <a:r>
              <a:rPr lang="en-US" dirty="0"/>
              <a:t>The execution of an instruction may require performing some arithmetic or logical operation on data</a:t>
            </a:r>
          </a:p>
          <a:p>
            <a:r>
              <a:rPr lang="en-US" dirty="0"/>
              <a:t>Write data</a:t>
            </a:r>
          </a:p>
          <a:p>
            <a:pPr lvl="1"/>
            <a:r>
              <a:rPr lang="en-US" dirty="0"/>
              <a:t>The results of an execution may require writing data to memory or an I/O module</a:t>
            </a:r>
          </a:p>
          <a:p>
            <a:r>
              <a:rPr lang="en-US" dirty="0"/>
              <a:t>In order to do these things the processor needs to store some data temporarily and therefore needs a small internal memory</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9" name="Text Placeholder 8"/>
          <p:cNvSpPr>
            <a:spLocks noGrp="1"/>
          </p:cNvSpPr>
          <p:nvPr>
            <p:ph type="body" sz="half" idx="2"/>
          </p:nvPr>
        </p:nvSpPr>
        <p:spPr>
          <a:xfrm>
            <a:off x="755576" y="1052736"/>
            <a:ext cx="7558960" cy="774700"/>
          </a:xfrm>
        </p:spPr>
        <p:txBody>
          <a:bodyPr/>
          <a:lstStyle/>
          <a:p>
            <a:r>
              <a:rPr lang="en-US" sz="2800" dirty="0"/>
              <a:t>Processor Requirements:</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11560" y="404664"/>
            <a:ext cx="7556313" cy="1116106"/>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611560" y="1484784"/>
            <a:ext cx="7556313" cy="4896544"/>
          </a:xfrm>
        </p:spPr>
        <p:txBody>
          <a:bodyPr>
            <a:normAutofit fontScale="92500" lnSpcReduction="20000"/>
          </a:bodyPr>
          <a:lstStyle/>
          <a:p>
            <a:r>
              <a:rPr lang="en-GB" sz="2400" dirty="0"/>
              <a:t>Read after write (RAW), or true dependency</a:t>
            </a:r>
          </a:p>
          <a:p>
            <a:pPr lvl="1"/>
            <a:r>
              <a:rPr lang="en-GB" sz="2000" dirty="0"/>
              <a:t>An instruction modifies a register or memory location</a:t>
            </a:r>
          </a:p>
          <a:p>
            <a:pPr lvl="1"/>
            <a:r>
              <a:rPr lang="en-GB" sz="2000" dirty="0"/>
              <a:t>Succeeding instruction reads data in memory or register location</a:t>
            </a:r>
          </a:p>
          <a:p>
            <a:pPr lvl="1"/>
            <a:r>
              <a:rPr lang="en-GB" sz="2000" dirty="0"/>
              <a:t>Hazard occurs if the read takes place before write operation is complete</a:t>
            </a:r>
          </a:p>
          <a:p>
            <a:r>
              <a:rPr lang="en-GB" sz="2400" dirty="0"/>
              <a:t>Write after read (WAR), or antidependency</a:t>
            </a:r>
          </a:p>
          <a:p>
            <a:pPr lvl="1"/>
            <a:r>
              <a:rPr lang="en-GB" sz="2000" dirty="0"/>
              <a:t>An instruction reads a register or memory location </a:t>
            </a:r>
          </a:p>
          <a:p>
            <a:pPr lvl="1"/>
            <a:r>
              <a:rPr lang="en-GB" sz="2000" dirty="0"/>
              <a:t>Succeeding instruction writes to the location</a:t>
            </a:r>
          </a:p>
          <a:p>
            <a:pPr lvl="1"/>
            <a:r>
              <a:rPr lang="en-GB" sz="2000" dirty="0"/>
              <a:t>Hazard occurs if the write operation completes before the read operation takes place</a:t>
            </a:r>
          </a:p>
          <a:p>
            <a:r>
              <a:rPr lang="en-GB" sz="2400" dirty="0"/>
              <a:t>Write after write (WAW), or output dependency</a:t>
            </a:r>
          </a:p>
          <a:p>
            <a:pPr lvl="1"/>
            <a:r>
              <a:rPr lang="en-GB" sz="2000" dirty="0"/>
              <a:t>Two instructions both write to the same location</a:t>
            </a:r>
          </a:p>
          <a:p>
            <a:pPr lvl="1"/>
            <a:r>
              <a:rPr lang="en-GB" sz="2000" dirty="0"/>
              <a:t>Hazard occurs if the write operations take place in the reverse order of the intended sequence</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628800"/>
            <a:ext cx="7556313" cy="4608512"/>
          </a:xfrm>
        </p:spPr>
        <p:txBody>
          <a:bodyPr>
            <a:normAutofit/>
          </a:bodyPr>
          <a:lstStyle/>
          <a:p>
            <a:r>
              <a:rPr lang="en-GB" dirty="0"/>
              <a:t>Also known as a </a:t>
            </a:r>
            <a:r>
              <a:rPr lang="en-GB" i="1" dirty="0"/>
              <a:t>branch hazard</a:t>
            </a:r>
            <a:endParaRPr lang="en-GB" dirty="0"/>
          </a:p>
          <a:p>
            <a:r>
              <a:rPr lang="en-GB" dirty="0"/>
              <a:t>Occurs when the pipeline makes the wrong decision on a branch prediction</a:t>
            </a:r>
          </a:p>
          <a:p>
            <a:r>
              <a:rPr lang="en-GB" dirty="0"/>
              <a:t>Brings instructions into the pipeline that must subsequently be discarded</a:t>
            </a:r>
          </a:p>
          <a:p>
            <a:r>
              <a:rPr lang="en-GB" dirty="0"/>
              <a:t>Dealing with Branches:</a:t>
            </a:r>
          </a:p>
          <a:p>
            <a:pPr lvl="1"/>
            <a:r>
              <a:rPr lang="en-GB" dirty="0"/>
              <a:t>Multiple streams</a:t>
            </a:r>
          </a:p>
          <a:p>
            <a:pPr lvl="1"/>
            <a:r>
              <a:rPr lang="en-GB" dirty="0"/>
              <a:t>Prefetch branch target</a:t>
            </a:r>
          </a:p>
          <a:p>
            <a:pPr lvl="1"/>
            <a:r>
              <a:rPr lang="en-GB" dirty="0"/>
              <a:t>Loop buffer</a:t>
            </a:r>
          </a:p>
          <a:p>
            <a:pPr lvl="1"/>
            <a:r>
              <a:rPr lang="en-GB" dirty="0"/>
              <a:t>Branch prediction</a:t>
            </a:r>
          </a:p>
          <a:p>
            <a:pPr lvl="1"/>
            <a:r>
              <a:rPr lang="en-GB" dirty="0"/>
              <a:t>Delayed branch</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0" b="100000" l="0" r="98667"/>
                    </a14:imgEffect>
                    <a14:imgEffect>
                      <a14:sharpenSoften amount="25000"/>
                    </a14:imgEffect>
                    <a14:imgEffect>
                      <a14:brightnessContrast bright="20000"/>
                    </a14:imgEffect>
                  </a14:imgLayer>
                </a14:imgProps>
              </a:ext>
            </a:extLst>
          </a:blip>
          <a:stretch>
            <a:fillRect/>
          </a:stretch>
        </p:blipFill>
        <p:spPr>
          <a:xfrm rot="363388">
            <a:off x="5808582" y="4049876"/>
            <a:ext cx="2322098" cy="203570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88068" name="Rectangle 4"/>
          <p:cNvSpPr>
            <a:spLocks noGrp="1" noChangeArrowheads="1"/>
          </p:cNvSpPr>
          <p:nvPr>
            <p:ph type="title" idx="4294967295"/>
          </p:nvPr>
        </p:nvSpPr>
        <p:spPr>
          <a:xfrm>
            <a:off x="0" y="304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1802398064"/>
              </p:ext>
            </p:extLst>
          </p:nvPr>
        </p:nvGraphicFramePr>
        <p:xfrm>
          <a:off x="0" y="1196975"/>
          <a:ext cx="8496300" cy="5173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3718"/>
          </a:xfrm>
          <a:noFill/>
          <a:ln/>
        </p:spPr>
        <p:txBody>
          <a:bodyPr lIns="90488" tIns="44450" rIns="90488" bIns="44450"/>
          <a:lstStyle/>
          <a:p>
            <a:r>
              <a:rPr lang="en-US"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000" dirty="0"/>
              <a:t>When a conditional branch is recognized, the target of the branch is prefetched, in addition to the instruction following the branch</a:t>
            </a:r>
          </a:p>
          <a:p>
            <a:pPr marL="228600" indent="-228600">
              <a:spcBef>
                <a:spcPts val="2000"/>
              </a:spcBef>
              <a:buFont typeface="Wingdings" pitchFamily="2" charset="2"/>
              <a:buChar char="n"/>
            </a:pPr>
            <a:r>
              <a:rPr lang="en-US" sz="2000" dirty="0"/>
              <a:t>Target is then saved until the branch instruction is executed</a:t>
            </a:r>
          </a:p>
          <a:p>
            <a:pPr marL="228600" indent="-228600">
              <a:spcBef>
                <a:spcPts val="2000"/>
              </a:spcBef>
              <a:buFont typeface="Wingdings" pitchFamily="2" charset="2"/>
              <a:buChar char="n"/>
            </a:pPr>
            <a:r>
              <a:rPr lang="en-US" sz="2000" dirty="0"/>
              <a:t>If the branch is taken, the target has already been </a:t>
            </a:r>
            <a:r>
              <a:rPr lang="en-US" sz="2000" dirty="0" err="1"/>
              <a:t>prefetched</a:t>
            </a:r>
            <a:endParaRPr lang="en-US" sz="2000" dirty="0"/>
          </a:p>
          <a:p>
            <a:pPr marL="228600" indent="-228600">
              <a:spcBef>
                <a:spcPts val="2000"/>
              </a:spcBef>
              <a:buFont typeface="Wingdings" pitchFamily="2" charset="2"/>
              <a:buChar char="n"/>
            </a:pPr>
            <a:r>
              <a:rPr lang="en-US" sz="2000" dirty="0"/>
              <a:t>IBM 360/91 uses this approach</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6948264" y="2780928"/>
            <a:ext cx="1587500" cy="1485900"/>
          </a:xfrm>
          <a:prstGeom prst="rect">
            <a:avLst/>
          </a:prstGeom>
        </p:spPr>
      </p:pic>
      <p:pic>
        <p:nvPicPr>
          <p:cNvPr id="10" name="Picture 9"/>
          <p:cNvPicPr>
            <a:picLocks noChangeAspect="1"/>
          </p:cNvPicPr>
          <p:nvPr/>
        </p:nvPicPr>
        <p:blipFill>
          <a:blip r:embed="rId3"/>
          <a:stretch>
            <a:fillRect/>
          </a:stretch>
        </p:blipFill>
        <p:spPr>
          <a:xfrm rot="10800000">
            <a:off x="7236296" y="260648"/>
            <a:ext cx="1587500" cy="1485900"/>
          </a:xfrm>
          <a:prstGeom prst="rect">
            <a:avLst/>
          </a:prstGeom>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533400" y="1600200"/>
            <a:ext cx="7556313" cy="4724400"/>
          </a:xfrm>
          <a:noFill/>
          <a:ln/>
        </p:spPr>
        <p:txBody>
          <a:bodyPr lIns="90488" tIns="44450" rIns="90488" bIns="44450">
            <a:normAutofit lnSpcReduction="10000"/>
          </a:bodyPr>
          <a:lstStyle/>
          <a:p>
            <a:r>
              <a:rPr lang="en-US" dirty="0"/>
              <a:t>Small, very-high speed memory maintained by the instruction fetch stage of the pipeline and containing the </a:t>
            </a:r>
            <a:r>
              <a:rPr lang="en-US" i="1" dirty="0"/>
              <a:t>n </a:t>
            </a:r>
            <a:r>
              <a:rPr lang="en-US" dirty="0"/>
              <a:t>most recently fetched instructions, in sequence</a:t>
            </a:r>
          </a:p>
          <a:p>
            <a:r>
              <a:rPr lang="en-US" dirty="0"/>
              <a:t>Benefits:</a:t>
            </a:r>
          </a:p>
          <a:p>
            <a:pPr lvl="1"/>
            <a:r>
              <a:rPr lang="en-US" dirty="0"/>
              <a:t>Instructions fetched in sequence will be available without the usual memory access time</a:t>
            </a:r>
          </a:p>
          <a:p>
            <a:pPr lvl="1"/>
            <a:r>
              <a:rPr lang="en-US" dirty="0"/>
              <a:t>If a branch occurs to a target just a few locations ahead of the address of the branch instruction, the target will already be in the buffer</a:t>
            </a:r>
          </a:p>
          <a:p>
            <a:pPr lvl="1"/>
            <a:r>
              <a:rPr lang="en-US" dirty="0"/>
              <a:t>This strategy is particularly well suited to dealing with loops</a:t>
            </a:r>
          </a:p>
          <a:p>
            <a:pPr marL="228600" lvl="1">
              <a:spcBef>
                <a:spcPts val="2000"/>
              </a:spcBef>
              <a:buClr>
                <a:schemeClr val="accent1"/>
              </a:buClr>
            </a:pPr>
            <a:r>
              <a:rPr lang="en-US" sz="2000" dirty="0"/>
              <a:t>Similar in principle to a cache dedicated to instructions</a:t>
            </a:r>
          </a:p>
          <a:p>
            <a:pPr lvl="1"/>
            <a:r>
              <a:rPr lang="en-US" sz="1838" dirty="0"/>
              <a:t>Differences: </a:t>
            </a:r>
          </a:p>
          <a:p>
            <a:pPr lvl="2"/>
            <a:r>
              <a:rPr lang="en-US" sz="1838" dirty="0"/>
              <a:t>The loop buffer only retains instructions in sequence</a:t>
            </a:r>
          </a:p>
          <a:p>
            <a:pPr lvl="2"/>
            <a:r>
              <a:rPr lang="en-US" sz="1838" dirty="0"/>
              <a:t>Is much smaller in size and hence lower in cost</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Branch Prediction</a:t>
            </a:r>
          </a:p>
        </p:txBody>
      </p:sp>
      <p:sp>
        <p:nvSpPr>
          <p:cNvPr id="94213" name="Rectangle 5"/>
          <p:cNvSpPr>
            <a:spLocks noGrp="1" noChangeArrowheads="1"/>
          </p:cNvSpPr>
          <p:nvPr>
            <p:ph idx="1"/>
          </p:nvPr>
        </p:nvSpPr>
        <p:spPr/>
        <p:txBody>
          <a:bodyPr/>
          <a:lstStyle/>
          <a:p>
            <a:r>
              <a:rPr lang="en-US" dirty="0"/>
              <a:t>Various techniques can be used to predict whether a branch will be taken:</a:t>
            </a:r>
          </a:p>
          <a:p>
            <a:pPr>
              <a:buNone/>
            </a:pPr>
            <a:endParaRPr lang="en-US" sz="1000" dirty="0"/>
          </a:p>
          <a:p>
            <a:pPr marL="571500" lvl="1" indent="-342900">
              <a:buClr>
                <a:schemeClr val="accent1"/>
              </a:buClr>
              <a:buSzPct val="100000"/>
              <a:buFont typeface="+mj-lt"/>
              <a:buAutoNum type="arabicPeriod"/>
            </a:pPr>
            <a:r>
              <a:rPr lang="en-US" dirty="0"/>
              <a:t>Predict never taken</a:t>
            </a:r>
          </a:p>
          <a:p>
            <a:pPr marL="571500" lvl="1" indent="-342900">
              <a:buClr>
                <a:schemeClr val="accent1"/>
              </a:buClr>
              <a:buSzPct val="100000"/>
              <a:buFont typeface="+mj-lt"/>
              <a:buAutoNum type="arabicPeriod"/>
            </a:pPr>
            <a:r>
              <a:rPr lang="en-US" dirty="0"/>
              <a:t>Predict always taken</a:t>
            </a:r>
          </a:p>
          <a:p>
            <a:pPr marL="571500" lvl="1" indent="-342900">
              <a:buClr>
                <a:schemeClr val="accent1"/>
              </a:buClr>
              <a:buSzPct val="100000"/>
              <a:buFont typeface="+mj-lt"/>
              <a:buAutoNum type="arabicPeriod"/>
            </a:pPr>
            <a:r>
              <a:rPr lang="en-US" dirty="0"/>
              <a:t>Predict by opcode</a:t>
            </a:r>
          </a:p>
          <a:p>
            <a:pPr marL="571500" lvl="1" indent="-342900">
              <a:buClr>
                <a:schemeClr val="accent1"/>
              </a:buClr>
              <a:buSzPct val="100000"/>
              <a:buFont typeface="+mj-lt"/>
              <a:buAutoNum type="arabicPeriod"/>
            </a:pPr>
            <a:endParaRPr lang="en-US" sz="1000" dirty="0"/>
          </a:p>
          <a:p>
            <a:pPr marL="571500" lvl="1" indent="-342900">
              <a:buClr>
                <a:schemeClr val="accent1"/>
              </a:buClr>
              <a:buSzPct val="100000"/>
              <a:buNone/>
            </a:pPr>
            <a:endParaRPr lang="en-US" sz="1000" dirty="0"/>
          </a:p>
          <a:p>
            <a:pPr marL="571500" lvl="1" indent="-342900">
              <a:buClr>
                <a:schemeClr val="accent1"/>
              </a:buClr>
              <a:buSzPct val="100000"/>
              <a:buFont typeface="+mj-lt"/>
              <a:buAutoNum type="arabicPeriod"/>
            </a:pPr>
            <a:r>
              <a:rPr lang="en-US" dirty="0"/>
              <a:t>Taken/not taken switch</a:t>
            </a:r>
          </a:p>
          <a:p>
            <a:pPr marL="571500" lvl="1" indent="-342900">
              <a:buClr>
                <a:schemeClr val="accent1"/>
              </a:buClr>
              <a:buSzPct val="100000"/>
              <a:buFont typeface="+mj-lt"/>
              <a:buAutoNum type="arabicPeriod"/>
            </a:pPr>
            <a:r>
              <a:rPr lang="en-US" dirty="0"/>
              <a:t>Branch history table</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9" name="Right Brace 8"/>
          <p:cNvSpPr/>
          <p:nvPr/>
        </p:nvSpPr>
        <p:spPr>
          <a:xfrm>
            <a:off x="3124200" y="3048000"/>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429000" y="4495800"/>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733800" y="2971800"/>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chemeClr val="tx1">
                    <a:lumMod val="65000"/>
                    <a:lumOff val="35000"/>
                  </a:schemeClr>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chemeClr val="tx1">
                    <a:lumMod val="65000"/>
                    <a:lumOff val="35000"/>
                  </a:schemeClr>
                </a:solidFill>
                <a:latin typeface="+mn-lt"/>
              </a:rPr>
              <a:t>They do not depend on the execution history up to the time of the conditional branch instruction</a:t>
            </a:r>
          </a:p>
        </p:txBody>
      </p:sp>
      <p:sp>
        <p:nvSpPr>
          <p:cNvPr id="12" name="TextBox 11"/>
          <p:cNvSpPr txBox="1"/>
          <p:nvPr/>
        </p:nvSpPr>
        <p:spPr>
          <a:xfrm>
            <a:off x="3810000" y="4724400"/>
            <a:ext cx="4403770"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chemeClr val="tx1">
                    <a:lumMod val="65000"/>
                    <a:lumOff val="35000"/>
                  </a:schemeClr>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solidFill>
                  <a:schemeClr val="tx1">
                    <a:lumMod val="65000"/>
                    <a:lumOff val="35000"/>
                  </a:schemeClr>
                </a:solidFill>
                <a:latin typeface="+mn-lt"/>
              </a:rPr>
              <a:t>They depend on the execution history</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144386" name="Rectangle 2"/>
          <p:cNvSpPr>
            <a:spLocks noGrp="1" noChangeArrowheads="1"/>
          </p:cNvSpPr>
          <p:nvPr>
            <p:ph type="title" idx="4294967295"/>
          </p:nvPr>
        </p:nvSpPr>
        <p:spPr>
          <a:xfrm>
            <a:off x="0" y="260350"/>
            <a:ext cx="7556500" cy="1116013"/>
          </a:xfrm>
        </p:spPr>
        <p:txBody>
          <a:bodyPr/>
          <a:lstStyle/>
          <a:p>
            <a:r>
              <a:rPr lang="en-GB" dirty="0">
                <a:effectLst>
                  <a:outerShdw blurRad="38100" dist="38100" dir="2700000" algn="tl">
                    <a:srgbClr val="000000">
                      <a:alpha val="43137"/>
                    </a:srgbClr>
                  </a:outerShdw>
                </a:effectLst>
              </a:rPr>
              <a:t>Intel 80486 Pipelining</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063791045"/>
              </p:ext>
            </p:extLst>
          </p:nvPr>
        </p:nvGraphicFramePr>
        <p:xfrm>
          <a:off x="0" y="981075"/>
          <a:ext cx="8713788" cy="5440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3" name="Picture 2">
            <a:extLst>
              <a:ext uri="{FF2B5EF4-FFF2-40B4-BE49-F238E27FC236}">
                <a16:creationId xmlns:a16="http://schemas.microsoft.com/office/drawing/2014/main" id="{0523B59C-EBEE-4D8F-BEA2-C02E48790501}"/>
              </a:ext>
            </a:extLst>
          </p:cNvPr>
          <p:cNvPicPr>
            <a:picLocks noChangeAspect="1"/>
          </p:cNvPicPr>
          <p:nvPr/>
        </p:nvPicPr>
        <p:blipFill>
          <a:blip r:embed="rId3"/>
          <a:stretch>
            <a:fillRect/>
          </a:stretch>
        </p:blipFill>
        <p:spPr>
          <a:xfrm>
            <a:off x="263650" y="0"/>
            <a:ext cx="8124774" cy="6466478"/>
          </a:xfrm>
          <a:prstGeom prst="rect">
            <a:avLst/>
          </a:prstGeom>
        </p:spPr>
      </p:pic>
    </p:spTree>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539552" y="2276872"/>
            <a:ext cx="3657600" cy="4464496"/>
          </a:xfrm>
        </p:spPr>
        <p:txBody>
          <a:bodyPr>
            <a:normAutofit/>
          </a:bodyPr>
          <a:lstStyle/>
          <a:p>
            <a:r>
              <a:rPr lang="en-US" sz="1765" dirty="0"/>
              <a:t>Processor organization</a:t>
            </a:r>
          </a:p>
          <a:p>
            <a:r>
              <a:rPr lang="en-US" sz="1765" dirty="0"/>
              <a:t>Register organization</a:t>
            </a:r>
          </a:p>
          <a:p>
            <a:pPr lvl="1"/>
            <a:r>
              <a:rPr lang="en-US" sz="1765" dirty="0"/>
              <a:t>User-visible registers</a:t>
            </a:r>
          </a:p>
          <a:p>
            <a:pPr lvl="1"/>
            <a:r>
              <a:rPr lang="en-US" sz="1765" dirty="0"/>
              <a:t>Control and status registers</a:t>
            </a:r>
          </a:p>
          <a:p>
            <a:r>
              <a:rPr lang="en-US" sz="1765" dirty="0"/>
              <a:t>Instruction cycle</a:t>
            </a:r>
          </a:p>
          <a:p>
            <a:pPr lvl="1"/>
            <a:r>
              <a:rPr lang="en-US" sz="1765" dirty="0"/>
              <a:t>The indirect cycle</a:t>
            </a:r>
          </a:p>
          <a:p>
            <a:pPr lvl="1"/>
            <a:r>
              <a:rPr lang="en-US" sz="1765" dirty="0"/>
              <a:t>Data flow</a:t>
            </a:r>
          </a:p>
          <a:p>
            <a:r>
              <a:rPr lang="en-US" sz="1765" dirty="0"/>
              <a:t>The x86 processor family</a:t>
            </a:r>
          </a:p>
          <a:p>
            <a:pPr lvl="1"/>
            <a:r>
              <a:rPr lang="en-US" sz="1765" dirty="0"/>
              <a:t>Register organization</a:t>
            </a:r>
          </a:p>
          <a:p>
            <a:pPr lvl="1"/>
            <a:r>
              <a:rPr lang="en-US" sz="1765" dirty="0"/>
              <a:t>Interrupt processing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a:t>Instruction pipelining</a:t>
            </a:r>
          </a:p>
          <a:p>
            <a:pPr lvl="1"/>
            <a:r>
              <a:rPr lang="en-US" sz="1765" dirty="0"/>
              <a:t>Pipelining strategy</a:t>
            </a:r>
          </a:p>
          <a:p>
            <a:pPr lvl="1"/>
            <a:r>
              <a:rPr lang="en-US" sz="1765" dirty="0"/>
              <a:t>Pipeline performance</a:t>
            </a:r>
          </a:p>
          <a:p>
            <a:pPr lvl="1"/>
            <a:r>
              <a:rPr lang="en-US" sz="1765" dirty="0"/>
              <a:t>Pipeline hazards</a:t>
            </a:r>
          </a:p>
          <a:p>
            <a:pPr lvl="1"/>
            <a:r>
              <a:rPr lang="en-US" sz="1765" dirty="0"/>
              <a:t>Dealing with branches</a:t>
            </a:r>
          </a:p>
          <a:p>
            <a:pPr lvl="1"/>
            <a:r>
              <a:rPr lang="en-US" sz="1765" dirty="0"/>
              <a:t>Intel 80486 pipelining</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44035" name="Rectangle 3"/>
          <p:cNvSpPr>
            <a:spLocks noGrp="1" noChangeArrowheads="1"/>
          </p:cNvSpPr>
          <p:nvPr>
            <p:ph type="body" idx="1"/>
          </p:nvPr>
        </p:nvSpPr>
        <p:spPr>
          <a:xfrm>
            <a:off x="539552" y="1124744"/>
            <a:ext cx="3657600" cy="1098177"/>
          </a:xfrm>
        </p:spPr>
        <p:txBody>
          <a:bodyPr>
            <a:normAutofit/>
          </a:bodyPr>
          <a:lstStyle/>
          <a:p>
            <a:r>
              <a:rPr lang="en-US" dirty="0"/>
              <a:t>    </a:t>
            </a:r>
          </a:p>
          <a:p>
            <a:endParaRPr lang="en-US" sz="800" dirty="0"/>
          </a:p>
          <a:p>
            <a:endParaRPr lang="en-US" sz="800" dirty="0"/>
          </a:p>
          <a:p>
            <a:r>
              <a:rPr lang="en-US" sz="3200" dirty="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Processor Structure and Function</a:t>
            </a:r>
            <a:endParaRPr lang="en-US" dirty="0">
              <a:solidFill>
                <a:srgbClr val="6666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8A1917E1-D5E7-46EE-BB43-D75D5842AEB4}"/>
              </a:ext>
            </a:extLst>
          </p:cNvPr>
          <p:cNvPicPr>
            <a:picLocks noChangeAspect="1"/>
          </p:cNvPicPr>
          <p:nvPr/>
        </p:nvPicPr>
        <p:blipFill>
          <a:blip r:embed="rId3"/>
          <a:stretch>
            <a:fillRect/>
          </a:stretch>
        </p:blipFill>
        <p:spPr>
          <a:xfrm>
            <a:off x="1259631" y="166232"/>
            <a:ext cx="6775189" cy="6383775"/>
          </a:xfrm>
          <a:prstGeom prst="rect">
            <a:avLst/>
          </a:prstGeom>
        </p:spPr>
      </p:pic>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4" name="Picture 3">
            <a:extLst>
              <a:ext uri="{FF2B5EF4-FFF2-40B4-BE49-F238E27FC236}">
                <a16:creationId xmlns:a16="http://schemas.microsoft.com/office/drawing/2014/main" id="{50351CA8-4832-47EA-A0C1-1380F7FC447E}"/>
              </a:ext>
            </a:extLst>
          </p:cNvPr>
          <p:cNvPicPr>
            <a:picLocks noChangeAspect="1"/>
          </p:cNvPicPr>
          <p:nvPr/>
        </p:nvPicPr>
        <p:blipFill>
          <a:blip r:embed="rId3"/>
          <a:stretch>
            <a:fillRect/>
          </a:stretch>
        </p:blipFill>
        <p:spPr>
          <a:xfrm>
            <a:off x="787227" y="113118"/>
            <a:ext cx="7569545" cy="6310467"/>
          </a:xfrm>
          <a:prstGeom prst="rect">
            <a:avLst/>
          </a:prstGeom>
        </p:spPr>
      </p:pic>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609600"/>
            <a:ext cx="7556313" cy="1116106"/>
          </a:xfrm>
          <a:noFill/>
          <a:ln/>
        </p:spPr>
        <p:txBody>
          <a:bodyPr lIns="90488" tIns="44450" rIns="90488" bIns="44450"/>
          <a:lstStyle/>
          <a:p>
            <a:r>
              <a:rPr lang="en-US" dirty="0">
                <a:effectLst>
                  <a:outerShdw blurRad="38100" dist="38100" dir="2700000" algn="tl">
                    <a:srgbClr val="000000">
                      <a:alpha val="43137"/>
                    </a:srgbClr>
                  </a:outerShdw>
                </a:effectLst>
              </a:rPr>
              <a:t>Register Organization</a:t>
            </a: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lstStyle/>
          <a:p>
            <a:r>
              <a:rPr lang="en-US" dirty="0"/>
              <a:t>Enable the machine or assembly language programmer to minimize main memory references by optimizing use of registers</a:t>
            </a:r>
          </a:p>
        </p:txBody>
      </p:sp>
      <p:sp>
        <p:nvSpPr>
          <p:cNvPr id="8" name="Content Placeholder 7"/>
          <p:cNvSpPr>
            <a:spLocks noGrp="1"/>
          </p:cNvSpPr>
          <p:nvPr>
            <p:ph sz="quarter" idx="4"/>
          </p:nvPr>
        </p:nvSpPr>
        <p:spPr>
          <a:xfrm>
            <a:off x="4419600" y="3657600"/>
            <a:ext cx="3657600" cy="2200835"/>
          </a:xfrm>
        </p:spPr>
        <p:txBody>
          <a:bodyPr/>
          <a:lstStyle/>
          <a:p>
            <a:r>
              <a:rPr lang="en-US" dirty="0"/>
              <a:t>Used by the control unit to control the operation of the processor and by privileged operating system programs to control the execution of programs</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6" name="Text Placeholder 5"/>
          <p:cNvSpPr>
            <a:spLocks noGrp="1"/>
          </p:cNvSpPr>
          <p:nvPr>
            <p:ph type="body" idx="1"/>
          </p:nvPr>
        </p:nvSpPr>
        <p:spPr>
          <a:xfrm>
            <a:off x="533400" y="3200400"/>
            <a:ext cx="3657600" cy="322729"/>
          </a:xfrm>
        </p:spPr>
        <p:txBody>
          <a:bodyPr/>
          <a:lstStyle/>
          <a:p>
            <a:r>
              <a:rPr lang="en-US" dirty="0"/>
              <a:t>User-Visible Registers</a:t>
            </a:r>
          </a:p>
        </p:txBody>
      </p:sp>
      <p:sp>
        <p:nvSpPr>
          <p:cNvPr id="7" name="Text Placeholder 6"/>
          <p:cNvSpPr>
            <a:spLocks noGrp="1"/>
          </p:cNvSpPr>
          <p:nvPr>
            <p:ph type="body" sz="quarter" idx="3"/>
          </p:nvPr>
        </p:nvSpPr>
        <p:spPr>
          <a:xfrm>
            <a:off x="4419600" y="3200400"/>
            <a:ext cx="3657600" cy="322729"/>
          </a:xfrm>
        </p:spPr>
        <p:txBody>
          <a:bodyPr/>
          <a:lstStyle/>
          <a:p>
            <a:r>
              <a:rPr lang="en-US" dirty="0"/>
              <a:t>Control and Status Registers</a:t>
            </a:r>
          </a:p>
        </p:txBody>
      </p:sp>
      <p:sp>
        <p:nvSpPr>
          <p:cNvPr id="9" name="TextBox 8"/>
          <p:cNvSpPr txBox="1"/>
          <p:nvPr/>
        </p:nvSpPr>
        <p:spPr>
          <a:xfrm>
            <a:off x="685800" y="1600200"/>
            <a:ext cx="7162800" cy="1179810"/>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sz="1800" dirty="0">
                <a:solidFill>
                  <a:schemeClr val="tx1">
                    <a:lumMod val="65000"/>
                    <a:lumOff val="35000"/>
                  </a:schemeClr>
                </a:solidFill>
                <a:latin typeface="+mn-lt"/>
              </a:rPr>
              <a:t>Within the processor there is a set of registers that function as a level of memory above main memory and cache in the hierarchy</a:t>
            </a:r>
          </a:p>
          <a:p>
            <a:pPr marL="228600" indent="-228600" eaLnBrk="1" hangingPunct="1">
              <a:spcBef>
                <a:spcPts val="2000"/>
              </a:spcBef>
              <a:buClr>
                <a:schemeClr val="accent1"/>
              </a:buClr>
              <a:buSzPct val="75000"/>
              <a:buFont typeface="Wingdings" pitchFamily="2" charset="2"/>
              <a:buChar char="n"/>
            </a:pPr>
            <a:r>
              <a:rPr lang="en-US" sz="1800" dirty="0">
                <a:solidFill>
                  <a:schemeClr val="tx1">
                    <a:lumMod val="65000"/>
                    <a:lumOff val="35000"/>
                  </a:schemeClr>
                </a:solidFill>
                <a:latin typeface="+mn-lt"/>
              </a:rPr>
              <a:t>The registers in the processor perform two roles: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51204" name="Rectangle 4"/>
          <p:cNvSpPr>
            <a:spLocks noGrp="1" noChangeArrowheads="1"/>
          </p:cNvSpPr>
          <p:nvPr>
            <p:ph type="title" idx="4294967295"/>
          </p:nvPr>
        </p:nvSpPr>
        <p:spPr>
          <a:xfrm>
            <a:off x="0" y="304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User-Visible Registers</a:t>
            </a:r>
          </a:p>
        </p:txBody>
      </p:sp>
      <p:graphicFrame>
        <p:nvGraphicFramePr>
          <p:cNvPr id="17" name="Content Placeholder 16"/>
          <p:cNvGraphicFramePr>
            <a:graphicFrameLocks noGrp="1"/>
          </p:cNvGraphicFramePr>
          <p:nvPr>
            <p:ph idx="4294967295"/>
            <p:extLst>
              <p:ext uri="{D42A27DB-BD31-4B8C-83A1-F6EECF244321}">
                <p14:modId xmlns:p14="http://schemas.microsoft.com/office/powerpoint/2010/main" val="448705426"/>
              </p:ext>
            </p:extLst>
          </p:nvPr>
        </p:nvGraphicFramePr>
        <p:xfrm>
          <a:off x="0" y="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 name="Title 3">
            <a:extLst>
              <a:ext uri="{FF2B5EF4-FFF2-40B4-BE49-F238E27FC236}">
                <a16:creationId xmlns:a16="http://schemas.microsoft.com/office/drawing/2014/main" id="{67A262B7-D91B-4DA4-87A2-09077813CD00}"/>
              </a:ext>
            </a:extLst>
          </p:cNvPr>
          <p:cNvSpPr>
            <a:spLocks noGrp="1"/>
          </p:cNvSpPr>
          <p:nvPr>
            <p:ph type="title"/>
          </p:nvPr>
        </p:nvSpPr>
        <p:spPr/>
        <p:txBody>
          <a:bodyPr/>
          <a:lstStyle/>
          <a:p>
            <a:r>
              <a:rPr lang="en-US" dirty="0"/>
              <a:t>Condition Codes</a:t>
            </a:r>
          </a:p>
        </p:txBody>
      </p:sp>
      <p:sp>
        <p:nvSpPr>
          <p:cNvPr id="5" name="Content Placeholder 4">
            <a:extLst>
              <a:ext uri="{FF2B5EF4-FFF2-40B4-BE49-F238E27FC236}">
                <a16:creationId xmlns:a16="http://schemas.microsoft.com/office/drawing/2014/main" id="{0345CFAD-C00E-4C11-A88B-0766E8E76317}"/>
              </a:ext>
            </a:extLst>
          </p:cNvPr>
          <p:cNvSpPr>
            <a:spLocks noGrp="1"/>
          </p:cNvSpPr>
          <p:nvPr>
            <p:ph idx="1"/>
          </p:nvPr>
        </p:nvSpPr>
        <p:spPr/>
        <p:txBody>
          <a:bodyPr/>
          <a:lstStyle/>
          <a:p>
            <a:endParaRPr lang="en-US"/>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pic>
        <p:nvPicPr>
          <p:cNvPr id="3" name="Picture 2">
            <a:extLst>
              <a:ext uri="{FF2B5EF4-FFF2-40B4-BE49-F238E27FC236}">
                <a16:creationId xmlns:a16="http://schemas.microsoft.com/office/drawing/2014/main" id="{D9E2D99F-0B1D-45E7-8BE2-B7026BEE69B9}"/>
              </a:ext>
            </a:extLst>
          </p:cNvPr>
          <p:cNvPicPr>
            <a:picLocks noChangeAspect="1"/>
          </p:cNvPicPr>
          <p:nvPr/>
        </p:nvPicPr>
        <p:blipFill>
          <a:blip r:embed="rId3"/>
          <a:stretch>
            <a:fillRect/>
          </a:stretch>
        </p:blipFill>
        <p:spPr>
          <a:xfrm>
            <a:off x="201706" y="1810721"/>
            <a:ext cx="8834790" cy="4315442"/>
          </a:xfrm>
          <a:prstGeom prst="rect">
            <a:avLst/>
          </a:prstGeom>
        </p:spPr>
      </p:pic>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 and Status Registers</a:t>
            </a:r>
          </a:p>
        </p:txBody>
      </p:sp>
      <p:sp>
        <p:nvSpPr>
          <p:cNvPr id="6" name="Content Placeholder 5"/>
          <p:cNvSpPr>
            <a:spLocks noGrp="1"/>
          </p:cNvSpPr>
          <p:nvPr>
            <p:ph idx="1"/>
          </p:nvPr>
        </p:nvSpPr>
        <p:spPr/>
        <p:txBody>
          <a:bodyPr/>
          <a:lstStyle/>
          <a:p>
            <a:r>
              <a:rPr lang="en-US" dirty="0"/>
              <a:t>Program counter (PC)</a:t>
            </a:r>
          </a:p>
          <a:p>
            <a:pPr lvl="1"/>
            <a:r>
              <a:rPr lang="en-US" dirty="0"/>
              <a:t>Contains the address of an instruction to be fetched</a:t>
            </a:r>
          </a:p>
          <a:p>
            <a:r>
              <a:rPr lang="en-US" dirty="0"/>
              <a:t>Instruction register (IR)</a:t>
            </a:r>
          </a:p>
          <a:p>
            <a:pPr lvl="1"/>
            <a:r>
              <a:rPr lang="en-US" dirty="0"/>
              <a:t>Contains the instruction most recently fetched</a:t>
            </a:r>
          </a:p>
          <a:p>
            <a:r>
              <a:rPr lang="en-US" dirty="0"/>
              <a:t>Memory address register (MAR)</a:t>
            </a:r>
          </a:p>
          <a:p>
            <a:pPr lvl="1"/>
            <a:r>
              <a:rPr lang="en-US" dirty="0"/>
              <a:t>Contains the address of a location in memory</a:t>
            </a:r>
          </a:p>
          <a:p>
            <a:r>
              <a:rPr lang="en-US" dirty="0"/>
              <a:t>Memory buffer register (MBR)</a:t>
            </a:r>
          </a:p>
          <a:p>
            <a:pPr lvl="1"/>
            <a:r>
              <a:rPr lang="en-US" dirty="0"/>
              <a:t>Contains a word of data to be written to memory or the word most recently read</a:t>
            </a:r>
          </a:p>
        </p:txBody>
      </p:sp>
      <p:sp>
        <p:nvSpPr>
          <p:cNvPr id="2" name="Footer Placeholder 1"/>
          <p:cNvSpPr>
            <a:spLocks noGrp="1"/>
          </p:cNvSpPr>
          <p:nvPr>
            <p:ph type="ftr" sz="quarter" idx="11"/>
          </p:nvPr>
        </p:nvSpPr>
        <p:spPr/>
        <p:txBody>
          <a:bodyPr/>
          <a:lstStyle/>
          <a:p>
            <a:r>
              <a:rPr lang="en-US"/>
              <a:t>© 2016 Pearson Education, Inc., Hoboken, NJ. All rights reserved.</a:t>
            </a:r>
          </a:p>
        </p:txBody>
      </p:sp>
      <p:sp>
        <p:nvSpPr>
          <p:cNvPr id="7" name="Text Placeholder 6"/>
          <p:cNvSpPr>
            <a:spLocks noGrp="1"/>
          </p:cNvSpPr>
          <p:nvPr>
            <p:ph type="body" sz="half" idx="2"/>
          </p:nvPr>
        </p:nvSpPr>
        <p:spPr>
          <a:xfrm>
            <a:off x="609600" y="1295400"/>
            <a:ext cx="7101760" cy="774700"/>
          </a:xfrm>
        </p:spPr>
        <p:txBody>
          <a:bodyPr/>
          <a:lstStyle/>
          <a:p>
            <a:r>
              <a:rPr lang="en-US" sz="2300" dirty="0"/>
              <a:t>Four registers are essential to instruction execution:</a:t>
            </a:r>
          </a:p>
        </p:txBody>
      </p:sp>
      <p:pic>
        <p:nvPicPr>
          <p:cNvPr id="5" name="Picture 4"/>
          <p:cNvPicPr>
            <a:picLocks noChangeAspect="1"/>
          </p:cNvPicPr>
          <p:nvPr/>
        </p:nvPicPr>
        <p:blipFill>
          <a:blip r:embed="rId3"/>
          <a:stretch>
            <a:fillRect/>
          </a:stretch>
        </p:blipFill>
        <p:spPr>
          <a:xfrm rot="21279353">
            <a:off x="6438439" y="2867230"/>
            <a:ext cx="1923814" cy="1512168"/>
          </a:xfrm>
          <a:prstGeom prst="rect">
            <a:avLst/>
          </a:prstGeom>
        </p:spPr>
      </p:pic>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Lec07</Template>
  <TotalTime>6058</TotalTime>
  <Words>9231</Words>
  <Application>Microsoft Office PowerPoint</Application>
  <PresentationFormat>On-screen Show (4:3)</PresentationFormat>
  <Paragraphs>537</Paragraphs>
  <Slides>38</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Georgia</vt:lpstr>
      <vt:lpstr>Rockwell</vt:lpstr>
      <vt:lpstr>Times New Roman</vt:lpstr>
      <vt:lpstr>Wingdings</vt:lpstr>
      <vt:lpstr>Advantage</vt:lpstr>
      <vt:lpstr>Computer Architecture and Logic Design (CALD) Lecture 08</vt:lpstr>
      <vt:lpstr>Processor Structure and Function</vt:lpstr>
      <vt:lpstr>Processor Organization</vt:lpstr>
      <vt:lpstr>PowerPoint Presentation</vt:lpstr>
      <vt:lpstr>PowerPoint Presentation</vt:lpstr>
      <vt:lpstr>Register Organization</vt:lpstr>
      <vt:lpstr>User-Visible Registers</vt:lpstr>
      <vt:lpstr>Condition Codes</vt:lpstr>
      <vt:lpstr>Control and Status Registers</vt:lpstr>
      <vt:lpstr>Program Status Word (PSW)</vt:lpstr>
      <vt:lpstr>Common Flags in PSW Register</vt:lpstr>
      <vt:lpstr>PowerPoint Presentation</vt:lpstr>
      <vt:lpstr>Instruction Cycle</vt:lpstr>
      <vt:lpstr>PowerPoint Presentation</vt:lpstr>
      <vt:lpstr>Pipelining Strategy</vt:lpstr>
      <vt:lpstr>Pipelining</vt:lpstr>
      <vt:lpstr>Instruction Pipeline</vt:lpstr>
      <vt:lpstr>Additional Stages</vt:lpstr>
      <vt:lpstr>PowerPoint Presentation</vt:lpstr>
      <vt:lpstr>PowerPoint Presentation</vt:lpstr>
      <vt:lpstr>PowerPoint Presentation</vt:lpstr>
      <vt:lpstr>PowerPoint Presentation</vt:lpstr>
      <vt:lpstr>Pipeline Hazards</vt:lpstr>
      <vt:lpstr>Resource Hazards</vt:lpstr>
      <vt:lpstr>PowerPoint Presentation</vt:lpstr>
      <vt:lpstr>Resource Hazards</vt:lpstr>
      <vt:lpstr>Resource Hazards</vt:lpstr>
      <vt:lpstr>Data Hazards</vt:lpstr>
      <vt:lpstr>PowerPoint Presentation</vt:lpstr>
      <vt:lpstr>Types of Data Hazard</vt:lpstr>
      <vt:lpstr>Control Hazard</vt:lpstr>
      <vt:lpstr>Multiple Streams</vt:lpstr>
      <vt:lpstr>Prefetch Branch Target</vt:lpstr>
      <vt:lpstr>Loop Buffer</vt:lpstr>
      <vt:lpstr>Branch Prediction</vt:lpstr>
      <vt:lpstr>Intel 80486 Pipelining</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Student</cp:lastModifiedBy>
  <cp:revision>122</cp:revision>
  <dcterms:created xsi:type="dcterms:W3CDTF">2012-07-22T02:20:50Z</dcterms:created>
  <dcterms:modified xsi:type="dcterms:W3CDTF">2023-11-21T08:35:35Z</dcterms:modified>
</cp:coreProperties>
</file>