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presProps+xml" PartName="/ppt/presProps1.xml"/>
  <Override ContentType="application/vnd.openxmlformats-officedocument.drawingml.diagramColors+xml" PartName="/ppt/diagrams/colors2.xml"/>
  <Override ContentType="application/vnd.openxmlformats-officedocument.drawingml.diagramColors+xml" PartName="/ppt/diagrams/color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F2B26-E40E-47C6-853A-2C051FDA14A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EFDD695-5E56-4CCC-A3DD-830F09DAEB49}">
      <dgm:prSet phldrT="[Text]"/>
      <dgm:spPr>
        <a:solidFill>
          <a:srgbClr val="002060"/>
        </a:solidFill>
        <a:ln>
          <a:solidFill>
            <a:schemeClr val="tx1"/>
          </a:solidFill>
        </a:ln>
      </dgm:spPr>
      <dgm:t>
        <a:bodyPr/>
        <a:lstStyle/>
        <a:p>
          <a:r>
            <a:rPr lang="en-US" b="0" i="0" dirty="0"/>
            <a:t>Procedural memory </a:t>
          </a:r>
          <a:endParaRPr lang="en-US" dirty="0"/>
        </a:p>
      </dgm:t>
    </dgm:pt>
    <dgm:pt modelId="{A7A4820B-1D03-4529-8B7F-D01D6552C379}" type="parTrans" cxnId="{AC2E08C5-8F3F-4C25-BB45-3DE905056B96}">
      <dgm:prSet/>
      <dgm:spPr/>
      <dgm:t>
        <a:bodyPr/>
        <a:lstStyle/>
        <a:p>
          <a:endParaRPr lang="en-US"/>
        </a:p>
      </dgm:t>
    </dgm:pt>
    <dgm:pt modelId="{0A970D28-3512-47B6-B497-60D8605B8C1D}" type="sibTrans" cxnId="{AC2E08C5-8F3F-4C25-BB45-3DE905056B96}">
      <dgm:prSet/>
      <dgm:spPr/>
      <dgm:t>
        <a:bodyPr/>
        <a:lstStyle/>
        <a:p>
          <a:endParaRPr lang="en-US"/>
        </a:p>
      </dgm:t>
    </dgm:pt>
    <dgm:pt modelId="{6838850A-1700-4076-8363-BEE50D97BE1A}">
      <dgm:prSet phldrT="[Text]"/>
      <dgm:spPr>
        <a:solidFill>
          <a:srgbClr val="B3EBFF">
            <a:alpha val="89804"/>
          </a:srgbClr>
        </a:solidFill>
        <a:ln>
          <a:solidFill>
            <a:schemeClr val="tx1">
              <a:alpha val="90000"/>
            </a:schemeClr>
          </a:solidFill>
        </a:ln>
      </dgm:spPr>
      <dgm:t>
        <a:bodyPr/>
        <a:lstStyle/>
        <a:p>
          <a:r>
            <a:rPr lang="en-US" b="0" i="0" dirty="0"/>
            <a:t>Part of the long-term memory is responsible for knowing how to do things, i.e. memory of motor skills. </a:t>
          </a:r>
          <a:endParaRPr lang="en-US" dirty="0"/>
        </a:p>
      </dgm:t>
    </dgm:pt>
    <dgm:pt modelId="{4A3C551A-07B5-4540-BF2E-693F107DD748}" type="parTrans" cxnId="{668F4186-ECC4-4C03-80AD-8A05509A788C}">
      <dgm:prSet/>
      <dgm:spPr/>
      <dgm:t>
        <a:bodyPr/>
        <a:lstStyle/>
        <a:p>
          <a:endParaRPr lang="en-US"/>
        </a:p>
      </dgm:t>
    </dgm:pt>
    <dgm:pt modelId="{C9C48BF2-A1F4-4647-93F6-2F9DF5F11B2C}" type="sibTrans" cxnId="{668F4186-ECC4-4C03-80AD-8A05509A788C}">
      <dgm:prSet/>
      <dgm:spPr/>
      <dgm:t>
        <a:bodyPr/>
        <a:lstStyle/>
        <a:p>
          <a:endParaRPr lang="en-US"/>
        </a:p>
      </dgm:t>
    </dgm:pt>
    <dgm:pt modelId="{F0525ABB-09E2-4835-AF8C-598DCFDF9463}">
      <dgm:prSet phldrT="[Text]"/>
      <dgm:spPr>
        <a:solidFill>
          <a:schemeClr val="accent5">
            <a:lumMod val="50000"/>
          </a:schemeClr>
        </a:solidFill>
        <a:ln>
          <a:solidFill>
            <a:schemeClr val="tx1"/>
          </a:solidFill>
        </a:ln>
      </dgm:spPr>
      <dgm:t>
        <a:bodyPr/>
        <a:lstStyle/>
        <a:p>
          <a:r>
            <a:rPr lang="en-US" b="0" i="0" dirty="0"/>
            <a:t>Semantic memory </a:t>
          </a:r>
          <a:endParaRPr lang="en-US" dirty="0"/>
        </a:p>
      </dgm:t>
    </dgm:pt>
    <dgm:pt modelId="{0ED8E956-59FB-489A-B5D9-F815E5A333A7}" type="parTrans" cxnId="{F3A68966-55D9-4400-8925-39737B6CF6BC}">
      <dgm:prSet/>
      <dgm:spPr/>
      <dgm:t>
        <a:bodyPr/>
        <a:lstStyle/>
        <a:p>
          <a:endParaRPr lang="en-US"/>
        </a:p>
      </dgm:t>
    </dgm:pt>
    <dgm:pt modelId="{31C8D083-41F2-4283-B5B4-64893FBF1F3B}" type="sibTrans" cxnId="{F3A68966-55D9-4400-8925-39737B6CF6BC}">
      <dgm:prSet/>
      <dgm:spPr/>
      <dgm:t>
        <a:bodyPr/>
        <a:lstStyle/>
        <a:p>
          <a:endParaRPr lang="en-US"/>
        </a:p>
      </dgm:t>
    </dgm:pt>
    <dgm:pt modelId="{9BEA2640-BB71-4B28-AABC-D18480C5DADA}">
      <dgm:prSet phldrT="[Text]"/>
      <dgm:spPr>
        <a:solidFill>
          <a:schemeClr val="accent5">
            <a:lumMod val="20000"/>
            <a:lumOff val="80000"/>
            <a:alpha val="90000"/>
          </a:schemeClr>
        </a:solidFill>
        <a:ln>
          <a:solidFill>
            <a:schemeClr val="tx1">
              <a:alpha val="90000"/>
            </a:schemeClr>
          </a:solidFill>
        </a:ln>
      </dgm:spPr>
      <dgm:t>
        <a:bodyPr/>
        <a:lstStyle/>
        <a:p>
          <a:r>
            <a:rPr lang="en-US" b="0" i="0" dirty="0"/>
            <a:t>Part of the long-term memory responsible for storing information about the world. </a:t>
          </a:r>
          <a:endParaRPr lang="en-US" dirty="0"/>
        </a:p>
      </dgm:t>
    </dgm:pt>
    <dgm:pt modelId="{C7420F1A-A5BE-4B07-A466-9FC93734BE05}" type="parTrans" cxnId="{F9557C40-BC87-4EE6-91D5-8019DC62E59D}">
      <dgm:prSet/>
      <dgm:spPr/>
      <dgm:t>
        <a:bodyPr/>
        <a:lstStyle/>
        <a:p>
          <a:endParaRPr lang="en-US"/>
        </a:p>
      </dgm:t>
    </dgm:pt>
    <dgm:pt modelId="{9C3A12B9-39BA-493E-8C69-34CFF01945CC}" type="sibTrans" cxnId="{F9557C40-BC87-4EE6-91D5-8019DC62E59D}">
      <dgm:prSet/>
      <dgm:spPr/>
      <dgm:t>
        <a:bodyPr/>
        <a:lstStyle/>
        <a:p>
          <a:endParaRPr lang="en-US"/>
        </a:p>
      </dgm:t>
    </dgm:pt>
    <dgm:pt modelId="{AD76ABD5-844B-4D57-A1BB-D581EE468012}">
      <dgm:prSet phldrT="[Text]"/>
      <dgm:spPr>
        <a:solidFill>
          <a:schemeClr val="accent2">
            <a:lumMod val="50000"/>
          </a:schemeClr>
        </a:solidFill>
        <a:ln>
          <a:solidFill>
            <a:schemeClr val="tx1"/>
          </a:solidFill>
        </a:ln>
      </dgm:spPr>
      <dgm:t>
        <a:bodyPr/>
        <a:lstStyle/>
        <a:p>
          <a:r>
            <a:rPr lang="en-US" b="0" i="0" dirty="0"/>
            <a:t>Episodic memory </a:t>
          </a:r>
          <a:endParaRPr lang="en-US" dirty="0"/>
        </a:p>
      </dgm:t>
    </dgm:pt>
    <dgm:pt modelId="{346B1892-A38E-41A5-9686-85800CCD22AB}" type="parTrans" cxnId="{30368304-2D35-451D-950B-60B49FAA903A}">
      <dgm:prSet/>
      <dgm:spPr/>
      <dgm:t>
        <a:bodyPr/>
        <a:lstStyle/>
        <a:p>
          <a:endParaRPr lang="en-US"/>
        </a:p>
      </dgm:t>
    </dgm:pt>
    <dgm:pt modelId="{7DB56E87-6D0C-40AB-BDBC-3E398CDC021B}" type="sibTrans" cxnId="{30368304-2D35-451D-950B-60B49FAA903A}">
      <dgm:prSet/>
      <dgm:spPr/>
      <dgm:t>
        <a:bodyPr/>
        <a:lstStyle/>
        <a:p>
          <a:endParaRPr lang="en-US"/>
        </a:p>
      </dgm:t>
    </dgm:pt>
    <dgm:pt modelId="{D5A7DD72-ABE7-42B5-B6D2-FEBB36EA4A6D}">
      <dgm:prSet phldrT="[Text]"/>
      <dgm:spPr>
        <a:ln>
          <a:solidFill>
            <a:schemeClr val="tx1">
              <a:alpha val="90000"/>
            </a:schemeClr>
          </a:solidFill>
        </a:ln>
      </dgm:spPr>
      <dgm:t>
        <a:bodyPr/>
        <a:lstStyle/>
        <a:p>
          <a:r>
            <a:rPr lang="en-US" b="0" i="0" dirty="0"/>
            <a:t>Part of the long-term memory responsible for storing information about events (i.e. episodes) that we have experienced in our lives. </a:t>
          </a:r>
          <a:endParaRPr lang="en-US" dirty="0"/>
        </a:p>
      </dgm:t>
    </dgm:pt>
    <dgm:pt modelId="{B2EC4FAD-408B-4D60-B339-0F5711AA104B}" type="parTrans" cxnId="{920AEA37-2979-4A95-93AC-B414ED2FBEC9}">
      <dgm:prSet/>
      <dgm:spPr/>
      <dgm:t>
        <a:bodyPr/>
        <a:lstStyle/>
        <a:p>
          <a:endParaRPr lang="en-US"/>
        </a:p>
      </dgm:t>
    </dgm:pt>
    <dgm:pt modelId="{CD0521E4-CF19-4669-8F68-36EAA89F7AC2}" type="sibTrans" cxnId="{920AEA37-2979-4A95-93AC-B414ED2FBEC9}">
      <dgm:prSet/>
      <dgm:spPr/>
      <dgm:t>
        <a:bodyPr/>
        <a:lstStyle/>
        <a:p>
          <a:endParaRPr lang="en-US"/>
        </a:p>
      </dgm:t>
    </dgm:pt>
    <dgm:pt modelId="{FFD11722-BE23-447E-89FF-AF4860DCD271}">
      <dgm:prSet phldrT="[Text]"/>
      <dgm:spPr>
        <a:solidFill>
          <a:srgbClr val="B3EBFF">
            <a:alpha val="89804"/>
          </a:srgbClr>
        </a:solidFill>
        <a:ln>
          <a:solidFill>
            <a:schemeClr val="tx1">
              <a:alpha val="90000"/>
            </a:schemeClr>
          </a:solidFill>
        </a:ln>
      </dgm:spPr>
      <dgm:t>
        <a:bodyPr/>
        <a:lstStyle/>
        <a:p>
          <a:r>
            <a:rPr lang="en-US" b="0" i="0" dirty="0"/>
            <a:t> It does not involve conscious (i.e. it’s unconscious - automatic) thought and is not declarative. </a:t>
          </a:r>
          <a:endParaRPr lang="en-US" dirty="0"/>
        </a:p>
      </dgm:t>
    </dgm:pt>
    <dgm:pt modelId="{B668BF4C-9C9A-4D38-B5D3-74DCBCC9CB41}" type="parTrans" cxnId="{3BDDDA03-30F7-4535-B677-30502A353BE7}">
      <dgm:prSet/>
      <dgm:spPr/>
      <dgm:t>
        <a:bodyPr/>
        <a:lstStyle/>
        <a:p>
          <a:endParaRPr lang="en-US"/>
        </a:p>
      </dgm:t>
    </dgm:pt>
    <dgm:pt modelId="{FF4BFB21-B319-491E-90F4-5417962568EF}" type="sibTrans" cxnId="{3BDDDA03-30F7-4535-B677-30502A353BE7}">
      <dgm:prSet/>
      <dgm:spPr/>
      <dgm:t>
        <a:bodyPr/>
        <a:lstStyle/>
        <a:p>
          <a:endParaRPr lang="en-US"/>
        </a:p>
      </dgm:t>
    </dgm:pt>
    <dgm:pt modelId="{2EF1725B-E612-402E-91F7-D628B25AFFAC}">
      <dgm:prSet phldrT="[Text]"/>
      <dgm:spPr>
        <a:solidFill>
          <a:srgbClr val="B3EBFF">
            <a:alpha val="89804"/>
          </a:srgbClr>
        </a:solidFill>
        <a:ln>
          <a:solidFill>
            <a:schemeClr val="tx1">
              <a:alpha val="90000"/>
            </a:schemeClr>
          </a:solidFill>
        </a:ln>
      </dgm:spPr>
      <dgm:t>
        <a:bodyPr/>
        <a:lstStyle/>
        <a:p>
          <a:r>
            <a:rPr lang="en-US" b="0" i="0" dirty="0"/>
            <a:t> For example, procedural memory would involve knowledge of how to ride a bicycle.</a:t>
          </a:r>
          <a:endParaRPr lang="en-US" dirty="0"/>
        </a:p>
      </dgm:t>
    </dgm:pt>
    <dgm:pt modelId="{BFAFE0D1-7980-4F2E-9E1C-5C57C270F022}" type="parTrans" cxnId="{491D21CC-A06F-43C5-BB1E-DC79F3C92AC9}">
      <dgm:prSet/>
      <dgm:spPr/>
      <dgm:t>
        <a:bodyPr/>
        <a:lstStyle/>
        <a:p>
          <a:endParaRPr lang="en-US"/>
        </a:p>
      </dgm:t>
    </dgm:pt>
    <dgm:pt modelId="{330613F0-15AA-4ED1-A028-18815AB48B32}" type="sibTrans" cxnId="{491D21CC-A06F-43C5-BB1E-DC79F3C92AC9}">
      <dgm:prSet/>
      <dgm:spPr/>
      <dgm:t>
        <a:bodyPr/>
        <a:lstStyle/>
        <a:p>
          <a:endParaRPr lang="en-US"/>
        </a:p>
      </dgm:t>
    </dgm:pt>
    <dgm:pt modelId="{DD58DDD3-2ECB-444A-B9EA-0E833D01EA8E}">
      <dgm:prSet phldrT="[Text]"/>
      <dgm:spPr>
        <a:solidFill>
          <a:schemeClr val="accent5">
            <a:lumMod val="20000"/>
            <a:lumOff val="80000"/>
            <a:alpha val="90000"/>
          </a:schemeClr>
        </a:solidFill>
        <a:ln>
          <a:solidFill>
            <a:schemeClr val="tx1">
              <a:alpha val="90000"/>
            </a:schemeClr>
          </a:solidFill>
        </a:ln>
      </dgm:spPr>
      <dgm:t>
        <a:bodyPr/>
        <a:lstStyle/>
        <a:p>
          <a:r>
            <a:rPr lang="en-US" b="0" i="0" dirty="0"/>
            <a:t>This includes knowledge about the meaning of words, as well as general knowledge. </a:t>
          </a:r>
          <a:endParaRPr lang="en-US" dirty="0"/>
        </a:p>
      </dgm:t>
    </dgm:pt>
    <dgm:pt modelId="{2769BDCA-0572-4273-B285-86B22E7DA7B4}" type="parTrans" cxnId="{5F5E2511-4FB6-428F-AB44-4F71B4906206}">
      <dgm:prSet/>
      <dgm:spPr/>
      <dgm:t>
        <a:bodyPr/>
        <a:lstStyle/>
        <a:p>
          <a:endParaRPr lang="en-US"/>
        </a:p>
      </dgm:t>
    </dgm:pt>
    <dgm:pt modelId="{0B7AA59D-362E-4656-B6AD-F13ACA9420C8}" type="sibTrans" cxnId="{5F5E2511-4FB6-428F-AB44-4F71B4906206}">
      <dgm:prSet/>
      <dgm:spPr/>
      <dgm:t>
        <a:bodyPr/>
        <a:lstStyle/>
        <a:p>
          <a:endParaRPr lang="en-US"/>
        </a:p>
      </dgm:t>
    </dgm:pt>
    <dgm:pt modelId="{1F6FCD8B-1926-4BDB-B8A1-AAA5849C41CA}">
      <dgm:prSet phldrT="[Text]"/>
      <dgm:spPr>
        <a:solidFill>
          <a:schemeClr val="accent5">
            <a:lumMod val="20000"/>
            <a:lumOff val="80000"/>
            <a:alpha val="90000"/>
          </a:schemeClr>
        </a:solidFill>
        <a:ln>
          <a:solidFill>
            <a:schemeClr val="tx1">
              <a:alpha val="90000"/>
            </a:schemeClr>
          </a:solidFill>
        </a:ln>
      </dgm:spPr>
      <dgm:t>
        <a:bodyPr/>
        <a:lstStyle/>
        <a:p>
          <a:r>
            <a:rPr lang="en-US" b="0" i="0" dirty="0"/>
            <a:t>It involves conscious thought and is declarative.</a:t>
          </a:r>
          <a:endParaRPr lang="en-US" dirty="0"/>
        </a:p>
      </dgm:t>
    </dgm:pt>
    <dgm:pt modelId="{78F56B2A-9EEF-4366-A1B2-4820F44D821C}" type="parTrans" cxnId="{9FE5FAF4-BAAD-4EDB-AF68-F43A81461135}">
      <dgm:prSet/>
      <dgm:spPr/>
      <dgm:t>
        <a:bodyPr/>
        <a:lstStyle/>
        <a:p>
          <a:endParaRPr lang="en-US"/>
        </a:p>
      </dgm:t>
    </dgm:pt>
    <dgm:pt modelId="{C7BEC70B-0E82-44A4-B06E-F3A138F99762}" type="sibTrans" cxnId="{9FE5FAF4-BAAD-4EDB-AF68-F43A81461135}">
      <dgm:prSet/>
      <dgm:spPr/>
      <dgm:t>
        <a:bodyPr/>
        <a:lstStyle/>
        <a:p>
          <a:endParaRPr lang="en-US"/>
        </a:p>
      </dgm:t>
    </dgm:pt>
    <dgm:pt modelId="{B70CF5A0-519D-47FC-AF76-F8922DBCB281}">
      <dgm:prSet phldrT="[Text]"/>
      <dgm:spPr>
        <a:solidFill>
          <a:schemeClr val="accent5">
            <a:lumMod val="20000"/>
            <a:lumOff val="80000"/>
            <a:alpha val="90000"/>
          </a:schemeClr>
        </a:solidFill>
        <a:ln>
          <a:solidFill>
            <a:schemeClr val="tx1">
              <a:alpha val="90000"/>
            </a:schemeClr>
          </a:solidFill>
        </a:ln>
      </dgm:spPr>
      <dgm:t>
        <a:bodyPr/>
        <a:lstStyle/>
        <a:p>
          <a:r>
            <a:rPr lang="en-US" b="0" i="0" dirty="0"/>
            <a:t>For example, London is the capital of England. </a:t>
          </a:r>
          <a:endParaRPr lang="en-US" dirty="0"/>
        </a:p>
      </dgm:t>
    </dgm:pt>
    <dgm:pt modelId="{D8325716-DA96-4971-8AFC-89C340A6BBE7}" type="parTrans" cxnId="{D3AE47B8-02A3-42C3-9C81-D09223C6251E}">
      <dgm:prSet/>
      <dgm:spPr/>
      <dgm:t>
        <a:bodyPr/>
        <a:lstStyle/>
        <a:p>
          <a:endParaRPr lang="en-US"/>
        </a:p>
      </dgm:t>
    </dgm:pt>
    <dgm:pt modelId="{11D81363-8BFC-45F5-A454-3D6EE619E56F}" type="sibTrans" cxnId="{D3AE47B8-02A3-42C3-9C81-D09223C6251E}">
      <dgm:prSet/>
      <dgm:spPr/>
      <dgm:t>
        <a:bodyPr/>
        <a:lstStyle/>
        <a:p>
          <a:endParaRPr lang="en-US"/>
        </a:p>
      </dgm:t>
    </dgm:pt>
    <dgm:pt modelId="{25ECC741-6AFA-42FC-8ADE-F8378B6BC145}">
      <dgm:prSet phldrT="[Text]"/>
      <dgm:spPr>
        <a:ln>
          <a:solidFill>
            <a:schemeClr val="tx1">
              <a:alpha val="90000"/>
            </a:schemeClr>
          </a:solidFill>
        </a:ln>
      </dgm:spPr>
      <dgm:t>
        <a:bodyPr/>
        <a:lstStyle/>
        <a:p>
          <a:r>
            <a:rPr lang="en-US" b="0" i="0" dirty="0"/>
            <a:t>It involves conscious thought and is declarative. </a:t>
          </a:r>
          <a:endParaRPr lang="en-US" dirty="0"/>
        </a:p>
      </dgm:t>
    </dgm:pt>
    <dgm:pt modelId="{C8081C9B-771E-4C8E-9FDF-D64DFB2C15AD}" type="parTrans" cxnId="{35052450-FC89-4483-8907-FE07105F45B3}">
      <dgm:prSet/>
      <dgm:spPr/>
      <dgm:t>
        <a:bodyPr/>
        <a:lstStyle/>
        <a:p>
          <a:endParaRPr lang="en-US"/>
        </a:p>
      </dgm:t>
    </dgm:pt>
    <dgm:pt modelId="{409E38E9-DDB0-4B7C-9CE3-A656701CB398}" type="sibTrans" cxnId="{35052450-FC89-4483-8907-FE07105F45B3}">
      <dgm:prSet/>
      <dgm:spPr/>
      <dgm:t>
        <a:bodyPr/>
        <a:lstStyle/>
        <a:p>
          <a:endParaRPr lang="en-US"/>
        </a:p>
      </dgm:t>
    </dgm:pt>
    <dgm:pt modelId="{F026B54B-E8C1-4BC6-A5A5-52D51019FA08}">
      <dgm:prSet phldrT="[Text]"/>
      <dgm:spPr>
        <a:ln>
          <a:solidFill>
            <a:schemeClr val="tx1">
              <a:alpha val="90000"/>
            </a:schemeClr>
          </a:solidFill>
        </a:ln>
      </dgm:spPr>
      <dgm:t>
        <a:bodyPr/>
        <a:lstStyle/>
        <a:p>
          <a:r>
            <a:rPr lang="en-US" b="0" i="0" dirty="0"/>
            <a:t>An example would be a memory of our 1st day at school.</a:t>
          </a:r>
          <a:endParaRPr lang="en-US" dirty="0"/>
        </a:p>
      </dgm:t>
    </dgm:pt>
    <dgm:pt modelId="{5415F7E8-C20A-4808-B52D-5A08D2E7C9B4}" type="parTrans" cxnId="{12D8F292-3EA3-4734-9CF7-F15338A72E2E}">
      <dgm:prSet/>
      <dgm:spPr/>
      <dgm:t>
        <a:bodyPr/>
        <a:lstStyle/>
        <a:p>
          <a:endParaRPr lang="en-US"/>
        </a:p>
      </dgm:t>
    </dgm:pt>
    <dgm:pt modelId="{F8B7086B-9309-4100-B8DA-C6B9C38F6CB6}" type="sibTrans" cxnId="{12D8F292-3EA3-4734-9CF7-F15338A72E2E}">
      <dgm:prSet/>
      <dgm:spPr/>
      <dgm:t>
        <a:bodyPr/>
        <a:lstStyle/>
        <a:p>
          <a:endParaRPr lang="en-US"/>
        </a:p>
      </dgm:t>
    </dgm:pt>
    <dgm:pt modelId="{BB769515-12EE-479B-886A-55ACBBC7CE68}" type="pres">
      <dgm:prSet presAssocID="{FD1F2B26-E40E-47C6-853A-2C051FDA14A8}" presName="Name0" presStyleCnt="0">
        <dgm:presLayoutVars>
          <dgm:dir/>
          <dgm:animLvl val="lvl"/>
          <dgm:resizeHandles val="exact"/>
        </dgm:presLayoutVars>
      </dgm:prSet>
      <dgm:spPr/>
    </dgm:pt>
    <dgm:pt modelId="{AFA40CEB-D7D1-41AD-8F28-68CE2DD4C48F}" type="pres">
      <dgm:prSet presAssocID="{4EFDD695-5E56-4CCC-A3DD-830F09DAEB49}" presName="composite" presStyleCnt="0"/>
      <dgm:spPr/>
    </dgm:pt>
    <dgm:pt modelId="{58741DF5-D66C-465F-9F60-3449FDDB04B6}" type="pres">
      <dgm:prSet presAssocID="{4EFDD695-5E56-4CCC-A3DD-830F09DAEB49}" presName="parTx" presStyleLbl="alignNode1" presStyleIdx="0" presStyleCnt="3">
        <dgm:presLayoutVars>
          <dgm:chMax val="0"/>
          <dgm:chPref val="0"/>
          <dgm:bulletEnabled val="1"/>
        </dgm:presLayoutVars>
      </dgm:prSet>
      <dgm:spPr/>
    </dgm:pt>
    <dgm:pt modelId="{4F964D6B-C066-4C7E-AD96-A66834CF72A5}" type="pres">
      <dgm:prSet presAssocID="{4EFDD695-5E56-4CCC-A3DD-830F09DAEB49}" presName="desTx" presStyleLbl="alignAccFollowNode1" presStyleIdx="0" presStyleCnt="3">
        <dgm:presLayoutVars>
          <dgm:bulletEnabled val="1"/>
        </dgm:presLayoutVars>
      </dgm:prSet>
      <dgm:spPr/>
    </dgm:pt>
    <dgm:pt modelId="{90615665-389F-41A3-B4A5-04FEE5455763}" type="pres">
      <dgm:prSet presAssocID="{0A970D28-3512-47B6-B497-60D8605B8C1D}" presName="space" presStyleCnt="0"/>
      <dgm:spPr/>
    </dgm:pt>
    <dgm:pt modelId="{AAF9B213-3F63-439E-8752-FCEE20603FF5}" type="pres">
      <dgm:prSet presAssocID="{F0525ABB-09E2-4835-AF8C-598DCFDF9463}" presName="composite" presStyleCnt="0"/>
      <dgm:spPr/>
    </dgm:pt>
    <dgm:pt modelId="{D6972395-94A7-4CC3-AB85-C95AB1859688}" type="pres">
      <dgm:prSet presAssocID="{F0525ABB-09E2-4835-AF8C-598DCFDF9463}" presName="parTx" presStyleLbl="alignNode1" presStyleIdx="1" presStyleCnt="3">
        <dgm:presLayoutVars>
          <dgm:chMax val="0"/>
          <dgm:chPref val="0"/>
          <dgm:bulletEnabled val="1"/>
        </dgm:presLayoutVars>
      </dgm:prSet>
      <dgm:spPr/>
    </dgm:pt>
    <dgm:pt modelId="{274B1FA1-D887-4FBE-B888-851A1233EF76}" type="pres">
      <dgm:prSet presAssocID="{F0525ABB-09E2-4835-AF8C-598DCFDF9463}" presName="desTx" presStyleLbl="alignAccFollowNode1" presStyleIdx="1" presStyleCnt="3" custLinFactNeighborY="1235">
        <dgm:presLayoutVars>
          <dgm:bulletEnabled val="1"/>
        </dgm:presLayoutVars>
      </dgm:prSet>
      <dgm:spPr/>
    </dgm:pt>
    <dgm:pt modelId="{3CF1209D-737A-4E30-AEB3-DDA626AD6AAE}" type="pres">
      <dgm:prSet presAssocID="{31C8D083-41F2-4283-B5B4-64893FBF1F3B}" presName="space" presStyleCnt="0"/>
      <dgm:spPr/>
    </dgm:pt>
    <dgm:pt modelId="{383F249A-127C-45FC-AEBE-4DC6DEAB3802}" type="pres">
      <dgm:prSet presAssocID="{AD76ABD5-844B-4D57-A1BB-D581EE468012}" presName="composite" presStyleCnt="0"/>
      <dgm:spPr/>
    </dgm:pt>
    <dgm:pt modelId="{5265921F-3E12-45A3-B51C-52AFA84DDB2A}" type="pres">
      <dgm:prSet presAssocID="{AD76ABD5-844B-4D57-A1BB-D581EE468012}" presName="parTx" presStyleLbl="alignNode1" presStyleIdx="2" presStyleCnt="3" custLinFactNeighborX="2909">
        <dgm:presLayoutVars>
          <dgm:chMax val="0"/>
          <dgm:chPref val="0"/>
          <dgm:bulletEnabled val="1"/>
        </dgm:presLayoutVars>
      </dgm:prSet>
      <dgm:spPr/>
    </dgm:pt>
    <dgm:pt modelId="{3A151D41-F576-48FD-AAAA-8023B28E44F5}" type="pres">
      <dgm:prSet presAssocID="{AD76ABD5-844B-4D57-A1BB-D581EE468012}" presName="desTx" presStyleLbl="alignAccFollowNode1" presStyleIdx="2" presStyleCnt="3">
        <dgm:presLayoutVars>
          <dgm:bulletEnabled val="1"/>
        </dgm:presLayoutVars>
      </dgm:prSet>
      <dgm:spPr/>
    </dgm:pt>
  </dgm:ptLst>
  <dgm:cxnLst>
    <dgm:cxn modelId="{3BDDDA03-30F7-4535-B677-30502A353BE7}" srcId="{4EFDD695-5E56-4CCC-A3DD-830F09DAEB49}" destId="{FFD11722-BE23-447E-89FF-AF4860DCD271}" srcOrd="1" destOrd="0" parTransId="{B668BF4C-9C9A-4D38-B5D3-74DCBCC9CB41}" sibTransId="{FF4BFB21-B319-491E-90F4-5417962568EF}"/>
    <dgm:cxn modelId="{30368304-2D35-451D-950B-60B49FAA903A}" srcId="{FD1F2B26-E40E-47C6-853A-2C051FDA14A8}" destId="{AD76ABD5-844B-4D57-A1BB-D581EE468012}" srcOrd="2" destOrd="0" parTransId="{346B1892-A38E-41A5-9686-85800CCD22AB}" sibTransId="{7DB56E87-6D0C-40AB-BDBC-3E398CDC021B}"/>
    <dgm:cxn modelId="{5F5E2511-4FB6-428F-AB44-4F71B4906206}" srcId="{F0525ABB-09E2-4835-AF8C-598DCFDF9463}" destId="{DD58DDD3-2ECB-444A-B9EA-0E833D01EA8E}" srcOrd="2" destOrd="0" parTransId="{2769BDCA-0572-4273-B285-86B22E7DA7B4}" sibTransId="{0B7AA59D-362E-4656-B6AD-F13ACA9420C8}"/>
    <dgm:cxn modelId="{31EA092A-BA64-47CE-8431-CC81CCD97751}" type="presOf" srcId="{6838850A-1700-4076-8363-BEE50D97BE1A}" destId="{4F964D6B-C066-4C7E-AD96-A66834CF72A5}" srcOrd="0" destOrd="0" presId="urn:microsoft.com/office/officeart/2005/8/layout/hList1"/>
    <dgm:cxn modelId="{920AEA37-2979-4A95-93AC-B414ED2FBEC9}" srcId="{AD76ABD5-844B-4D57-A1BB-D581EE468012}" destId="{D5A7DD72-ABE7-42B5-B6D2-FEBB36EA4A6D}" srcOrd="0" destOrd="0" parTransId="{B2EC4FAD-408B-4D60-B339-0F5711AA104B}" sibTransId="{CD0521E4-CF19-4669-8F68-36EAA89F7AC2}"/>
    <dgm:cxn modelId="{7662803C-5A53-43E1-905D-F388079FB829}" type="presOf" srcId="{D5A7DD72-ABE7-42B5-B6D2-FEBB36EA4A6D}" destId="{3A151D41-F576-48FD-AAAA-8023B28E44F5}" srcOrd="0" destOrd="0" presId="urn:microsoft.com/office/officeart/2005/8/layout/hList1"/>
    <dgm:cxn modelId="{F9557C40-BC87-4EE6-91D5-8019DC62E59D}" srcId="{F0525ABB-09E2-4835-AF8C-598DCFDF9463}" destId="{9BEA2640-BB71-4B28-AABC-D18480C5DADA}" srcOrd="0" destOrd="0" parTransId="{C7420F1A-A5BE-4B07-A466-9FC93734BE05}" sibTransId="{9C3A12B9-39BA-493E-8C69-34CFF01945CC}"/>
    <dgm:cxn modelId="{F1A2A563-EB96-4487-A593-52A6D1B211E3}" type="presOf" srcId="{9BEA2640-BB71-4B28-AABC-D18480C5DADA}" destId="{274B1FA1-D887-4FBE-B888-851A1233EF76}" srcOrd="0" destOrd="0" presId="urn:microsoft.com/office/officeart/2005/8/layout/hList1"/>
    <dgm:cxn modelId="{F3A68966-55D9-4400-8925-39737B6CF6BC}" srcId="{FD1F2B26-E40E-47C6-853A-2C051FDA14A8}" destId="{F0525ABB-09E2-4835-AF8C-598DCFDF9463}" srcOrd="1" destOrd="0" parTransId="{0ED8E956-59FB-489A-B5D9-F815E5A333A7}" sibTransId="{31C8D083-41F2-4283-B5B4-64893FBF1F3B}"/>
    <dgm:cxn modelId="{7FB32D67-09DA-437C-8DE8-39AE77DAC00C}" type="presOf" srcId="{2EF1725B-E612-402E-91F7-D628B25AFFAC}" destId="{4F964D6B-C066-4C7E-AD96-A66834CF72A5}" srcOrd="0" destOrd="2" presId="urn:microsoft.com/office/officeart/2005/8/layout/hList1"/>
    <dgm:cxn modelId="{575E266E-E6A5-463F-B8A0-7B02D743DD24}" type="presOf" srcId="{25ECC741-6AFA-42FC-8ADE-F8378B6BC145}" destId="{3A151D41-F576-48FD-AAAA-8023B28E44F5}" srcOrd="0" destOrd="1" presId="urn:microsoft.com/office/officeart/2005/8/layout/hList1"/>
    <dgm:cxn modelId="{35052450-FC89-4483-8907-FE07105F45B3}" srcId="{AD76ABD5-844B-4D57-A1BB-D581EE468012}" destId="{25ECC741-6AFA-42FC-8ADE-F8378B6BC145}" srcOrd="1" destOrd="0" parTransId="{C8081C9B-771E-4C8E-9FDF-D64DFB2C15AD}" sibTransId="{409E38E9-DDB0-4B7C-9CE3-A656701CB398}"/>
    <dgm:cxn modelId="{0AF08A77-B5DE-43D8-AE01-8454DC77F1DC}" type="presOf" srcId="{B70CF5A0-519D-47FC-AF76-F8922DBCB281}" destId="{274B1FA1-D887-4FBE-B888-851A1233EF76}" srcOrd="0" destOrd="3" presId="urn:microsoft.com/office/officeart/2005/8/layout/hList1"/>
    <dgm:cxn modelId="{4C219783-1AED-44A3-AE2B-86EE82E62AD4}" type="presOf" srcId="{AD76ABD5-844B-4D57-A1BB-D581EE468012}" destId="{5265921F-3E12-45A3-B51C-52AFA84DDB2A}" srcOrd="0" destOrd="0" presId="urn:microsoft.com/office/officeart/2005/8/layout/hList1"/>
    <dgm:cxn modelId="{668F4186-ECC4-4C03-80AD-8A05509A788C}" srcId="{4EFDD695-5E56-4CCC-A3DD-830F09DAEB49}" destId="{6838850A-1700-4076-8363-BEE50D97BE1A}" srcOrd="0" destOrd="0" parTransId="{4A3C551A-07B5-4540-BF2E-693F107DD748}" sibTransId="{C9C48BF2-A1F4-4647-93F6-2F9DF5F11B2C}"/>
    <dgm:cxn modelId="{12D8F292-3EA3-4734-9CF7-F15338A72E2E}" srcId="{AD76ABD5-844B-4D57-A1BB-D581EE468012}" destId="{F026B54B-E8C1-4BC6-A5A5-52D51019FA08}" srcOrd="2" destOrd="0" parTransId="{5415F7E8-C20A-4808-B52D-5A08D2E7C9B4}" sibTransId="{F8B7086B-9309-4100-B8DA-C6B9C38F6CB6}"/>
    <dgm:cxn modelId="{3D4CA9A4-23CA-4DA3-947E-EED59CE7817E}" type="presOf" srcId="{F0525ABB-09E2-4835-AF8C-598DCFDF9463}" destId="{D6972395-94A7-4CC3-AB85-C95AB1859688}" srcOrd="0" destOrd="0" presId="urn:microsoft.com/office/officeart/2005/8/layout/hList1"/>
    <dgm:cxn modelId="{2F2EEBAF-3D63-4F8E-A21D-3713971002DB}" type="presOf" srcId="{FD1F2B26-E40E-47C6-853A-2C051FDA14A8}" destId="{BB769515-12EE-479B-886A-55ACBBC7CE68}" srcOrd="0" destOrd="0" presId="urn:microsoft.com/office/officeart/2005/8/layout/hList1"/>
    <dgm:cxn modelId="{82AE94B4-5AEC-40D2-86F6-4A35F200967B}" type="presOf" srcId="{4EFDD695-5E56-4CCC-A3DD-830F09DAEB49}" destId="{58741DF5-D66C-465F-9F60-3449FDDB04B6}" srcOrd="0" destOrd="0" presId="urn:microsoft.com/office/officeart/2005/8/layout/hList1"/>
    <dgm:cxn modelId="{D3AE47B8-02A3-42C3-9C81-D09223C6251E}" srcId="{F0525ABB-09E2-4835-AF8C-598DCFDF9463}" destId="{B70CF5A0-519D-47FC-AF76-F8922DBCB281}" srcOrd="3" destOrd="0" parTransId="{D8325716-DA96-4971-8AFC-89C340A6BBE7}" sibTransId="{11D81363-8BFC-45F5-A454-3D6EE619E56F}"/>
    <dgm:cxn modelId="{E1C478B8-2C5F-43BC-8DE0-7ABD0C19A579}" type="presOf" srcId="{1F6FCD8B-1926-4BDB-B8A1-AAA5849C41CA}" destId="{274B1FA1-D887-4FBE-B888-851A1233EF76}" srcOrd="0" destOrd="1" presId="urn:microsoft.com/office/officeart/2005/8/layout/hList1"/>
    <dgm:cxn modelId="{AC2E08C5-8F3F-4C25-BB45-3DE905056B96}" srcId="{FD1F2B26-E40E-47C6-853A-2C051FDA14A8}" destId="{4EFDD695-5E56-4CCC-A3DD-830F09DAEB49}" srcOrd="0" destOrd="0" parTransId="{A7A4820B-1D03-4529-8B7F-D01D6552C379}" sibTransId="{0A970D28-3512-47B6-B497-60D8605B8C1D}"/>
    <dgm:cxn modelId="{491D21CC-A06F-43C5-BB1E-DC79F3C92AC9}" srcId="{4EFDD695-5E56-4CCC-A3DD-830F09DAEB49}" destId="{2EF1725B-E612-402E-91F7-D628B25AFFAC}" srcOrd="2" destOrd="0" parTransId="{BFAFE0D1-7980-4F2E-9E1C-5C57C270F022}" sibTransId="{330613F0-15AA-4ED1-A028-18815AB48B32}"/>
    <dgm:cxn modelId="{809DD0CD-E69E-474F-B829-155964D6E56A}" type="presOf" srcId="{F026B54B-E8C1-4BC6-A5A5-52D51019FA08}" destId="{3A151D41-F576-48FD-AAAA-8023B28E44F5}" srcOrd="0" destOrd="2" presId="urn:microsoft.com/office/officeart/2005/8/layout/hList1"/>
    <dgm:cxn modelId="{9FE5FAF4-BAAD-4EDB-AF68-F43A81461135}" srcId="{F0525ABB-09E2-4835-AF8C-598DCFDF9463}" destId="{1F6FCD8B-1926-4BDB-B8A1-AAA5849C41CA}" srcOrd="1" destOrd="0" parTransId="{78F56B2A-9EEF-4366-A1B2-4820F44D821C}" sibTransId="{C7BEC70B-0E82-44A4-B06E-F3A138F99762}"/>
    <dgm:cxn modelId="{3CBBFBF6-2C89-41AF-9F02-1134E4F2EB89}" type="presOf" srcId="{FFD11722-BE23-447E-89FF-AF4860DCD271}" destId="{4F964D6B-C066-4C7E-AD96-A66834CF72A5}" srcOrd="0" destOrd="1" presId="urn:microsoft.com/office/officeart/2005/8/layout/hList1"/>
    <dgm:cxn modelId="{B0F88AFF-38F3-438A-9C88-87D85C7C84A6}" type="presOf" srcId="{DD58DDD3-2ECB-444A-B9EA-0E833D01EA8E}" destId="{274B1FA1-D887-4FBE-B888-851A1233EF76}" srcOrd="0" destOrd="2" presId="urn:microsoft.com/office/officeart/2005/8/layout/hList1"/>
    <dgm:cxn modelId="{DA2500F2-9A72-4B92-8735-45053FEBBC32}" type="presParOf" srcId="{BB769515-12EE-479B-886A-55ACBBC7CE68}" destId="{AFA40CEB-D7D1-41AD-8F28-68CE2DD4C48F}" srcOrd="0" destOrd="0" presId="urn:microsoft.com/office/officeart/2005/8/layout/hList1"/>
    <dgm:cxn modelId="{D9911F03-BE5A-437A-BBB2-3CFFD11BC302}" type="presParOf" srcId="{AFA40CEB-D7D1-41AD-8F28-68CE2DD4C48F}" destId="{58741DF5-D66C-465F-9F60-3449FDDB04B6}" srcOrd="0" destOrd="0" presId="urn:microsoft.com/office/officeart/2005/8/layout/hList1"/>
    <dgm:cxn modelId="{519344F8-B25A-4100-9129-44A22CFFC31F}" type="presParOf" srcId="{AFA40CEB-D7D1-41AD-8F28-68CE2DD4C48F}" destId="{4F964D6B-C066-4C7E-AD96-A66834CF72A5}" srcOrd="1" destOrd="0" presId="urn:microsoft.com/office/officeart/2005/8/layout/hList1"/>
    <dgm:cxn modelId="{32BAEE00-97EE-44D8-AB9C-2FE22D72E148}" type="presParOf" srcId="{BB769515-12EE-479B-886A-55ACBBC7CE68}" destId="{90615665-389F-41A3-B4A5-04FEE5455763}" srcOrd="1" destOrd="0" presId="urn:microsoft.com/office/officeart/2005/8/layout/hList1"/>
    <dgm:cxn modelId="{4CD493B3-EE53-4538-98D6-87B709E0608F}" type="presParOf" srcId="{BB769515-12EE-479B-886A-55ACBBC7CE68}" destId="{AAF9B213-3F63-439E-8752-FCEE20603FF5}" srcOrd="2" destOrd="0" presId="urn:microsoft.com/office/officeart/2005/8/layout/hList1"/>
    <dgm:cxn modelId="{BAE79581-C2AA-4A59-A6C0-2E2C4462C8E4}" type="presParOf" srcId="{AAF9B213-3F63-439E-8752-FCEE20603FF5}" destId="{D6972395-94A7-4CC3-AB85-C95AB1859688}" srcOrd="0" destOrd="0" presId="urn:microsoft.com/office/officeart/2005/8/layout/hList1"/>
    <dgm:cxn modelId="{A889A8BE-5E90-4059-8B0E-E6B9D506D5E9}" type="presParOf" srcId="{AAF9B213-3F63-439E-8752-FCEE20603FF5}" destId="{274B1FA1-D887-4FBE-B888-851A1233EF76}" srcOrd="1" destOrd="0" presId="urn:microsoft.com/office/officeart/2005/8/layout/hList1"/>
    <dgm:cxn modelId="{C20E8334-C15A-4B7A-A8A9-92A6A402DFE4}" type="presParOf" srcId="{BB769515-12EE-479B-886A-55ACBBC7CE68}" destId="{3CF1209D-737A-4E30-AEB3-DDA626AD6AAE}" srcOrd="3" destOrd="0" presId="urn:microsoft.com/office/officeart/2005/8/layout/hList1"/>
    <dgm:cxn modelId="{DD3ED574-7683-4FD0-B00D-A45BEA76B83F}" type="presParOf" srcId="{BB769515-12EE-479B-886A-55ACBBC7CE68}" destId="{383F249A-127C-45FC-AEBE-4DC6DEAB3802}" srcOrd="4" destOrd="0" presId="urn:microsoft.com/office/officeart/2005/8/layout/hList1"/>
    <dgm:cxn modelId="{456BFF96-62A1-44CB-BF49-8177048D2158}" type="presParOf" srcId="{383F249A-127C-45FC-AEBE-4DC6DEAB3802}" destId="{5265921F-3E12-45A3-B51C-52AFA84DDB2A}" srcOrd="0" destOrd="0" presId="urn:microsoft.com/office/officeart/2005/8/layout/hList1"/>
    <dgm:cxn modelId="{8ED04C32-08D6-4988-93F1-9C6AA2FBDC4A}" type="presParOf" srcId="{383F249A-127C-45FC-AEBE-4DC6DEAB3802}" destId="{3A151D41-F576-48FD-AAAA-8023B28E44F5}"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AED74-E6BB-417E-8042-2BD9E18DE17F}"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B838BB72-0E7D-44FB-9A83-9AF583744E9A}">
      <dgm:prSet phldrT="[Text]"/>
      <dgm:spPr/>
      <dgm:t>
        <a:bodyPr/>
        <a:lstStyle/>
        <a:p>
          <a:r>
            <a:rPr lang="en-US" dirty="0"/>
            <a:t>Decay theory</a:t>
          </a:r>
        </a:p>
      </dgm:t>
    </dgm:pt>
    <dgm:pt modelId="{F9E899DA-A256-4238-894B-D808195A6F36}" type="parTrans" cxnId="{7433C497-2E0C-46DF-8585-8AF55E2CA393}">
      <dgm:prSet/>
      <dgm:spPr/>
      <dgm:t>
        <a:bodyPr/>
        <a:lstStyle/>
        <a:p>
          <a:endParaRPr lang="en-US"/>
        </a:p>
      </dgm:t>
    </dgm:pt>
    <dgm:pt modelId="{53D53BAE-6828-47F9-B8C6-437EBBAFD6B5}" type="sibTrans" cxnId="{7433C497-2E0C-46DF-8585-8AF55E2CA393}">
      <dgm:prSet/>
      <dgm:spPr/>
      <dgm:t>
        <a:bodyPr/>
        <a:lstStyle/>
        <a:p>
          <a:endParaRPr lang="en-US"/>
        </a:p>
      </dgm:t>
    </dgm:pt>
    <dgm:pt modelId="{7157FED4-7B83-4B53-BA48-B220876022A9}">
      <dgm:prSet phldrT="[Text]"/>
      <dgm:spPr/>
      <dgm:t>
        <a:bodyPr/>
        <a:lstStyle/>
        <a:p>
          <a:r>
            <a:rPr lang="en-US" dirty="0"/>
            <a:t>Memory traces fade with time but decay does not appear to be a factor in LTM.</a:t>
          </a:r>
        </a:p>
      </dgm:t>
    </dgm:pt>
    <dgm:pt modelId="{32DAB549-6C80-4DEA-9433-A58A92A37740}" type="parTrans" cxnId="{A1C2438E-D32B-4D05-9A5F-0655FEF4AF93}">
      <dgm:prSet/>
      <dgm:spPr/>
      <dgm:t>
        <a:bodyPr/>
        <a:lstStyle/>
        <a:p>
          <a:endParaRPr lang="en-US"/>
        </a:p>
      </dgm:t>
    </dgm:pt>
    <dgm:pt modelId="{352C1A63-2EC3-4CC4-9FCF-DBB0226B44E1}" type="sibTrans" cxnId="{A1C2438E-D32B-4D05-9A5F-0655FEF4AF93}">
      <dgm:prSet/>
      <dgm:spPr/>
      <dgm:t>
        <a:bodyPr/>
        <a:lstStyle/>
        <a:p>
          <a:endParaRPr lang="en-US"/>
        </a:p>
      </dgm:t>
    </dgm:pt>
    <dgm:pt modelId="{CD09095D-6386-41C1-95FA-0225DFD4F430}">
      <dgm:prSet phldrT="[Text]"/>
      <dgm:spPr/>
      <dgm:t>
        <a:bodyPr/>
        <a:lstStyle/>
        <a:p>
          <a:r>
            <a:rPr lang="en-US" dirty="0"/>
            <a:t>Interference theory</a:t>
          </a:r>
        </a:p>
      </dgm:t>
    </dgm:pt>
    <dgm:pt modelId="{72D31E12-4484-451A-9507-4DDD324D7B78}" type="parTrans" cxnId="{6E1113F1-CEDF-4EC3-8858-3E6457097D42}">
      <dgm:prSet/>
      <dgm:spPr/>
      <dgm:t>
        <a:bodyPr/>
        <a:lstStyle/>
        <a:p>
          <a:endParaRPr lang="en-US"/>
        </a:p>
      </dgm:t>
    </dgm:pt>
    <dgm:pt modelId="{F8CECEBF-00D8-4070-9F7F-1B374A172154}" type="sibTrans" cxnId="{6E1113F1-CEDF-4EC3-8858-3E6457097D42}">
      <dgm:prSet/>
      <dgm:spPr/>
      <dgm:t>
        <a:bodyPr/>
        <a:lstStyle/>
        <a:p>
          <a:endParaRPr lang="en-US"/>
        </a:p>
      </dgm:t>
    </dgm:pt>
    <dgm:pt modelId="{6D91587F-D181-44F1-BCA3-8C479DE59052}">
      <dgm:prSet phldrT="[Text]"/>
      <dgm:spPr/>
      <dgm:t>
        <a:bodyPr/>
        <a:lstStyle/>
        <a:p>
          <a:r>
            <a:rPr lang="en-US" dirty="0"/>
            <a:t>People forget information because of competition from other material.</a:t>
          </a:r>
        </a:p>
      </dgm:t>
    </dgm:pt>
    <dgm:pt modelId="{A302ADA6-B978-443C-AA38-4F51B7B5F30A}" type="parTrans" cxnId="{767C4E5D-8940-492C-A3C4-62305ABE4F54}">
      <dgm:prSet/>
      <dgm:spPr/>
      <dgm:t>
        <a:bodyPr/>
        <a:lstStyle/>
        <a:p>
          <a:endParaRPr lang="en-US"/>
        </a:p>
      </dgm:t>
    </dgm:pt>
    <dgm:pt modelId="{69B6BE4F-21FC-4695-BC33-9AE41DE5F1A2}" type="sibTrans" cxnId="{767C4E5D-8940-492C-A3C4-62305ABE4F54}">
      <dgm:prSet/>
      <dgm:spPr/>
      <dgm:t>
        <a:bodyPr/>
        <a:lstStyle/>
        <a:p>
          <a:endParaRPr lang="en-US"/>
        </a:p>
      </dgm:t>
    </dgm:pt>
    <dgm:pt modelId="{6EBCA54E-4CF2-4416-86DC-7A701686F4ED}">
      <dgm:prSet phldrT="[Text]"/>
      <dgm:spPr/>
      <dgm:t>
        <a:bodyPr/>
        <a:lstStyle/>
        <a:p>
          <a:r>
            <a:rPr lang="en-US" dirty="0"/>
            <a:t>Repressed memories</a:t>
          </a:r>
        </a:p>
      </dgm:t>
    </dgm:pt>
    <dgm:pt modelId="{5846AD70-94BE-495D-8C06-CB615A257A4B}" type="parTrans" cxnId="{726BB619-1F48-47C3-A71B-26976C5DFF42}">
      <dgm:prSet/>
      <dgm:spPr/>
      <dgm:t>
        <a:bodyPr/>
        <a:lstStyle/>
        <a:p>
          <a:endParaRPr lang="en-US"/>
        </a:p>
      </dgm:t>
    </dgm:pt>
    <dgm:pt modelId="{FC41172A-F361-42B6-92CB-02B9EB1E37B9}" type="sibTrans" cxnId="{726BB619-1F48-47C3-A71B-26976C5DFF42}">
      <dgm:prSet/>
      <dgm:spPr/>
      <dgm:t>
        <a:bodyPr/>
        <a:lstStyle/>
        <a:p>
          <a:endParaRPr lang="en-US"/>
        </a:p>
      </dgm:t>
    </dgm:pt>
    <dgm:pt modelId="{CE46C3B3-10F6-4C57-ABF7-3F037857914E}">
      <dgm:prSet phldrT="[Text]"/>
      <dgm:spPr/>
      <dgm:t>
        <a:bodyPr/>
        <a:lstStyle/>
        <a:p>
          <a:r>
            <a:rPr lang="en-US" dirty="0"/>
            <a:t>Retrieval failure</a:t>
          </a:r>
        </a:p>
      </dgm:t>
    </dgm:pt>
    <dgm:pt modelId="{7457769E-8128-4921-BEC0-FE549BA9C532}" type="parTrans" cxnId="{73348715-537B-428F-B9CB-CA6ED106FEF2}">
      <dgm:prSet/>
      <dgm:spPr/>
      <dgm:t>
        <a:bodyPr/>
        <a:lstStyle/>
        <a:p>
          <a:endParaRPr lang="en-US"/>
        </a:p>
      </dgm:t>
    </dgm:pt>
    <dgm:pt modelId="{32D496AD-5F23-42EE-8B96-728F738B4B99}" type="sibTrans" cxnId="{73348715-537B-428F-B9CB-CA6ED106FEF2}">
      <dgm:prSet/>
      <dgm:spPr/>
      <dgm:t>
        <a:bodyPr/>
        <a:lstStyle/>
        <a:p>
          <a:endParaRPr lang="en-US"/>
        </a:p>
      </dgm:t>
    </dgm:pt>
    <dgm:pt modelId="{1ED17A88-B28B-482B-9122-03B649E3BE67}">
      <dgm:prSet phldrT="[Text]"/>
      <dgm:spPr/>
      <dgm:t>
        <a:bodyPr/>
        <a:lstStyle/>
        <a:p>
          <a:r>
            <a:rPr lang="en-US" dirty="0"/>
            <a:t>Controversy about repressed traumatic memories and link with clinical suggestion. </a:t>
          </a:r>
        </a:p>
      </dgm:t>
    </dgm:pt>
    <dgm:pt modelId="{A402B338-BA66-4629-8503-D2A6D9775D18}" type="parTrans" cxnId="{BB9E795B-939D-49E8-9A25-12003CF3E577}">
      <dgm:prSet/>
      <dgm:spPr/>
      <dgm:t>
        <a:bodyPr/>
        <a:lstStyle/>
        <a:p>
          <a:endParaRPr lang="en-US"/>
        </a:p>
      </dgm:t>
    </dgm:pt>
    <dgm:pt modelId="{7C58B1EF-671C-41C4-B242-87866913EB93}" type="sibTrans" cxnId="{BB9E795B-939D-49E8-9A25-12003CF3E577}">
      <dgm:prSet/>
      <dgm:spPr/>
      <dgm:t>
        <a:bodyPr/>
        <a:lstStyle/>
        <a:p>
          <a:endParaRPr lang="en-US"/>
        </a:p>
      </dgm:t>
    </dgm:pt>
    <dgm:pt modelId="{BCB32AB5-2C2F-4120-9E41-86BF2F0449DF}" type="pres">
      <dgm:prSet presAssocID="{F3CAED74-E6BB-417E-8042-2BD9E18DE17F}" presName="Name0" presStyleCnt="0">
        <dgm:presLayoutVars>
          <dgm:dir/>
          <dgm:animLvl val="lvl"/>
          <dgm:resizeHandles val="exact"/>
        </dgm:presLayoutVars>
      </dgm:prSet>
      <dgm:spPr/>
    </dgm:pt>
    <dgm:pt modelId="{EBDBC1D5-DD54-44F3-91E8-1B6F1C19867A}" type="pres">
      <dgm:prSet presAssocID="{B838BB72-0E7D-44FB-9A83-9AF583744E9A}" presName="composite" presStyleCnt="0"/>
      <dgm:spPr/>
    </dgm:pt>
    <dgm:pt modelId="{F1015AB1-FE48-4E39-85CB-B11916059309}" type="pres">
      <dgm:prSet presAssocID="{B838BB72-0E7D-44FB-9A83-9AF583744E9A}" presName="parTx" presStyleLbl="alignNode1" presStyleIdx="0" presStyleCnt="3">
        <dgm:presLayoutVars>
          <dgm:chMax val="0"/>
          <dgm:chPref val="0"/>
          <dgm:bulletEnabled val="1"/>
        </dgm:presLayoutVars>
      </dgm:prSet>
      <dgm:spPr/>
    </dgm:pt>
    <dgm:pt modelId="{00799A6A-7EDF-4CF7-99CC-18B76336CF8D}" type="pres">
      <dgm:prSet presAssocID="{B838BB72-0E7D-44FB-9A83-9AF583744E9A}" presName="desTx" presStyleLbl="alignAccFollowNode1" presStyleIdx="0" presStyleCnt="3">
        <dgm:presLayoutVars>
          <dgm:bulletEnabled val="1"/>
        </dgm:presLayoutVars>
      </dgm:prSet>
      <dgm:spPr/>
    </dgm:pt>
    <dgm:pt modelId="{CB29BA9F-8910-490B-9618-41BEF1F4AEBD}" type="pres">
      <dgm:prSet presAssocID="{53D53BAE-6828-47F9-B8C6-437EBBAFD6B5}" presName="space" presStyleCnt="0"/>
      <dgm:spPr/>
    </dgm:pt>
    <dgm:pt modelId="{457C500B-2B7D-43D9-9651-CF8369F1AA39}" type="pres">
      <dgm:prSet presAssocID="{CD09095D-6386-41C1-95FA-0225DFD4F430}" presName="composite" presStyleCnt="0"/>
      <dgm:spPr/>
    </dgm:pt>
    <dgm:pt modelId="{1D03880A-C79D-40FC-9208-78423B7E38AD}" type="pres">
      <dgm:prSet presAssocID="{CD09095D-6386-41C1-95FA-0225DFD4F430}" presName="parTx" presStyleLbl="alignNode1" presStyleIdx="1" presStyleCnt="3">
        <dgm:presLayoutVars>
          <dgm:chMax val="0"/>
          <dgm:chPref val="0"/>
          <dgm:bulletEnabled val="1"/>
        </dgm:presLayoutVars>
      </dgm:prSet>
      <dgm:spPr/>
    </dgm:pt>
    <dgm:pt modelId="{7BDE219B-9A66-4B0D-9EEE-EB5CA410748A}" type="pres">
      <dgm:prSet presAssocID="{CD09095D-6386-41C1-95FA-0225DFD4F430}" presName="desTx" presStyleLbl="alignAccFollowNode1" presStyleIdx="1" presStyleCnt="3">
        <dgm:presLayoutVars>
          <dgm:bulletEnabled val="1"/>
        </dgm:presLayoutVars>
      </dgm:prSet>
      <dgm:spPr/>
    </dgm:pt>
    <dgm:pt modelId="{BEB49609-2E33-4C79-AA66-7F333F43BADB}" type="pres">
      <dgm:prSet presAssocID="{F8CECEBF-00D8-4070-9F7F-1B374A172154}" presName="space" presStyleCnt="0"/>
      <dgm:spPr/>
    </dgm:pt>
    <dgm:pt modelId="{FDD0721E-8D5B-428B-95D0-C0B323C939E2}" type="pres">
      <dgm:prSet presAssocID="{6EBCA54E-4CF2-4416-86DC-7A701686F4ED}" presName="composite" presStyleCnt="0"/>
      <dgm:spPr/>
    </dgm:pt>
    <dgm:pt modelId="{1200E0C2-5B73-417B-A563-D12A8B697494}" type="pres">
      <dgm:prSet presAssocID="{6EBCA54E-4CF2-4416-86DC-7A701686F4ED}" presName="parTx" presStyleLbl="alignNode1" presStyleIdx="2" presStyleCnt="3">
        <dgm:presLayoutVars>
          <dgm:chMax val="0"/>
          <dgm:chPref val="0"/>
          <dgm:bulletEnabled val="1"/>
        </dgm:presLayoutVars>
      </dgm:prSet>
      <dgm:spPr/>
    </dgm:pt>
    <dgm:pt modelId="{A29486E2-5226-4724-A16A-13D3C1B2496A}" type="pres">
      <dgm:prSet presAssocID="{6EBCA54E-4CF2-4416-86DC-7A701686F4ED}" presName="desTx" presStyleLbl="alignAccFollowNode1" presStyleIdx="2" presStyleCnt="3">
        <dgm:presLayoutVars>
          <dgm:bulletEnabled val="1"/>
        </dgm:presLayoutVars>
      </dgm:prSet>
      <dgm:spPr/>
    </dgm:pt>
  </dgm:ptLst>
  <dgm:cxnLst>
    <dgm:cxn modelId="{ACFB7512-C61C-4296-B138-B28712848F06}" type="presOf" srcId="{F3CAED74-E6BB-417E-8042-2BD9E18DE17F}" destId="{BCB32AB5-2C2F-4120-9E41-86BF2F0449DF}" srcOrd="0" destOrd="0" presId="urn:microsoft.com/office/officeart/2005/8/layout/hList1"/>
    <dgm:cxn modelId="{73348715-537B-428F-B9CB-CA6ED106FEF2}" srcId="{6EBCA54E-4CF2-4416-86DC-7A701686F4ED}" destId="{CE46C3B3-10F6-4C57-ABF7-3F037857914E}" srcOrd="0" destOrd="0" parTransId="{7457769E-8128-4921-BEC0-FE549BA9C532}" sibTransId="{32D496AD-5F23-42EE-8B96-728F738B4B99}"/>
    <dgm:cxn modelId="{52A9AD19-00D1-48BA-97F4-63283F3FA766}" type="presOf" srcId="{6EBCA54E-4CF2-4416-86DC-7A701686F4ED}" destId="{1200E0C2-5B73-417B-A563-D12A8B697494}" srcOrd="0" destOrd="0" presId="urn:microsoft.com/office/officeart/2005/8/layout/hList1"/>
    <dgm:cxn modelId="{726BB619-1F48-47C3-A71B-26976C5DFF42}" srcId="{F3CAED74-E6BB-417E-8042-2BD9E18DE17F}" destId="{6EBCA54E-4CF2-4416-86DC-7A701686F4ED}" srcOrd="2" destOrd="0" parTransId="{5846AD70-94BE-495D-8C06-CB615A257A4B}" sibTransId="{FC41172A-F361-42B6-92CB-02B9EB1E37B9}"/>
    <dgm:cxn modelId="{A9D6982C-F667-4DB7-980C-9B0FFB3ED930}" type="presOf" srcId="{1ED17A88-B28B-482B-9122-03B649E3BE67}" destId="{A29486E2-5226-4724-A16A-13D3C1B2496A}" srcOrd="0" destOrd="1" presId="urn:microsoft.com/office/officeart/2005/8/layout/hList1"/>
    <dgm:cxn modelId="{BB9E795B-939D-49E8-9A25-12003CF3E577}" srcId="{6EBCA54E-4CF2-4416-86DC-7A701686F4ED}" destId="{1ED17A88-B28B-482B-9122-03B649E3BE67}" srcOrd="1" destOrd="0" parTransId="{A402B338-BA66-4629-8503-D2A6D9775D18}" sibTransId="{7C58B1EF-671C-41C4-B242-87866913EB93}"/>
    <dgm:cxn modelId="{767C4E5D-8940-492C-A3C4-62305ABE4F54}" srcId="{CD09095D-6386-41C1-95FA-0225DFD4F430}" destId="{6D91587F-D181-44F1-BCA3-8C479DE59052}" srcOrd="0" destOrd="0" parTransId="{A302ADA6-B978-443C-AA38-4F51B7B5F30A}" sibTransId="{69B6BE4F-21FC-4695-BC33-9AE41DE5F1A2}"/>
    <dgm:cxn modelId="{E394D181-7D1B-4756-AF2F-569626A426B7}" type="presOf" srcId="{6D91587F-D181-44F1-BCA3-8C479DE59052}" destId="{7BDE219B-9A66-4B0D-9EEE-EB5CA410748A}" srcOrd="0" destOrd="0" presId="urn:microsoft.com/office/officeart/2005/8/layout/hList1"/>
    <dgm:cxn modelId="{A1C2438E-D32B-4D05-9A5F-0655FEF4AF93}" srcId="{B838BB72-0E7D-44FB-9A83-9AF583744E9A}" destId="{7157FED4-7B83-4B53-BA48-B220876022A9}" srcOrd="0" destOrd="0" parTransId="{32DAB549-6C80-4DEA-9433-A58A92A37740}" sibTransId="{352C1A63-2EC3-4CC4-9FCF-DBB0226B44E1}"/>
    <dgm:cxn modelId="{5640DD96-2F9A-4923-B9AA-ED48BA1207C5}" type="presOf" srcId="{B838BB72-0E7D-44FB-9A83-9AF583744E9A}" destId="{F1015AB1-FE48-4E39-85CB-B11916059309}" srcOrd="0" destOrd="0" presId="urn:microsoft.com/office/officeart/2005/8/layout/hList1"/>
    <dgm:cxn modelId="{7433C497-2E0C-46DF-8585-8AF55E2CA393}" srcId="{F3CAED74-E6BB-417E-8042-2BD9E18DE17F}" destId="{B838BB72-0E7D-44FB-9A83-9AF583744E9A}" srcOrd="0" destOrd="0" parTransId="{F9E899DA-A256-4238-894B-D808195A6F36}" sibTransId="{53D53BAE-6828-47F9-B8C6-437EBBAFD6B5}"/>
    <dgm:cxn modelId="{9ACA02C4-4CA5-4EEB-A863-9014F35AD62C}" type="presOf" srcId="{CE46C3B3-10F6-4C57-ABF7-3F037857914E}" destId="{A29486E2-5226-4724-A16A-13D3C1B2496A}" srcOrd="0" destOrd="0" presId="urn:microsoft.com/office/officeart/2005/8/layout/hList1"/>
    <dgm:cxn modelId="{FFBD1BC7-61AA-4CB5-8BC4-8E0B5E151AC8}" type="presOf" srcId="{7157FED4-7B83-4B53-BA48-B220876022A9}" destId="{00799A6A-7EDF-4CF7-99CC-18B76336CF8D}" srcOrd="0" destOrd="0" presId="urn:microsoft.com/office/officeart/2005/8/layout/hList1"/>
    <dgm:cxn modelId="{62526DEB-9495-40A0-9E04-78D2609BB4A4}" type="presOf" srcId="{CD09095D-6386-41C1-95FA-0225DFD4F430}" destId="{1D03880A-C79D-40FC-9208-78423B7E38AD}" srcOrd="0" destOrd="0" presId="urn:microsoft.com/office/officeart/2005/8/layout/hList1"/>
    <dgm:cxn modelId="{6E1113F1-CEDF-4EC3-8858-3E6457097D42}" srcId="{F3CAED74-E6BB-417E-8042-2BD9E18DE17F}" destId="{CD09095D-6386-41C1-95FA-0225DFD4F430}" srcOrd="1" destOrd="0" parTransId="{72D31E12-4484-451A-9507-4DDD324D7B78}" sibTransId="{F8CECEBF-00D8-4070-9F7F-1B374A172154}"/>
    <dgm:cxn modelId="{05703CEC-6879-42E5-9DF4-D2773F19BFE2}" type="presParOf" srcId="{BCB32AB5-2C2F-4120-9E41-86BF2F0449DF}" destId="{EBDBC1D5-DD54-44F3-91E8-1B6F1C19867A}" srcOrd="0" destOrd="0" presId="urn:microsoft.com/office/officeart/2005/8/layout/hList1"/>
    <dgm:cxn modelId="{85C5D661-A318-427D-A8FE-127755629F23}" type="presParOf" srcId="{EBDBC1D5-DD54-44F3-91E8-1B6F1C19867A}" destId="{F1015AB1-FE48-4E39-85CB-B11916059309}" srcOrd="0" destOrd="0" presId="urn:microsoft.com/office/officeart/2005/8/layout/hList1"/>
    <dgm:cxn modelId="{8205FF84-2973-45C2-B3D7-7B6468A404B6}" type="presParOf" srcId="{EBDBC1D5-DD54-44F3-91E8-1B6F1C19867A}" destId="{00799A6A-7EDF-4CF7-99CC-18B76336CF8D}" srcOrd="1" destOrd="0" presId="urn:microsoft.com/office/officeart/2005/8/layout/hList1"/>
    <dgm:cxn modelId="{43E2B1DE-2FEF-417E-94DB-4871A8FDF5FC}" type="presParOf" srcId="{BCB32AB5-2C2F-4120-9E41-86BF2F0449DF}" destId="{CB29BA9F-8910-490B-9618-41BEF1F4AEBD}" srcOrd="1" destOrd="0" presId="urn:microsoft.com/office/officeart/2005/8/layout/hList1"/>
    <dgm:cxn modelId="{D642AC7A-99F6-46D0-B023-69C4A0396526}" type="presParOf" srcId="{BCB32AB5-2C2F-4120-9E41-86BF2F0449DF}" destId="{457C500B-2B7D-43D9-9651-CF8369F1AA39}" srcOrd="2" destOrd="0" presId="urn:microsoft.com/office/officeart/2005/8/layout/hList1"/>
    <dgm:cxn modelId="{8517B471-5364-4197-AD6C-8AF8E1ADB123}" type="presParOf" srcId="{457C500B-2B7D-43D9-9651-CF8369F1AA39}" destId="{1D03880A-C79D-40FC-9208-78423B7E38AD}" srcOrd="0" destOrd="0" presId="urn:microsoft.com/office/officeart/2005/8/layout/hList1"/>
    <dgm:cxn modelId="{51C77A4C-7999-40C3-88BB-CBA2F1B0E2EC}" type="presParOf" srcId="{457C500B-2B7D-43D9-9651-CF8369F1AA39}" destId="{7BDE219B-9A66-4B0D-9EEE-EB5CA410748A}" srcOrd="1" destOrd="0" presId="urn:microsoft.com/office/officeart/2005/8/layout/hList1"/>
    <dgm:cxn modelId="{01F7C599-A32E-44A3-B9E6-3C74B866E6A7}" type="presParOf" srcId="{BCB32AB5-2C2F-4120-9E41-86BF2F0449DF}" destId="{BEB49609-2E33-4C79-AA66-7F333F43BADB}" srcOrd="3" destOrd="0" presId="urn:microsoft.com/office/officeart/2005/8/layout/hList1"/>
    <dgm:cxn modelId="{88A9D4B0-F03D-4306-A19E-CC78335480BA}" type="presParOf" srcId="{BCB32AB5-2C2F-4120-9E41-86BF2F0449DF}" destId="{FDD0721E-8D5B-428B-95D0-C0B323C939E2}" srcOrd="4" destOrd="0" presId="urn:microsoft.com/office/officeart/2005/8/layout/hList1"/>
    <dgm:cxn modelId="{839C8935-30C1-42A5-9FF6-68D5E11F5F71}" type="presParOf" srcId="{FDD0721E-8D5B-428B-95D0-C0B323C939E2}" destId="{1200E0C2-5B73-417B-A563-D12A8B697494}" srcOrd="0" destOrd="0" presId="urn:microsoft.com/office/officeart/2005/8/layout/hList1"/>
    <dgm:cxn modelId="{02BA7EFF-E4FE-4070-BB6A-1F4D1C855A46}" type="presParOf" srcId="{FDD0721E-8D5B-428B-95D0-C0B323C939E2}" destId="{A29486E2-5226-4724-A16A-13D3C1B2496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41DF5-D66C-465F-9F60-3449FDDB04B6}">
      <dsp:nvSpPr>
        <dsp:cNvPr id="0" name=""/>
        <dsp:cNvSpPr/>
      </dsp:nvSpPr>
      <dsp:spPr>
        <a:xfrm>
          <a:off x="2686" y="23893"/>
          <a:ext cx="2619188" cy="547200"/>
        </a:xfrm>
        <a:prstGeom prst="rect">
          <a:avLst/>
        </a:prstGeom>
        <a:solidFill>
          <a:srgbClr val="002060"/>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0" i="0" kern="1200" dirty="0"/>
            <a:t>Procedural memory </a:t>
          </a:r>
          <a:endParaRPr lang="en-US" sz="1900" kern="1200" dirty="0"/>
        </a:p>
      </dsp:txBody>
      <dsp:txXfrm>
        <a:off x="2686" y="23893"/>
        <a:ext cx="2619188" cy="547200"/>
      </dsp:txXfrm>
    </dsp:sp>
    <dsp:sp modelId="{4F964D6B-C066-4C7E-AD96-A66834CF72A5}">
      <dsp:nvSpPr>
        <dsp:cNvPr id="0" name=""/>
        <dsp:cNvSpPr/>
      </dsp:nvSpPr>
      <dsp:spPr>
        <a:xfrm>
          <a:off x="2686" y="571093"/>
          <a:ext cx="2619188" cy="4517926"/>
        </a:xfrm>
        <a:prstGeom prst="rect">
          <a:avLst/>
        </a:prstGeom>
        <a:solidFill>
          <a:srgbClr val="B3EBFF">
            <a:alpha val="89804"/>
          </a:srgbClr>
        </a:solidFill>
        <a:ln w="12700" cap="flat" cmpd="sng" algn="in">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Part of the long-term memory is responsible for knowing how to do things, i.e. memory of motor skills. </a:t>
          </a:r>
          <a:endParaRPr lang="en-US" sz="1900" kern="1200" dirty="0"/>
        </a:p>
        <a:p>
          <a:pPr marL="171450" lvl="1" indent="-171450" algn="l" defTabSz="844550">
            <a:lnSpc>
              <a:spcPct val="90000"/>
            </a:lnSpc>
            <a:spcBef>
              <a:spcPct val="0"/>
            </a:spcBef>
            <a:spcAft>
              <a:spcPct val="15000"/>
            </a:spcAft>
            <a:buChar char="•"/>
          </a:pPr>
          <a:r>
            <a:rPr lang="en-US" sz="1900" b="0" i="0" kern="1200" dirty="0"/>
            <a:t> It does not involve conscious (i.e. it’s unconscious - automatic) thought and is not declarative. </a:t>
          </a:r>
          <a:endParaRPr lang="en-US" sz="1900" kern="1200" dirty="0"/>
        </a:p>
        <a:p>
          <a:pPr marL="171450" lvl="1" indent="-171450" algn="l" defTabSz="844550">
            <a:lnSpc>
              <a:spcPct val="90000"/>
            </a:lnSpc>
            <a:spcBef>
              <a:spcPct val="0"/>
            </a:spcBef>
            <a:spcAft>
              <a:spcPct val="15000"/>
            </a:spcAft>
            <a:buChar char="•"/>
          </a:pPr>
          <a:r>
            <a:rPr lang="en-US" sz="1900" b="0" i="0" kern="1200" dirty="0"/>
            <a:t> For example, procedural memory would involve knowledge of how to ride a bicycle.</a:t>
          </a:r>
          <a:endParaRPr lang="en-US" sz="1900" kern="1200" dirty="0"/>
        </a:p>
      </dsp:txBody>
      <dsp:txXfrm>
        <a:off x="2686" y="571093"/>
        <a:ext cx="2619188" cy="4517926"/>
      </dsp:txXfrm>
    </dsp:sp>
    <dsp:sp modelId="{D6972395-94A7-4CC3-AB85-C95AB1859688}">
      <dsp:nvSpPr>
        <dsp:cNvPr id="0" name=""/>
        <dsp:cNvSpPr/>
      </dsp:nvSpPr>
      <dsp:spPr>
        <a:xfrm>
          <a:off x="2988561" y="23893"/>
          <a:ext cx="2619188" cy="547200"/>
        </a:xfrm>
        <a:prstGeom prst="rect">
          <a:avLst/>
        </a:prstGeom>
        <a:solidFill>
          <a:schemeClr val="accent5">
            <a:lumMod val="50000"/>
          </a:schemeClr>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0" i="0" kern="1200" dirty="0"/>
            <a:t>Semantic memory </a:t>
          </a:r>
          <a:endParaRPr lang="en-US" sz="1900" kern="1200" dirty="0"/>
        </a:p>
      </dsp:txBody>
      <dsp:txXfrm>
        <a:off x="2988561" y="23893"/>
        <a:ext cx="2619188" cy="547200"/>
      </dsp:txXfrm>
    </dsp:sp>
    <dsp:sp modelId="{274B1FA1-D887-4FBE-B888-851A1233EF76}">
      <dsp:nvSpPr>
        <dsp:cNvPr id="0" name=""/>
        <dsp:cNvSpPr/>
      </dsp:nvSpPr>
      <dsp:spPr>
        <a:xfrm>
          <a:off x="2988561" y="594986"/>
          <a:ext cx="2619188" cy="4517926"/>
        </a:xfrm>
        <a:prstGeom prst="rect">
          <a:avLst/>
        </a:prstGeom>
        <a:solidFill>
          <a:schemeClr val="accent5">
            <a:lumMod val="20000"/>
            <a:lumOff val="80000"/>
            <a:alpha val="90000"/>
          </a:schemeClr>
        </a:solidFill>
        <a:ln w="12700" cap="flat" cmpd="sng" algn="in">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Part of the long-term memory responsible for storing information about the world. </a:t>
          </a:r>
          <a:endParaRPr lang="en-US" sz="1900" kern="1200" dirty="0"/>
        </a:p>
        <a:p>
          <a:pPr marL="171450" lvl="1" indent="-171450" algn="l" defTabSz="844550">
            <a:lnSpc>
              <a:spcPct val="90000"/>
            </a:lnSpc>
            <a:spcBef>
              <a:spcPct val="0"/>
            </a:spcBef>
            <a:spcAft>
              <a:spcPct val="15000"/>
            </a:spcAft>
            <a:buChar char="•"/>
          </a:pPr>
          <a:r>
            <a:rPr lang="en-US" sz="1900" b="0" i="0" kern="1200" dirty="0"/>
            <a:t>It involves conscious thought and is declarative.</a:t>
          </a:r>
          <a:endParaRPr lang="en-US" sz="1900" kern="1200" dirty="0"/>
        </a:p>
        <a:p>
          <a:pPr marL="171450" lvl="1" indent="-171450" algn="l" defTabSz="844550">
            <a:lnSpc>
              <a:spcPct val="90000"/>
            </a:lnSpc>
            <a:spcBef>
              <a:spcPct val="0"/>
            </a:spcBef>
            <a:spcAft>
              <a:spcPct val="15000"/>
            </a:spcAft>
            <a:buChar char="•"/>
          </a:pPr>
          <a:r>
            <a:rPr lang="en-US" sz="1900" b="0" i="0" kern="1200" dirty="0"/>
            <a:t>This includes knowledge about the meaning of words, as well as general knowledge. </a:t>
          </a:r>
          <a:endParaRPr lang="en-US" sz="1900" kern="1200" dirty="0"/>
        </a:p>
        <a:p>
          <a:pPr marL="171450" lvl="1" indent="-171450" algn="l" defTabSz="844550">
            <a:lnSpc>
              <a:spcPct val="90000"/>
            </a:lnSpc>
            <a:spcBef>
              <a:spcPct val="0"/>
            </a:spcBef>
            <a:spcAft>
              <a:spcPct val="15000"/>
            </a:spcAft>
            <a:buChar char="•"/>
          </a:pPr>
          <a:r>
            <a:rPr lang="en-US" sz="1900" b="0" i="0" kern="1200" dirty="0"/>
            <a:t>For example, London is the capital of England. </a:t>
          </a:r>
          <a:endParaRPr lang="en-US" sz="1900" kern="1200" dirty="0"/>
        </a:p>
      </dsp:txBody>
      <dsp:txXfrm>
        <a:off x="2988561" y="594986"/>
        <a:ext cx="2619188" cy="4517926"/>
      </dsp:txXfrm>
    </dsp:sp>
    <dsp:sp modelId="{5265921F-3E12-45A3-B51C-52AFA84DDB2A}">
      <dsp:nvSpPr>
        <dsp:cNvPr id="0" name=""/>
        <dsp:cNvSpPr/>
      </dsp:nvSpPr>
      <dsp:spPr>
        <a:xfrm>
          <a:off x="5977123" y="23893"/>
          <a:ext cx="2619188" cy="547200"/>
        </a:xfrm>
        <a:prstGeom prst="rect">
          <a:avLst/>
        </a:prstGeom>
        <a:solidFill>
          <a:schemeClr val="accent2">
            <a:lumMod val="50000"/>
          </a:schemeClr>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0" i="0" kern="1200" dirty="0"/>
            <a:t>Episodic memory </a:t>
          </a:r>
          <a:endParaRPr lang="en-US" sz="1900" kern="1200" dirty="0"/>
        </a:p>
      </dsp:txBody>
      <dsp:txXfrm>
        <a:off x="5977123" y="23893"/>
        <a:ext cx="2619188" cy="547200"/>
      </dsp:txXfrm>
    </dsp:sp>
    <dsp:sp modelId="{3A151D41-F576-48FD-AAAA-8023B28E44F5}">
      <dsp:nvSpPr>
        <dsp:cNvPr id="0" name=""/>
        <dsp:cNvSpPr/>
      </dsp:nvSpPr>
      <dsp:spPr>
        <a:xfrm>
          <a:off x="5974436" y="571093"/>
          <a:ext cx="2619188" cy="4517926"/>
        </a:xfrm>
        <a:prstGeom prst="rect">
          <a:avLst/>
        </a:prstGeom>
        <a:solidFill>
          <a:schemeClr val="accent2">
            <a:tint val="40000"/>
            <a:alpha val="90000"/>
            <a:hueOff val="6210984"/>
            <a:satOff val="27072"/>
            <a:lumOff val="2943"/>
            <a:alphaOff val="0"/>
          </a:schemeClr>
        </a:solidFill>
        <a:ln w="12700" cap="flat" cmpd="sng" algn="in">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Part of the long-term memory responsible for storing information about events (i.e. episodes) that we have experienced in our lives. </a:t>
          </a:r>
          <a:endParaRPr lang="en-US" sz="1900" kern="1200" dirty="0"/>
        </a:p>
        <a:p>
          <a:pPr marL="171450" lvl="1" indent="-171450" algn="l" defTabSz="844550">
            <a:lnSpc>
              <a:spcPct val="90000"/>
            </a:lnSpc>
            <a:spcBef>
              <a:spcPct val="0"/>
            </a:spcBef>
            <a:spcAft>
              <a:spcPct val="15000"/>
            </a:spcAft>
            <a:buChar char="•"/>
          </a:pPr>
          <a:r>
            <a:rPr lang="en-US" sz="1900" b="0" i="0" kern="1200" dirty="0"/>
            <a:t>It involves conscious thought and is declarative. </a:t>
          </a:r>
          <a:endParaRPr lang="en-US" sz="1900" kern="1200" dirty="0"/>
        </a:p>
        <a:p>
          <a:pPr marL="171450" lvl="1" indent="-171450" algn="l" defTabSz="844550">
            <a:lnSpc>
              <a:spcPct val="90000"/>
            </a:lnSpc>
            <a:spcBef>
              <a:spcPct val="0"/>
            </a:spcBef>
            <a:spcAft>
              <a:spcPct val="15000"/>
            </a:spcAft>
            <a:buChar char="•"/>
          </a:pPr>
          <a:r>
            <a:rPr lang="en-US" sz="1900" b="0" i="0" kern="1200" dirty="0"/>
            <a:t>An example would be a memory of our 1st day at school.</a:t>
          </a:r>
          <a:endParaRPr lang="en-US" sz="1900" kern="1200" dirty="0"/>
        </a:p>
      </dsp:txBody>
      <dsp:txXfrm>
        <a:off x="5974436" y="571093"/>
        <a:ext cx="2619188" cy="4517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15AB1-FE48-4E39-85CB-B11916059309}">
      <dsp:nvSpPr>
        <dsp:cNvPr id="0" name=""/>
        <dsp:cNvSpPr/>
      </dsp:nvSpPr>
      <dsp:spPr>
        <a:xfrm>
          <a:off x="2571" y="374359"/>
          <a:ext cx="2507456" cy="837348"/>
        </a:xfrm>
        <a:prstGeom prst="rect">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Decay theory</a:t>
          </a:r>
        </a:p>
      </dsp:txBody>
      <dsp:txXfrm>
        <a:off x="2571" y="374359"/>
        <a:ext cx="2507456" cy="837348"/>
      </dsp:txXfrm>
    </dsp:sp>
    <dsp:sp modelId="{00799A6A-7EDF-4CF7-99CC-18B76336CF8D}">
      <dsp:nvSpPr>
        <dsp:cNvPr id="0" name=""/>
        <dsp:cNvSpPr/>
      </dsp:nvSpPr>
      <dsp:spPr>
        <a:xfrm>
          <a:off x="2571" y="1211708"/>
          <a:ext cx="2507456" cy="2939895"/>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Memory traces fade with time but decay does not appear to be a factor in LTM.</a:t>
          </a:r>
        </a:p>
      </dsp:txBody>
      <dsp:txXfrm>
        <a:off x="2571" y="1211708"/>
        <a:ext cx="2507456" cy="2939895"/>
      </dsp:txXfrm>
    </dsp:sp>
    <dsp:sp modelId="{1D03880A-C79D-40FC-9208-78423B7E38AD}">
      <dsp:nvSpPr>
        <dsp:cNvPr id="0" name=""/>
        <dsp:cNvSpPr/>
      </dsp:nvSpPr>
      <dsp:spPr>
        <a:xfrm>
          <a:off x="2861071" y="374359"/>
          <a:ext cx="2507456" cy="837348"/>
        </a:xfrm>
        <a:prstGeom prst="rect">
          <a:avLst/>
        </a:prstGeom>
        <a:solidFill>
          <a:schemeClr val="accent4">
            <a:hueOff val="-2909548"/>
            <a:satOff val="17155"/>
            <a:lumOff val="1863"/>
            <a:alphaOff val="0"/>
          </a:schemeClr>
        </a:solidFill>
        <a:ln w="12700" cap="flat" cmpd="sng" algn="in">
          <a:solidFill>
            <a:schemeClr val="accent4">
              <a:hueOff val="-2909548"/>
              <a:satOff val="17155"/>
              <a:lumOff val="1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Interference theory</a:t>
          </a:r>
        </a:p>
      </dsp:txBody>
      <dsp:txXfrm>
        <a:off x="2861071" y="374359"/>
        <a:ext cx="2507456" cy="837348"/>
      </dsp:txXfrm>
    </dsp:sp>
    <dsp:sp modelId="{7BDE219B-9A66-4B0D-9EEE-EB5CA410748A}">
      <dsp:nvSpPr>
        <dsp:cNvPr id="0" name=""/>
        <dsp:cNvSpPr/>
      </dsp:nvSpPr>
      <dsp:spPr>
        <a:xfrm>
          <a:off x="2861071" y="1211708"/>
          <a:ext cx="2507456" cy="2939895"/>
        </a:xfrm>
        <a:prstGeom prst="rect">
          <a:avLst/>
        </a:prstGeom>
        <a:solidFill>
          <a:schemeClr val="accent4">
            <a:tint val="40000"/>
            <a:alpha val="90000"/>
            <a:hueOff val="-3011634"/>
            <a:satOff val="15027"/>
            <a:lumOff val="850"/>
            <a:alphaOff val="0"/>
          </a:schemeClr>
        </a:solidFill>
        <a:ln w="12700" cap="flat" cmpd="sng" algn="in">
          <a:solidFill>
            <a:schemeClr val="accent4">
              <a:tint val="40000"/>
              <a:alpha val="90000"/>
              <a:hueOff val="-3011634"/>
              <a:satOff val="1502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People forget information because of competition from other material.</a:t>
          </a:r>
        </a:p>
      </dsp:txBody>
      <dsp:txXfrm>
        <a:off x="2861071" y="1211708"/>
        <a:ext cx="2507456" cy="2939895"/>
      </dsp:txXfrm>
    </dsp:sp>
    <dsp:sp modelId="{1200E0C2-5B73-417B-A563-D12A8B697494}">
      <dsp:nvSpPr>
        <dsp:cNvPr id="0" name=""/>
        <dsp:cNvSpPr/>
      </dsp:nvSpPr>
      <dsp:spPr>
        <a:xfrm>
          <a:off x="5719571" y="374359"/>
          <a:ext cx="2507456" cy="837348"/>
        </a:xfrm>
        <a:prstGeom prst="rect">
          <a:avLst/>
        </a:prstGeom>
        <a:solidFill>
          <a:schemeClr val="accent4">
            <a:hueOff val="-5819096"/>
            <a:satOff val="34311"/>
            <a:lumOff val="3726"/>
            <a:alphaOff val="0"/>
          </a:schemeClr>
        </a:solidFill>
        <a:ln w="12700" cap="flat" cmpd="sng" algn="in">
          <a:solidFill>
            <a:schemeClr val="accent4">
              <a:hueOff val="-5819096"/>
              <a:satOff val="34311"/>
              <a:lumOff val="3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Repressed memories</a:t>
          </a:r>
        </a:p>
      </dsp:txBody>
      <dsp:txXfrm>
        <a:off x="5719571" y="374359"/>
        <a:ext cx="2507456" cy="837348"/>
      </dsp:txXfrm>
    </dsp:sp>
    <dsp:sp modelId="{A29486E2-5226-4724-A16A-13D3C1B2496A}">
      <dsp:nvSpPr>
        <dsp:cNvPr id="0" name=""/>
        <dsp:cNvSpPr/>
      </dsp:nvSpPr>
      <dsp:spPr>
        <a:xfrm>
          <a:off x="5719571" y="1211708"/>
          <a:ext cx="2507456" cy="2939895"/>
        </a:xfrm>
        <a:prstGeom prst="rect">
          <a:avLst/>
        </a:prstGeom>
        <a:solidFill>
          <a:schemeClr val="accent4">
            <a:tint val="40000"/>
            <a:alpha val="90000"/>
            <a:hueOff val="-6023269"/>
            <a:satOff val="30053"/>
            <a:lumOff val="1700"/>
            <a:alphaOff val="0"/>
          </a:schemeClr>
        </a:solidFill>
        <a:ln w="12700" cap="flat" cmpd="sng" algn="in">
          <a:solidFill>
            <a:schemeClr val="accent4">
              <a:tint val="40000"/>
              <a:alpha val="90000"/>
              <a:hueOff val="-6023269"/>
              <a:satOff val="30053"/>
              <a:lumOff val="17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Retrieval failure</a:t>
          </a:r>
        </a:p>
        <a:p>
          <a:pPr marL="228600" lvl="1" indent="-228600" algn="l" defTabSz="1066800">
            <a:lnSpc>
              <a:spcPct val="90000"/>
            </a:lnSpc>
            <a:spcBef>
              <a:spcPct val="0"/>
            </a:spcBef>
            <a:spcAft>
              <a:spcPct val="15000"/>
            </a:spcAft>
            <a:buChar char="•"/>
          </a:pPr>
          <a:r>
            <a:rPr lang="en-US" sz="2400" kern="1200" dirty="0"/>
            <a:t>Controversy about repressed traumatic memories and link with clinical suggestion. </a:t>
          </a:r>
        </a:p>
      </dsp:txBody>
      <dsp:txXfrm>
        <a:off x="5719571" y="1211708"/>
        <a:ext cx="2507456" cy="29398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1D3D-8793-4BF0-A19C-4F95BE1CDCBC}"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E35CD-8A5F-48BB-B7EC-082B548EFF9A}" type="slidenum">
              <a:rPr lang="en-US" smtClean="0"/>
              <a:t>‹#›</a:t>
            </a:fld>
            <a:endParaRPr lang="en-US"/>
          </a:p>
        </p:txBody>
      </p:sp>
    </p:spTree>
    <p:extLst>
      <p:ext uri="{BB962C8B-B14F-4D97-AF65-F5344CB8AC3E}">
        <p14:creationId xmlns:p14="http://schemas.microsoft.com/office/powerpoint/2010/main" val="797026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6EE8D7-E961-4A42-9CA7-55D1F496C78B}" type="slidenum">
              <a:rPr lang="en-US" sz="1200" smtClean="0"/>
              <a:pPr eaLnBrk="1" hangingPunct="1"/>
              <a:t>31</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E7EC214-D656-4AB5-A724-C33D4788F323}" type="slidenum">
              <a:rPr lang="en-US" sz="1200" smtClean="0"/>
              <a:pPr eaLnBrk="1" hangingPunct="1"/>
              <a:t>32</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6AF51D2-A48B-4CDF-B479-243D86FA92EC}" type="datetimeFigureOut">
              <a:rPr lang="en-US" smtClean="0"/>
              <a:t>10/23/2022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7105435-C5CD-4B14-B15A-E0F9927D87D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41544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F51D2-A48B-4CDF-B479-243D86FA92EC}"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280561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F51D2-A48B-4CDF-B479-243D86FA92EC}"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331680906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F51D2-A48B-4CDF-B479-243D86FA92EC}"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181284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F51D2-A48B-4CDF-B479-243D86FA92EC}"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159284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6AF51D2-A48B-4CDF-B479-243D86FA92EC}" type="datetimeFigureOut">
              <a:rPr lang="en-US" smtClean="0"/>
              <a:t>10/23/2022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7105435-C5CD-4B14-B15A-E0F9927D87D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157745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AF51D2-A48B-4CDF-B479-243D86FA92EC}"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3907700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AF51D2-A48B-4CDF-B479-243D86FA92EC}" type="datetimeFigureOut">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84745473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AF51D2-A48B-4CDF-B479-243D86FA92EC}" type="datetimeFigureOut">
              <a:rPr lang="en-US" smtClean="0"/>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120032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F51D2-A48B-4CDF-B479-243D86FA92EC}" type="datetimeFigureOut">
              <a:rPr lang="en-US" smtClean="0"/>
              <a:t>10/23/2022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4168928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6AF51D2-A48B-4CDF-B479-243D86FA92EC}" type="datetimeFigureOut">
              <a:rPr lang="en-US" smtClean="0"/>
              <a:t>10/23/2022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7105435-C5CD-4B14-B15A-E0F9927D87D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341972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6AF51D2-A48B-4CDF-B479-243D86FA92EC}" type="datetimeFigureOut">
              <a:rPr lang="en-US" smtClean="0"/>
              <a:t>10/23/2022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7105435-C5CD-4B14-B15A-E0F9927D87DB}" type="slidenum">
              <a:rPr lang="en-US" smtClean="0"/>
              <a:t>‹#›</a:t>
            </a:fld>
            <a:endParaRPr lang="en-US"/>
          </a:p>
        </p:txBody>
      </p:sp>
    </p:spTree>
    <p:extLst>
      <p:ext uri="{BB962C8B-B14F-4D97-AF65-F5344CB8AC3E}">
        <p14:creationId xmlns:p14="http://schemas.microsoft.com/office/powerpoint/2010/main" val="423379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6AF51D2-A48B-4CDF-B479-243D86FA92EC}" type="datetimeFigureOut">
              <a:rPr lang="en-US" smtClean="0"/>
              <a:t>10/23/2022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7105435-C5CD-4B14-B15A-E0F9927D87D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014046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D823-759E-4416-B9AE-E77404A449FB}"/>
              </a:ext>
            </a:extLst>
          </p:cNvPr>
          <p:cNvSpPr>
            <a:spLocks noGrp="1"/>
          </p:cNvSpPr>
          <p:nvPr>
            <p:ph type="ctrTitle"/>
          </p:nvPr>
        </p:nvSpPr>
        <p:spPr>
          <a:xfrm>
            <a:off x="878871" y="3151640"/>
            <a:ext cx="10993549" cy="1475013"/>
          </a:xfrm>
        </p:spPr>
        <p:txBody>
          <a:bodyPr>
            <a:normAutofit fontScale="90000"/>
          </a:bodyPr>
          <a:lstStyle/>
          <a:p>
            <a:r>
              <a:rPr lang="en-US" sz="6000" b="1" dirty="0">
                <a:solidFill>
                  <a:schemeClr val="tx1"/>
                </a:solidFill>
                <a:latin typeface="Felix Titling" panose="04060505060202020A04" pitchFamily="82" charset="0"/>
              </a:rPr>
              <a:t>MEMORY</a:t>
            </a:r>
            <a:br>
              <a:rPr lang="en-US" sz="4400" b="1" dirty="0">
                <a:solidFill>
                  <a:schemeClr val="tx1"/>
                </a:solidFill>
                <a:latin typeface="Felix Titling" panose="04060505060202020A04" pitchFamily="82" charset="0"/>
              </a:rPr>
            </a:br>
            <a:br>
              <a:rPr lang="en-US" sz="4400" b="1" dirty="0">
                <a:solidFill>
                  <a:schemeClr val="tx1"/>
                </a:solidFill>
                <a:latin typeface="Felix Titling" panose="04060505060202020A04" pitchFamily="82" charset="0"/>
              </a:rPr>
            </a:br>
            <a:br>
              <a:rPr lang="en-US" sz="4400" b="1" dirty="0">
                <a:solidFill>
                  <a:schemeClr val="tx1"/>
                </a:solidFill>
                <a:latin typeface="Felix Titling" panose="04060505060202020A04" pitchFamily="82" charset="0"/>
              </a:rPr>
            </a:br>
            <a:r>
              <a:rPr lang="en-US" sz="2700" dirty="0">
                <a:solidFill>
                  <a:schemeClr val="tx1"/>
                </a:solidFill>
                <a:latin typeface="Book Antiqua" panose="02040602050305030304" pitchFamily="18" charset="0"/>
              </a:rPr>
              <a:t>NUMERA YOUNUS</a:t>
            </a:r>
            <a:br>
              <a:rPr lang="en-US" dirty="0">
                <a:solidFill>
                  <a:schemeClr val="tx1"/>
                </a:solidFill>
              </a:rPr>
            </a:br>
            <a:endParaRPr lang="en-US" b="1" dirty="0">
              <a:solidFill>
                <a:schemeClr val="tx1"/>
              </a:solidFill>
            </a:endParaRPr>
          </a:p>
        </p:txBody>
      </p:sp>
    </p:spTree>
    <p:extLst>
      <p:ext uri="{BB962C8B-B14F-4D97-AF65-F5344CB8AC3E}">
        <p14:creationId xmlns:p14="http://schemas.microsoft.com/office/powerpoint/2010/main" val="276848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13E4-5751-4993-94CD-2622FFC0A327}"/>
              </a:ext>
            </a:extLst>
          </p:cNvPr>
          <p:cNvSpPr>
            <a:spLocks noGrp="1"/>
          </p:cNvSpPr>
          <p:nvPr>
            <p:ph type="title"/>
          </p:nvPr>
        </p:nvSpPr>
        <p:spPr>
          <a:xfrm>
            <a:off x="1175478" y="978408"/>
            <a:ext cx="10178322" cy="673529"/>
          </a:xfrm>
        </p:spPr>
        <p:txBody>
          <a:bodyPr/>
          <a:lstStyle/>
          <a:p>
            <a:pPr algn="ctr"/>
            <a:r>
              <a:rPr lang="en-US" sz="3200" dirty="0">
                <a:solidFill>
                  <a:schemeClr val="tx1"/>
                </a:solidFill>
                <a:cs typeface="Times New Roman" panose="02020603050405020304" pitchFamily="18" charset="0"/>
              </a:rPr>
              <a:t>Atkinson and Shiffrin Modal Model</a:t>
            </a:r>
            <a:endParaRPr lang="en-US" sz="3200" dirty="0">
              <a:solidFill>
                <a:schemeClr val="tx1"/>
              </a:solidFill>
            </a:endParaRPr>
          </a:p>
        </p:txBody>
      </p:sp>
      <p:sp>
        <p:nvSpPr>
          <p:cNvPr id="3" name="Content Placeholder 2">
            <a:extLst>
              <a:ext uri="{FF2B5EF4-FFF2-40B4-BE49-F238E27FC236}">
                <a16:creationId xmlns:a16="http://schemas.microsoft.com/office/drawing/2014/main" id="{705C409D-98C9-4A96-A03D-6344C926C49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multistore model of memory (also known as the modal model) was proposed by Atkinson and Shiffrin (1968) and is a structural model. They proposed that memory consisted of three stores: </a:t>
            </a:r>
          </a:p>
          <a:p>
            <a:pPr lvl="1"/>
            <a:r>
              <a:rPr lang="en-US" sz="1800" dirty="0">
                <a:solidFill>
                  <a:schemeClr val="tx1"/>
                </a:solidFill>
                <a:latin typeface="Times New Roman" panose="02020603050405020304" pitchFamily="18" charset="0"/>
                <a:cs typeface="Times New Roman" panose="02020603050405020304" pitchFamily="18" charset="0"/>
              </a:rPr>
              <a:t>Sensory register</a:t>
            </a:r>
          </a:p>
          <a:p>
            <a:pPr lvl="1"/>
            <a:r>
              <a:rPr lang="en-US" sz="1800" dirty="0">
                <a:solidFill>
                  <a:schemeClr val="tx1"/>
                </a:solidFill>
                <a:latin typeface="Times New Roman" panose="02020603050405020304" pitchFamily="18" charset="0"/>
                <a:cs typeface="Times New Roman" panose="02020603050405020304" pitchFamily="18" charset="0"/>
              </a:rPr>
              <a:t>Short-term memory (STM) </a:t>
            </a:r>
          </a:p>
          <a:p>
            <a:pPr lvl="1"/>
            <a:r>
              <a:rPr lang="en-US" sz="1800" dirty="0">
                <a:solidFill>
                  <a:schemeClr val="tx1"/>
                </a:solidFill>
                <a:latin typeface="Times New Roman" panose="02020603050405020304" pitchFamily="18" charset="0"/>
                <a:cs typeface="Times New Roman" panose="02020603050405020304" pitchFamily="18" charset="0"/>
              </a:rPr>
              <a:t>Long-term memory (LTM)</a:t>
            </a:r>
          </a:p>
        </p:txBody>
      </p:sp>
    </p:spTree>
    <p:extLst>
      <p:ext uri="{BB962C8B-B14F-4D97-AF65-F5344CB8AC3E}">
        <p14:creationId xmlns:p14="http://schemas.microsoft.com/office/powerpoint/2010/main" val="399533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Stages of Memory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8075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Memory</a:t>
            </a:r>
          </a:p>
        </p:txBody>
      </p:sp>
      <p:sp>
        <p:nvSpPr>
          <p:cNvPr id="7" name="Text Box 4"/>
          <p:cNvSpPr txBox="1">
            <a:spLocks noChangeArrowheads="1"/>
          </p:cNvSpPr>
          <p:nvPr/>
        </p:nvSpPr>
        <p:spPr bwMode="auto">
          <a:xfrm>
            <a:off x="2057400" y="2057400"/>
            <a:ext cx="2209800" cy="990600"/>
          </a:xfrm>
          <a:prstGeom prst="rect">
            <a:avLst/>
          </a:prstGeom>
          <a:solidFill>
            <a:schemeClr val="accent3">
              <a:lumMod val="75000"/>
            </a:schemeClr>
          </a:solidFill>
          <a:ln w="6350">
            <a:solidFill>
              <a:schemeClr val="tx1"/>
            </a:solidFill>
            <a:miter lim="800000"/>
            <a:headEnd/>
            <a:tailEnd/>
          </a:ln>
          <a:effectLst/>
        </p:spPr>
        <p:txBody>
          <a:bodyPr anchor="ctr"/>
          <a:lstStyle/>
          <a:p>
            <a:pPr algn="ctr">
              <a:spcBef>
                <a:spcPct val="50000"/>
              </a:spcBef>
              <a:defRPr/>
            </a:pPr>
            <a:r>
              <a:rPr lang="en-US" sz="2800" b="1" dirty="0">
                <a:solidFill>
                  <a:schemeClr val="bg1">
                    <a:lumMod val="95000"/>
                  </a:schemeClr>
                </a:solidFill>
                <a:effectLst>
                  <a:outerShdw blurRad="38100" dist="38100" dir="2700000" algn="tl">
                    <a:srgbClr val="000000"/>
                  </a:outerShdw>
                </a:effectLst>
                <a:latin typeface="Arial" charset="0"/>
              </a:rPr>
              <a:t>Sensory Memory</a:t>
            </a:r>
          </a:p>
        </p:txBody>
      </p:sp>
      <p:sp>
        <p:nvSpPr>
          <p:cNvPr id="8" name="Text Box 5"/>
          <p:cNvSpPr txBox="1">
            <a:spLocks noChangeArrowheads="1"/>
          </p:cNvSpPr>
          <p:nvPr/>
        </p:nvSpPr>
        <p:spPr bwMode="auto">
          <a:xfrm>
            <a:off x="5029200" y="2057400"/>
            <a:ext cx="2209800" cy="990600"/>
          </a:xfrm>
          <a:prstGeom prst="rect">
            <a:avLst/>
          </a:prstGeom>
          <a:solidFill>
            <a:schemeClr val="accent3">
              <a:lumMod val="75000"/>
            </a:schemeClr>
          </a:solidFill>
          <a:ln w="6350">
            <a:solidFill>
              <a:schemeClr val="tx1"/>
            </a:solidFill>
            <a:miter lim="800000"/>
            <a:headEnd/>
            <a:tailEnd/>
          </a:ln>
          <a:effectLst/>
        </p:spPr>
        <p:txBody>
          <a:bodyPr anchor="ctr"/>
          <a:lstStyle/>
          <a:p>
            <a:pPr algn="ctr">
              <a:spcBef>
                <a:spcPct val="50000"/>
              </a:spcBef>
              <a:defRPr/>
            </a:pPr>
            <a:r>
              <a:rPr lang="en-US" sz="2800" b="1" dirty="0">
                <a:solidFill>
                  <a:schemeClr val="bg1">
                    <a:lumMod val="95000"/>
                  </a:schemeClr>
                </a:solidFill>
                <a:effectLst>
                  <a:outerShdw blurRad="38100" dist="38100" dir="2700000" algn="tl">
                    <a:srgbClr val="000000"/>
                  </a:outerShdw>
                </a:effectLst>
                <a:latin typeface="Arial" charset="0"/>
              </a:rPr>
              <a:t>Working Memory</a:t>
            </a:r>
          </a:p>
        </p:txBody>
      </p:sp>
      <p:sp>
        <p:nvSpPr>
          <p:cNvPr id="9" name="Text Box 6"/>
          <p:cNvSpPr txBox="1">
            <a:spLocks noChangeArrowheads="1"/>
          </p:cNvSpPr>
          <p:nvPr/>
        </p:nvSpPr>
        <p:spPr bwMode="auto">
          <a:xfrm>
            <a:off x="7924800" y="2057400"/>
            <a:ext cx="2209800" cy="990600"/>
          </a:xfrm>
          <a:prstGeom prst="rect">
            <a:avLst/>
          </a:prstGeom>
          <a:solidFill>
            <a:schemeClr val="accent3">
              <a:lumMod val="75000"/>
            </a:schemeClr>
          </a:solidFill>
          <a:ln w="6350">
            <a:solidFill>
              <a:schemeClr val="tx1"/>
            </a:solidFill>
            <a:miter lim="800000"/>
            <a:headEnd/>
            <a:tailEnd/>
          </a:ln>
          <a:effectLst/>
        </p:spPr>
        <p:txBody>
          <a:bodyPr anchor="ctr"/>
          <a:lstStyle/>
          <a:p>
            <a:pPr algn="ctr">
              <a:spcBef>
                <a:spcPct val="50000"/>
              </a:spcBef>
              <a:defRPr/>
            </a:pPr>
            <a:r>
              <a:rPr lang="en-US" sz="2800" b="1" dirty="0">
                <a:solidFill>
                  <a:schemeClr val="bg1">
                    <a:lumMod val="95000"/>
                  </a:schemeClr>
                </a:solidFill>
                <a:effectLst>
                  <a:outerShdw blurRad="38100" dist="38100" dir="2700000" algn="tl">
                    <a:srgbClr val="000000"/>
                  </a:outerShdw>
                </a:effectLst>
                <a:latin typeface="Arial" charset="0"/>
              </a:rPr>
              <a:t>Long-term Memory</a:t>
            </a:r>
          </a:p>
        </p:txBody>
      </p:sp>
      <p:sp>
        <p:nvSpPr>
          <p:cNvPr id="10" name="Line 8"/>
          <p:cNvSpPr>
            <a:spLocks noChangeShapeType="1"/>
          </p:cNvSpPr>
          <p:nvPr/>
        </p:nvSpPr>
        <p:spPr bwMode="auto">
          <a:xfrm>
            <a:off x="4267200" y="25146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9"/>
          <p:cNvSpPr>
            <a:spLocks noChangeShapeType="1"/>
          </p:cNvSpPr>
          <p:nvPr/>
        </p:nvSpPr>
        <p:spPr bwMode="auto">
          <a:xfrm>
            <a:off x="7239000" y="22860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10"/>
          <p:cNvSpPr>
            <a:spLocks noChangeShapeType="1"/>
          </p:cNvSpPr>
          <p:nvPr/>
        </p:nvSpPr>
        <p:spPr bwMode="auto">
          <a:xfrm flipH="1">
            <a:off x="7239000" y="27432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1430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Memory</a:t>
            </a:r>
          </a:p>
        </p:txBody>
      </p:sp>
      <p:sp>
        <p:nvSpPr>
          <p:cNvPr id="7" name="Text Box 3"/>
          <p:cNvSpPr txBox="1">
            <a:spLocks noChangeArrowheads="1"/>
          </p:cNvSpPr>
          <p:nvPr/>
        </p:nvSpPr>
        <p:spPr bwMode="auto">
          <a:xfrm>
            <a:off x="2057400" y="1676400"/>
            <a:ext cx="2209800" cy="990600"/>
          </a:xfrm>
          <a:prstGeom prst="rect">
            <a:avLst/>
          </a:prstGeom>
          <a:solidFill>
            <a:schemeClr val="accent3">
              <a:lumMod val="75000"/>
            </a:schemeClr>
          </a:solidFill>
          <a:ln w="6350">
            <a:solidFill>
              <a:schemeClr val="tx1"/>
            </a:solidFill>
            <a:miter lim="800000"/>
            <a:headEnd/>
            <a:tailEnd/>
          </a:ln>
          <a:effectLst/>
        </p:spPr>
        <p:txBody>
          <a:bodyPr anchor="ctr"/>
          <a:lstStyle/>
          <a:p>
            <a:pPr algn="ctr">
              <a:spcBef>
                <a:spcPct val="50000"/>
              </a:spcBef>
              <a:defRPr/>
            </a:pPr>
            <a:r>
              <a:rPr lang="en-US" sz="2800" b="1" i="1" dirty="0">
                <a:solidFill>
                  <a:schemeClr val="bg1">
                    <a:lumMod val="95000"/>
                  </a:schemeClr>
                </a:solidFill>
                <a:effectLst>
                  <a:outerShdw blurRad="38100" dist="38100" dir="2700000" algn="tl">
                    <a:srgbClr val="000000"/>
                  </a:outerShdw>
                </a:effectLst>
                <a:latin typeface="Arial" charset="0"/>
              </a:rPr>
              <a:t>Sensory Memory</a:t>
            </a:r>
          </a:p>
        </p:txBody>
      </p:sp>
      <p:sp>
        <p:nvSpPr>
          <p:cNvPr id="8" name="Text Box 4"/>
          <p:cNvSpPr txBox="1">
            <a:spLocks noChangeArrowheads="1"/>
          </p:cNvSpPr>
          <p:nvPr/>
        </p:nvSpPr>
        <p:spPr bwMode="auto">
          <a:xfrm>
            <a:off x="5029200" y="1676400"/>
            <a:ext cx="2209800" cy="990600"/>
          </a:xfrm>
          <a:prstGeom prst="rect">
            <a:avLst/>
          </a:prstGeom>
          <a:solidFill>
            <a:schemeClr val="accent3">
              <a:lumMod val="75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50000"/>
                  </a:schemeClr>
                </a:solidFill>
                <a:latin typeface="Arial" charset="0"/>
              </a:rPr>
              <a:t>Working Memory</a:t>
            </a:r>
          </a:p>
        </p:txBody>
      </p:sp>
      <p:sp>
        <p:nvSpPr>
          <p:cNvPr id="9" name="Text Box 5"/>
          <p:cNvSpPr txBox="1">
            <a:spLocks noChangeArrowheads="1"/>
          </p:cNvSpPr>
          <p:nvPr/>
        </p:nvSpPr>
        <p:spPr bwMode="auto">
          <a:xfrm>
            <a:off x="7924800" y="1676400"/>
            <a:ext cx="2209800" cy="990600"/>
          </a:xfrm>
          <a:prstGeom prst="rect">
            <a:avLst/>
          </a:prstGeom>
          <a:solidFill>
            <a:schemeClr val="accent3">
              <a:lumMod val="75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50000"/>
                  </a:schemeClr>
                </a:solidFill>
                <a:latin typeface="Arial" charset="0"/>
              </a:rPr>
              <a:t>Long-term Memory</a:t>
            </a:r>
          </a:p>
        </p:txBody>
      </p:sp>
      <p:sp>
        <p:nvSpPr>
          <p:cNvPr id="10" name="Line 6"/>
          <p:cNvSpPr>
            <a:spLocks noChangeShapeType="1"/>
          </p:cNvSpPr>
          <p:nvPr/>
        </p:nvSpPr>
        <p:spPr bwMode="auto">
          <a:xfrm>
            <a:off x="4267200" y="21336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7"/>
          <p:cNvSpPr>
            <a:spLocks noChangeShapeType="1"/>
          </p:cNvSpPr>
          <p:nvPr/>
        </p:nvSpPr>
        <p:spPr bwMode="auto">
          <a:xfrm>
            <a:off x="7239000" y="19812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8"/>
          <p:cNvSpPr>
            <a:spLocks noChangeShapeType="1"/>
          </p:cNvSpPr>
          <p:nvPr/>
        </p:nvSpPr>
        <p:spPr bwMode="auto">
          <a:xfrm flipH="1">
            <a:off x="7239000" y="23622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Text Box 10"/>
          <p:cNvSpPr txBox="1">
            <a:spLocks noChangeArrowheads="1"/>
          </p:cNvSpPr>
          <p:nvPr/>
        </p:nvSpPr>
        <p:spPr bwMode="auto">
          <a:xfrm>
            <a:off x="1676400" y="2767014"/>
            <a:ext cx="3733800" cy="2566987"/>
          </a:xfrm>
          <a:prstGeom prst="rect">
            <a:avLst/>
          </a:prstGeom>
          <a:solidFill>
            <a:srgbClr val="FFCC66"/>
          </a:solidFill>
          <a:ln w="38100">
            <a:solidFill>
              <a:schemeClr val="tx1"/>
            </a:solidFill>
            <a:miter lim="800000"/>
            <a:headEnd/>
            <a:tailEnd/>
          </a:ln>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solidFill>
                  <a:srgbClr val="333399"/>
                </a:solidFill>
                <a:latin typeface="Arial" charset="0"/>
              </a:rPr>
              <a:t>Preserves brief sensory impressions of stimuli, also called </a:t>
            </a:r>
            <a:r>
              <a:rPr lang="en-US" sz="3200" i="1" dirty="0">
                <a:solidFill>
                  <a:srgbClr val="333399"/>
                </a:solidFill>
                <a:latin typeface="Arial" charset="0"/>
              </a:rPr>
              <a:t>sensory register</a:t>
            </a:r>
          </a:p>
        </p:txBody>
      </p:sp>
    </p:spTree>
    <p:extLst>
      <p:ext uri="{BB962C8B-B14F-4D97-AF65-F5344CB8AC3E}">
        <p14:creationId xmlns:p14="http://schemas.microsoft.com/office/powerpoint/2010/main" val="350806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Sensory Memory</a:t>
            </a:r>
          </a:p>
        </p:txBody>
      </p:sp>
      <p:sp>
        <p:nvSpPr>
          <p:cNvPr id="3" name="Content Placeholder 2"/>
          <p:cNvSpPr>
            <a:spLocks noGrp="1"/>
          </p:cNvSpPr>
          <p:nvPr>
            <p:ph idx="1"/>
          </p:nvPr>
        </p:nvSpPr>
        <p:spPr>
          <a:xfrm>
            <a:off x="1981200" y="1600200"/>
            <a:ext cx="8229600" cy="49530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Preserves brief sensory impressions of stimuli, also called </a:t>
            </a:r>
            <a:r>
              <a:rPr lang="en-US" i="1" dirty="0">
                <a:solidFill>
                  <a:schemeClr val="tx1"/>
                </a:solidFill>
                <a:latin typeface="Times New Roman" panose="02020603050405020304" pitchFamily="18" charset="0"/>
                <a:cs typeface="Times New Roman" panose="02020603050405020304" pitchFamily="18" charset="0"/>
              </a:rPr>
              <a:t>sensory register</a:t>
            </a:r>
          </a:p>
          <a:p>
            <a:r>
              <a:rPr lang="en-US" dirty="0">
                <a:solidFill>
                  <a:schemeClr val="tx1"/>
                </a:solidFill>
                <a:latin typeface="Times New Roman" panose="02020603050405020304" pitchFamily="18" charset="0"/>
                <a:cs typeface="Times New Roman" panose="02020603050405020304" pitchFamily="18" charset="0"/>
              </a:rPr>
              <a:t>The very </a:t>
            </a:r>
            <a:r>
              <a:rPr lang="en-US" i="1" dirty="0">
                <a:solidFill>
                  <a:schemeClr val="tx1"/>
                </a:solidFill>
                <a:latin typeface="Times New Roman" panose="02020603050405020304" pitchFamily="18" charset="0"/>
                <a:cs typeface="Times New Roman" panose="02020603050405020304" pitchFamily="18" charset="0"/>
              </a:rPr>
              <a:t>first stage </a:t>
            </a:r>
            <a:r>
              <a:rPr lang="en-US" dirty="0">
                <a:solidFill>
                  <a:schemeClr val="tx1"/>
                </a:solidFill>
                <a:latin typeface="Times New Roman" panose="02020603050405020304" pitchFamily="18" charset="0"/>
                <a:cs typeface="Times New Roman" panose="02020603050405020304" pitchFamily="18" charset="0"/>
              </a:rPr>
              <a:t>of memory. The point at which </a:t>
            </a:r>
            <a:r>
              <a:rPr lang="en-US" i="1" dirty="0">
                <a:solidFill>
                  <a:schemeClr val="tx1"/>
                </a:solidFill>
                <a:latin typeface="Times New Roman" panose="02020603050405020304" pitchFamily="18" charset="0"/>
                <a:cs typeface="Times New Roman" panose="02020603050405020304" pitchFamily="18" charset="0"/>
              </a:rPr>
              <a:t>information enters </a:t>
            </a:r>
            <a:r>
              <a:rPr lang="en-US" dirty="0">
                <a:solidFill>
                  <a:schemeClr val="tx1"/>
                </a:solidFill>
                <a:latin typeface="Times New Roman" panose="02020603050405020304" pitchFamily="18" charset="0"/>
                <a:cs typeface="Times New Roman" panose="02020603050405020304" pitchFamily="18" charset="0"/>
              </a:rPr>
              <a:t>the nervous system through the </a:t>
            </a:r>
            <a:r>
              <a:rPr lang="en-US" i="1" dirty="0">
                <a:solidFill>
                  <a:schemeClr val="tx1"/>
                </a:solidFill>
                <a:latin typeface="Times New Roman" panose="02020603050405020304" pitchFamily="18" charset="0"/>
                <a:cs typeface="Times New Roman" panose="02020603050405020304" pitchFamily="18" charset="0"/>
              </a:rPr>
              <a:t>sensory system</a:t>
            </a:r>
          </a:p>
          <a:p>
            <a:r>
              <a:rPr lang="en-US" dirty="0">
                <a:solidFill>
                  <a:schemeClr val="tx1"/>
                </a:solidFill>
                <a:latin typeface="Times New Roman" panose="02020603050405020304" pitchFamily="18" charset="0"/>
                <a:cs typeface="Times New Roman" panose="02020603050405020304" pitchFamily="18" charset="0"/>
              </a:rPr>
              <a:t>Duration</a:t>
            </a:r>
          </a:p>
          <a:p>
            <a:pPr lvl="1"/>
            <a:r>
              <a:rPr lang="en-US" sz="2000" dirty="0">
                <a:solidFill>
                  <a:schemeClr val="tx1"/>
                </a:solidFill>
                <a:latin typeface="Times New Roman" panose="02020603050405020304" pitchFamily="18" charset="0"/>
                <a:cs typeface="Times New Roman" panose="02020603050405020304" pitchFamily="18" charset="0"/>
              </a:rPr>
              <a:t> ¼ to ½ second</a:t>
            </a:r>
          </a:p>
          <a:p>
            <a:r>
              <a:rPr lang="en-US" dirty="0">
                <a:solidFill>
                  <a:schemeClr val="tx1"/>
                </a:solidFill>
                <a:latin typeface="Times New Roman" panose="02020603050405020304" pitchFamily="18" charset="0"/>
                <a:cs typeface="Times New Roman" panose="02020603050405020304" pitchFamily="18" charset="0"/>
              </a:rPr>
              <a:t>Capacity</a:t>
            </a:r>
          </a:p>
          <a:p>
            <a:pPr lvl="1"/>
            <a:r>
              <a:rPr lang="en-US" sz="2000" dirty="0">
                <a:solidFill>
                  <a:schemeClr val="tx1"/>
                </a:solidFill>
                <a:latin typeface="Times New Roman" panose="02020603050405020304" pitchFamily="18" charset="0"/>
                <a:cs typeface="Times New Roman" panose="02020603050405020304" pitchFamily="18" charset="0"/>
              </a:rPr>
              <a:t>all sensory experience</a:t>
            </a:r>
          </a:p>
          <a:p>
            <a:r>
              <a:rPr lang="en-US" dirty="0">
                <a:solidFill>
                  <a:schemeClr val="tx1"/>
                </a:solidFill>
                <a:latin typeface="Times New Roman" panose="02020603050405020304" pitchFamily="18" charset="0"/>
                <a:cs typeface="Times New Roman" panose="02020603050405020304" pitchFamily="18" charset="0"/>
              </a:rPr>
              <a:t>Encoding</a:t>
            </a:r>
          </a:p>
          <a:p>
            <a:pPr lvl="1"/>
            <a:r>
              <a:rPr lang="en-US" sz="2000" dirty="0">
                <a:solidFill>
                  <a:schemeClr val="tx1"/>
                </a:solidFill>
                <a:latin typeface="Times New Roman" panose="02020603050405020304" pitchFamily="18" charset="0"/>
                <a:cs typeface="Times New Roman" panose="02020603050405020304" pitchFamily="18" charset="0"/>
              </a:rPr>
              <a:t>sense specific (e.g. different stores for each sense)</a:t>
            </a:r>
          </a:p>
        </p:txBody>
      </p:sp>
    </p:spTree>
    <p:extLst>
      <p:ext uri="{BB962C8B-B14F-4D97-AF65-F5344CB8AC3E}">
        <p14:creationId xmlns:p14="http://schemas.microsoft.com/office/powerpoint/2010/main" val="200921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8D2A-A6BC-47F9-8144-E3DB108187E3}"/>
              </a:ext>
            </a:extLst>
          </p:cNvPr>
          <p:cNvSpPr>
            <a:spLocks noGrp="1"/>
          </p:cNvSpPr>
          <p:nvPr>
            <p:ph type="title"/>
          </p:nvPr>
        </p:nvSpPr>
        <p:spPr/>
        <p:txBody>
          <a:bodyPr/>
          <a:lstStyle/>
          <a:p>
            <a:r>
              <a:rPr lang="en-US"/>
              <a:t>Sensory Memory</a:t>
            </a:r>
            <a:endParaRPr lang="en-US" dirty="0"/>
          </a:p>
        </p:txBody>
      </p:sp>
      <p:sp>
        <p:nvSpPr>
          <p:cNvPr id="5" name="Content Placeholder 4">
            <a:extLst>
              <a:ext uri="{FF2B5EF4-FFF2-40B4-BE49-F238E27FC236}">
                <a16:creationId xmlns:a16="http://schemas.microsoft.com/office/drawing/2014/main" id="{19B13E5C-3474-4F90-8D3E-B9D461012FC5}"/>
              </a:ext>
            </a:extLst>
          </p:cNvPr>
          <p:cNvSpPr>
            <a:spLocks noGrp="1"/>
          </p:cNvSpPr>
          <p:nvPr>
            <p:ph idx="1"/>
          </p:nvPr>
        </p:nvSpPr>
        <p:spPr>
          <a:xfrm>
            <a:off x="1175478" y="1874517"/>
            <a:ext cx="10178322" cy="3593591"/>
          </a:xfrm>
        </p:spPr>
        <p:txBody>
          <a:bodyPr>
            <a:normAutofit fontScale="92500" lnSpcReduction="10000"/>
          </a:bodyPr>
          <a:lstStyle/>
          <a:p>
            <a:r>
              <a:rPr lang="en-US" dirty="0">
                <a:solidFill>
                  <a:schemeClr val="tx1"/>
                </a:solidFill>
                <a:latin typeface="Times New Roman" panose="02020603050405020304" pitchFamily="18" charset="0"/>
                <a:cs typeface="Times New Roman" panose="02020603050405020304" pitchFamily="18" charset="0"/>
              </a:rPr>
              <a:t>The sensory register is a memory system that </a:t>
            </a:r>
            <a:r>
              <a:rPr lang="en-US" sz="2800" dirty="0">
                <a:solidFill>
                  <a:schemeClr val="tx1"/>
                </a:solidFill>
                <a:latin typeface="Times New Roman" panose="02020603050405020304" pitchFamily="18" charset="0"/>
                <a:cs typeface="Times New Roman" panose="02020603050405020304" pitchFamily="18" charset="0"/>
              </a:rPr>
              <a:t>works</a:t>
            </a:r>
            <a:r>
              <a:rPr lang="en-US" dirty="0">
                <a:solidFill>
                  <a:schemeClr val="tx1"/>
                </a:solidFill>
                <a:latin typeface="Times New Roman" panose="02020603050405020304" pitchFamily="18" charset="0"/>
                <a:cs typeface="Times New Roman" panose="02020603050405020304" pitchFamily="18" charset="0"/>
              </a:rPr>
              <a:t> for a </a:t>
            </a:r>
            <a:r>
              <a:rPr lang="en-US" sz="2800" dirty="0">
                <a:solidFill>
                  <a:schemeClr val="tx1"/>
                </a:solidFill>
                <a:latin typeface="Times New Roman" panose="02020603050405020304" pitchFamily="18" charset="0"/>
                <a:cs typeface="Times New Roman" panose="02020603050405020304" pitchFamily="18" charset="0"/>
              </a:rPr>
              <a:t>very brief period of time </a:t>
            </a:r>
            <a:r>
              <a:rPr lang="en-US" dirty="0">
                <a:solidFill>
                  <a:schemeClr val="tx1"/>
                </a:solidFill>
                <a:latin typeface="Times New Roman" panose="02020603050405020304" pitchFamily="18" charset="0"/>
                <a:cs typeface="Times New Roman" panose="02020603050405020304" pitchFamily="18" charset="0"/>
              </a:rPr>
              <a:t>that </a:t>
            </a:r>
            <a:r>
              <a:rPr lang="en-US" sz="2800" dirty="0">
                <a:solidFill>
                  <a:schemeClr val="tx1"/>
                </a:solidFill>
                <a:latin typeface="Times New Roman" panose="02020603050405020304" pitchFamily="18" charset="0"/>
                <a:cs typeface="Times New Roman" panose="02020603050405020304" pitchFamily="18" charset="0"/>
              </a:rPr>
              <a:t>stores</a:t>
            </a:r>
            <a:r>
              <a:rPr lang="en-US" dirty="0">
                <a:solidFill>
                  <a:schemeClr val="tx1"/>
                </a:solidFill>
                <a:latin typeface="Times New Roman" panose="02020603050405020304" pitchFamily="18" charset="0"/>
                <a:cs typeface="Times New Roman" panose="02020603050405020304" pitchFamily="18" charset="0"/>
              </a:rPr>
              <a:t> a record of </a:t>
            </a:r>
            <a:r>
              <a:rPr lang="en-US" sz="2800" dirty="0">
                <a:solidFill>
                  <a:schemeClr val="tx1"/>
                </a:solidFill>
                <a:latin typeface="Times New Roman" panose="02020603050405020304" pitchFamily="18" charset="0"/>
                <a:cs typeface="Times New Roman" panose="02020603050405020304" pitchFamily="18" charset="0"/>
              </a:rPr>
              <a:t>information</a:t>
            </a:r>
            <a:r>
              <a:rPr lang="en-US" dirty="0">
                <a:solidFill>
                  <a:schemeClr val="tx1"/>
                </a:solidFill>
                <a:latin typeface="Times New Roman" panose="02020603050405020304" pitchFamily="18" charset="0"/>
                <a:cs typeface="Times New Roman" panose="02020603050405020304" pitchFamily="18" charset="0"/>
              </a:rPr>
              <a:t> until the information is selected for further processing or discarded.</a:t>
            </a:r>
          </a:p>
          <a:p>
            <a:r>
              <a:rPr lang="en-US" dirty="0">
                <a:solidFill>
                  <a:schemeClr val="tx1"/>
                </a:solidFill>
                <a:latin typeface="Times New Roman" panose="02020603050405020304" pitchFamily="18" charset="0"/>
                <a:cs typeface="Times New Roman" panose="02020603050405020304" pitchFamily="18" charset="0"/>
              </a:rPr>
              <a:t>In other words, s</a:t>
            </a:r>
            <a:r>
              <a:rPr lang="en-US" altLang="en-US" dirty="0">
                <a:solidFill>
                  <a:schemeClr val="tx1"/>
                </a:solidFill>
                <a:latin typeface="Times New Roman" panose="02020603050405020304" pitchFamily="18" charset="0"/>
                <a:cs typeface="Times New Roman" panose="02020603050405020304" pitchFamily="18" charset="0"/>
              </a:rPr>
              <a:t>toring </a:t>
            </a:r>
            <a:r>
              <a:rPr lang="en-US" altLang="en-US" sz="2400" dirty="0">
                <a:solidFill>
                  <a:schemeClr val="tx1"/>
                </a:solidFill>
                <a:latin typeface="Times New Roman" panose="02020603050405020304" pitchFamily="18" charset="0"/>
                <a:cs typeface="Times New Roman" panose="02020603050405020304" pitchFamily="18" charset="0"/>
              </a:rPr>
              <a:t>an exact copy </a:t>
            </a:r>
            <a:r>
              <a:rPr lang="en-US" altLang="en-US" dirty="0">
                <a:solidFill>
                  <a:schemeClr val="tx1"/>
                </a:solidFill>
                <a:latin typeface="Times New Roman" panose="02020603050405020304" pitchFamily="18" charset="0"/>
                <a:cs typeface="Times New Roman" panose="02020603050405020304" pitchFamily="18" charset="0"/>
              </a:rPr>
              <a:t>of incoming information for a few seconds</a:t>
            </a:r>
            <a:endParaRPr lang="en-US" dirty="0">
              <a:solidFill>
                <a:schemeClr val="tx1"/>
              </a:solidFill>
              <a:latin typeface="Times New Roman" panose="02020603050405020304" pitchFamily="18" charset="0"/>
              <a:cs typeface="Times New Roman" panose="02020603050405020304" pitchFamily="18" charset="0"/>
            </a:endParaRPr>
          </a:p>
          <a:p>
            <a:r>
              <a:rPr lang="en-US" sz="1900" dirty="0">
                <a:solidFill>
                  <a:schemeClr val="tx1"/>
                </a:solidFill>
                <a:latin typeface="Times New Roman" panose="02020603050405020304" pitchFamily="18" charset="0"/>
                <a:cs typeface="Times New Roman" panose="02020603050405020304" pitchFamily="18" charset="0"/>
              </a:rPr>
              <a:t>The sensory memory register is specific to individual senses: </a:t>
            </a:r>
          </a:p>
          <a:p>
            <a:pPr lvl="1"/>
            <a:r>
              <a:rPr lang="en-US" sz="1900" dirty="0">
                <a:solidFill>
                  <a:schemeClr val="tx1"/>
                </a:solidFill>
                <a:latin typeface="Times New Roman" panose="02020603050405020304" pitchFamily="18" charset="0"/>
                <a:cs typeface="Times New Roman" panose="02020603050405020304" pitchFamily="18" charset="0"/>
              </a:rPr>
              <a:t>Iconic memory for visual information </a:t>
            </a:r>
          </a:p>
          <a:p>
            <a:pPr lvl="1"/>
            <a:r>
              <a:rPr lang="en-US" sz="1900" dirty="0">
                <a:solidFill>
                  <a:schemeClr val="tx1"/>
                </a:solidFill>
                <a:latin typeface="Times New Roman" panose="02020603050405020304" pitchFamily="18" charset="0"/>
                <a:cs typeface="Times New Roman" panose="02020603050405020304" pitchFamily="18" charset="0"/>
              </a:rPr>
              <a:t>Echoic memory for auditory information</a:t>
            </a:r>
          </a:p>
          <a:p>
            <a:pPr lvl="1"/>
            <a:r>
              <a:rPr lang="en-US" sz="1900" dirty="0">
                <a:solidFill>
                  <a:schemeClr val="tx1"/>
                </a:solidFill>
                <a:latin typeface="Times New Roman" panose="02020603050405020304" pitchFamily="18" charset="0"/>
                <a:cs typeface="Times New Roman" panose="02020603050405020304" pitchFamily="18" charset="0"/>
              </a:rPr>
              <a:t>Haptic Memory for touch</a:t>
            </a:r>
          </a:p>
          <a:p>
            <a:r>
              <a:rPr lang="en-US" sz="1900" dirty="0">
                <a:solidFill>
                  <a:schemeClr val="tx1"/>
                </a:solidFill>
                <a:latin typeface="Times New Roman" panose="02020603050405020304" pitchFamily="18" charset="0"/>
                <a:cs typeface="Times New Roman" panose="02020603050405020304" pitchFamily="18" charset="0"/>
              </a:rPr>
              <a:t>Sensory memory operates pre-attentively (sub-consciously)</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Memory</a:t>
            </a:r>
          </a:p>
        </p:txBody>
      </p:sp>
      <p:sp>
        <p:nvSpPr>
          <p:cNvPr id="7" name="Text Box 3"/>
          <p:cNvSpPr txBox="1">
            <a:spLocks noChangeArrowheads="1"/>
          </p:cNvSpPr>
          <p:nvPr/>
        </p:nvSpPr>
        <p:spPr bwMode="auto">
          <a:xfrm>
            <a:off x="2057400" y="1676400"/>
            <a:ext cx="2209800" cy="990600"/>
          </a:xfrm>
          <a:prstGeom prst="rect">
            <a:avLst/>
          </a:prstGeom>
          <a:solidFill>
            <a:schemeClr val="accent3">
              <a:lumMod val="75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50000"/>
                  </a:schemeClr>
                </a:solidFill>
                <a:latin typeface="Arial" charset="0"/>
              </a:rPr>
              <a:t>Sensory Memory</a:t>
            </a:r>
          </a:p>
        </p:txBody>
      </p:sp>
      <p:sp>
        <p:nvSpPr>
          <p:cNvPr id="8" name="Text Box 4"/>
          <p:cNvSpPr txBox="1">
            <a:spLocks noChangeArrowheads="1"/>
          </p:cNvSpPr>
          <p:nvPr/>
        </p:nvSpPr>
        <p:spPr bwMode="auto">
          <a:xfrm>
            <a:off x="5029200" y="1676400"/>
            <a:ext cx="2209800" cy="990600"/>
          </a:xfrm>
          <a:prstGeom prst="rect">
            <a:avLst/>
          </a:prstGeom>
          <a:solidFill>
            <a:schemeClr val="accent3">
              <a:lumMod val="75000"/>
            </a:schemeClr>
          </a:solidFill>
          <a:ln w="6350">
            <a:solidFill>
              <a:schemeClr val="tx1"/>
            </a:solidFill>
            <a:miter lim="800000"/>
            <a:headEnd/>
            <a:tailEnd/>
          </a:ln>
          <a:effectLst/>
        </p:spPr>
        <p:txBody>
          <a:bodyPr anchor="ctr"/>
          <a:lstStyle/>
          <a:p>
            <a:pPr algn="ctr">
              <a:spcBef>
                <a:spcPct val="50000"/>
              </a:spcBef>
              <a:defRPr/>
            </a:pPr>
            <a:r>
              <a:rPr lang="en-US" sz="2800" b="1" i="1" dirty="0">
                <a:solidFill>
                  <a:schemeClr val="bg1">
                    <a:lumMod val="95000"/>
                  </a:schemeClr>
                </a:solidFill>
                <a:effectLst>
                  <a:outerShdw blurRad="38100" dist="38100" dir="2700000" algn="tl">
                    <a:srgbClr val="000000"/>
                  </a:outerShdw>
                </a:effectLst>
                <a:latin typeface="Arial" charset="0"/>
              </a:rPr>
              <a:t>Working Memory</a:t>
            </a:r>
          </a:p>
        </p:txBody>
      </p:sp>
      <p:sp>
        <p:nvSpPr>
          <p:cNvPr id="9" name="Text Box 5"/>
          <p:cNvSpPr txBox="1">
            <a:spLocks noChangeArrowheads="1"/>
          </p:cNvSpPr>
          <p:nvPr/>
        </p:nvSpPr>
        <p:spPr bwMode="auto">
          <a:xfrm>
            <a:off x="7924800" y="1676400"/>
            <a:ext cx="2209800" cy="990600"/>
          </a:xfrm>
          <a:prstGeom prst="rect">
            <a:avLst/>
          </a:prstGeom>
          <a:solidFill>
            <a:schemeClr val="accent3">
              <a:lumMod val="75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50000"/>
                  </a:schemeClr>
                </a:solidFill>
                <a:latin typeface="Arial" charset="0"/>
              </a:rPr>
              <a:t>Long-term Memory</a:t>
            </a:r>
          </a:p>
        </p:txBody>
      </p:sp>
      <p:sp>
        <p:nvSpPr>
          <p:cNvPr id="10" name="Line 6"/>
          <p:cNvSpPr>
            <a:spLocks noChangeShapeType="1"/>
          </p:cNvSpPr>
          <p:nvPr/>
        </p:nvSpPr>
        <p:spPr bwMode="auto">
          <a:xfrm>
            <a:off x="4267200" y="21336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7"/>
          <p:cNvSpPr>
            <a:spLocks noChangeShapeType="1"/>
          </p:cNvSpPr>
          <p:nvPr/>
        </p:nvSpPr>
        <p:spPr bwMode="auto">
          <a:xfrm>
            <a:off x="7239000" y="19812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8"/>
          <p:cNvSpPr>
            <a:spLocks noChangeShapeType="1"/>
          </p:cNvSpPr>
          <p:nvPr/>
        </p:nvSpPr>
        <p:spPr bwMode="auto">
          <a:xfrm flipH="1">
            <a:off x="7239000" y="23622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Text Box 9"/>
          <p:cNvSpPr txBox="1">
            <a:spLocks noChangeArrowheads="1"/>
          </p:cNvSpPr>
          <p:nvPr/>
        </p:nvSpPr>
        <p:spPr bwMode="auto">
          <a:xfrm>
            <a:off x="3981451" y="2782888"/>
            <a:ext cx="4227513" cy="3541712"/>
          </a:xfrm>
          <a:prstGeom prst="rect">
            <a:avLst/>
          </a:prstGeom>
          <a:solidFill>
            <a:srgbClr val="FFCC66"/>
          </a:solidFill>
          <a:ln w="38100">
            <a:solidFill>
              <a:schemeClr val="tx1"/>
            </a:solidFill>
            <a:miter lim="800000"/>
            <a:headEnd/>
            <a:tailEnd/>
          </a:ln>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solidFill>
                  <a:srgbClr val="333399"/>
                </a:solidFill>
                <a:latin typeface="Arial" charset="0"/>
              </a:rPr>
              <a:t>Preserves recently perceived events or experiences for less than a minute without rehearsal, also called short-term memory or STM</a:t>
            </a:r>
          </a:p>
        </p:txBody>
      </p:sp>
    </p:spTree>
    <p:extLst>
      <p:ext uri="{BB962C8B-B14F-4D97-AF65-F5344CB8AC3E}">
        <p14:creationId xmlns:p14="http://schemas.microsoft.com/office/powerpoint/2010/main" val="114613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0E8E-B235-494C-A368-C3A5143C5A26}"/>
              </a:ext>
            </a:extLst>
          </p:cNvPr>
          <p:cNvSpPr>
            <a:spLocks noGrp="1"/>
          </p:cNvSpPr>
          <p:nvPr>
            <p:ph type="title"/>
          </p:nvPr>
        </p:nvSpPr>
        <p:spPr>
          <a:xfrm>
            <a:off x="1143000" y="382385"/>
            <a:ext cx="10287000" cy="1492132"/>
          </a:xfrm>
        </p:spPr>
        <p:txBody>
          <a:bodyPr/>
          <a:lstStyle/>
          <a:p>
            <a:r>
              <a:rPr lang="en-US" dirty="0"/>
              <a:t>Working memory / Short-term Memory</a:t>
            </a:r>
          </a:p>
        </p:txBody>
      </p:sp>
      <p:sp>
        <p:nvSpPr>
          <p:cNvPr id="3" name="Content Placeholder 2">
            <a:extLst>
              <a:ext uri="{FF2B5EF4-FFF2-40B4-BE49-F238E27FC236}">
                <a16:creationId xmlns:a16="http://schemas.microsoft.com/office/drawing/2014/main" id="{D783CFB1-414F-4851-B1E9-1BC5C0005AE0}"/>
              </a:ext>
            </a:extLst>
          </p:cNvPr>
          <p:cNvSpPr>
            <a:spLocks noGrp="1"/>
          </p:cNvSpPr>
          <p:nvPr>
            <p:ph idx="1"/>
          </p:nvPr>
        </p:nvSpPr>
        <p:spPr/>
        <p:txBody>
          <a:bodyPr>
            <a:normAutofit/>
          </a:bodyPr>
          <a:lstStyle/>
          <a:p>
            <a:pPr lvl="1">
              <a:buFont typeface="Wingdings" panose="05000000000000000000" pitchFamily="2" charset="2"/>
              <a:buChar char="§"/>
            </a:pPr>
            <a:r>
              <a:rPr lang="en-US" altLang="en-US" dirty="0">
                <a:solidFill>
                  <a:schemeClr val="tx1"/>
                </a:solidFill>
                <a:latin typeface="Times New Roman" panose="02020603050405020304" pitchFamily="18" charset="0"/>
                <a:cs typeface="Times New Roman" panose="02020603050405020304" pitchFamily="18" charset="0"/>
              </a:rPr>
              <a:t>Holds small amounts of information briefly</a:t>
            </a:r>
          </a:p>
          <a:p>
            <a:pPr lvl="1">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0-18 seconds</a:t>
            </a:r>
            <a:r>
              <a:rPr lang="en-US" altLang="en-US" sz="2000" dirty="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a:solidFill>
                  <a:schemeClr val="tx1"/>
                </a:solidFill>
              </a:rPr>
              <a:t>Capacity: Magic number 7!</a:t>
            </a:r>
            <a:br>
              <a:rPr lang="en-US" sz="2000" dirty="0">
                <a:solidFill>
                  <a:schemeClr val="tx1"/>
                </a:solidFill>
              </a:rPr>
            </a:br>
            <a:r>
              <a:rPr lang="en-US" sz="2000" dirty="0">
                <a:solidFill>
                  <a:schemeClr val="tx1"/>
                </a:solidFill>
              </a:rPr>
              <a:t>7 +/- 2 items</a:t>
            </a:r>
          </a:p>
          <a:p>
            <a:pPr lvl="1">
              <a:buClr>
                <a:schemeClr val="tx1"/>
              </a:buClr>
              <a:buFont typeface="Wingdings" panose="05000000000000000000" pitchFamily="2" charset="2"/>
              <a:buChar char="§"/>
              <a:defRPr/>
            </a:pPr>
            <a:r>
              <a:rPr lang="en-US" sz="1700" dirty="0">
                <a:solidFill>
                  <a:schemeClr val="tx1"/>
                </a:solidFill>
                <a:latin typeface="Times New Roman" panose="02020603050405020304" pitchFamily="18" charset="0"/>
                <a:cs typeface="Times New Roman" panose="02020603050405020304" pitchFamily="18" charset="0"/>
              </a:rPr>
              <a:t>STM is susceptible to interference</a:t>
            </a:r>
          </a:p>
          <a:p>
            <a:pPr lvl="2">
              <a:buClr>
                <a:schemeClr val="tx1"/>
              </a:buClr>
              <a:buFont typeface="Wingdings" panose="05000000000000000000" pitchFamily="2" charset="2"/>
              <a:buChar char="§"/>
              <a:defRPr/>
            </a:pPr>
            <a:r>
              <a:rPr lang="en-US" sz="1700" dirty="0">
                <a:solidFill>
                  <a:schemeClr val="tx1"/>
                </a:solidFill>
                <a:latin typeface="Times New Roman" panose="02020603050405020304" pitchFamily="18" charset="0"/>
                <a:cs typeface="Times New Roman" panose="02020603050405020304" pitchFamily="18" charset="0"/>
              </a:rPr>
              <a:t>e.g., if counting is interrupted, have to start over</a:t>
            </a:r>
            <a:endParaRPr lang="en-US" altLang="en-US" sz="18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Selective Attention: Focusing (voluntarily) on a selected portion of sensory input (e.g., selective hearing)</a:t>
            </a:r>
          </a:p>
          <a:p>
            <a:pPr lvl="1">
              <a:buFont typeface="Wingdings" panose="05000000000000000000" pitchFamily="2" charset="2"/>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09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0E8E-B235-494C-A368-C3A5143C5A26}"/>
              </a:ext>
            </a:extLst>
          </p:cNvPr>
          <p:cNvSpPr>
            <a:spLocks noGrp="1"/>
          </p:cNvSpPr>
          <p:nvPr>
            <p:ph type="title"/>
          </p:nvPr>
        </p:nvSpPr>
        <p:spPr>
          <a:xfrm>
            <a:off x="1143000" y="382385"/>
            <a:ext cx="10287000" cy="1492132"/>
          </a:xfrm>
        </p:spPr>
        <p:txBody>
          <a:bodyPr/>
          <a:lstStyle/>
          <a:p>
            <a:r>
              <a:rPr lang="en-US" dirty="0"/>
              <a:t>Working memory / Short-term Memory</a:t>
            </a:r>
          </a:p>
        </p:txBody>
      </p:sp>
      <p:sp>
        <p:nvSpPr>
          <p:cNvPr id="3" name="Content Placeholder 2">
            <a:extLst>
              <a:ext uri="{FF2B5EF4-FFF2-40B4-BE49-F238E27FC236}">
                <a16:creationId xmlns:a16="http://schemas.microsoft.com/office/drawing/2014/main" id="{D783CFB1-414F-4851-B1E9-1BC5C0005AE0}"/>
              </a:ext>
            </a:extLst>
          </p:cNvPr>
          <p:cNvSpPr>
            <a:spLocks noGrp="1"/>
          </p:cNvSpPr>
          <p:nvPr>
            <p:ph idx="1"/>
          </p:nvPr>
        </p:nvSpPr>
        <p:spPr/>
        <p:txBody>
          <a:bodyPr>
            <a:normAutofit lnSpcReduction="10000"/>
          </a:bodyPr>
          <a:lstStyle/>
          <a:p>
            <a:pPr lvl="1">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Chunking is the organization of items into familiar or manageable units or chunks.</a:t>
            </a:r>
          </a:p>
          <a:p>
            <a:pPr lvl="1">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r>
              <a:rPr lang="en-US" altLang="en-US" sz="2000" dirty="0">
                <a:solidFill>
                  <a:schemeClr val="tx1"/>
                </a:solidFill>
                <a:latin typeface="Times New Roman" panose="02020603050405020304" pitchFamily="18" charset="0"/>
                <a:cs typeface="Times New Roman" panose="02020603050405020304" pitchFamily="18" charset="0"/>
              </a:rPr>
              <a:t>Remember the following letters</a:t>
            </a:r>
          </a:p>
          <a:p>
            <a:endParaRPr lang="en-US" altLang="en-US" sz="2000" dirty="0">
              <a:solidFill>
                <a:schemeClr val="tx1"/>
              </a:solidFill>
              <a:latin typeface="Times New Roman" panose="02020603050405020304" pitchFamily="18" charset="0"/>
              <a:cs typeface="Times New Roman" panose="02020603050405020304" pitchFamily="18" charset="0"/>
            </a:endParaRPr>
          </a:p>
          <a:p>
            <a:r>
              <a:rPr lang="en-US" altLang="en-US" sz="6000" dirty="0">
                <a:solidFill>
                  <a:schemeClr val="tx1"/>
                </a:solidFill>
                <a:latin typeface="Times New Roman" panose="02020603050405020304" pitchFamily="18" charset="0"/>
                <a:cs typeface="Times New Roman" panose="02020603050405020304" pitchFamily="18" charset="0"/>
              </a:rPr>
              <a:t>PBSFOXBETABCCBS</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solidFill>
                  <a:schemeClr val="tx1"/>
                </a:solidFill>
                <a:latin typeface="Times New Roman" panose="02020603050405020304" pitchFamily="18" charset="0"/>
                <a:cs typeface="Times New Roman" panose="02020603050405020304" pitchFamily="18" charset="0"/>
              </a:rPr>
              <a:t>Recall as many letters as you can</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15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B462-1BD4-410F-8FCC-8059069DA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050D98-7F31-452D-B756-9845953BEDBD}"/>
              </a:ext>
            </a:extLst>
          </p:cNvPr>
          <p:cNvSpPr>
            <a:spLocks noGrp="1"/>
          </p:cNvSpPr>
          <p:nvPr>
            <p:ph idx="1"/>
          </p:nvPr>
        </p:nvSpPr>
        <p:spPr/>
        <p:txBody>
          <a:bodyPr>
            <a:normAutofit/>
          </a:bodyPr>
          <a:lstStyle/>
          <a:p>
            <a:r>
              <a:rPr lang="en-US" altLang="en-US" sz="2400" dirty="0">
                <a:solidFill>
                  <a:schemeClr val="tx1"/>
                </a:solidFill>
                <a:latin typeface="Times New Roman" panose="02020603050405020304" pitchFamily="18" charset="0"/>
                <a:cs typeface="Times New Roman" panose="02020603050405020304" pitchFamily="18" charset="0"/>
              </a:rPr>
              <a:t>Remember the following letters</a:t>
            </a:r>
          </a:p>
          <a:p>
            <a:endParaRPr lang="en-US" altLang="en-US" sz="2400" dirty="0">
              <a:solidFill>
                <a:schemeClr val="tx1"/>
              </a:solidFill>
              <a:latin typeface="Times New Roman" panose="02020603050405020304" pitchFamily="18" charset="0"/>
              <a:cs typeface="Times New Roman" panose="02020603050405020304" pitchFamily="18" charset="0"/>
            </a:endParaRPr>
          </a:p>
          <a:p>
            <a:r>
              <a:rPr lang="en-US" altLang="en-US" sz="2400" dirty="0">
                <a:solidFill>
                  <a:schemeClr val="tx1"/>
                </a:solidFill>
                <a:latin typeface="Times New Roman" panose="02020603050405020304" pitchFamily="18" charset="0"/>
                <a:cs typeface="Times New Roman" panose="02020603050405020304" pitchFamily="18" charset="0"/>
              </a:rPr>
              <a:t>PBS  FOX  BET  ABC  CBS</a:t>
            </a:r>
          </a:p>
          <a:p>
            <a:endParaRPr lang="en-US" altLang="en-US" sz="2400" dirty="0">
              <a:solidFill>
                <a:schemeClr val="tx1"/>
              </a:solidFill>
              <a:latin typeface="Times New Roman" panose="02020603050405020304" pitchFamily="18" charset="0"/>
              <a:cs typeface="Times New Roman" panose="02020603050405020304" pitchFamily="18" charset="0"/>
            </a:endParaRPr>
          </a:p>
          <a:p>
            <a:r>
              <a:rPr lang="en-US" altLang="en-US" sz="2400" dirty="0">
                <a:solidFill>
                  <a:schemeClr val="tx1"/>
                </a:solidFill>
                <a:latin typeface="Times New Roman" panose="02020603050405020304" pitchFamily="18" charset="0"/>
                <a:cs typeface="Times New Roman" panose="02020603050405020304" pitchFamily="18" charset="0"/>
              </a:rPr>
              <a:t>Recall as many letters as you can</a:t>
            </a:r>
          </a:p>
          <a:p>
            <a:pPr marL="0" indent="0">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08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6027-8822-43ED-9137-2952DB11767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A18416D-FD64-4FE8-8228-210196AA5967}"/>
              </a:ext>
            </a:extLst>
          </p:cNvPr>
          <p:cNvSpPr>
            <a:spLocks noGrp="1"/>
          </p:cNvSpPr>
          <p:nvPr>
            <p:ph idx="1"/>
          </p:nvPr>
        </p:nvSpPr>
        <p:spPr/>
        <p:txBody>
          <a:bodyPr>
            <a:normAutofit/>
          </a:bodyPr>
          <a:lstStyle/>
          <a:p>
            <a:r>
              <a:rPr lang="en-US" sz="2000" dirty="0">
                <a:solidFill>
                  <a:schemeClr val="tx1"/>
                </a:solidFill>
                <a:effectLst/>
                <a:latin typeface="Times New Roman" panose="02020603050405020304" pitchFamily="18" charset="0"/>
                <a:ea typeface="Times New Roman" panose="02020603050405020304" pitchFamily="18" charset="0"/>
              </a:rPr>
              <a:t>Defining the main stages of memory, and types of memory</a:t>
            </a:r>
          </a:p>
          <a:p>
            <a:r>
              <a:rPr lang="en-US" sz="2000" dirty="0">
                <a:solidFill>
                  <a:schemeClr val="tx1"/>
                </a:solidFill>
                <a:effectLst/>
                <a:latin typeface="Times New Roman" panose="02020603050405020304" pitchFamily="18" charset="0"/>
                <a:ea typeface="Times New Roman" panose="02020603050405020304" pitchFamily="18" charset="0"/>
              </a:rPr>
              <a:t>Explaining sensory, short term, and long term memory</a:t>
            </a:r>
          </a:p>
          <a:p>
            <a:r>
              <a:rPr lang="en-US" dirty="0">
                <a:solidFill>
                  <a:schemeClr val="tx1"/>
                </a:solidFill>
                <a:latin typeface="Times New Roman" panose="02020603050405020304" pitchFamily="18" charset="0"/>
                <a:ea typeface="Times New Roman" panose="02020603050405020304" pitchFamily="18" charset="0"/>
              </a:rPr>
              <a:t>Discussing how we forget information and remembering processes</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Graphic 3" descr="Brain in head">
            <a:extLst>
              <a:ext uri="{FF2B5EF4-FFF2-40B4-BE49-F238E27FC236}">
                <a16:creationId xmlns:a16="http://schemas.microsoft.com/office/drawing/2014/main" id="{A3AC102D-1A27-491E-A939-3D4141F72A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4743" y="2404867"/>
            <a:ext cx="3593161" cy="359316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9644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7378" y="1632204"/>
            <a:ext cx="10178322" cy="3593591"/>
          </a:xfrm>
        </p:spPr>
        <p:txBody>
          <a:bodyPr>
            <a:normAutofit lnSpcReduction="10000"/>
          </a:bodyPr>
          <a:lstStyle/>
          <a:p>
            <a:r>
              <a:rPr lang="en-US" sz="2400" dirty="0">
                <a:solidFill>
                  <a:schemeClr val="tx1"/>
                </a:solidFill>
                <a:latin typeface="Times New Roman" panose="02020603050405020304" pitchFamily="18" charset="0"/>
                <a:cs typeface="Times New Roman" panose="02020603050405020304" pitchFamily="18" charset="0"/>
              </a:rPr>
              <a:t>Maintenance rehearsal</a:t>
            </a:r>
          </a:p>
          <a:p>
            <a:pPr lvl="2">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Process in which </a:t>
            </a:r>
            <a:r>
              <a:rPr lang="en-US" sz="2000" i="1" dirty="0">
                <a:solidFill>
                  <a:schemeClr val="tx1"/>
                </a:solidFill>
                <a:latin typeface="Times New Roman" panose="02020603050405020304" pitchFamily="18" charset="0"/>
                <a:cs typeface="Times New Roman" panose="02020603050405020304" pitchFamily="18" charset="0"/>
              </a:rPr>
              <a:t>information</a:t>
            </a:r>
            <a:r>
              <a:rPr lang="en-US" sz="2000" dirty="0">
                <a:solidFill>
                  <a:schemeClr val="tx1"/>
                </a:solidFill>
                <a:latin typeface="Times New Roman" panose="02020603050405020304" pitchFamily="18" charset="0"/>
                <a:cs typeface="Times New Roman" panose="02020603050405020304" pitchFamily="18" charset="0"/>
              </a:rPr>
              <a:t> is </a:t>
            </a:r>
            <a:r>
              <a:rPr lang="en-US" sz="2000" i="1" dirty="0">
                <a:solidFill>
                  <a:schemeClr val="tx1"/>
                </a:solidFill>
                <a:latin typeface="Times New Roman" panose="02020603050405020304" pitchFamily="18" charset="0"/>
                <a:cs typeface="Times New Roman" panose="02020603050405020304" pitchFamily="18" charset="0"/>
              </a:rPr>
              <a:t>repeated</a:t>
            </a:r>
            <a:r>
              <a:rPr lang="en-US" sz="2000" dirty="0">
                <a:solidFill>
                  <a:schemeClr val="tx1"/>
                </a:solidFill>
                <a:latin typeface="Times New Roman" panose="02020603050405020304" pitchFamily="18" charset="0"/>
                <a:cs typeface="Times New Roman" panose="02020603050405020304" pitchFamily="18" charset="0"/>
              </a:rPr>
              <a:t> or reviewed to keep it from fading while in working memory</a:t>
            </a:r>
          </a:p>
          <a:p>
            <a:r>
              <a:rPr lang="en-US" sz="2400" dirty="0">
                <a:solidFill>
                  <a:schemeClr val="tx1"/>
                </a:solidFill>
                <a:latin typeface="Times New Roman" panose="02020603050405020304" pitchFamily="18" charset="0"/>
                <a:cs typeface="Times New Roman" panose="02020603050405020304" pitchFamily="18" charset="0"/>
              </a:rPr>
              <a:t>Elaborative rehearsal</a:t>
            </a:r>
          </a:p>
          <a:p>
            <a:pPr lvl="1"/>
            <a:r>
              <a:rPr lang="en-US" sz="2000" dirty="0">
                <a:solidFill>
                  <a:schemeClr val="tx1"/>
                </a:solidFill>
                <a:latin typeface="Times New Roman" panose="02020603050405020304" pitchFamily="18" charset="0"/>
                <a:cs typeface="Times New Roman" panose="02020603050405020304" pitchFamily="18" charset="0"/>
              </a:rPr>
              <a:t>Process in which information is actively reviewed and </a:t>
            </a:r>
            <a:r>
              <a:rPr lang="en-US" sz="2000" i="1" dirty="0">
                <a:solidFill>
                  <a:schemeClr val="tx1"/>
                </a:solidFill>
                <a:latin typeface="Times New Roman" panose="02020603050405020304" pitchFamily="18" charset="0"/>
                <a:cs typeface="Times New Roman" panose="02020603050405020304" pitchFamily="18" charset="0"/>
              </a:rPr>
              <a:t>related to information </a:t>
            </a:r>
            <a:r>
              <a:rPr lang="en-US" sz="2000" dirty="0">
                <a:solidFill>
                  <a:schemeClr val="tx1"/>
                </a:solidFill>
                <a:latin typeface="Times New Roman" panose="02020603050405020304" pitchFamily="18" charset="0"/>
                <a:cs typeface="Times New Roman" panose="02020603050405020304" pitchFamily="18" charset="0"/>
              </a:rPr>
              <a:t>already in </a:t>
            </a:r>
            <a:r>
              <a:rPr lang="en-US" sz="2000" dirty="0" err="1">
                <a:solidFill>
                  <a:schemeClr val="tx1"/>
                </a:solidFill>
                <a:latin typeface="Times New Roman" panose="02020603050405020304" pitchFamily="18" charset="0"/>
                <a:cs typeface="Times New Roman" panose="02020603050405020304" pitchFamily="18" charset="0"/>
              </a:rPr>
              <a:t>LTM</a:t>
            </a:r>
            <a:r>
              <a:rPr lang="en-US" sz="20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Acoustic encoding </a:t>
            </a:r>
          </a:p>
          <a:p>
            <a:pPr lvl="1"/>
            <a:r>
              <a:rPr lang="en-US" sz="2000" dirty="0">
                <a:solidFill>
                  <a:schemeClr val="tx1"/>
                </a:solidFill>
                <a:latin typeface="Times New Roman" panose="02020603050405020304" pitchFamily="18" charset="0"/>
                <a:cs typeface="Times New Roman" panose="02020603050405020304" pitchFamily="18" charset="0"/>
              </a:rPr>
              <a:t>Conversion of information to </a:t>
            </a:r>
            <a:r>
              <a:rPr lang="en-US" sz="2000" i="1" dirty="0">
                <a:solidFill>
                  <a:schemeClr val="tx1"/>
                </a:solidFill>
                <a:latin typeface="Times New Roman" panose="02020603050405020304" pitchFamily="18" charset="0"/>
                <a:cs typeface="Times New Roman" panose="02020603050405020304" pitchFamily="18" charset="0"/>
              </a:rPr>
              <a:t>sound patterns </a:t>
            </a:r>
            <a:r>
              <a:rPr lang="en-US" sz="2000" dirty="0">
                <a:solidFill>
                  <a:schemeClr val="tx1"/>
                </a:solidFill>
                <a:latin typeface="Times New Roman" panose="02020603050405020304" pitchFamily="18" charset="0"/>
                <a:cs typeface="Times New Roman" panose="02020603050405020304" pitchFamily="18" charset="0"/>
              </a:rPr>
              <a:t>in working memory </a:t>
            </a:r>
          </a:p>
          <a:p>
            <a:pPr lvl="2"/>
            <a:r>
              <a:rPr lang="en-US" sz="2100" dirty="0">
                <a:solidFill>
                  <a:schemeClr val="tx1"/>
                </a:solidFill>
                <a:latin typeface="Times New Roman" panose="02020603050405020304" pitchFamily="18" charset="0"/>
                <a:cs typeface="Times New Roman" panose="02020603050405020304" pitchFamily="18" charset="0"/>
              </a:rPr>
              <a:t>Learning the alphabet or multiplication tables can be an example of acoustic.</a:t>
            </a:r>
          </a:p>
          <a:p>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211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Memory</a:t>
            </a:r>
          </a:p>
        </p:txBody>
      </p:sp>
      <p:sp>
        <p:nvSpPr>
          <p:cNvPr id="7" name="Text Box 3"/>
          <p:cNvSpPr txBox="1">
            <a:spLocks noChangeArrowheads="1"/>
          </p:cNvSpPr>
          <p:nvPr/>
        </p:nvSpPr>
        <p:spPr bwMode="auto">
          <a:xfrm>
            <a:off x="2057400" y="1676400"/>
            <a:ext cx="2209800" cy="990600"/>
          </a:xfrm>
          <a:prstGeom prst="rect">
            <a:avLst/>
          </a:prstGeom>
          <a:solidFill>
            <a:schemeClr val="accent3">
              <a:lumMod val="75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a:solidFill>
                  <a:schemeClr val="accent3">
                    <a:lumMod val="50000"/>
                  </a:schemeClr>
                </a:solidFill>
                <a:latin typeface="Arial" charset="0"/>
              </a:rPr>
              <a:t>Sensory Memory</a:t>
            </a:r>
          </a:p>
        </p:txBody>
      </p:sp>
      <p:sp>
        <p:nvSpPr>
          <p:cNvPr id="8" name="Text Box 4"/>
          <p:cNvSpPr txBox="1">
            <a:spLocks noChangeArrowheads="1"/>
          </p:cNvSpPr>
          <p:nvPr/>
        </p:nvSpPr>
        <p:spPr bwMode="auto">
          <a:xfrm>
            <a:off x="5029200" y="1676400"/>
            <a:ext cx="2209800" cy="990600"/>
          </a:xfrm>
          <a:prstGeom prst="rect">
            <a:avLst/>
          </a:prstGeom>
          <a:solidFill>
            <a:schemeClr val="accent3">
              <a:lumMod val="75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a:solidFill>
                  <a:schemeClr val="accent3">
                    <a:lumMod val="50000"/>
                  </a:schemeClr>
                </a:solidFill>
                <a:latin typeface="Arial" charset="0"/>
              </a:rPr>
              <a:t>Working Memory</a:t>
            </a:r>
          </a:p>
        </p:txBody>
      </p:sp>
      <p:sp>
        <p:nvSpPr>
          <p:cNvPr id="9" name="Text Box 5"/>
          <p:cNvSpPr txBox="1">
            <a:spLocks noChangeArrowheads="1"/>
          </p:cNvSpPr>
          <p:nvPr/>
        </p:nvSpPr>
        <p:spPr bwMode="auto">
          <a:xfrm>
            <a:off x="7924800" y="1676400"/>
            <a:ext cx="2209800" cy="990600"/>
          </a:xfrm>
          <a:prstGeom prst="rect">
            <a:avLst/>
          </a:prstGeom>
          <a:solidFill>
            <a:schemeClr val="accent3">
              <a:lumMod val="75000"/>
            </a:schemeClr>
          </a:solidFill>
          <a:ln w="6350">
            <a:solidFill>
              <a:schemeClr val="tx1"/>
            </a:solidFill>
            <a:miter lim="800000"/>
            <a:headEnd/>
            <a:tailEnd/>
          </a:ln>
          <a:effectLst/>
        </p:spPr>
        <p:txBody>
          <a:bodyPr anchor="ctr"/>
          <a:lstStyle/>
          <a:p>
            <a:pPr algn="ctr">
              <a:spcBef>
                <a:spcPct val="50000"/>
              </a:spcBef>
              <a:defRPr/>
            </a:pPr>
            <a:r>
              <a:rPr lang="en-US" sz="2800" b="1" i="1">
                <a:solidFill>
                  <a:schemeClr val="bg1">
                    <a:lumMod val="95000"/>
                  </a:schemeClr>
                </a:solidFill>
                <a:effectLst>
                  <a:outerShdw blurRad="38100" dist="38100" dir="2700000" algn="tl">
                    <a:srgbClr val="000000"/>
                  </a:outerShdw>
                </a:effectLst>
                <a:latin typeface="Arial" charset="0"/>
              </a:rPr>
              <a:t>Long-term Memory</a:t>
            </a:r>
          </a:p>
        </p:txBody>
      </p:sp>
      <p:sp>
        <p:nvSpPr>
          <p:cNvPr id="10" name="Line 6"/>
          <p:cNvSpPr>
            <a:spLocks noChangeShapeType="1"/>
          </p:cNvSpPr>
          <p:nvPr/>
        </p:nvSpPr>
        <p:spPr bwMode="auto">
          <a:xfrm>
            <a:off x="4267200" y="21336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7"/>
          <p:cNvSpPr>
            <a:spLocks noChangeShapeType="1"/>
          </p:cNvSpPr>
          <p:nvPr/>
        </p:nvSpPr>
        <p:spPr bwMode="auto">
          <a:xfrm>
            <a:off x="7239000" y="19812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8"/>
          <p:cNvSpPr>
            <a:spLocks noChangeShapeType="1"/>
          </p:cNvSpPr>
          <p:nvPr/>
        </p:nvSpPr>
        <p:spPr bwMode="auto">
          <a:xfrm flipH="1">
            <a:off x="7239000" y="23622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Text Box 9"/>
          <p:cNvSpPr txBox="1">
            <a:spLocks noChangeArrowheads="1"/>
          </p:cNvSpPr>
          <p:nvPr/>
        </p:nvSpPr>
        <p:spPr bwMode="auto">
          <a:xfrm>
            <a:off x="7543800" y="2767014"/>
            <a:ext cx="2971800" cy="2566987"/>
          </a:xfrm>
          <a:prstGeom prst="rect">
            <a:avLst/>
          </a:prstGeom>
          <a:solidFill>
            <a:srgbClr val="FFCC66"/>
          </a:solidFill>
          <a:ln w="38100">
            <a:solidFill>
              <a:schemeClr val="tx1"/>
            </a:solidFill>
            <a:miter lim="800000"/>
            <a:headEnd/>
            <a:tailEnd/>
          </a:ln>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solidFill>
                  <a:srgbClr val="333399"/>
                </a:solidFill>
                <a:latin typeface="Arial" charset="0"/>
              </a:rPr>
              <a:t>Stores material organized according to meaning, also called LTM</a:t>
            </a:r>
          </a:p>
        </p:txBody>
      </p:sp>
    </p:spTree>
    <p:extLst>
      <p:ext uri="{BB962C8B-B14F-4D97-AF65-F5344CB8AC3E}">
        <p14:creationId xmlns:p14="http://schemas.microsoft.com/office/powerpoint/2010/main" val="292388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D0AD-B944-44F2-B0F5-CCC3BBCF46BF}"/>
              </a:ext>
            </a:extLst>
          </p:cNvPr>
          <p:cNvSpPr>
            <a:spLocks noGrp="1"/>
          </p:cNvSpPr>
          <p:nvPr>
            <p:ph type="title"/>
          </p:nvPr>
        </p:nvSpPr>
        <p:spPr/>
        <p:txBody>
          <a:bodyPr/>
          <a:lstStyle/>
          <a:p>
            <a:r>
              <a:rPr lang="en-US" dirty="0"/>
              <a:t>Long-term Memory</a:t>
            </a:r>
          </a:p>
        </p:txBody>
      </p:sp>
      <p:sp>
        <p:nvSpPr>
          <p:cNvPr id="3" name="Content Placeholder 2">
            <a:extLst>
              <a:ext uri="{FF2B5EF4-FFF2-40B4-BE49-F238E27FC236}">
                <a16:creationId xmlns:a16="http://schemas.microsoft.com/office/drawing/2014/main" id="{93D8E40F-EB98-416E-B6AF-479CD3501439}"/>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information processing model posits that long-term memory is a system that encodes, stores, and retrieves information</a:t>
            </a:r>
          </a:p>
          <a:p>
            <a:r>
              <a:rPr lang="en-US" dirty="0">
                <a:solidFill>
                  <a:schemeClr val="tx1"/>
                </a:solidFill>
                <a:latin typeface="Times New Roman" panose="02020603050405020304" pitchFamily="18" charset="0"/>
                <a:cs typeface="Times New Roman" panose="02020603050405020304" pitchFamily="18" charset="0"/>
              </a:rPr>
              <a:t>Information can only be stored for a lifetime in LTM.</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Three types of Memory</a:t>
            </a:r>
          </a:p>
          <a:p>
            <a:pPr lvl="1"/>
            <a:r>
              <a:rPr lang="en-US" sz="1800" dirty="0">
                <a:solidFill>
                  <a:schemeClr val="tx1"/>
                </a:solidFill>
                <a:latin typeface="Times New Roman" panose="02020603050405020304" pitchFamily="18" charset="0"/>
                <a:cs typeface="Times New Roman" panose="02020603050405020304" pitchFamily="18" charset="0"/>
              </a:rPr>
              <a:t>Procedural                                  Nondeclarative</a:t>
            </a:r>
          </a:p>
          <a:p>
            <a:pPr lvl="1"/>
            <a:r>
              <a:rPr lang="en-US" sz="1800" dirty="0">
                <a:solidFill>
                  <a:schemeClr val="tx1"/>
                </a:solidFill>
                <a:latin typeface="Times New Roman" panose="02020603050405020304" pitchFamily="18" charset="0"/>
                <a:cs typeface="Times New Roman" panose="02020603050405020304" pitchFamily="18" charset="0"/>
              </a:rPr>
              <a:t>Semantic		</a:t>
            </a:r>
            <a:endParaRPr lang="en-US"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Episodic		</a:t>
            </a:r>
            <a:r>
              <a:rPr lang="en-US" dirty="0">
                <a:solidFill>
                  <a:schemeClr val="tx1"/>
                </a:solidFill>
                <a:latin typeface="Times New Roman" panose="02020603050405020304" pitchFamily="18" charset="0"/>
                <a:cs typeface="Times New Roman" panose="02020603050405020304" pitchFamily="18" charset="0"/>
              </a:rPr>
              <a:t> Declarative </a:t>
            </a:r>
            <a:r>
              <a:rPr lang="en-US" sz="1800" dirty="0">
                <a:solidFill>
                  <a:schemeClr val="tx1"/>
                </a:solidFill>
                <a:latin typeface="Times New Roman" panose="02020603050405020304" pitchFamily="18" charset="0"/>
                <a:cs typeface="Times New Roman" panose="02020603050405020304" pitchFamily="18" charset="0"/>
              </a:rPr>
              <a:t>	</a:t>
            </a:r>
          </a:p>
          <a:p>
            <a:endParaRPr lang="en-US" dirty="0"/>
          </a:p>
        </p:txBody>
      </p:sp>
      <p:sp>
        <p:nvSpPr>
          <p:cNvPr id="4" name="Right Bracket 3">
            <a:extLst>
              <a:ext uri="{FF2B5EF4-FFF2-40B4-BE49-F238E27FC236}">
                <a16:creationId xmlns:a16="http://schemas.microsoft.com/office/drawing/2014/main" id="{BEA4E62E-F04A-4A7A-9D4B-E4CD410FB2B4}"/>
              </a:ext>
            </a:extLst>
          </p:cNvPr>
          <p:cNvSpPr/>
          <p:nvPr/>
        </p:nvSpPr>
        <p:spPr>
          <a:xfrm>
            <a:off x="3131004" y="4431035"/>
            <a:ext cx="419100" cy="533400"/>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EA7945E-A294-4EDC-9ECC-10A18790A133}"/>
              </a:ext>
            </a:extLst>
          </p:cNvPr>
          <p:cNvCxnSpPr/>
          <p:nvPr/>
        </p:nvCxnSpPr>
        <p:spPr>
          <a:xfrm>
            <a:off x="3131004" y="4122964"/>
            <a:ext cx="14478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6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C7EB-A09D-4D37-BDC0-28B037666B75}"/>
              </a:ext>
            </a:extLst>
          </p:cNvPr>
          <p:cNvSpPr>
            <a:spLocks noGrp="1"/>
          </p:cNvSpPr>
          <p:nvPr>
            <p:ph type="title"/>
          </p:nvPr>
        </p:nvSpPr>
        <p:spPr/>
        <p:txBody>
          <a:bodyPr/>
          <a:lstStyle/>
          <a:p>
            <a:r>
              <a:rPr lang="en-US" dirty="0"/>
              <a:t>Types of Memory</a:t>
            </a:r>
          </a:p>
        </p:txBody>
      </p:sp>
      <p:sp>
        <p:nvSpPr>
          <p:cNvPr id="3" name="Content Placeholder 2">
            <a:extLst>
              <a:ext uri="{FF2B5EF4-FFF2-40B4-BE49-F238E27FC236}">
                <a16:creationId xmlns:a16="http://schemas.microsoft.com/office/drawing/2014/main" id="{97E04481-8300-4BAC-92F1-8A41493C0051}"/>
              </a:ext>
            </a:extLst>
          </p:cNvPr>
          <p:cNvSpPr>
            <a:spLocks noGrp="1"/>
          </p:cNvSpPr>
          <p:nvPr>
            <p:ph sz="half" idx="1"/>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Declarative </a:t>
            </a:r>
          </a:p>
          <a:p>
            <a:pPr marL="0" indent="0">
              <a:buNone/>
            </a:pPr>
            <a:r>
              <a:rPr lang="en-US" dirty="0">
                <a:solidFill>
                  <a:schemeClr val="tx1"/>
                </a:solidFill>
                <a:latin typeface="Times New Roman" panose="02020603050405020304" pitchFamily="18" charset="0"/>
                <a:cs typeface="Times New Roman" panose="02020603050405020304" pitchFamily="18" charset="0"/>
              </a:rPr>
              <a:t>Declarative memory refers to memories which can be consciously recalled such as facts and knowledge. Hippocampus plays a major role in Declarative memory</a:t>
            </a:r>
          </a:p>
          <a:p>
            <a:pPr marL="0" indent="0">
              <a:buNone/>
            </a:pPr>
            <a:r>
              <a:rPr lang="en-US" dirty="0">
                <a:solidFill>
                  <a:schemeClr val="tx1"/>
                </a:solidFill>
                <a:latin typeface="Times New Roman" panose="02020603050405020304" pitchFamily="18" charset="0"/>
                <a:cs typeface="Times New Roman" panose="02020603050405020304" pitchFamily="18" charset="0"/>
              </a:rPr>
              <a:t>Declarative memory can be divided into two categories:</a:t>
            </a:r>
          </a:p>
          <a:p>
            <a:r>
              <a:rPr lang="en-US" dirty="0">
                <a:solidFill>
                  <a:schemeClr val="tx1"/>
                </a:solidFill>
                <a:latin typeface="Times New Roman" panose="02020603050405020304" pitchFamily="18" charset="0"/>
                <a:cs typeface="Times New Roman" panose="02020603050405020304" pitchFamily="18" charset="0"/>
              </a:rPr>
              <a:t>Episodic memory</a:t>
            </a:r>
          </a:p>
          <a:p>
            <a:r>
              <a:rPr lang="en-US" dirty="0">
                <a:solidFill>
                  <a:schemeClr val="tx1"/>
                </a:solidFill>
                <a:latin typeface="Times New Roman" panose="02020603050405020304" pitchFamily="18" charset="0"/>
                <a:cs typeface="Times New Roman" panose="02020603050405020304" pitchFamily="18" charset="0"/>
              </a:rPr>
              <a:t>Semantic memory</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7DAAF44-6E45-4E58-929A-F32AAD52A106}"/>
              </a:ext>
            </a:extLst>
          </p:cNvPr>
          <p:cNvSpPr>
            <a:spLocks noGrp="1"/>
          </p:cNvSpPr>
          <p:nvPr>
            <p:ph sz="half" idx="2"/>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Non declarative</a:t>
            </a:r>
          </a:p>
          <a:p>
            <a:pPr marL="0" indent="0">
              <a:buNone/>
            </a:pPr>
            <a:r>
              <a:rPr lang="en-US" dirty="0">
                <a:solidFill>
                  <a:schemeClr val="tx1"/>
                </a:solidFill>
                <a:latin typeface="Times New Roman" panose="02020603050405020304" pitchFamily="18" charset="0"/>
                <a:cs typeface="Times New Roman" panose="02020603050405020304" pitchFamily="18" charset="0"/>
              </a:rPr>
              <a:t>Refers to unconscious memories for highly practiced skills for example Procedural memory that involves skills (e.g. learning to ride a bicycle)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07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AFE8F262-C13F-476E-A3E1-AD63A9EE5360}"/>
              </a:ext>
            </a:extLst>
          </p:cNvPr>
          <p:cNvGraphicFramePr>
            <a:graphicFrameLocks/>
          </p:cNvGraphicFramePr>
          <p:nvPr>
            <p:extLst>
              <p:ext uri="{D42A27DB-BD31-4B8C-83A1-F6EECF244321}">
                <p14:modId xmlns:p14="http://schemas.microsoft.com/office/powerpoint/2010/main" val="3934663283"/>
              </p:ext>
            </p:extLst>
          </p:nvPr>
        </p:nvGraphicFramePr>
        <p:xfrm>
          <a:off x="1878779" y="872543"/>
          <a:ext cx="8596312" cy="5112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655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905000" y="533400"/>
            <a:ext cx="8534400" cy="990600"/>
          </a:xfrm>
        </p:spPr>
        <p:txBody>
          <a:bodyPr/>
          <a:lstStyle/>
          <a:p>
            <a:pPr algn="ctr"/>
            <a:r>
              <a:rPr lang="en-US" dirty="0"/>
              <a:t>Long Term Memory</a:t>
            </a:r>
          </a:p>
        </p:txBody>
      </p:sp>
      <p:pic>
        <p:nvPicPr>
          <p:cNvPr id="196612" name="Picture 4" descr="figure 08-11"/>
          <p:cNvPicPr>
            <a:picLocks noChangeAspect="1" noChangeArrowheads="1"/>
          </p:cNvPicPr>
          <p:nvPr/>
        </p:nvPicPr>
        <p:blipFill>
          <a:blip r:embed="rId2" cstate="print"/>
          <a:srcRect/>
          <a:stretch>
            <a:fillRect/>
          </a:stretch>
        </p:blipFill>
        <p:spPr bwMode="auto">
          <a:xfrm>
            <a:off x="1600200" y="1981200"/>
            <a:ext cx="9144000" cy="3702050"/>
          </a:xfrm>
          <a:prstGeom prst="rect">
            <a:avLst/>
          </a:prstGeom>
          <a:noFill/>
          <a:ln w="9525">
            <a:noFill/>
            <a:miter lim="800000"/>
            <a:headEnd/>
            <a:tailEnd/>
          </a:ln>
        </p:spPr>
      </p:pic>
    </p:spTree>
    <p:extLst>
      <p:ext uri="{BB962C8B-B14F-4D97-AF65-F5344CB8AC3E}">
        <p14:creationId xmlns:p14="http://schemas.microsoft.com/office/powerpoint/2010/main" val="99110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4186-F6EE-4272-A565-0ACA0F018323}"/>
              </a:ext>
            </a:extLst>
          </p:cNvPr>
          <p:cNvSpPr>
            <a:spLocks noGrp="1"/>
          </p:cNvSpPr>
          <p:nvPr>
            <p:ph type="title"/>
          </p:nvPr>
        </p:nvSpPr>
        <p:spPr/>
        <p:txBody>
          <a:bodyPr/>
          <a:lstStyle/>
          <a:p>
            <a:r>
              <a:rPr lang="en-US" dirty="0"/>
              <a:t>Stages of Memory</a:t>
            </a:r>
          </a:p>
        </p:txBody>
      </p:sp>
      <p:pic>
        <p:nvPicPr>
          <p:cNvPr id="4" name="Content Placeholder 3">
            <a:extLst>
              <a:ext uri="{FF2B5EF4-FFF2-40B4-BE49-F238E27FC236}">
                <a16:creationId xmlns:a16="http://schemas.microsoft.com/office/drawing/2014/main" id="{050F4EBC-59E4-494F-9A23-5CE76869131A}"/>
              </a:ext>
            </a:extLst>
          </p:cNvPr>
          <p:cNvPicPr>
            <a:picLocks noGrp="1" noChangeAspect="1"/>
          </p:cNvPicPr>
          <p:nvPr>
            <p:ph idx="1"/>
          </p:nvPr>
        </p:nvPicPr>
        <p:blipFill>
          <a:blip r:embed="rId2"/>
          <a:stretch>
            <a:fillRect/>
          </a:stretch>
        </p:blipFill>
        <p:spPr>
          <a:xfrm>
            <a:off x="1698427" y="1874517"/>
            <a:ext cx="8393518" cy="1554483"/>
          </a:xfrm>
          <a:prstGeom prst="rect">
            <a:avLst/>
          </a:prstGeom>
        </p:spPr>
      </p:pic>
      <p:sp>
        <p:nvSpPr>
          <p:cNvPr id="5" name="Rectangle 4">
            <a:extLst>
              <a:ext uri="{FF2B5EF4-FFF2-40B4-BE49-F238E27FC236}">
                <a16:creationId xmlns:a16="http://schemas.microsoft.com/office/drawing/2014/main" id="{834AB764-A88A-4BAD-9DFA-F2DD14D7084F}"/>
              </a:ext>
            </a:extLst>
          </p:cNvPr>
          <p:cNvSpPr/>
          <p:nvPr/>
        </p:nvSpPr>
        <p:spPr>
          <a:xfrm>
            <a:off x="1873046" y="3693654"/>
            <a:ext cx="2535985" cy="2308324"/>
          </a:xfrm>
          <a:prstGeom prst="rect">
            <a:avLst/>
          </a:prstGeom>
        </p:spPr>
        <p:txBody>
          <a:bodyPr wrap="square">
            <a:spAutoFit/>
          </a:bodyPr>
          <a:lstStyle/>
          <a:p>
            <a:pPr algn="ctr"/>
            <a:r>
              <a:rPr lang="en-US" sz="1600" dirty="0">
                <a:latin typeface="Times New Roman" panose="02020603050405020304" pitchFamily="18" charset="0"/>
                <a:cs typeface="Times New Roman" panose="02020603050405020304" pitchFamily="18" charset="0"/>
              </a:rPr>
              <a:t>When information comes into our memory system (from sensory input), it needs to be changed into a form that the system can cope with, so that it can be stored. (</a:t>
            </a:r>
            <a:r>
              <a:rPr lang="en-US" altLang="en-US" sz="1600" dirty="0">
                <a:latin typeface="Times New Roman" panose="02020603050405020304" pitchFamily="18" charset="0"/>
                <a:cs typeface="Times New Roman" panose="02020603050405020304" pitchFamily="18" charset="0"/>
              </a:rPr>
              <a:t>Converting information into a useable form)</a:t>
            </a:r>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32F8ABE-9D98-4E1D-933F-1FCC37CA3D91}"/>
              </a:ext>
            </a:extLst>
          </p:cNvPr>
          <p:cNvSpPr/>
          <p:nvPr/>
        </p:nvSpPr>
        <p:spPr>
          <a:xfrm>
            <a:off x="7512798" y="3713867"/>
            <a:ext cx="1677889" cy="1569660"/>
          </a:xfrm>
          <a:prstGeom prst="rect">
            <a:avLst/>
          </a:prstGeom>
        </p:spPr>
        <p:txBody>
          <a:bodyPr wrap="square">
            <a:spAutoFit/>
          </a:bodyPr>
          <a:lstStyle/>
          <a:p>
            <a:pPr algn="ctr"/>
            <a:r>
              <a:rPr lang="en-US" sz="1600" dirty="0">
                <a:latin typeface="Times New Roman" panose="02020603050405020304" pitchFamily="18" charset="0"/>
                <a:cs typeface="Times New Roman" panose="02020603050405020304" pitchFamily="18" charset="0"/>
              </a:rPr>
              <a:t>Retrieval is the process of getting (“retrieving”) information out of memory storage.</a:t>
            </a:r>
          </a:p>
        </p:txBody>
      </p:sp>
      <p:sp>
        <p:nvSpPr>
          <p:cNvPr id="7" name="Rectangle 6">
            <a:extLst>
              <a:ext uri="{FF2B5EF4-FFF2-40B4-BE49-F238E27FC236}">
                <a16:creationId xmlns:a16="http://schemas.microsoft.com/office/drawing/2014/main" id="{203EE54D-8F0C-4CFE-B20D-BB1C9DBD28E2}"/>
              </a:ext>
            </a:extLst>
          </p:cNvPr>
          <p:cNvSpPr/>
          <p:nvPr/>
        </p:nvSpPr>
        <p:spPr>
          <a:xfrm>
            <a:off x="4690089" y="3674848"/>
            <a:ext cx="2236336" cy="2800767"/>
          </a:xfrm>
          <a:prstGeom prst="rect">
            <a:avLst/>
          </a:prstGeom>
        </p:spPr>
        <p:txBody>
          <a:bodyPr wrap="square">
            <a:spAutoFit/>
          </a:bodyPr>
          <a:lstStyle/>
          <a:p>
            <a:pPr algn="ctr"/>
            <a:r>
              <a:rPr lang="en-US" sz="1600" dirty="0">
                <a:latin typeface="Times New Roman" panose="02020603050405020304" pitchFamily="18" charset="0"/>
                <a:cs typeface="Times New Roman" panose="02020603050405020304" pitchFamily="18" charset="0"/>
              </a:rPr>
              <a:t>This concerns the nature of memory stores, i.e., where the information is stored, how long the memory lasts for (duration), how much can be stored at any time (capacity) and what kind of information is held.</a:t>
            </a:r>
          </a:p>
          <a:p>
            <a:pPr algn="ct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93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Retrieve Memories</a:t>
            </a:r>
          </a:p>
        </p:txBody>
      </p:sp>
      <p:sp>
        <p:nvSpPr>
          <p:cNvPr id="3" name="Content Placeholder 2"/>
          <p:cNvSpPr>
            <a:spLocks noGrp="1"/>
          </p:cNvSpPr>
          <p:nvPr>
            <p:ph idx="1"/>
          </p:nvPr>
        </p:nvSpPr>
        <p:spPr>
          <a:xfrm>
            <a:off x="1981200" y="1600200"/>
            <a:ext cx="8229600" cy="48768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Whether memories are implicit or explicit, successful retrieval depends on how they were encoded and how they are cued</a:t>
            </a:r>
          </a:p>
          <a:p>
            <a:pPr lvl="1"/>
            <a:r>
              <a:rPr lang="en-US" sz="2000" dirty="0">
                <a:solidFill>
                  <a:schemeClr val="tx1"/>
                </a:solidFill>
                <a:latin typeface="Times New Roman" panose="02020603050405020304" pitchFamily="18" charset="0"/>
                <a:cs typeface="Times New Roman" panose="02020603050405020304" pitchFamily="18" charset="0"/>
              </a:rPr>
              <a:t>Implicit memory</a:t>
            </a:r>
          </a:p>
          <a:p>
            <a:pPr lvl="2"/>
            <a:r>
              <a:rPr lang="en-US" sz="2000" dirty="0">
                <a:solidFill>
                  <a:schemeClr val="tx1"/>
                </a:solidFill>
                <a:latin typeface="Times New Roman" panose="02020603050405020304" pitchFamily="18" charset="0"/>
                <a:cs typeface="Times New Roman" panose="02020603050405020304" pitchFamily="18" charset="0"/>
              </a:rPr>
              <a:t>Memory that was </a:t>
            </a:r>
            <a:r>
              <a:rPr lang="en-US" sz="2000" i="1" dirty="0">
                <a:solidFill>
                  <a:schemeClr val="tx1"/>
                </a:solidFill>
                <a:latin typeface="Times New Roman" panose="02020603050405020304" pitchFamily="18" charset="0"/>
                <a:cs typeface="Times New Roman" panose="02020603050405020304" pitchFamily="18" charset="0"/>
              </a:rPr>
              <a:t>not deliberately learned </a:t>
            </a:r>
            <a:r>
              <a:rPr lang="en-US" sz="2000" dirty="0">
                <a:solidFill>
                  <a:schemeClr val="tx1"/>
                </a:solidFill>
                <a:latin typeface="Times New Roman" panose="02020603050405020304" pitchFamily="18" charset="0"/>
                <a:cs typeface="Times New Roman" panose="02020603050405020304" pitchFamily="18" charset="0"/>
              </a:rPr>
              <a:t>or of which you have </a:t>
            </a:r>
            <a:r>
              <a:rPr lang="en-US" sz="2000" i="1" dirty="0">
                <a:solidFill>
                  <a:schemeClr val="tx1"/>
                </a:solidFill>
                <a:latin typeface="Times New Roman" panose="02020603050405020304" pitchFamily="18" charset="0"/>
                <a:cs typeface="Times New Roman" panose="02020603050405020304" pitchFamily="18" charset="0"/>
              </a:rPr>
              <a:t>no conscious awareness</a:t>
            </a:r>
          </a:p>
          <a:p>
            <a:pPr lvl="1"/>
            <a:r>
              <a:rPr lang="en-US" sz="2000" dirty="0">
                <a:solidFill>
                  <a:schemeClr val="tx1"/>
                </a:solidFill>
                <a:latin typeface="Times New Roman" panose="02020603050405020304" pitchFamily="18" charset="0"/>
                <a:cs typeface="Times New Roman" panose="02020603050405020304" pitchFamily="18" charset="0"/>
              </a:rPr>
              <a:t>Explicit memory</a:t>
            </a:r>
          </a:p>
          <a:p>
            <a:pPr lvl="2"/>
            <a:r>
              <a:rPr lang="en-US" sz="2000" dirty="0">
                <a:solidFill>
                  <a:schemeClr val="tx1"/>
                </a:solidFill>
                <a:latin typeface="Times New Roman" panose="02020603050405020304" pitchFamily="18" charset="0"/>
                <a:cs typeface="Times New Roman" panose="02020603050405020304" pitchFamily="18" charset="0"/>
              </a:rPr>
              <a:t>Memory that has been </a:t>
            </a:r>
            <a:r>
              <a:rPr lang="en-US" sz="2000" i="1" dirty="0">
                <a:solidFill>
                  <a:schemeClr val="tx1"/>
                </a:solidFill>
                <a:latin typeface="Times New Roman" panose="02020603050405020304" pitchFamily="18" charset="0"/>
                <a:cs typeface="Times New Roman" panose="02020603050405020304" pitchFamily="18" charset="0"/>
              </a:rPr>
              <a:t>processed with attention </a:t>
            </a:r>
            <a:r>
              <a:rPr lang="en-US" sz="2000" dirty="0">
                <a:solidFill>
                  <a:schemeClr val="tx1"/>
                </a:solidFill>
                <a:latin typeface="Times New Roman" panose="02020603050405020304" pitchFamily="18" charset="0"/>
                <a:cs typeface="Times New Roman" panose="02020603050405020304" pitchFamily="18" charset="0"/>
              </a:rPr>
              <a:t>and can be consciously recalled</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731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Implicit Memory</a:t>
            </a:r>
          </a:p>
        </p:txBody>
      </p:sp>
      <p:sp>
        <p:nvSpPr>
          <p:cNvPr id="3" name="Content Placeholder 2"/>
          <p:cNvSpPr>
            <a:spLocks noGrp="1"/>
          </p:cNvSpPr>
          <p:nvPr>
            <p:ph idx="1"/>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Priming</a:t>
            </a:r>
          </a:p>
          <a:p>
            <a:pPr lvl="1"/>
            <a:r>
              <a:rPr lang="en-US" sz="2400" dirty="0">
                <a:solidFill>
                  <a:schemeClr val="tx1"/>
                </a:solidFill>
                <a:latin typeface="Times New Roman" panose="02020603050405020304" pitchFamily="18" charset="0"/>
                <a:cs typeface="Times New Roman" panose="02020603050405020304" pitchFamily="18" charset="0"/>
              </a:rPr>
              <a:t>Technique for </a:t>
            </a:r>
            <a:r>
              <a:rPr lang="en-US" sz="2400" i="1" dirty="0">
                <a:solidFill>
                  <a:schemeClr val="tx1"/>
                </a:solidFill>
                <a:latin typeface="Times New Roman" panose="02020603050405020304" pitchFamily="18" charset="0"/>
                <a:cs typeface="Times New Roman" panose="02020603050405020304" pitchFamily="18" charset="0"/>
              </a:rPr>
              <a:t>retrieving implicit </a:t>
            </a:r>
            <a:r>
              <a:rPr lang="en-US" sz="2400" dirty="0">
                <a:solidFill>
                  <a:schemeClr val="tx1"/>
                </a:solidFill>
                <a:latin typeface="Times New Roman" panose="02020603050405020304" pitchFamily="18" charset="0"/>
                <a:cs typeface="Times New Roman" panose="02020603050405020304" pitchFamily="18" charset="0"/>
              </a:rPr>
              <a:t>memories by </a:t>
            </a:r>
            <a:r>
              <a:rPr lang="en-US" sz="2400" i="1" dirty="0">
                <a:solidFill>
                  <a:schemeClr val="tx1"/>
                </a:solidFill>
                <a:latin typeface="Times New Roman" panose="02020603050405020304" pitchFamily="18" charset="0"/>
                <a:cs typeface="Times New Roman" panose="02020603050405020304" pitchFamily="18" charset="0"/>
              </a:rPr>
              <a:t>providing cues </a:t>
            </a:r>
            <a:r>
              <a:rPr lang="en-US" sz="2400" dirty="0">
                <a:solidFill>
                  <a:schemeClr val="tx1"/>
                </a:solidFill>
                <a:latin typeface="Times New Roman" panose="02020603050405020304" pitchFamily="18" charset="0"/>
                <a:cs typeface="Times New Roman" panose="02020603050405020304" pitchFamily="18" charset="0"/>
              </a:rPr>
              <a:t>that stimulate a memory </a:t>
            </a:r>
            <a:r>
              <a:rPr lang="en-US" sz="2400" i="1" dirty="0">
                <a:solidFill>
                  <a:schemeClr val="tx1"/>
                </a:solidFill>
                <a:latin typeface="Times New Roman" panose="02020603050405020304" pitchFamily="18" charset="0"/>
                <a:cs typeface="Times New Roman" panose="02020603050405020304" pitchFamily="18" charset="0"/>
              </a:rPr>
              <a:t>without awareness of the connection</a:t>
            </a:r>
            <a:r>
              <a:rPr lang="en-US" sz="2400" dirty="0">
                <a:solidFill>
                  <a:schemeClr val="tx1"/>
                </a:solidFill>
                <a:latin typeface="Times New Roman" panose="02020603050405020304" pitchFamily="18" charset="0"/>
                <a:cs typeface="Times New Roman" panose="02020603050405020304" pitchFamily="18" charset="0"/>
              </a:rPr>
              <a:t> between the cue and the retrieved memory</a:t>
            </a:r>
          </a:p>
          <a:p>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909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Priming </a:t>
            </a:r>
          </a:p>
        </p:txBody>
      </p:sp>
      <p:sp>
        <p:nvSpPr>
          <p:cNvPr id="3" name="Content Placeholder 2"/>
          <p:cNvSpPr>
            <a:spLocks noGrp="1"/>
          </p:cNvSpPr>
          <p:nvPr>
            <p:ph idx="1"/>
          </p:nvPr>
        </p:nvSpPr>
        <p:spPr/>
        <p:txBody>
          <a:bodyPr>
            <a:normAutofit/>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If you are presented with the following words:</a:t>
            </a:r>
          </a:p>
          <a:p>
            <a:pPr marL="0" indent="0">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a:solidFill>
                  <a:schemeClr val="accent3"/>
                </a:solidFill>
                <a:latin typeface="Times New Roman" panose="02020603050405020304" pitchFamily="18" charset="0"/>
                <a:cs typeface="Times New Roman" panose="02020603050405020304" pitchFamily="18" charset="0"/>
              </a:rPr>
              <a:t>assassin, octopus, avocado, mystery, sheriff, climate</a:t>
            </a:r>
          </a:p>
        </p:txBody>
      </p:sp>
    </p:spTree>
    <p:extLst>
      <p:ext uri="{BB962C8B-B14F-4D97-AF65-F5344CB8AC3E}">
        <p14:creationId xmlns:p14="http://schemas.microsoft.com/office/powerpoint/2010/main" val="33334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289C-EBCB-416E-8E0F-FA26EBEB0641}"/>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F8304088-3480-49AD-B9AA-14D019A3DEEA}"/>
              </a:ext>
            </a:extLst>
          </p:cNvPr>
          <p:cNvSpPr>
            <a:spLocks noGrp="1"/>
          </p:cNvSpPr>
          <p:nvPr>
            <p:ph idx="1"/>
          </p:nvPr>
        </p:nvSpPr>
        <p:spPr/>
        <p:txBody>
          <a:bodyPr>
            <a:normAutofit/>
          </a:bodyPr>
          <a:lstStyle/>
          <a:p>
            <a:r>
              <a:rPr lang="en-US" altLang="en-US" sz="2400" dirty="0">
                <a:solidFill>
                  <a:schemeClr val="tx1"/>
                </a:solidFill>
                <a:latin typeface="Times New Roman" panose="02020603050405020304" pitchFamily="18" charset="0"/>
                <a:cs typeface="Times New Roman" panose="02020603050405020304" pitchFamily="18" charset="0"/>
              </a:rPr>
              <a:t>Memory is the process by which information is encoded, stored, and retrieved.</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Memory is the term given to the structures and processes involved in the storage and retrieval of information.</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92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Priming </a:t>
            </a:r>
          </a:p>
        </p:txBody>
      </p:sp>
      <p:sp>
        <p:nvSpPr>
          <p:cNvPr id="3" name="Content Placeholder 2"/>
          <p:cNvSpPr>
            <a:spLocks noGrp="1"/>
          </p:cNvSpPr>
          <p:nvPr>
            <p:ph idx="1"/>
          </p:nvPr>
        </p:nvSpPr>
        <p:spPr/>
        <p:txBody>
          <a:bodyPr>
            <a:normAutofit/>
          </a:bodyPr>
          <a:lstStyle/>
          <a:p>
            <a:pPr marL="114300" indent="0">
              <a:buNone/>
            </a:pPr>
            <a:r>
              <a:rPr lang="en-US" sz="2800" dirty="0">
                <a:solidFill>
                  <a:schemeClr val="tx1"/>
                </a:solidFill>
                <a:latin typeface="Times New Roman" panose="02020603050405020304" pitchFamily="18" charset="0"/>
                <a:cs typeface="Times New Roman" panose="02020603050405020304" pitchFamily="18" charset="0"/>
              </a:rPr>
              <a:t>An hour later, you would easily be able to identify which of the following words you had previously seen</a:t>
            </a:r>
          </a:p>
          <a:p>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a:solidFill>
                  <a:schemeClr val="accent3"/>
                </a:solidFill>
                <a:latin typeface="Times New Roman" panose="02020603050405020304" pitchFamily="18" charset="0"/>
                <a:cs typeface="Times New Roman" panose="02020603050405020304" pitchFamily="18" charset="0"/>
              </a:rPr>
              <a:t>twilight, assassin, dinosaur, mystery</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732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2057400" y="3162300"/>
            <a:ext cx="8077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90000"/>
              </a:lnSpc>
              <a:spcBef>
                <a:spcPct val="20000"/>
              </a:spcBef>
            </a:pPr>
            <a:r>
              <a:rPr lang="en-US" sz="3200" dirty="0" err="1">
                <a:solidFill>
                  <a:schemeClr val="accent3"/>
                </a:solidFill>
              </a:rPr>
              <a:t>ch</a:t>
            </a:r>
            <a:r>
              <a:rPr lang="en-US" sz="3200" dirty="0">
                <a:solidFill>
                  <a:schemeClr val="accent3"/>
                </a:solidFill>
              </a:rPr>
              <a:t>_ _ _ _ </a:t>
            </a:r>
            <a:r>
              <a:rPr lang="en-US" sz="3200" dirty="0" err="1">
                <a:solidFill>
                  <a:schemeClr val="accent3"/>
                </a:solidFill>
              </a:rPr>
              <a:t>nk</a:t>
            </a:r>
            <a:endParaRPr lang="en-US" sz="3200" dirty="0">
              <a:solidFill>
                <a:schemeClr val="accent3"/>
              </a:solidFill>
            </a:endParaRPr>
          </a:p>
          <a:p>
            <a:pPr marL="342900" indent="-342900" algn="ctr">
              <a:lnSpc>
                <a:spcPct val="90000"/>
              </a:lnSpc>
              <a:spcBef>
                <a:spcPct val="20000"/>
              </a:spcBef>
            </a:pPr>
            <a:r>
              <a:rPr lang="en-US" sz="3200" dirty="0">
                <a:solidFill>
                  <a:schemeClr val="accent3"/>
                </a:solidFill>
              </a:rPr>
              <a:t> o _ t _ _ _ us</a:t>
            </a:r>
          </a:p>
          <a:p>
            <a:pPr marL="342900" indent="-342900" algn="ctr">
              <a:lnSpc>
                <a:spcPct val="90000"/>
              </a:lnSpc>
              <a:spcBef>
                <a:spcPct val="20000"/>
              </a:spcBef>
            </a:pPr>
            <a:r>
              <a:rPr lang="en-US" sz="3200" dirty="0">
                <a:solidFill>
                  <a:schemeClr val="accent3"/>
                </a:solidFill>
              </a:rPr>
              <a:t> _ _ y _ </a:t>
            </a:r>
            <a:r>
              <a:rPr lang="en-US" sz="3200">
                <a:solidFill>
                  <a:schemeClr val="accent3"/>
                </a:solidFill>
              </a:rPr>
              <a:t>h _ _ _ g _</a:t>
            </a:r>
            <a:endParaRPr lang="en-US" sz="3200" dirty="0">
              <a:solidFill>
                <a:schemeClr val="accent3"/>
              </a:solidFill>
            </a:endParaRPr>
          </a:p>
          <a:p>
            <a:pPr marL="342900" indent="-342900" algn="ctr">
              <a:lnSpc>
                <a:spcPct val="90000"/>
              </a:lnSpc>
              <a:spcBef>
                <a:spcPct val="20000"/>
              </a:spcBef>
            </a:pPr>
            <a:r>
              <a:rPr lang="en-US" sz="3200" dirty="0">
                <a:solidFill>
                  <a:schemeClr val="accent3"/>
                </a:solidFill>
              </a:rPr>
              <a:t>_ l _ m _ </a:t>
            </a:r>
            <a:r>
              <a:rPr lang="en-US" sz="3200" dirty="0" err="1">
                <a:solidFill>
                  <a:schemeClr val="accent3"/>
                </a:solidFill>
              </a:rPr>
              <a:t>te</a:t>
            </a:r>
            <a:endParaRPr lang="en-US" sz="3200" dirty="0">
              <a:solidFill>
                <a:schemeClr val="accent3"/>
              </a:solidFill>
            </a:endParaRPr>
          </a:p>
        </p:txBody>
      </p:sp>
      <p:sp>
        <p:nvSpPr>
          <p:cNvPr id="60421" name="Rectangle 5"/>
          <p:cNvSpPr>
            <a:spLocks noGrp="1" noChangeArrowheads="1"/>
          </p:cNvSpPr>
          <p:nvPr>
            <p:ph type="title"/>
          </p:nvPr>
        </p:nvSpPr>
        <p:spPr/>
        <p:txBody>
          <a:bodyPr/>
          <a:lstStyle/>
          <a:p>
            <a:pPr>
              <a:defRPr/>
            </a:pPr>
            <a:r>
              <a:rPr lang="en-US"/>
              <a:t>Priming</a:t>
            </a:r>
          </a:p>
        </p:txBody>
      </p:sp>
      <p:sp>
        <p:nvSpPr>
          <p:cNvPr id="60422" name="Rectangle 6"/>
          <p:cNvSpPr>
            <a:spLocks noGrp="1" noChangeArrowheads="1"/>
          </p:cNvSpPr>
          <p:nvPr>
            <p:ph idx="1"/>
          </p:nvPr>
        </p:nvSpPr>
        <p:spPr>
          <a:xfrm>
            <a:off x="1709057" y="1828800"/>
            <a:ext cx="8958943" cy="2667000"/>
          </a:xfrm>
        </p:spPr>
        <p:txBody>
          <a:bodyPr/>
          <a:lstStyle/>
          <a:p>
            <a:pPr>
              <a:buFontTx/>
              <a:buNone/>
            </a:pPr>
            <a:r>
              <a:rPr lang="en-US" dirty="0">
                <a:solidFill>
                  <a:schemeClr val="tx1"/>
                </a:solidFill>
                <a:latin typeface="Times New Roman" panose="02020603050405020304" pitchFamily="18" charset="0"/>
                <a:cs typeface="Times New Roman" panose="02020603050405020304" pitchFamily="18" charset="0"/>
              </a:rPr>
              <a:t>However, an hour later, you would also have a much easier time filling in the blanks of some of these words than others:</a:t>
            </a:r>
          </a:p>
        </p:txBody>
      </p:sp>
    </p:spTree>
    <p:extLst>
      <p:ext uri="{BB962C8B-B14F-4D97-AF65-F5344CB8AC3E}">
        <p14:creationId xmlns:p14="http://schemas.microsoft.com/office/powerpoint/2010/main" val="54556729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a:t>Priming</a:t>
            </a:r>
          </a:p>
        </p:txBody>
      </p:sp>
      <p:sp>
        <p:nvSpPr>
          <p:cNvPr id="61443" name="Rectangle 3"/>
          <p:cNvSpPr>
            <a:spLocks noGrp="1" noChangeArrowheads="1"/>
          </p:cNvSpPr>
          <p:nvPr>
            <p:ph idx="1"/>
          </p:nvPr>
        </p:nvSpPr>
        <p:spPr>
          <a:xfrm>
            <a:off x="2133600" y="1600200"/>
            <a:ext cx="8077200" cy="1589314"/>
          </a:xfrm>
        </p:spPr>
        <p:txBody>
          <a:bodyPr/>
          <a:lstStyle/>
          <a:p>
            <a:pPr>
              <a:buFontTx/>
              <a:buNone/>
            </a:pPr>
            <a:r>
              <a:rPr lang="en-US" dirty="0">
                <a:solidFill>
                  <a:schemeClr val="tx1"/>
                </a:solidFill>
                <a:latin typeface="Times New Roman" panose="02020603050405020304" pitchFamily="18" charset="0"/>
                <a:cs typeface="Times New Roman" panose="02020603050405020304" pitchFamily="18" charset="0"/>
              </a:rPr>
              <a:t>While you did not actively try to remember “octopus” and “climate” from the first list, they were </a:t>
            </a:r>
            <a:r>
              <a:rPr lang="en-US" i="1" dirty="0">
                <a:solidFill>
                  <a:schemeClr val="tx1"/>
                </a:solidFill>
                <a:latin typeface="Times New Roman" panose="02020603050405020304" pitchFamily="18" charset="0"/>
                <a:cs typeface="Times New Roman" panose="02020603050405020304" pitchFamily="18" charset="0"/>
              </a:rPr>
              <a:t>primed</a:t>
            </a:r>
            <a:r>
              <a:rPr lang="en-US" dirty="0">
                <a:solidFill>
                  <a:schemeClr val="tx1"/>
                </a:solidFill>
                <a:latin typeface="Times New Roman" panose="02020603050405020304" pitchFamily="18" charset="0"/>
                <a:cs typeface="Times New Roman" panose="02020603050405020304" pitchFamily="18" charset="0"/>
              </a:rPr>
              <a:t> in the reading, which made them easier to identify in this task</a:t>
            </a:r>
          </a:p>
        </p:txBody>
      </p:sp>
      <p:sp>
        <p:nvSpPr>
          <p:cNvPr id="61444" name="Rectangle 4"/>
          <p:cNvSpPr>
            <a:spLocks noChangeArrowheads="1"/>
          </p:cNvSpPr>
          <p:nvPr/>
        </p:nvSpPr>
        <p:spPr bwMode="auto">
          <a:xfrm>
            <a:off x="2057400" y="3092332"/>
            <a:ext cx="807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pPr>
            <a:r>
              <a:rPr lang="en-US" sz="3200" dirty="0">
                <a:solidFill>
                  <a:schemeClr val="accent3"/>
                </a:solidFill>
              </a:rPr>
              <a:t>chipmunk</a:t>
            </a:r>
          </a:p>
          <a:p>
            <a:pPr marL="342900" indent="-342900" algn="ctr">
              <a:spcBef>
                <a:spcPct val="20000"/>
              </a:spcBef>
            </a:pPr>
            <a:r>
              <a:rPr lang="en-US" sz="3200" dirty="0">
                <a:solidFill>
                  <a:schemeClr val="accent3"/>
                </a:solidFill>
              </a:rPr>
              <a:t>octopus</a:t>
            </a:r>
          </a:p>
          <a:p>
            <a:pPr marL="342900" indent="-342900" algn="ctr">
              <a:spcBef>
                <a:spcPct val="20000"/>
              </a:spcBef>
            </a:pPr>
            <a:r>
              <a:rPr lang="en-US" sz="3200" dirty="0">
                <a:solidFill>
                  <a:schemeClr val="accent3"/>
                </a:solidFill>
              </a:rPr>
              <a:t> bogeyman</a:t>
            </a:r>
          </a:p>
          <a:p>
            <a:pPr marL="342900" indent="-342900" algn="ctr">
              <a:spcBef>
                <a:spcPct val="20000"/>
              </a:spcBef>
            </a:pPr>
            <a:r>
              <a:rPr lang="en-US" sz="3200" dirty="0">
                <a:solidFill>
                  <a:schemeClr val="accent3"/>
                </a:solidFill>
              </a:rPr>
              <a:t>climate</a:t>
            </a:r>
          </a:p>
        </p:txBody>
      </p:sp>
    </p:spTree>
    <p:extLst>
      <p:ext uri="{BB962C8B-B14F-4D97-AF65-F5344CB8AC3E}">
        <p14:creationId xmlns:p14="http://schemas.microsoft.com/office/powerpoint/2010/main" val="120163189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Explicit Memories</a:t>
            </a:r>
          </a:p>
        </p:txBody>
      </p:sp>
      <p:sp>
        <p:nvSpPr>
          <p:cNvPr id="3" name="Content Placeholder 2"/>
          <p:cNvSpPr>
            <a:spLocks noGrp="1"/>
          </p:cNvSpPr>
          <p:nvPr>
            <p:ph idx="1"/>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Anything stored in </a:t>
            </a:r>
            <a:r>
              <a:rPr lang="en-US" sz="2800" dirty="0" err="1">
                <a:solidFill>
                  <a:schemeClr val="tx1"/>
                </a:solidFill>
                <a:latin typeface="Times New Roman" panose="02020603050405020304" pitchFamily="18" charset="0"/>
                <a:cs typeface="Times New Roman" panose="02020603050405020304" pitchFamily="18" charset="0"/>
              </a:rPr>
              <a:t>LTM</a:t>
            </a:r>
            <a:r>
              <a:rPr lang="en-US" sz="2800" dirty="0">
                <a:solidFill>
                  <a:schemeClr val="tx1"/>
                </a:solidFill>
                <a:latin typeface="Times New Roman" panose="02020603050405020304" pitchFamily="18" charset="0"/>
                <a:cs typeface="Times New Roman" panose="02020603050405020304" pitchFamily="18" charset="0"/>
              </a:rPr>
              <a:t> must be </a:t>
            </a:r>
            <a:r>
              <a:rPr lang="en-US" sz="2800" i="1" dirty="0">
                <a:solidFill>
                  <a:schemeClr val="tx1"/>
                </a:solidFill>
                <a:latin typeface="Times New Roman" panose="02020603050405020304" pitchFamily="18" charset="0"/>
                <a:cs typeface="Times New Roman" panose="02020603050405020304" pitchFamily="18" charset="0"/>
              </a:rPr>
              <a:t>filed</a:t>
            </a:r>
            <a:r>
              <a:rPr lang="en-US" sz="2800" dirty="0">
                <a:solidFill>
                  <a:schemeClr val="tx1"/>
                </a:solidFill>
                <a:latin typeface="Times New Roman" panose="02020603050405020304" pitchFamily="18" charset="0"/>
                <a:cs typeface="Times New Roman" panose="02020603050405020304" pitchFamily="18" charset="0"/>
              </a:rPr>
              <a:t> according to its </a:t>
            </a:r>
            <a:r>
              <a:rPr lang="en-US" sz="2800" i="1" dirty="0">
                <a:solidFill>
                  <a:schemeClr val="tx1"/>
                </a:solidFill>
                <a:latin typeface="Times New Roman" panose="02020603050405020304" pitchFamily="18" charset="0"/>
                <a:cs typeface="Times New Roman" panose="02020603050405020304" pitchFamily="18" charset="0"/>
              </a:rPr>
              <a:t>pattern </a:t>
            </a:r>
            <a:r>
              <a:rPr lang="en-US" sz="2800" dirty="0">
                <a:solidFill>
                  <a:schemeClr val="tx1"/>
                </a:solidFill>
                <a:latin typeface="Times New Roman" panose="02020603050405020304" pitchFamily="18" charset="0"/>
                <a:cs typeface="Times New Roman" panose="02020603050405020304" pitchFamily="18" charset="0"/>
              </a:rPr>
              <a:t>or</a:t>
            </a:r>
            <a:r>
              <a:rPr lang="en-US" sz="2800" i="1" dirty="0">
                <a:solidFill>
                  <a:schemeClr val="tx1"/>
                </a:solidFill>
                <a:latin typeface="Times New Roman" panose="02020603050405020304" pitchFamily="18" charset="0"/>
                <a:cs typeface="Times New Roman" panose="02020603050405020304" pitchFamily="18" charset="0"/>
              </a:rPr>
              <a:t> meaning</a:t>
            </a:r>
          </a:p>
          <a:p>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934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229600" cy="4800600"/>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Recall</a:t>
            </a:r>
          </a:p>
          <a:p>
            <a:pPr lvl="1"/>
            <a:r>
              <a:rPr lang="en-US" sz="2400" dirty="0">
                <a:solidFill>
                  <a:schemeClr val="tx1"/>
                </a:solidFill>
                <a:latin typeface="Times New Roman" panose="02020603050405020304" pitchFamily="18" charset="0"/>
                <a:cs typeface="Times New Roman" panose="02020603050405020304" pitchFamily="18" charset="0"/>
              </a:rPr>
              <a:t>Technique for retrieving explicit memories in which one must </a:t>
            </a:r>
            <a:r>
              <a:rPr lang="en-US" sz="2400" i="1" dirty="0">
                <a:solidFill>
                  <a:schemeClr val="tx1"/>
                </a:solidFill>
                <a:latin typeface="Times New Roman" panose="02020603050405020304" pitchFamily="18" charset="0"/>
                <a:cs typeface="Times New Roman" panose="02020603050405020304" pitchFamily="18" charset="0"/>
              </a:rPr>
              <a:t>reproduce previously presented information</a:t>
            </a:r>
          </a:p>
          <a:p>
            <a:pPr lvl="1"/>
            <a:r>
              <a:rPr lang="en-US" sz="2400" dirty="0">
                <a:solidFill>
                  <a:schemeClr val="tx1"/>
                </a:solidFill>
                <a:latin typeface="Times New Roman" panose="02020603050405020304" pitchFamily="18" charset="0"/>
                <a:cs typeface="Times New Roman" panose="02020603050405020304" pitchFamily="18" charset="0"/>
              </a:rPr>
              <a:t>Example: essay test</a:t>
            </a:r>
          </a:p>
          <a:p>
            <a:r>
              <a:rPr lang="en-US" sz="2800" dirty="0">
                <a:solidFill>
                  <a:schemeClr val="tx1"/>
                </a:solidFill>
                <a:latin typeface="Times New Roman" panose="02020603050405020304" pitchFamily="18" charset="0"/>
                <a:cs typeface="Times New Roman" panose="02020603050405020304" pitchFamily="18" charset="0"/>
              </a:rPr>
              <a:t>Recognition</a:t>
            </a:r>
          </a:p>
          <a:p>
            <a:pPr lvl="1"/>
            <a:r>
              <a:rPr lang="en-US" sz="2400" dirty="0">
                <a:solidFill>
                  <a:schemeClr val="tx1"/>
                </a:solidFill>
                <a:latin typeface="Times New Roman" panose="02020603050405020304" pitchFamily="18" charset="0"/>
                <a:cs typeface="Times New Roman" panose="02020603050405020304" pitchFamily="18" charset="0"/>
              </a:rPr>
              <a:t>Technique for retrieving explicit memories in which one must </a:t>
            </a:r>
            <a:r>
              <a:rPr lang="en-US" sz="2400" i="1" dirty="0">
                <a:solidFill>
                  <a:schemeClr val="tx1"/>
                </a:solidFill>
                <a:latin typeface="Times New Roman" panose="02020603050405020304" pitchFamily="18" charset="0"/>
                <a:cs typeface="Times New Roman" panose="02020603050405020304" pitchFamily="18" charset="0"/>
              </a:rPr>
              <a:t>identify</a:t>
            </a:r>
            <a:r>
              <a:rPr lang="en-US" sz="2400" dirty="0">
                <a:solidFill>
                  <a:schemeClr val="tx1"/>
                </a:solidFill>
                <a:latin typeface="Times New Roman" panose="02020603050405020304" pitchFamily="18" charset="0"/>
                <a:cs typeface="Times New Roman" panose="02020603050405020304" pitchFamily="18" charset="0"/>
              </a:rPr>
              <a:t> present stimuli as having been previously presented</a:t>
            </a:r>
          </a:p>
          <a:p>
            <a:pPr lvl="1"/>
            <a:r>
              <a:rPr lang="en-US" sz="2400" dirty="0">
                <a:solidFill>
                  <a:schemeClr val="tx1"/>
                </a:solidFill>
                <a:latin typeface="Times New Roman" panose="02020603050405020304" pitchFamily="18" charset="0"/>
                <a:cs typeface="Times New Roman" panose="02020603050405020304" pitchFamily="18" charset="0"/>
              </a:rPr>
              <a:t>Example: multiple-choice test</a:t>
            </a:r>
          </a:p>
          <a:p>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813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Factors Affecting Retrieval</a:t>
            </a:r>
          </a:p>
        </p:txBody>
      </p:sp>
      <p:sp>
        <p:nvSpPr>
          <p:cNvPr id="3" name="Content Placeholder 2"/>
          <p:cNvSpPr>
            <a:spLocks noGrp="1"/>
          </p:cNvSpPr>
          <p:nvPr>
            <p:ph idx="1"/>
          </p:nvPr>
        </p:nvSpPr>
        <p:spPr>
          <a:xfrm>
            <a:off x="1981200" y="1600200"/>
            <a:ext cx="8229600" cy="4800600"/>
          </a:xfrm>
        </p:spPr>
        <p:txBody>
          <a:bodyPr>
            <a:normAutofit/>
          </a:bodyPr>
          <a:lstStyle/>
          <a:p>
            <a:r>
              <a:rPr lang="en-US" sz="2800" dirty="0"/>
              <a:t>Encoding specificity principle</a:t>
            </a:r>
          </a:p>
          <a:p>
            <a:pPr lvl="1"/>
            <a:r>
              <a:rPr lang="en-US" sz="2400" dirty="0"/>
              <a:t>The more closely the retrieval clues match the form in which the information was encoded, the better the information will be remembered</a:t>
            </a:r>
          </a:p>
          <a:p>
            <a:pPr lvl="1"/>
            <a:r>
              <a:rPr lang="en-US" sz="2400" dirty="0"/>
              <a:t>Shows how memories are </a:t>
            </a:r>
            <a:r>
              <a:rPr lang="en-US" sz="2400" i="1" dirty="0">
                <a:solidFill>
                  <a:srgbClr val="7030A0"/>
                </a:solidFill>
              </a:rPr>
              <a:t>linked</a:t>
            </a:r>
            <a:r>
              <a:rPr lang="en-US" sz="2400" dirty="0">
                <a:solidFill>
                  <a:srgbClr val="7030A0"/>
                </a:solidFill>
              </a:rPr>
              <a:t> </a:t>
            </a:r>
            <a:r>
              <a:rPr lang="en-US" sz="2400" dirty="0"/>
              <a:t>to the </a:t>
            </a:r>
            <a:r>
              <a:rPr lang="en-US" sz="2400" i="1" dirty="0">
                <a:solidFill>
                  <a:srgbClr val="7030A0"/>
                </a:solidFill>
              </a:rPr>
              <a:t>context</a:t>
            </a:r>
            <a:r>
              <a:rPr lang="en-US" sz="2400" dirty="0">
                <a:solidFill>
                  <a:srgbClr val="7030A0"/>
                </a:solidFill>
              </a:rPr>
              <a:t> </a:t>
            </a:r>
            <a:r>
              <a:rPr lang="en-US" sz="2400" dirty="0"/>
              <a:t>where they are </a:t>
            </a:r>
            <a:r>
              <a:rPr lang="en-US" sz="2400" i="1" dirty="0">
                <a:solidFill>
                  <a:srgbClr val="7030A0"/>
                </a:solidFill>
              </a:rPr>
              <a:t>created</a:t>
            </a:r>
            <a:endParaRPr lang="en-US" sz="2400" dirty="0">
              <a:solidFill>
                <a:srgbClr val="7030A0"/>
              </a:solidFill>
            </a:endParaRPr>
          </a:p>
          <a:p>
            <a:r>
              <a:rPr lang="en-US" sz="2800" dirty="0"/>
              <a:t>State/mood congruent memory</a:t>
            </a:r>
          </a:p>
          <a:p>
            <a:pPr lvl="1"/>
            <a:r>
              <a:rPr lang="en-US" sz="2400" dirty="0"/>
              <a:t>Formed during a particular </a:t>
            </a:r>
            <a:r>
              <a:rPr lang="en-US" sz="2400" i="1" dirty="0">
                <a:solidFill>
                  <a:srgbClr val="7030A0"/>
                </a:solidFill>
              </a:rPr>
              <a:t>physiological</a:t>
            </a:r>
            <a:r>
              <a:rPr lang="en-US" sz="2400" dirty="0"/>
              <a:t>  or </a:t>
            </a:r>
            <a:r>
              <a:rPr lang="en-US" sz="2400" i="1" dirty="0">
                <a:solidFill>
                  <a:srgbClr val="7030A0"/>
                </a:solidFill>
              </a:rPr>
              <a:t>psychological</a:t>
            </a:r>
            <a:r>
              <a:rPr lang="en-US" sz="2400" dirty="0">
                <a:solidFill>
                  <a:srgbClr val="7030A0"/>
                </a:solidFill>
              </a:rPr>
              <a:t> </a:t>
            </a:r>
            <a:r>
              <a:rPr lang="en-US" sz="2400" i="1" dirty="0">
                <a:solidFill>
                  <a:srgbClr val="7030A0"/>
                </a:solidFill>
              </a:rPr>
              <a:t>state</a:t>
            </a:r>
            <a:r>
              <a:rPr lang="en-US" sz="2400" dirty="0"/>
              <a:t> will be easier to recall while in </a:t>
            </a:r>
            <a:r>
              <a:rPr lang="en-US" sz="2400" i="1" dirty="0">
                <a:solidFill>
                  <a:srgbClr val="7030A0"/>
                </a:solidFill>
              </a:rPr>
              <a:t>similar state</a:t>
            </a:r>
          </a:p>
        </p:txBody>
      </p:sp>
    </p:spTree>
    <p:extLst>
      <p:ext uri="{BB962C8B-B14F-4D97-AF65-F5344CB8AC3E}">
        <p14:creationId xmlns:p14="http://schemas.microsoft.com/office/powerpoint/2010/main" val="950777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FD0A-3BB3-4E16-A2A1-0766FFEA501A}"/>
              </a:ext>
            </a:extLst>
          </p:cNvPr>
          <p:cNvSpPr>
            <a:spLocks noGrp="1"/>
          </p:cNvSpPr>
          <p:nvPr>
            <p:ph type="title"/>
          </p:nvPr>
        </p:nvSpPr>
        <p:spPr>
          <a:xfrm>
            <a:off x="1251678" y="793869"/>
            <a:ext cx="10178322" cy="1492132"/>
          </a:xfrm>
        </p:spPr>
        <p:txBody>
          <a:bodyPr/>
          <a:lstStyle/>
          <a:p>
            <a:pPr algn="ctr"/>
            <a:r>
              <a:rPr lang="en-US" dirty="0"/>
              <a:t>Forgetting</a:t>
            </a:r>
          </a:p>
        </p:txBody>
      </p:sp>
      <p:sp>
        <p:nvSpPr>
          <p:cNvPr id="3" name="Content Placeholder 2">
            <a:extLst>
              <a:ext uri="{FF2B5EF4-FFF2-40B4-BE49-F238E27FC236}">
                <a16:creationId xmlns:a16="http://schemas.microsoft.com/office/drawing/2014/main" id="{465486A2-5147-4BC4-8FB0-62123D10AD73}"/>
              </a:ext>
            </a:extLst>
          </p:cNvPr>
          <p:cNvSpPr>
            <a:spLocks noGrp="1"/>
          </p:cNvSpPr>
          <p:nvPr>
            <p:ph idx="1"/>
          </p:nvPr>
        </p:nvSpPr>
        <p:spPr/>
        <p:txBody>
          <a:bodyPr>
            <a:normAutofit fontScale="92500"/>
          </a:bodyPr>
          <a:lstStyle/>
          <a:p>
            <a:pPr>
              <a:lnSpc>
                <a:spcPct val="160000"/>
              </a:lnSpc>
            </a:pPr>
            <a:r>
              <a:rPr lang="en-US" sz="1900">
                <a:solidFill>
                  <a:schemeClr val="tx1"/>
                </a:solidFill>
                <a:latin typeface="Times New Roman" panose="02020603050405020304" pitchFamily="18" charset="0"/>
                <a:cs typeface="Times New Roman" panose="02020603050405020304" pitchFamily="18" charset="0"/>
              </a:rPr>
              <a:t>Interference, which occurs when some information blocks or disrupts the recall of other information, is believed to be a primary source of forgetting. </a:t>
            </a:r>
          </a:p>
          <a:p>
            <a:r>
              <a:rPr lang="en-US" sz="1900" b="1">
                <a:solidFill>
                  <a:schemeClr val="tx1"/>
                </a:solidFill>
                <a:latin typeface="Times New Roman" panose="02020603050405020304" pitchFamily="18" charset="0"/>
                <a:cs typeface="Times New Roman" panose="02020603050405020304" pitchFamily="18" charset="0"/>
              </a:rPr>
              <a:t>Forgetting Curve</a:t>
            </a:r>
          </a:p>
          <a:p>
            <a:pPr lvl="1"/>
            <a:r>
              <a:rPr lang="en-US" sz="1900">
                <a:solidFill>
                  <a:schemeClr val="tx1"/>
                </a:solidFill>
                <a:latin typeface="Times New Roman" panose="02020603050405020304" pitchFamily="18" charset="0"/>
                <a:cs typeface="Times New Roman" panose="02020603050405020304" pitchFamily="18" charset="0"/>
              </a:rPr>
              <a:t>Ebbinghaus - series of tests on himself</a:t>
            </a:r>
          </a:p>
          <a:p>
            <a:pPr lvl="1"/>
            <a:r>
              <a:rPr lang="en-US" sz="1900">
                <a:solidFill>
                  <a:schemeClr val="tx1"/>
                </a:solidFill>
                <a:latin typeface="Times New Roman" panose="02020603050405020304" pitchFamily="18" charset="0"/>
                <a:cs typeface="Times New Roman" panose="02020603050405020304" pitchFamily="18" charset="0"/>
              </a:rPr>
              <a:t>Memorization and forgetting of meaningless three letter words. </a:t>
            </a:r>
          </a:p>
          <a:p>
            <a:pPr lvl="1"/>
            <a:r>
              <a:rPr lang="en-US" sz="1900">
                <a:solidFill>
                  <a:schemeClr val="tx1"/>
                </a:solidFill>
                <a:latin typeface="Times New Roman" panose="02020603050405020304" pitchFamily="18" charset="0"/>
                <a:cs typeface="Times New Roman" panose="02020603050405020304" pitchFamily="18" charset="0"/>
              </a:rPr>
              <a:t>Nonsense words such as “WID”, “ZOF and “KAF”</a:t>
            </a:r>
          </a:p>
          <a:p>
            <a:pPr lvl="1"/>
            <a:r>
              <a:rPr lang="en-US" sz="1900">
                <a:solidFill>
                  <a:schemeClr val="tx1"/>
                </a:solidFill>
                <a:latin typeface="Times New Roman" panose="02020603050405020304" pitchFamily="18" charset="0"/>
                <a:cs typeface="Times New Roman" panose="02020603050405020304" pitchFamily="18" charset="0"/>
              </a:rPr>
              <a:t>Check if information is retained after different time periods. </a:t>
            </a:r>
          </a:p>
          <a:p>
            <a:pPr lvl="1"/>
            <a:r>
              <a:rPr lang="en-US" sz="1900">
                <a:solidFill>
                  <a:schemeClr val="tx1"/>
                </a:solidFill>
                <a:latin typeface="Times New Roman" panose="02020603050405020304" pitchFamily="18" charset="0"/>
                <a:cs typeface="Times New Roman" panose="02020603050405020304" pitchFamily="18" charset="0"/>
              </a:rPr>
              <a:t>The results thus obtained were plotted in a graph, which is now referred to as the forgetting curve.</a:t>
            </a:r>
            <a:br>
              <a:rPr lang="en-US">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120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BF1911-FF79-4A1A-B459-C2ABB435B36C}"/>
              </a:ext>
            </a:extLst>
          </p:cNvPr>
          <p:cNvPicPr>
            <a:picLocks noChangeAspect="1"/>
          </p:cNvPicPr>
          <p:nvPr/>
        </p:nvPicPr>
        <p:blipFill>
          <a:blip r:embed="rId2"/>
          <a:stretch>
            <a:fillRect/>
          </a:stretch>
        </p:blipFill>
        <p:spPr>
          <a:xfrm>
            <a:off x="5194607" y="1479583"/>
            <a:ext cx="6391533" cy="3898834"/>
          </a:xfrm>
          <a:prstGeom prst="rect">
            <a:avLst/>
          </a:prstGeom>
        </p:spPr>
      </p:pic>
      <p:sp>
        <p:nvSpPr>
          <p:cNvPr id="3" name="Content Placeholder 2">
            <a:extLst>
              <a:ext uri="{FF2B5EF4-FFF2-40B4-BE49-F238E27FC236}">
                <a16:creationId xmlns:a16="http://schemas.microsoft.com/office/drawing/2014/main" id="{C3A6C4D0-E35F-4D32-9365-DB612C109501}"/>
              </a:ext>
            </a:extLst>
          </p:cNvPr>
          <p:cNvSpPr>
            <a:spLocks noGrp="1"/>
          </p:cNvSpPr>
          <p:nvPr>
            <p:ph idx="1"/>
          </p:nvPr>
        </p:nvSpPr>
        <p:spPr>
          <a:xfrm>
            <a:off x="1154955" y="2120900"/>
            <a:ext cx="3133726" cy="38989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Memory retention is 100% at the time of learning any particular piece of information. However, it drops rapidly to 40% within the first </a:t>
            </a:r>
            <a:r>
              <a:rPr lang="en-US" dirty="0" err="1">
                <a:solidFill>
                  <a:srgbClr val="FFFFFF"/>
                </a:solidFill>
                <a:latin typeface="Times New Roman" panose="02020603050405020304" pitchFamily="18" charset="0"/>
                <a:cs typeface="Times New Roman" panose="02020603050405020304" pitchFamily="18" charset="0"/>
              </a:rPr>
              <a:t>dew</a:t>
            </a:r>
            <a:r>
              <a:rPr lang="en-US" dirty="0">
                <a:solidFill>
                  <a:srgbClr val="FFFFFF"/>
                </a:solidFill>
                <a:latin typeface="Times New Roman" panose="02020603050405020304" pitchFamily="18" charset="0"/>
                <a:cs typeface="Times New Roman" panose="02020603050405020304" pitchFamily="18" charset="0"/>
              </a:rPr>
              <a:t> days. After which, the declination of memory retention slows down again and Memory Decays.</a:t>
            </a:r>
          </a:p>
          <a:p>
            <a:endParaRPr lang="en-US" dirty="0">
              <a:solidFill>
                <a:srgbClr val="FFFFFF"/>
              </a:solidFill>
              <a:latin typeface="Times New Roman" panose="02020603050405020304" pitchFamily="18" charset="0"/>
              <a:cs typeface="Times New Roman" panose="02020603050405020304" pitchFamily="18" charset="0"/>
            </a:endParaRPr>
          </a:p>
          <a:p>
            <a:endParaRPr lang="en-US" dirty="0">
              <a:solidFill>
                <a:srgbClr val="FFFFFF"/>
              </a:solidFill>
            </a:endParaRPr>
          </a:p>
        </p:txBody>
      </p:sp>
    </p:spTree>
    <p:extLst>
      <p:ext uri="{BB962C8B-B14F-4D97-AF65-F5344CB8AC3E}">
        <p14:creationId xmlns:p14="http://schemas.microsoft.com/office/powerpoint/2010/main" val="168212373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Theories of forgetting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3437275"/>
              </p:ext>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408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Forget</a:t>
            </a:r>
          </a:p>
        </p:txBody>
      </p:sp>
      <p:sp>
        <p:nvSpPr>
          <p:cNvPr id="3" name="Content Placeholder 2"/>
          <p:cNvSpPr>
            <a:spLocks noGrp="1"/>
          </p:cNvSpPr>
          <p:nvPr>
            <p:ph idx="1"/>
          </p:nvPr>
        </p:nvSpPr>
        <p:spPr>
          <a:xfrm>
            <a:off x="1981200" y="1600200"/>
            <a:ext cx="8229600" cy="4953000"/>
          </a:xfrm>
        </p:spPr>
        <p:txBody>
          <a:bodyPr>
            <a:normAutofit/>
          </a:bodyPr>
          <a:lstStyle/>
          <a:p>
            <a:r>
              <a:rPr lang="en-US" dirty="0">
                <a:solidFill>
                  <a:schemeClr val="tx1"/>
                </a:solidFill>
              </a:rPr>
              <a:t>Repression</a:t>
            </a:r>
          </a:p>
          <a:p>
            <a:r>
              <a:rPr lang="en-US" dirty="0">
                <a:solidFill>
                  <a:schemeClr val="tx1"/>
                </a:solidFill>
              </a:rPr>
              <a:t>Suppression</a:t>
            </a:r>
          </a:p>
          <a:p>
            <a:r>
              <a:rPr lang="en-US" dirty="0">
                <a:solidFill>
                  <a:schemeClr val="tx1"/>
                </a:solidFill>
              </a:rPr>
              <a:t>Brain tumor</a:t>
            </a:r>
          </a:p>
          <a:p>
            <a:r>
              <a:rPr lang="en-US" dirty="0">
                <a:solidFill>
                  <a:schemeClr val="tx1"/>
                </a:solidFill>
              </a:rPr>
              <a:t>Diseases of the nervous system</a:t>
            </a:r>
          </a:p>
          <a:p>
            <a:r>
              <a:rPr lang="en-US" dirty="0">
                <a:solidFill>
                  <a:schemeClr val="tx1"/>
                </a:solidFill>
              </a:rPr>
              <a:t>Old age</a:t>
            </a:r>
          </a:p>
          <a:p>
            <a:r>
              <a:rPr lang="en-US" dirty="0">
                <a:solidFill>
                  <a:schemeClr val="tx1"/>
                </a:solidFill>
              </a:rPr>
              <a:t>Accidental injuries</a:t>
            </a:r>
          </a:p>
          <a:p>
            <a:r>
              <a:rPr lang="en-US" dirty="0">
                <a:solidFill>
                  <a:schemeClr val="tx1"/>
                </a:solidFill>
              </a:rPr>
              <a:t>Organic Decay</a:t>
            </a:r>
          </a:p>
          <a:p>
            <a:pPr lvl="1"/>
            <a:r>
              <a:rPr lang="en-US" dirty="0">
                <a:solidFill>
                  <a:schemeClr val="tx1"/>
                </a:solidFill>
              </a:rPr>
              <a:t>Those traces which do not get reinforced by training and practice, will fade away with time. </a:t>
            </a:r>
          </a:p>
          <a:p>
            <a:r>
              <a:rPr lang="en-US" dirty="0">
                <a:solidFill>
                  <a:schemeClr val="tx1"/>
                </a:solidFill>
              </a:rPr>
              <a:t>Retroactive Inhibition (Interference)</a:t>
            </a:r>
          </a:p>
          <a:p>
            <a:r>
              <a:rPr lang="en-US" dirty="0">
                <a:solidFill>
                  <a:schemeClr val="tx1"/>
                </a:solidFill>
              </a:rPr>
              <a:t>Proactive Inhibition (Interference)</a:t>
            </a:r>
          </a:p>
          <a:p>
            <a:pPr lvl="1"/>
            <a:endParaRPr lang="en-US" dirty="0"/>
          </a:p>
        </p:txBody>
      </p:sp>
    </p:spTree>
    <p:extLst>
      <p:ext uri="{BB962C8B-B14F-4D97-AF65-F5344CB8AC3E}">
        <p14:creationId xmlns:p14="http://schemas.microsoft.com/office/powerpoint/2010/main" val="12378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Memory is Good at</a:t>
            </a:r>
          </a:p>
        </p:txBody>
      </p:sp>
      <p:sp>
        <p:nvSpPr>
          <p:cNvPr id="3" name="Content Placeholder 2"/>
          <p:cNvSpPr>
            <a:spLocks noGrp="1"/>
          </p:cNvSpPr>
          <p:nvPr>
            <p:ph idx="1"/>
          </p:nvPr>
        </p:nvSpPr>
        <p:spPr>
          <a:xfrm>
            <a:off x="1981200" y="1752600"/>
            <a:ext cx="8229600" cy="46482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Information on which attention is focused</a:t>
            </a:r>
          </a:p>
          <a:p>
            <a:r>
              <a:rPr lang="en-US" sz="2400" dirty="0">
                <a:solidFill>
                  <a:schemeClr val="tx1"/>
                </a:solidFill>
                <a:latin typeface="Times New Roman" panose="02020603050405020304" pitchFamily="18" charset="0"/>
                <a:cs typeface="Times New Roman" panose="02020603050405020304" pitchFamily="18" charset="0"/>
              </a:rPr>
              <a:t>Information in which we are interested</a:t>
            </a:r>
          </a:p>
          <a:p>
            <a:r>
              <a:rPr lang="en-US" sz="2400" dirty="0">
                <a:solidFill>
                  <a:schemeClr val="tx1"/>
                </a:solidFill>
                <a:latin typeface="Times New Roman" panose="02020603050405020304" pitchFamily="18" charset="0"/>
                <a:cs typeface="Times New Roman" panose="02020603050405020304" pitchFamily="18" charset="0"/>
              </a:rPr>
              <a:t>Information that arouses us emotionally</a:t>
            </a:r>
          </a:p>
          <a:p>
            <a:r>
              <a:rPr lang="en-US" sz="2400" dirty="0">
                <a:solidFill>
                  <a:schemeClr val="tx1"/>
                </a:solidFill>
                <a:latin typeface="Times New Roman" panose="02020603050405020304" pitchFamily="18" charset="0"/>
                <a:cs typeface="Times New Roman" panose="02020603050405020304" pitchFamily="18" charset="0"/>
              </a:rPr>
              <a:t>Information that fits with our previous experiences</a:t>
            </a:r>
          </a:p>
          <a:p>
            <a:r>
              <a:rPr lang="en-US" sz="2400" dirty="0">
                <a:solidFill>
                  <a:schemeClr val="tx1"/>
                </a:solidFill>
                <a:latin typeface="Times New Roman" panose="02020603050405020304" pitchFamily="18" charset="0"/>
                <a:cs typeface="Times New Roman" panose="02020603050405020304" pitchFamily="18" charset="0"/>
              </a:rPr>
              <a:t>Information that we rehearse</a:t>
            </a:r>
          </a:p>
        </p:txBody>
      </p:sp>
    </p:spTree>
    <p:extLst>
      <p:ext uri="{BB962C8B-B14F-4D97-AF65-F5344CB8AC3E}">
        <p14:creationId xmlns:p14="http://schemas.microsoft.com/office/powerpoint/2010/main" val="181317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DLT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65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improve memory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3106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1278" y="936171"/>
            <a:ext cx="10178322" cy="4627735"/>
          </a:xfrm>
        </p:spPr>
        <p:txBody>
          <a:bodyPr>
            <a:normAutofit fontScale="85000" lnSpcReduction="20000"/>
          </a:bodyPr>
          <a:lstStyle/>
          <a:p>
            <a:pPr>
              <a:defRPr/>
            </a:pPr>
            <a:r>
              <a:rPr lang="en-US" sz="2800" dirty="0">
                <a:solidFill>
                  <a:schemeClr val="tx1"/>
                </a:solidFill>
                <a:latin typeface="Times New Roman" panose="02020603050405020304" pitchFamily="18" charset="0"/>
                <a:cs typeface="Times New Roman" panose="02020603050405020304" pitchFamily="18" charset="0"/>
              </a:rPr>
              <a:t>Chunking</a:t>
            </a:r>
          </a:p>
          <a:p>
            <a:pPr>
              <a:defRPr/>
            </a:pPr>
            <a:r>
              <a:rPr lang="en-US" sz="2800" dirty="0">
                <a:solidFill>
                  <a:schemeClr val="tx1"/>
                </a:solidFill>
                <a:latin typeface="Times New Roman" panose="02020603050405020304" pitchFamily="18" charset="0"/>
                <a:cs typeface="Times New Roman" panose="02020603050405020304" pitchFamily="18" charset="0"/>
              </a:rPr>
              <a:t>Elaborative Rehearsals</a:t>
            </a:r>
          </a:p>
          <a:p>
            <a:pPr>
              <a:defRPr/>
            </a:pPr>
            <a:r>
              <a:rPr lang="en-US" sz="2800" dirty="0">
                <a:solidFill>
                  <a:schemeClr val="tx1"/>
                </a:solidFill>
                <a:latin typeface="Times New Roman" panose="02020603050405020304" pitchFamily="18" charset="0"/>
                <a:cs typeface="Times New Roman" panose="02020603050405020304" pitchFamily="18" charset="0"/>
              </a:rPr>
              <a:t>Study repeatedly ( over learning)</a:t>
            </a:r>
          </a:p>
          <a:p>
            <a:r>
              <a:rPr lang="en-US" sz="2800" dirty="0">
                <a:solidFill>
                  <a:schemeClr val="tx1"/>
                </a:solidFill>
                <a:latin typeface="Times New Roman" panose="02020603050405020304" pitchFamily="18" charset="0"/>
                <a:cs typeface="Times New Roman" panose="02020603050405020304" pitchFamily="18" charset="0"/>
              </a:rPr>
              <a:t>Organize material</a:t>
            </a:r>
          </a:p>
          <a:p>
            <a:r>
              <a:rPr lang="en-US" sz="2800" dirty="0">
                <a:solidFill>
                  <a:schemeClr val="tx1"/>
                </a:solidFill>
                <a:latin typeface="Times New Roman" panose="02020603050405020304" pitchFamily="18" charset="0"/>
                <a:cs typeface="Times New Roman" panose="02020603050405020304" pitchFamily="18" charset="0"/>
              </a:rPr>
              <a:t>Think and be sure that you understand the meaning of the material to be memorized </a:t>
            </a:r>
          </a:p>
          <a:p>
            <a:pPr>
              <a:lnSpc>
                <a:spcPct val="90000"/>
              </a:lnSpc>
              <a:defRPr/>
            </a:pPr>
            <a:r>
              <a:rPr lang="en-US" sz="2800" dirty="0">
                <a:solidFill>
                  <a:schemeClr val="tx1"/>
                </a:solidFill>
                <a:latin typeface="Times New Roman" panose="02020603050405020304" pitchFamily="18" charset="0"/>
                <a:cs typeface="Times New Roman" panose="02020603050405020304" pitchFamily="18" charset="0"/>
              </a:rPr>
              <a:t>Establish memory cues (imagery can be useful)</a:t>
            </a:r>
          </a:p>
          <a:p>
            <a:pPr>
              <a:lnSpc>
                <a:spcPct val="90000"/>
              </a:lnSpc>
              <a:defRPr/>
            </a:pPr>
            <a:r>
              <a:rPr lang="en-US" sz="2800" dirty="0">
                <a:solidFill>
                  <a:schemeClr val="tx1"/>
                </a:solidFill>
                <a:latin typeface="Times New Roman" panose="02020603050405020304" pitchFamily="18" charset="0"/>
                <a:cs typeface="Times New Roman" panose="02020603050405020304" pitchFamily="18" charset="0"/>
              </a:rPr>
              <a:t>PQRST</a:t>
            </a:r>
          </a:p>
          <a:p>
            <a:pPr lvl="1">
              <a:lnSpc>
                <a:spcPct val="90000"/>
              </a:lnSpc>
              <a:defRPr/>
            </a:pPr>
            <a:r>
              <a:rPr lang="en-US" sz="2400" dirty="0">
                <a:solidFill>
                  <a:schemeClr val="tx1"/>
                </a:solidFill>
                <a:latin typeface="Times New Roman" panose="02020603050405020304" pitchFamily="18" charset="0"/>
                <a:cs typeface="Times New Roman" panose="02020603050405020304" pitchFamily="18" charset="0"/>
              </a:rPr>
              <a:t>P= Preview</a:t>
            </a:r>
          </a:p>
          <a:p>
            <a:pPr lvl="1">
              <a:lnSpc>
                <a:spcPct val="90000"/>
              </a:lnSpc>
              <a:defRPr/>
            </a:pPr>
            <a:r>
              <a:rPr lang="en-US" sz="2400" dirty="0">
                <a:solidFill>
                  <a:schemeClr val="tx1"/>
                </a:solidFill>
                <a:latin typeface="Times New Roman" panose="02020603050405020304" pitchFamily="18" charset="0"/>
                <a:cs typeface="Times New Roman" panose="02020603050405020304" pitchFamily="18" charset="0"/>
              </a:rPr>
              <a:t>Q= Question</a:t>
            </a:r>
          </a:p>
          <a:p>
            <a:pPr lvl="1">
              <a:lnSpc>
                <a:spcPct val="90000"/>
              </a:lnSpc>
              <a:defRPr/>
            </a:pPr>
            <a:r>
              <a:rPr lang="en-US" sz="2400" dirty="0">
                <a:solidFill>
                  <a:schemeClr val="tx1"/>
                </a:solidFill>
                <a:latin typeface="Times New Roman" panose="02020603050405020304" pitchFamily="18" charset="0"/>
                <a:cs typeface="Times New Roman" panose="02020603050405020304" pitchFamily="18" charset="0"/>
              </a:rPr>
              <a:t>R= Read</a:t>
            </a:r>
          </a:p>
          <a:p>
            <a:pPr lvl="1">
              <a:lnSpc>
                <a:spcPct val="90000"/>
              </a:lnSpc>
              <a:defRPr/>
            </a:pPr>
            <a:r>
              <a:rPr lang="en-US" sz="2400" dirty="0">
                <a:solidFill>
                  <a:schemeClr val="tx1"/>
                </a:solidFill>
                <a:latin typeface="Times New Roman" panose="02020603050405020304" pitchFamily="18" charset="0"/>
                <a:cs typeface="Times New Roman" panose="02020603050405020304" pitchFamily="18" charset="0"/>
              </a:rPr>
              <a:t>S= Self recitation</a:t>
            </a:r>
          </a:p>
          <a:p>
            <a:pPr lvl="1">
              <a:lnSpc>
                <a:spcPct val="90000"/>
              </a:lnSpc>
              <a:defRPr/>
            </a:pPr>
            <a:r>
              <a:rPr lang="en-US" sz="2400" dirty="0">
                <a:solidFill>
                  <a:schemeClr val="tx1"/>
                </a:solidFill>
                <a:latin typeface="Times New Roman" panose="02020603050405020304" pitchFamily="18" charset="0"/>
                <a:cs typeface="Times New Roman" panose="02020603050405020304" pitchFamily="18" charset="0"/>
              </a:rPr>
              <a:t>T= Test</a:t>
            </a:r>
          </a:p>
          <a:p>
            <a:pPr>
              <a:defRPr/>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111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Eyewitness Testimony… Is it Reliable?</a:t>
            </a:r>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Witnesses reconstruct memory</a:t>
            </a:r>
          </a:p>
          <a:p>
            <a:r>
              <a:rPr lang="en-US" sz="2400" dirty="0">
                <a:solidFill>
                  <a:schemeClr val="tx1"/>
                </a:solidFill>
                <a:latin typeface="Times New Roman" panose="02020603050405020304" pitchFamily="18" charset="0"/>
                <a:cs typeface="Times New Roman" panose="02020603050405020304" pitchFamily="18" charset="0"/>
              </a:rPr>
              <a:t>Time gap</a:t>
            </a:r>
          </a:p>
          <a:p>
            <a:r>
              <a:rPr lang="en-US" sz="2400" dirty="0">
                <a:solidFill>
                  <a:schemeClr val="tx1"/>
                </a:solidFill>
                <a:latin typeface="Times New Roman" panose="02020603050405020304" pitchFamily="18" charset="0"/>
                <a:cs typeface="Times New Roman" panose="02020603050405020304" pitchFamily="18" charset="0"/>
              </a:rPr>
              <a:t>Focus of eyewitness</a:t>
            </a:r>
          </a:p>
          <a:p>
            <a:r>
              <a:rPr lang="en-US" sz="2400" dirty="0">
                <a:solidFill>
                  <a:schemeClr val="tx1"/>
                </a:solidFill>
                <a:latin typeface="Times New Roman" panose="02020603050405020304" pitchFamily="18" charset="0"/>
                <a:cs typeface="Times New Roman" panose="02020603050405020304" pitchFamily="18" charset="0"/>
              </a:rPr>
              <a:t>Can form false memories</a:t>
            </a:r>
          </a:p>
        </p:txBody>
      </p:sp>
    </p:spTree>
    <p:extLst>
      <p:ext uri="{BB962C8B-B14F-4D97-AF65-F5344CB8AC3E}">
        <p14:creationId xmlns:p14="http://schemas.microsoft.com/office/powerpoint/2010/main" val="1277768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1BB4-F868-4B7E-B996-E7B407D7250B}"/>
              </a:ext>
            </a:extLst>
          </p:cNvPr>
          <p:cNvSpPr>
            <a:spLocks noGrp="1"/>
          </p:cNvSpPr>
          <p:nvPr>
            <p:ph type="title"/>
          </p:nvPr>
        </p:nvSpPr>
        <p:spPr/>
        <p:txBody>
          <a:bodyPr/>
          <a:lstStyle/>
          <a:p>
            <a:r>
              <a:rPr lang="en-US" sz="3300"/>
              <a:t>Pervasive Role of Memory in Everyday Life</a:t>
            </a:r>
            <a:endParaRPr lang="en-US" sz="3300" dirty="0"/>
          </a:p>
        </p:txBody>
      </p:sp>
      <p:sp>
        <p:nvSpPr>
          <p:cNvPr id="3" name="Content Placeholder 2">
            <a:extLst>
              <a:ext uri="{FF2B5EF4-FFF2-40B4-BE49-F238E27FC236}">
                <a16:creationId xmlns:a16="http://schemas.microsoft.com/office/drawing/2014/main" id="{EE8F6A5F-44FF-48DB-B5F5-C61B2C9142B0}"/>
              </a:ext>
            </a:extLst>
          </p:cNvPr>
          <p:cNvSpPr>
            <a:spLocks noGrp="1"/>
          </p:cNvSpPr>
          <p:nvPr>
            <p:ph idx="1"/>
          </p:nvPr>
        </p:nvSpPr>
        <p:spPr>
          <a:xfrm>
            <a:off x="1251678" y="1720850"/>
            <a:ext cx="9532096" cy="34163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Write down everything you did yesterday that did NOT involve memory</a:t>
            </a:r>
          </a:p>
          <a:p>
            <a:r>
              <a:rPr lang="en-US" dirty="0">
                <a:solidFill>
                  <a:schemeClr val="tx1"/>
                </a:solidFill>
                <a:latin typeface="Times New Roman" panose="02020603050405020304" pitchFamily="18" charset="0"/>
                <a:cs typeface="Times New Roman" panose="02020603050405020304" pitchFamily="18" charset="0"/>
              </a:rPr>
              <a:t>Blinking, Burping, Seeing, Breathing, Sleeping, Waking Up</a:t>
            </a:r>
          </a:p>
          <a:p>
            <a:r>
              <a:rPr lang="en-US" dirty="0">
                <a:solidFill>
                  <a:schemeClr val="tx1"/>
                </a:solidFill>
                <a:latin typeface="Times New Roman" panose="02020603050405020304" pitchFamily="18" charset="0"/>
                <a:cs typeface="Times New Roman" panose="02020603050405020304" pitchFamily="18" charset="0"/>
              </a:rPr>
              <a:t>Walking, Using The Bathroom, Eating, Talking, Working</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Memory Loss</a:t>
            </a:r>
          </a:p>
          <a:p>
            <a:pPr lvl="1"/>
            <a:r>
              <a:rPr lang="en-US" sz="1800" dirty="0">
                <a:solidFill>
                  <a:schemeClr val="tx1"/>
                </a:solidFill>
                <a:latin typeface="Times New Roman" panose="02020603050405020304" pitchFamily="18" charset="0"/>
                <a:cs typeface="Times New Roman" panose="02020603050405020304" pitchFamily="18" charset="0"/>
              </a:rPr>
              <a:t>Amnesia</a:t>
            </a:r>
          </a:p>
          <a:p>
            <a:pPr lvl="1"/>
            <a:r>
              <a:rPr lang="en-US" sz="1800" dirty="0">
                <a:solidFill>
                  <a:schemeClr val="tx1"/>
                </a:solidFill>
                <a:latin typeface="Times New Roman" panose="02020603050405020304" pitchFamily="18" charset="0"/>
                <a:cs typeface="Times New Roman" panose="02020603050405020304" pitchFamily="18" charset="0"/>
              </a:rPr>
              <a:t>Dementia</a:t>
            </a:r>
          </a:p>
          <a:p>
            <a:pPr lvl="2"/>
            <a:r>
              <a:rPr lang="en-US" sz="1800" dirty="0" err="1">
                <a:solidFill>
                  <a:schemeClr val="tx1"/>
                </a:solidFill>
                <a:latin typeface="Times New Roman" panose="02020603050405020304" pitchFamily="18" charset="0"/>
                <a:cs typeface="Times New Roman" panose="02020603050405020304" pitchFamily="18" charset="0"/>
              </a:rPr>
              <a:t>Alzhiemers</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34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F3D6-1AF3-472C-802A-FDFD0E62AA5A}"/>
              </a:ext>
            </a:extLst>
          </p:cNvPr>
          <p:cNvSpPr>
            <a:spLocks noGrp="1"/>
          </p:cNvSpPr>
          <p:nvPr>
            <p:ph type="title"/>
          </p:nvPr>
        </p:nvSpPr>
        <p:spPr>
          <a:xfrm>
            <a:off x="6043543" y="1850565"/>
            <a:ext cx="5243581" cy="3153753"/>
          </a:xfrm>
        </p:spPr>
        <p:txBody>
          <a:bodyPr vert="horz" lIns="91440" tIns="45720" rIns="91440" bIns="45720" rtlCol="0" anchor="b">
            <a:normAutofit/>
          </a:bodyPr>
          <a:lstStyle/>
          <a:p>
            <a:r>
              <a:rPr lang="en-US" sz="5400" b="0" i="0" kern="1200" dirty="0">
                <a:solidFill>
                  <a:srgbClr val="EBEBEB"/>
                </a:solidFill>
                <a:latin typeface="Times New Roman" panose="02020603050405020304" pitchFamily="18" charset="0"/>
                <a:cs typeface="Times New Roman" panose="02020603050405020304" pitchFamily="18" charset="0"/>
              </a:rPr>
              <a:t>Thank you</a:t>
            </a:r>
            <a:br>
              <a:rPr lang="en-US" sz="5400" b="0" i="0" kern="1200" dirty="0">
                <a:solidFill>
                  <a:srgbClr val="EBEBEB"/>
                </a:solidFill>
                <a:latin typeface="Times New Roman" panose="02020603050405020304" pitchFamily="18" charset="0"/>
                <a:cs typeface="Times New Roman" panose="02020603050405020304" pitchFamily="18" charset="0"/>
              </a:rPr>
            </a:br>
            <a:r>
              <a:rPr lang="en-US" sz="5400" b="0" i="0" kern="1200" dirty="0">
                <a:solidFill>
                  <a:srgbClr val="EBEBEB"/>
                </a:solidFill>
                <a:latin typeface="Times New Roman" panose="02020603050405020304" pitchFamily="18" charset="0"/>
                <a:cs typeface="Times New Roman" panose="02020603050405020304" pitchFamily="18" charset="0"/>
              </a:rPr>
              <a:t>Any Question?</a:t>
            </a:r>
          </a:p>
        </p:txBody>
      </p:sp>
      <p:pic>
        <p:nvPicPr>
          <p:cNvPr id="6" name="Graphic 5" descr="Help">
            <a:extLst>
              <a:ext uri="{FF2B5EF4-FFF2-40B4-BE49-F238E27FC236}">
                <a16:creationId xmlns:a16="http://schemas.microsoft.com/office/drawing/2014/main" id="{E8F856CF-72FC-499E-AE12-50E9D0D5D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119670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Process </a:t>
            </a:r>
          </a:p>
        </p:txBody>
      </p:sp>
    </p:spTree>
    <p:extLst>
      <p:ext uri="{BB962C8B-B14F-4D97-AF65-F5344CB8AC3E}">
        <p14:creationId xmlns:p14="http://schemas.microsoft.com/office/powerpoint/2010/main" val="372348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tges of memory"/>
          <p:cNvPicPr>
            <a:picLocks noChangeAspect="1" noChangeArrowheads="1"/>
          </p:cNvPicPr>
          <p:nvPr/>
        </p:nvPicPr>
        <p:blipFill rotWithShape="1">
          <a:blip r:embed="rId2">
            <a:extLst>
              <a:ext uri="{28A0092B-C50C-407E-A947-70E740481C1C}">
                <a14:useLocalDpi xmlns:a14="http://schemas.microsoft.com/office/drawing/2010/main" val="0"/>
              </a:ext>
            </a:extLst>
          </a:blip>
          <a:srcRect t="24814"/>
          <a:stretch/>
        </p:blipFill>
        <p:spPr bwMode="auto">
          <a:xfrm>
            <a:off x="2579824" y="1706320"/>
            <a:ext cx="7522029" cy="431348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Processes of Memory</a:t>
            </a:r>
          </a:p>
        </p:txBody>
      </p:sp>
    </p:spTree>
    <p:extLst>
      <p:ext uri="{BB962C8B-B14F-4D97-AF65-F5344CB8AC3E}">
        <p14:creationId xmlns:p14="http://schemas.microsoft.com/office/powerpoint/2010/main" val="179186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of Memory</a:t>
            </a:r>
          </a:p>
        </p:txBody>
      </p:sp>
      <p:sp>
        <p:nvSpPr>
          <p:cNvPr id="5" name="Slide Number Placeholder 3"/>
          <p:cNvSpPr>
            <a:spLocks noGrp="1"/>
          </p:cNvSpPr>
          <p:nvPr>
            <p:ph type="sldNum" sz="quarter" idx="12"/>
          </p:nvPr>
        </p:nvSpPr>
        <p:spPr>
          <a:xfrm>
            <a:off x="8534400" y="6172200"/>
            <a:ext cx="1905000" cy="457200"/>
          </a:xfrm>
        </p:spPr>
        <p:txBody>
          <a:bodyPr/>
          <a:lstStyle/>
          <a:p>
            <a:pPr>
              <a:defRPr/>
            </a:pPr>
            <a:fld id="{3A9DBA73-595D-4246-945D-B5A0FA5C7696}" type="slidenum">
              <a:rPr lang="en-US"/>
              <a:pPr>
                <a:defRPr/>
              </a:pPr>
              <a:t>7</a:t>
            </a:fld>
            <a:endParaRPr lang="en-US"/>
          </a:p>
        </p:txBody>
      </p:sp>
      <p:sp>
        <p:nvSpPr>
          <p:cNvPr id="6" name="Text Box 1026"/>
          <p:cNvSpPr txBox="1">
            <a:spLocks noChangeArrowheads="1"/>
          </p:cNvSpPr>
          <p:nvPr/>
        </p:nvSpPr>
        <p:spPr bwMode="auto">
          <a:xfrm>
            <a:off x="2057400" y="2057400"/>
            <a:ext cx="2209800" cy="990600"/>
          </a:xfrm>
          <a:prstGeom prst="rect">
            <a:avLst/>
          </a:prstGeom>
          <a:solidFill>
            <a:schemeClr val="accent3">
              <a:lumMod val="60000"/>
              <a:lumOff val="40000"/>
            </a:schemeClr>
          </a:solidFill>
          <a:ln w="6350">
            <a:solidFill>
              <a:schemeClr val="tx1"/>
            </a:solidFill>
            <a:miter lim="800000"/>
            <a:headEnd/>
            <a:tailEnd/>
          </a:ln>
          <a:effectLst/>
        </p:spPr>
        <p:txBody>
          <a:bodyPr anchor="ctr"/>
          <a:lstStyle/>
          <a:p>
            <a:pPr algn="ctr">
              <a:spcBef>
                <a:spcPct val="50000"/>
              </a:spcBef>
              <a:defRPr/>
            </a:pPr>
            <a:r>
              <a:rPr lang="en-US" sz="2800" b="1" i="1" dirty="0">
                <a:solidFill>
                  <a:srgbClr val="0070C0"/>
                </a:solidFill>
                <a:effectLst>
                  <a:outerShdw blurRad="38100" dist="38100" dir="2700000" algn="tl">
                    <a:srgbClr val="000000"/>
                  </a:outerShdw>
                </a:effectLst>
                <a:latin typeface="Arial" charset="0"/>
              </a:rPr>
              <a:t>Encoding</a:t>
            </a:r>
          </a:p>
        </p:txBody>
      </p:sp>
      <p:sp>
        <p:nvSpPr>
          <p:cNvPr id="7" name="Text Box 1027"/>
          <p:cNvSpPr txBox="1">
            <a:spLocks noChangeArrowheads="1"/>
          </p:cNvSpPr>
          <p:nvPr/>
        </p:nvSpPr>
        <p:spPr bwMode="auto">
          <a:xfrm>
            <a:off x="5029200" y="2057400"/>
            <a:ext cx="2209800" cy="990600"/>
          </a:xfrm>
          <a:prstGeom prst="rect">
            <a:avLst/>
          </a:prstGeom>
          <a:solidFill>
            <a:schemeClr val="accent3">
              <a:lumMod val="60000"/>
              <a:lumOff val="40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40000"/>
                    <a:lumOff val="60000"/>
                  </a:schemeClr>
                </a:solidFill>
                <a:latin typeface="Arial" charset="0"/>
              </a:rPr>
              <a:t>Storage</a:t>
            </a:r>
          </a:p>
        </p:txBody>
      </p:sp>
      <p:sp>
        <p:nvSpPr>
          <p:cNvPr id="8" name="Text Box 1028"/>
          <p:cNvSpPr txBox="1">
            <a:spLocks noChangeArrowheads="1"/>
          </p:cNvSpPr>
          <p:nvPr/>
        </p:nvSpPr>
        <p:spPr bwMode="auto">
          <a:xfrm>
            <a:off x="7924800" y="2057400"/>
            <a:ext cx="2209800" cy="990600"/>
          </a:xfrm>
          <a:prstGeom prst="rect">
            <a:avLst/>
          </a:prstGeom>
          <a:solidFill>
            <a:schemeClr val="accent3">
              <a:lumMod val="60000"/>
              <a:lumOff val="40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40000"/>
                    <a:lumOff val="60000"/>
                  </a:schemeClr>
                </a:solidFill>
                <a:latin typeface="Arial" charset="0"/>
              </a:rPr>
              <a:t>Access and Retrieval</a:t>
            </a:r>
          </a:p>
        </p:txBody>
      </p:sp>
      <p:sp>
        <p:nvSpPr>
          <p:cNvPr id="9" name="Rectangle 1030"/>
          <p:cNvSpPr txBox="1">
            <a:spLocks noChangeArrowheads="1"/>
          </p:cNvSpPr>
          <p:nvPr/>
        </p:nvSpPr>
        <p:spPr>
          <a:xfrm>
            <a:off x="1676400" y="3200401"/>
            <a:ext cx="4038600" cy="1908215"/>
          </a:xfrm>
          <a:prstGeom prst="rect">
            <a:avLst/>
          </a:prstGeom>
          <a:solidFill>
            <a:srgbClr val="FFCC66"/>
          </a:solidFill>
          <a:ln w="28575">
            <a:solidFill>
              <a:schemeClr val="tx1"/>
            </a:solidFill>
            <a:miter lim="800000"/>
            <a:headEnd/>
            <a:tailEnd/>
          </a:ln>
        </p:spPr>
        <p:txBody>
          <a:bodyPr vert="horz" lIns="182880" tIns="91440" rIns="182880" bIns="9144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Times New Roman" panose="02020603050405020304" pitchFamily="18" charset="0"/>
                <a:cs typeface="Times New Roman" panose="02020603050405020304" pitchFamily="18" charset="0"/>
              </a:rPr>
              <a:t>Involves modification of information to fit the preferred format of the memory system</a:t>
            </a:r>
          </a:p>
        </p:txBody>
      </p:sp>
      <p:sp>
        <p:nvSpPr>
          <p:cNvPr id="10" name="Rectangle 1031"/>
          <p:cNvSpPr>
            <a:spLocks noChangeArrowheads="1"/>
          </p:cNvSpPr>
          <p:nvPr/>
        </p:nvSpPr>
        <p:spPr bwMode="auto">
          <a:xfrm>
            <a:off x="6019800" y="3200400"/>
            <a:ext cx="4419600" cy="3276600"/>
          </a:xfrm>
          <a:prstGeom prst="rect">
            <a:avLst/>
          </a:prstGeom>
          <a:solidFill>
            <a:srgbClr val="FFCC66"/>
          </a:solidFill>
          <a:ln w="28575">
            <a:solidFill>
              <a:schemeClr val="tx1"/>
            </a:solidFill>
            <a:miter lim="800000"/>
            <a:headEnd/>
            <a:tailEnd/>
          </a:ln>
        </p:spPr>
        <p:txBody>
          <a:bodyPr/>
          <a:lstStyle/>
          <a:p>
            <a:pPr marL="342900" indent="-342900">
              <a:spcBef>
                <a:spcPct val="20000"/>
              </a:spcBef>
            </a:pPr>
            <a:r>
              <a:rPr lang="en-US" sz="2400" i="1" dirty="0">
                <a:latin typeface="Times New Roman" panose="02020603050405020304" pitchFamily="18" charset="0"/>
                <a:cs typeface="Times New Roman" panose="02020603050405020304" pitchFamily="18" charset="0"/>
              </a:rPr>
              <a:t>Elaboration</a:t>
            </a:r>
            <a:r>
              <a:rPr lang="en-US" sz="2400" dirty="0">
                <a:latin typeface="Times New Roman" panose="02020603050405020304" pitchFamily="18" charset="0"/>
                <a:cs typeface="Times New Roman" panose="02020603050405020304" pitchFamily="18" charset="0"/>
              </a:rPr>
              <a:t> –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Type of encoding in which meaning is added to information in working memory so that it may be more easily stored and retrieved</a:t>
            </a:r>
          </a:p>
        </p:txBody>
      </p:sp>
    </p:spTree>
    <p:extLst>
      <p:ext uri="{BB962C8B-B14F-4D97-AF65-F5344CB8AC3E}">
        <p14:creationId xmlns:p14="http://schemas.microsoft.com/office/powerpoint/2010/main" val="368606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of Memory</a:t>
            </a:r>
          </a:p>
        </p:txBody>
      </p:sp>
      <p:sp>
        <p:nvSpPr>
          <p:cNvPr id="6" name="Text Box 2"/>
          <p:cNvSpPr txBox="1">
            <a:spLocks noChangeArrowheads="1"/>
          </p:cNvSpPr>
          <p:nvPr/>
        </p:nvSpPr>
        <p:spPr bwMode="auto">
          <a:xfrm>
            <a:off x="2057400" y="2057400"/>
            <a:ext cx="2209800" cy="990600"/>
          </a:xfrm>
          <a:prstGeom prst="rect">
            <a:avLst/>
          </a:prstGeom>
          <a:solidFill>
            <a:schemeClr val="accent3">
              <a:lumMod val="60000"/>
              <a:lumOff val="40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40000"/>
                    <a:lumOff val="60000"/>
                  </a:schemeClr>
                </a:solidFill>
                <a:latin typeface="Arial" charset="0"/>
              </a:rPr>
              <a:t>Encoding</a:t>
            </a:r>
          </a:p>
        </p:txBody>
      </p:sp>
      <p:sp>
        <p:nvSpPr>
          <p:cNvPr id="7" name="Text Box 3"/>
          <p:cNvSpPr txBox="1">
            <a:spLocks noChangeArrowheads="1"/>
          </p:cNvSpPr>
          <p:nvPr/>
        </p:nvSpPr>
        <p:spPr bwMode="auto">
          <a:xfrm>
            <a:off x="5029200" y="2057400"/>
            <a:ext cx="2209800" cy="990600"/>
          </a:xfrm>
          <a:prstGeom prst="rect">
            <a:avLst/>
          </a:prstGeom>
          <a:solidFill>
            <a:schemeClr val="accent3">
              <a:lumMod val="60000"/>
              <a:lumOff val="40000"/>
            </a:schemeClr>
          </a:solidFill>
          <a:ln w="6350">
            <a:solidFill>
              <a:schemeClr val="tx1"/>
            </a:solidFill>
            <a:miter lim="800000"/>
            <a:headEnd/>
            <a:tailEnd/>
          </a:ln>
          <a:effectLst/>
        </p:spPr>
        <p:txBody>
          <a:bodyPr anchor="ctr"/>
          <a:lstStyle/>
          <a:p>
            <a:pPr algn="ctr">
              <a:spcBef>
                <a:spcPct val="50000"/>
              </a:spcBef>
              <a:defRPr/>
            </a:pPr>
            <a:r>
              <a:rPr lang="en-US" sz="2800" b="1" i="1" dirty="0">
                <a:solidFill>
                  <a:srgbClr val="0070C0"/>
                </a:solidFill>
                <a:effectLst>
                  <a:outerShdw blurRad="38100" dist="38100" dir="2700000" algn="tl">
                    <a:srgbClr val="000000"/>
                  </a:outerShdw>
                </a:effectLst>
                <a:latin typeface="Arial" charset="0"/>
              </a:rPr>
              <a:t>Storage</a:t>
            </a:r>
          </a:p>
        </p:txBody>
      </p:sp>
      <p:sp>
        <p:nvSpPr>
          <p:cNvPr id="8" name="Text Box 4"/>
          <p:cNvSpPr txBox="1">
            <a:spLocks noChangeArrowheads="1"/>
          </p:cNvSpPr>
          <p:nvPr/>
        </p:nvSpPr>
        <p:spPr bwMode="auto">
          <a:xfrm>
            <a:off x="7924800" y="2057400"/>
            <a:ext cx="2209800" cy="990600"/>
          </a:xfrm>
          <a:prstGeom prst="rect">
            <a:avLst/>
          </a:prstGeom>
          <a:solidFill>
            <a:schemeClr val="accent3">
              <a:lumMod val="60000"/>
              <a:lumOff val="40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40000"/>
                    <a:lumOff val="60000"/>
                  </a:schemeClr>
                </a:solidFill>
                <a:latin typeface="Arial" charset="0"/>
              </a:rPr>
              <a:t>Access and Retrieval</a:t>
            </a:r>
          </a:p>
        </p:txBody>
      </p:sp>
      <p:sp>
        <p:nvSpPr>
          <p:cNvPr id="9" name="Rectangle 6"/>
          <p:cNvSpPr txBox="1">
            <a:spLocks noChangeArrowheads="1"/>
          </p:cNvSpPr>
          <p:nvPr/>
        </p:nvSpPr>
        <p:spPr>
          <a:xfrm>
            <a:off x="4267201" y="3430587"/>
            <a:ext cx="3656013" cy="1477328"/>
          </a:xfrm>
          <a:prstGeom prst="rect">
            <a:avLst/>
          </a:prstGeom>
          <a:solidFill>
            <a:srgbClr val="FFCC66"/>
          </a:solidFill>
          <a:ln w="28575" cap="flat">
            <a:solidFill>
              <a:schemeClr val="tx1"/>
            </a:solidFill>
            <a:miter lim="800000"/>
            <a:headEnd/>
            <a:tailEnd/>
          </a:ln>
        </p:spPr>
        <p:txBody>
          <a:bodyPr vert="horz" lIns="182880" tIns="91440" rIns="182880" bIns="9144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Times New Roman" panose="02020603050405020304" pitchFamily="18" charset="0"/>
                <a:cs typeface="Times New Roman" panose="02020603050405020304" pitchFamily="18" charset="0"/>
              </a:rPr>
              <a:t>Involves retention of encoded material over time</a:t>
            </a:r>
          </a:p>
        </p:txBody>
      </p:sp>
    </p:spTree>
    <p:extLst>
      <p:ext uri="{BB962C8B-B14F-4D97-AF65-F5344CB8AC3E}">
        <p14:creationId xmlns:p14="http://schemas.microsoft.com/office/powerpoint/2010/main" val="348657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of Memory</a:t>
            </a:r>
          </a:p>
        </p:txBody>
      </p:sp>
      <p:sp>
        <p:nvSpPr>
          <p:cNvPr id="6" name="Text Box 1026"/>
          <p:cNvSpPr txBox="1">
            <a:spLocks noChangeArrowheads="1"/>
          </p:cNvSpPr>
          <p:nvPr/>
        </p:nvSpPr>
        <p:spPr bwMode="auto">
          <a:xfrm>
            <a:off x="2057400" y="2057400"/>
            <a:ext cx="2209800" cy="990600"/>
          </a:xfrm>
          <a:prstGeom prst="rect">
            <a:avLst/>
          </a:prstGeom>
          <a:solidFill>
            <a:schemeClr val="accent3">
              <a:lumMod val="60000"/>
              <a:lumOff val="40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40000"/>
                    <a:lumOff val="60000"/>
                  </a:schemeClr>
                </a:solidFill>
                <a:latin typeface="Arial" charset="0"/>
              </a:rPr>
              <a:t>Encoding</a:t>
            </a:r>
          </a:p>
        </p:txBody>
      </p:sp>
      <p:sp>
        <p:nvSpPr>
          <p:cNvPr id="7" name="Text Box 1027"/>
          <p:cNvSpPr txBox="1">
            <a:spLocks noChangeArrowheads="1"/>
          </p:cNvSpPr>
          <p:nvPr/>
        </p:nvSpPr>
        <p:spPr bwMode="auto">
          <a:xfrm>
            <a:off x="5029200" y="2057400"/>
            <a:ext cx="2209800" cy="990600"/>
          </a:xfrm>
          <a:prstGeom prst="rect">
            <a:avLst/>
          </a:prstGeom>
          <a:solidFill>
            <a:schemeClr val="accent3">
              <a:lumMod val="60000"/>
              <a:lumOff val="40000"/>
            </a:schemeClr>
          </a:solidFill>
          <a:ln w="6350">
            <a:solidFill>
              <a:schemeClr val="tx1"/>
            </a:solidFill>
            <a:miter lim="800000"/>
            <a:headEnd/>
            <a:tailEnd/>
          </a:ln>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2800" b="1" dirty="0">
                <a:solidFill>
                  <a:schemeClr val="accent3">
                    <a:lumMod val="40000"/>
                    <a:lumOff val="60000"/>
                  </a:schemeClr>
                </a:solidFill>
                <a:latin typeface="Arial" charset="0"/>
              </a:rPr>
              <a:t>Storage</a:t>
            </a:r>
          </a:p>
        </p:txBody>
      </p:sp>
      <p:sp>
        <p:nvSpPr>
          <p:cNvPr id="8" name="Text Box 1028"/>
          <p:cNvSpPr txBox="1">
            <a:spLocks noChangeArrowheads="1"/>
          </p:cNvSpPr>
          <p:nvPr/>
        </p:nvSpPr>
        <p:spPr bwMode="auto">
          <a:xfrm>
            <a:off x="7924800" y="2057400"/>
            <a:ext cx="2209800" cy="990600"/>
          </a:xfrm>
          <a:prstGeom prst="rect">
            <a:avLst/>
          </a:prstGeom>
          <a:solidFill>
            <a:schemeClr val="accent3">
              <a:lumMod val="60000"/>
              <a:lumOff val="40000"/>
            </a:schemeClr>
          </a:solidFill>
          <a:ln w="6350">
            <a:solidFill>
              <a:schemeClr val="tx1"/>
            </a:solidFill>
            <a:miter lim="800000"/>
            <a:headEnd/>
            <a:tailEnd/>
          </a:ln>
          <a:effectLst/>
        </p:spPr>
        <p:txBody>
          <a:bodyPr anchor="ctr"/>
          <a:lstStyle/>
          <a:p>
            <a:pPr algn="ctr">
              <a:spcBef>
                <a:spcPct val="50000"/>
              </a:spcBef>
              <a:defRPr/>
            </a:pPr>
            <a:r>
              <a:rPr lang="en-US" sz="2800" b="1" i="1" dirty="0">
                <a:solidFill>
                  <a:srgbClr val="0070C0"/>
                </a:solidFill>
                <a:effectLst>
                  <a:outerShdw blurRad="38100" dist="38100" dir="2700000" algn="tl">
                    <a:srgbClr val="000000"/>
                  </a:outerShdw>
                </a:effectLst>
                <a:latin typeface="Arial" charset="0"/>
              </a:rPr>
              <a:t>Access and Retrieval</a:t>
            </a:r>
          </a:p>
        </p:txBody>
      </p:sp>
      <p:sp>
        <p:nvSpPr>
          <p:cNvPr id="9" name="Rectangle 1030"/>
          <p:cNvSpPr txBox="1">
            <a:spLocks noChangeArrowheads="1"/>
          </p:cNvSpPr>
          <p:nvPr/>
        </p:nvSpPr>
        <p:spPr>
          <a:xfrm>
            <a:off x="7620000" y="3200400"/>
            <a:ext cx="2819400" cy="2339102"/>
          </a:xfrm>
          <a:prstGeom prst="rect">
            <a:avLst/>
          </a:prstGeom>
          <a:solidFill>
            <a:srgbClr val="FFCC66"/>
          </a:solidFill>
          <a:ln w="28575" cap="flat">
            <a:solidFill>
              <a:schemeClr val="tx1"/>
            </a:solidFill>
            <a:miter lim="800000"/>
            <a:headEnd/>
            <a:tailEnd/>
          </a:ln>
        </p:spPr>
        <p:txBody>
          <a:bodyPr vert="horz" lIns="182880" tIns="91440" rIns="182880" bIns="9144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Times New Roman" panose="02020603050405020304" pitchFamily="18" charset="0"/>
                <a:cs typeface="Times New Roman" panose="02020603050405020304" pitchFamily="18" charset="0"/>
              </a:rPr>
              <a:t>Involves the location and recovery of information from memory</a:t>
            </a:r>
          </a:p>
        </p:txBody>
      </p:sp>
    </p:spTree>
    <p:extLst>
      <p:ext uri="{BB962C8B-B14F-4D97-AF65-F5344CB8AC3E}">
        <p14:creationId xmlns:p14="http://schemas.microsoft.com/office/powerpoint/2010/main" val="405251308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