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5"/>
  </p:notesMasterIdLst>
  <p:sldIdLst>
    <p:sldId id="256" r:id="rId2"/>
    <p:sldId id="257" r:id="rId3"/>
    <p:sldId id="258" r:id="rId4"/>
    <p:sldId id="259" r:id="rId5"/>
    <p:sldId id="260" r:id="rId6"/>
    <p:sldId id="273" r:id="rId7"/>
    <p:sldId id="261" r:id="rId8"/>
    <p:sldId id="271" r:id="rId9"/>
    <p:sldId id="272" r:id="rId10"/>
    <p:sldId id="262" r:id="rId11"/>
    <p:sldId id="264" r:id="rId12"/>
    <p:sldId id="263" r:id="rId13"/>
    <p:sldId id="265" r:id="rId14"/>
    <p:sldId id="269" r:id="rId15"/>
    <p:sldId id="266" r:id="rId16"/>
    <p:sldId id="267" r:id="rId17"/>
    <p:sldId id="270" r:id="rId18"/>
    <p:sldId id="268" r:id="rId19"/>
    <p:sldId id="275" r:id="rId20"/>
    <p:sldId id="276" r:id="rId21"/>
    <p:sldId id="274" r:id="rId22"/>
    <p:sldId id="277" r:id="rId23"/>
    <p:sldId id="278" r:id="rId2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Franklin Gothic Book" panose="020B05030201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Franklin Gothic Book" panose="020B05030201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Franklin Gothic Book" panose="020B05030201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Franklin Gothic Book" panose="020B05030201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Franklin Gothic Book" panose="020B0503020102020204" pitchFamily="34" charset="0"/>
        <a:ea typeface="+mn-ea"/>
        <a:cs typeface="+mn-cs"/>
      </a:defRPr>
    </a:lvl5pPr>
    <a:lvl6pPr marL="2286000" algn="l" defTabSz="914400" rtl="0" eaLnBrk="1" latinLnBrk="0" hangingPunct="1">
      <a:defRPr kern="1200">
        <a:solidFill>
          <a:schemeClr val="tx1"/>
        </a:solidFill>
        <a:latin typeface="Franklin Gothic Book" panose="020B0503020102020204" pitchFamily="34" charset="0"/>
        <a:ea typeface="+mn-ea"/>
        <a:cs typeface="+mn-cs"/>
      </a:defRPr>
    </a:lvl6pPr>
    <a:lvl7pPr marL="2743200" algn="l" defTabSz="914400" rtl="0" eaLnBrk="1" latinLnBrk="0" hangingPunct="1">
      <a:defRPr kern="1200">
        <a:solidFill>
          <a:schemeClr val="tx1"/>
        </a:solidFill>
        <a:latin typeface="Franklin Gothic Book" panose="020B0503020102020204" pitchFamily="34" charset="0"/>
        <a:ea typeface="+mn-ea"/>
        <a:cs typeface="+mn-cs"/>
      </a:defRPr>
    </a:lvl7pPr>
    <a:lvl8pPr marL="3200400" algn="l" defTabSz="914400" rtl="0" eaLnBrk="1" latinLnBrk="0" hangingPunct="1">
      <a:defRPr kern="1200">
        <a:solidFill>
          <a:schemeClr val="tx1"/>
        </a:solidFill>
        <a:latin typeface="Franklin Gothic Book" panose="020B0503020102020204" pitchFamily="34" charset="0"/>
        <a:ea typeface="+mn-ea"/>
        <a:cs typeface="+mn-cs"/>
      </a:defRPr>
    </a:lvl8pPr>
    <a:lvl9pPr marL="3657600" algn="l" defTabSz="914400" rtl="0" eaLnBrk="1" latinLnBrk="0" hangingPunct="1">
      <a:defRPr kern="1200">
        <a:solidFill>
          <a:schemeClr val="tx1"/>
        </a:solidFill>
        <a:latin typeface="Franklin Gothic Book" panose="020B05030201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BA17649-6E2E-F95B-3B73-FDB48D48F68D}"/>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569C9C3B-7095-FF5A-5D2D-B6B1698CA546}"/>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5E2F92BE-FFFC-4130-8F8C-1A282E9423D4}" type="datetimeFigureOut">
              <a:rPr lang="en-US"/>
              <a:pPr>
                <a:defRPr/>
              </a:pPr>
              <a:t>5/8/2023</a:t>
            </a:fld>
            <a:endParaRPr lang="en-US"/>
          </a:p>
        </p:txBody>
      </p:sp>
      <p:sp>
        <p:nvSpPr>
          <p:cNvPr id="4" name="Slide Image Placeholder 3">
            <a:extLst>
              <a:ext uri="{FF2B5EF4-FFF2-40B4-BE49-F238E27FC236}">
                <a16:creationId xmlns:a16="http://schemas.microsoft.com/office/drawing/2014/main" id="{E02843D2-CDB3-89B7-6C39-6E40A6BBAF8D}"/>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5D456AAA-8F0E-A776-4621-F75696F126F3}"/>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3D6C79AB-2FD5-6780-555B-396CFBDF5353}"/>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a:extLst>
              <a:ext uri="{FF2B5EF4-FFF2-40B4-BE49-F238E27FC236}">
                <a16:creationId xmlns:a16="http://schemas.microsoft.com/office/drawing/2014/main" id="{9C45F3CA-F7A0-D2FE-AE2A-C3249376C6FA}"/>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AB17FC43-CF6A-4D25-9F78-E069432AE2FD}"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a:extLst>
              <a:ext uri="{FF2B5EF4-FFF2-40B4-BE49-F238E27FC236}">
                <a16:creationId xmlns:a16="http://schemas.microsoft.com/office/drawing/2014/main" id="{E4D5F7FA-735C-6DB6-AC9E-10A9FA7128A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a:extLst>
              <a:ext uri="{FF2B5EF4-FFF2-40B4-BE49-F238E27FC236}">
                <a16:creationId xmlns:a16="http://schemas.microsoft.com/office/drawing/2014/main" id="{4D9974DE-0216-EB89-6C5E-D571DA3DB10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a:t>Refer to the supporting lecture for details</a:t>
            </a:r>
          </a:p>
        </p:txBody>
      </p:sp>
      <p:sp>
        <p:nvSpPr>
          <p:cNvPr id="28676" name="Slide Number Placeholder 3">
            <a:extLst>
              <a:ext uri="{FF2B5EF4-FFF2-40B4-BE49-F238E27FC236}">
                <a16:creationId xmlns:a16="http://schemas.microsoft.com/office/drawing/2014/main" id="{DA6F72EA-CD21-A9B4-CCD6-ECF097769A5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Franklin Gothic Book" panose="020B0503020102020204" pitchFamily="34" charset="0"/>
              </a:defRPr>
            </a:lvl1pPr>
            <a:lvl2pPr marL="742950" indent="-285750">
              <a:defRPr>
                <a:solidFill>
                  <a:schemeClr val="tx1"/>
                </a:solidFill>
                <a:latin typeface="Franklin Gothic Book" panose="020B0503020102020204" pitchFamily="34" charset="0"/>
              </a:defRPr>
            </a:lvl2pPr>
            <a:lvl3pPr marL="1143000" indent="-228600">
              <a:defRPr>
                <a:solidFill>
                  <a:schemeClr val="tx1"/>
                </a:solidFill>
                <a:latin typeface="Franklin Gothic Book" panose="020B0503020102020204" pitchFamily="34" charset="0"/>
              </a:defRPr>
            </a:lvl3pPr>
            <a:lvl4pPr marL="1600200" indent="-228600">
              <a:defRPr>
                <a:solidFill>
                  <a:schemeClr val="tx1"/>
                </a:solidFill>
                <a:latin typeface="Franklin Gothic Book" panose="020B0503020102020204" pitchFamily="34" charset="0"/>
              </a:defRPr>
            </a:lvl4pPr>
            <a:lvl5pPr marL="2057400" indent="-228600">
              <a:defRPr>
                <a:solidFill>
                  <a:schemeClr val="tx1"/>
                </a:solidFill>
                <a:latin typeface="Franklin Gothic Book" panose="020B0503020102020204" pitchFamily="34" charset="0"/>
              </a:defRPr>
            </a:lvl5pPr>
            <a:lvl6pPr marL="2514600" indent="-228600" fontAlgn="base">
              <a:spcBef>
                <a:spcPct val="0"/>
              </a:spcBef>
              <a:spcAft>
                <a:spcPct val="0"/>
              </a:spcAft>
              <a:defRPr>
                <a:solidFill>
                  <a:schemeClr val="tx1"/>
                </a:solidFill>
                <a:latin typeface="Franklin Gothic Book" panose="020B0503020102020204" pitchFamily="34" charset="0"/>
              </a:defRPr>
            </a:lvl6pPr>
            <a:lvl7pPr marL="2971800" indent="-228600" fontAlgn="base">
              <a:spcBef>
                <a:spcPct val="0"/>
              </a:spcBef>
              <a:spcAft>
                <a:spcPct val="0"/>
              </a:spcAft>
              <a:defRPr>
                <a:solidFill>
                  <a:schemeClr val="tx1"/>
                </a:solidFill>
                <a:latin typeface="Franklin Gothic Book" panose="020B0503020102020204" pitchFamily="34" charset="0"/>
              </a:defRPr>
            </a:lvl7pPr>
            <a:lvl8pPr marL="3429000" indent="-228600" fontAlgn="base">
              <a:spcBef>
                <a:spcPct val="0"/>
              </a:spcBef>
              <a:spcAft>
                <a:spcPct val="0"/>
              </a:spcAft>
              <a:defRPr>
                <a:solidFill>
                  <a:schemeClr val="tx1"/>
                </a:solidFill>
                <a:latin typeface="Franklin Gothic Book" panose="020B0503020102020204" pitchFamily="34" charset="0"/>
              </a:defRPr>
            </a:lvl8pPr>
            <a:lvl9pPr marL="3886200" indent="-228600" fontAlgn="base">
              <a:spcBef>
                <a:spcPct val="0"/>
              </a:spcBef>
              <a:spcAft>
                <a:spcPct val="0"/>
              </a:spcAft>
              <a:defRPr>
                <a:solidFill>
                  <a:schemeClr val="tx1"/>
                </a:solidFill>
                <a:latin typeface="Franklin Gothic Book" panose="020B0503020102020204" pitchFamily="34" charset="0"/>
              </a:defRPr>
            </a:lvl9pPr>
          </a:lstStyle>
          <a:p>
            <a:fld id="{5C8BB8EC-8ECC-41F1-AE0C-39C9BAF33DC7}" type="slidenum">
              <a:rPr lang="en-US" altLang="en-US">
                <a:latin typeface="Calibri" panose="020F0502020204030204" pitchFamily="34" charset="0"/>
              </a:rPr>
              <a:pPr/>
              <a:t>21</a:t>
            </a:fld>
            <a:endParaRPr lang="en-US" altLang="en-US">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897B5FB2-230D-26EC-5A7F-68A226A425BE}"/>
              </a:ext>
            </a:extLst>
          </p:cNvPr>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Freeform 9">
            <a:extLst>
              <a:ext uri="{FF2B5EF4-FFF2-40B4-BE49-F238E27FC236}">
                <a16:creationId xmlns:a16="http://schemas.microsoft.com/office/drawing/2014/main" id="{A2098943-C594-4679-3216-4EF56587A6FF}"/>
              </a:ext>
            </a:extLst>
          </p:cNvPr>
          <p:cNvSpPr/>
          <p:nvPr/>
        </p:nvSpPr>
        <p:spPr>
          <a:xfrm>
            <a:off x="-1588" y="-1588"/>
            <a:ext cx="9145588" cy="6859588"/>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a:t>Click to edit Master subtitle style</a:t>
            </a:r>
            <a:endParaRPr lang="en-US" dirty="0"/>
          </a:p>
        </p:txBody>
      </p:sp>
      <p:sp>
        <p:nvSpPr>
          <p:cNvPr id="6" name="Date Placeholder 3">
            <a:extLst>
              <a:ext uri="{FF2B5EF4-FFF2-40B4-BE49-F238E27FC236}">
                <a16:creationId xmlns:a16="http://schemas.microsoft.com/office/drawing/2014/main" id="{595E190C-0CD0-4B18-5434-2B1F1F974DF8}"/>
              </a:ext>
            </a:extLst>
          </p:cNvPr>
          <p:cNvSpPr>
            <a:spLocks noGrp="1"/>
          </p:cNvSpPr>
          <p:nvPr>
            <p:ph type="dt" sz="half" idx="10"/>
          </p:nvPr>
        </p:nvSpPr>
        <p:spPr/>
        <p:txBody>
          <a:bodyPr/>
          <a:lstStyle>
            <a:lvl1pPr>
              <a:defRPr/>
            </a:lvl1pPr>
          </a:lstStyle>
          <a:p>
            <a:pPr>
              <a:defRPr/>
            </a:pPr>
            <a:fld id="{BE10A252-8CB5-4EE2-915B-56826FB7B44C}" type="datetimeFigureOut">
              <a:rPr lang="en-US"/>
              <a:pPr>
                <a:defRPr/>
              </a:pPr>
              <a:t>5/8/2023</a:t>
            </a:fld>
            <a:endParaRPr lang="en-US"/>
          </a:p>
        </p:txBody>
      </p:sp>
      <p:sp>
        <p:nvSpPr>
          <p:cNvPr id="7" name="Footer Placeholder 4">
            <a:extLst>
              <a:ext uri="{FF2B5EF4-FFF2-40B4-BE49-F238E27FC236}">
                <a16:creationId xmlns:a16="http://schemas.microsoft.com/office/drawing/2014/main" id="{5A84F327-CF03-89C2-BF8F-5950A020BCF7}"/>
              </a:ext>
            </a:extLst>
          </p:cNvPr>
          <p:cNvSpPr>
            <a:spLocks noGrp="1"/>
          </p:cNvSpPr>
          <p:nvPr>
            <p:ph type="ftr" sz="quarter" idx="11"/>
          </p:nvPr>
        </p:nvSpPr>
        <p:spPr/>
        <p:txBody>
          <a:bodyPr/>
          <a:lstStyle>
            <a:lvl1pPr>
              <a:defRPr/>
            </a:lvl1pPr>
          </a:lstStyle>
          <a:p>
            <a:pPr>
              <a:defRPr/>
            </a:pPr>
            <a:endParaRPr lang="en-US"/>
          </a:p>
        </p:txBody>
      </p:sp>
      <p:sp>
        <p:nvSpPr>
          <p:cNvPr id="8" name="Slide Number Placeholder 5">
            <a:extLst>
              <a:ext uri="{FF2B5EF4-FFF2-40B4-BE49-F238E27FC236}">
                <a16:creationId xmlns:a16="http://schemas.microsoft.com/office/drawing/2014/main" id="{C5FF92F4-2523-E657-8338-08FFD7273298}"/>
              </a:ext>
            </a:extLst>
          </p:cNvPr>
          <p:cNvSpPr>
            <a:spLocks noGrp="1"/>
          </p:cNvSpPr>
          <p:nvPr>
            <p:ph type="sldNum" sz="quarter" idx="12"/>
          </p:nvPr>
        </p:nvSpPr>
        <p:spPr/>
        <p:txBody>
          <a:bodyPr/>
          <a:lstStyle>
            <a:lvl1pPr>
              <a:defRPr/>
            </a:lvl1pPr>
          </a:lstStyle>
          <a:p>
            <a:fld id="{0298D6CF-61F3-4301-8CFD-C4A67C4847E8}" type="slidenum">
              <a:rPr lang="en-US" altLang="en-US"/>
              <a:pPr/>
              <a:t>‹#›</a:t>
            </a:fld>
            <a:endParaRPr lang="en-US" altLang="en-US"/>
          </a:p>
        </p:txBody>
      </p:sp>
    </p:spTree>
    <p:extLst>
      <p:ext uri="{BB962C8B-B14F-4D97-AF65-F5344CB8AC3E}">
        <p14:creationId xmlns:p14="http://schemas.microsoft.com/office/powerpoint/2010/main" val="1306986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BFFA6A-DD02-CA64-345D-66E4938DE747}"/>
              </a:ext>
            </a:extLst>
          </p:cNvPr>
          <p:cNvSpPr>
            <a:spLocks noGrp="1"/>
          </p:cNvSpPr>
          <p:nvPr>
            <p:ph type="dt" sz="half" idx="10"/>
          </p:nvPr>
        </p:nvSpPr>
        <p:spPr/>
        <p:txBody>
          <a:bodyPr/>
          <a:lstStyle>
            <a:lvl1pPr>
              <a:defRPr/>
            </a:lvl1pPr>
          </a:lstStyle>
          <a:p>
            <a:pPr>
              <a:defRPr/>
            </a:pPr>
            <a:fld id="{533CA4E4-4B90-4F57-BEC0-0A3D9BD4CA53}" type="datetimeFigureOut">
              <a:rPr lang="en-US"/>
              <a:pPr>
                <a:defRPr/>
              </a:pPr>
              <a:t>5/8/2023</a:t>
            </a:fld>
            <a:endParaRPr lang="en-US"/>
          </a:p>
        </p:txBody>
      </p:sp>
      <p:sp>
        <p:nvSpPr>
          <p:cNvPr id="5" name="Footer Placeholder 4">
            <a:extLst>
              <a:ext uri="{FF2B5EF4-FFF2-40B4-BE49-F238E27FC236}">
                <a16:creationId xmlns:a16="http://schemas.microsoft.com/office/drawing/2014/main" id="{0568F7B9-DA19-3B76-3E86-3C7A33D7177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6DB07D9F-D7B6-A421-004D-363DB7F94B28}"/>
              </a:ext>
            </a:extLst>
          </p:cNvPr>
          <p:cNvSpPr>
            <a:spLocks noGrp="1"/>
          </p:cNvSpPr>
          <p:nvPr>
            <p:ph type="sldNum" sz="quarter" idx="12"/>
          </p:nvPr>
        </p:nvSpPr>
        <p:spPr>
          <a:ln/>
        </p:spPr>
        <p:txBody>
          <a:bodyPr/>
          <a:lstStyle>
            <a:lvl1pPr>
              <a:defRPr/>
            </a:lvl1pPr>
          </a:lstStyle>
          <a:p>
            <a:fld id="{BBCDBDD5-F794-4E20-803A-F6C7CE77A530}" type="slidenum">
              <a:rPr lang="en-US" altLang="en-US"/>
              <a:pPr/>
              <a:t>‹#›</a:t>
            </a:fld>
            <a:endParaRPr lang="en-US" altLang="en-US"/>
          </a:p>
        </p:txBody>
      </p:sp>
    </p:spTree>
    <p:extLst>
      <p:ext uri="{BB962C8B-B14F-4D97-AF65-F5344CB8AC3E}">
        <p14:creationId xmlns:p14="http://schemas.microsoft.com/office/powerpoint/2010/main" val="3637608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439934-5BBB-B0C2-525E-9D08E4A1E169}"/>
              </a:ext>
            </a:extLst>
          </p:cNvPr>
          <p:cNvSpPr>
            <a:spLocks noGrp="1"/>
          </p:cNvSpPr>
          <p:nvPr>
            <p:ph type="dt" sz="half" idx="10"/>
          </p:nvPr>
        </p:nvSpPr>
        <p:spPr/>
        <p:txBody>
          <a:bodyPr/>
          <a:lstStyle>
            <a:lvl1pPr>
              <a:defRPr/>
            </a:lvl1pPr>
          </a:lstStyle>
          <a:p>
            <a:pPr>
              <a:defRPr/>
            </a:pPr>
            <a:fld id="{577D6E15-CE7A-4F56-8576-B8E7F2A822D7}" type="datetimeFigureOut">
              <a:rPr lang="en-US"/>
              <a:pPr>
                <a:defRPr/>
              </a:pPr>
              <a:t>5/8/2023</a:t>
            </a:fld>
            <a:endParaRPr lang="en-US"/>
          </a:p>
        </p:txBody>
      </p:sp>
      <p:sp>
        <p:nvSpPr>
          <p:cNvPr id="5" name="Footer Placeholder 4">
            <a:extLst>
              <a:ext uri="{FF2B5EF4-FFF2-40B4-BE49-F238E27FC236}">
                <a16:creationId xmlns:a16="http://schemas.microsoft.com/office/drawing/2014/main" id="{1870CF54-028B-FB66-1325-680347F5EB91}"/>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59E4ED2C-DF79-949B-8DF0-53EC7E644993}"/>
              </a:ext>
            </a:extLst>
          </p:cNvPr>
          <p:cNvSpPr>
            <a:spLocks noGrp="1"/>
          </p:cNvSpPr>
          <p:nvPr>
            <p:ph type="sldNum" sz="quarter" idx="12"/>
          </p:nvPr>
        </p:nvSpPr>
        <p:spPr>
          <a:ln/>
        </p:spPr>
        <p:txBody>
          <a:bodyPr/>
          <a:lstStyle>
            <a:lvl1pPr>
              <a:defRPr/>
            </a:lvl1pPr>
          </a:lstStyle>
          <a:p>
            <a:fld id="{C0B784A4-CE41-452A-A771-6FEA9B6F83FE}" type="slidenum">
              <a:rPr lang="en-US" altLang="en-US"/>
              <a:pPr/>
              <a:t>‹#›</a:t>
            </a:fld>
            <a:endParaRPr lang="en-US" altLang="en-US"/>
          </a:p>
        </p:txBody>
      </p:sp>
    </p:spTree>
    <p:extLst>
      <p:ext uri="{BB962C8B-B14F-4D97-AF65-F5344CB8AC3E}">
        <p14:creationId xmlns:p14="http://schemas.microsoft.com/office/powerpoint/2010/main" val="1722172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9D94B36-D764-31E7-FC98-F24B1D8C78A8}"/>
              </a:ext>
            </a:extLst>
          </p:cNvPr>
          <p:cNvSpPr>
            <a:spLocks noGrp="1"/>
          </p:cNvSpPr>
          <p:nvPr>
            <p:ph type="dt" sz="half" idx="10"/>
          </p:nvPr>
        </p:nvSpPr>
        <p:spPr/>
        <p:txBody>
          <a:bodyPr/>
          <a:lstStyle>
            <a:lvl1pPr>
              <a:defRPr/>
            </a:lvl1pPr>
          </a:lstStyle>
          <a:p>
            <a:pPr>
              <a:defRPr/>
            </a:pPr>
            <a:fld id="{AC09D882-3860-4380-A5A2-F93EAB9EF44B}" type="datetimeFigureOut">
              <a:rPr lang="en-US"/>
              <a:pPr>
                <a:defRPr/>
              </a:pPr>
              <a:t>5/8/2023</a:t>
            </a:fld>
            <a:endParaRPr lang="en-US"/>
          </a:p>
        </p:txBody>
      </p:sp>
      <p:sp>
        <p:nvSpPr>
          <p:cNvPr id="5" name="Footer Placeholder 4">
            <a:extLst>
              <a:ext uri="{FF2B5EF4-FFF2-40B4-BE49-F238E27FC236}">
                <a16:creationId xmlns:a16="http://schemas.microsoft.com/office/drawing/2014/main" id="{27051E67-7F10-51C5-A620-4043DDEEEF3D}"/>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763DFB8-B00E-E907-262F-6AF707E56D6E}"/>
              </a:ext>
            </a:extLst>
          </p:cNvPr>
          <p:cNvSpPr>
            <a:spLocks noGrp="1"/>
          </p:cNvSpPr>
          <p:nvPr>
            <p:ph type="sldNum" sz="quarter" idx="12"/>
          </p:nvPr>
        </p:nvSpPr>
        <p:spPr>
          <a:ln/>
        </p:spPr>
        <p:txBody>
          <a:bodyPr/>
          <a:lstStyle>
            <a:lvl1pPr>
              <a:defRPr/>
            </a:lvl1pPr>
          </a:lstStyle>
          <a:p>
            <a:fld id="{9484158F-265D-415E-9256-378C4B2E8638}" type="slidenum">
              <a:rPr lang="en-US" altLang="en-US"/>
              <a:pPr/>
              <a:t>‹#›</a:t>
            </a:fld>
            <a:endParaRPr lang="en-US" altLang="en-US"/>
          </a:p>
        </p:txBody>
      </p:sp>
    </p:spTree>
    <p:extLst>
      <p:ext uri="{BB962C8B-B14F-4D97-AF65-F5344CB8AC3E}">
        <p14:creationId xmlns:p14="http://schemas.microsoft.com/office/powerpoint/2010/main" val="1669514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Freeform 8">
            <a:extLst>
              <a:ext uri="{FF2B5EF4-FFF2-40B4-BE49-F238E27FC236}">
                <a16:creationId xmlns:a16="http://schemas.microsoft.com/office/drawing/2014/main" id="{EF704BAA-459F-EDA2-3381-4ADF9D1A0F33}"/>
              </a:ext>
            </a:extLst>
          </p:cNvPr>
          <p:cNvSpPr/>
          <p:nvPr/>
        </p:nvSpPr>
        <p:spPr>
          <a:xfrm>
            <a:off x="-1588" y="-1588"/>
            <a:ext cx="9145588" cy="6859588"/>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ight Triangle 4">
            <a:extLst>
              <a:ext uri="{FF2B5EF4-FFF2-40B4-BE49-F238E27FC236}">
                <a16:creationId xmlns:a16="http://schemas.microsoft.com/office/drawing/2014/main" id="{0033A6F3-8D65-7736-7B9E-C40CAED3E702}"/>
              </a:ext>
            </a:extLst>
          </p:cNvPr>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lvl="0"/>
            <a:r>
              <a:rPr lang="en-US"/>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Date Placeholder 3">
            <a:extLst>
              <a:ext uri="{FF2B5EF4-FFF2-40B4-BE49-F238E27FC236}">
                <a16:creationId xmlns:a16="http://schemas.microsoft.com/office/drawing/2014/main" id="{4449800E-4676-2C05-B373-9FBC06BBDD04}"/>
              </a:ext>
            </a:extLst>
          </p:cNvPr>
          <p:cNvSpPr>
            <a:spLocks noGrp="1"/>
          </p:cNvSpPr>
          <p:nvPr>
            <p:ph type="dt" sz="half" idx="10"/>
          </p:nvPr>
        </p:nvSpPr>
        <p:spPr/>
        <p:txBody>
          <a:bodyPr/>
          <a:lstStyle>
            <a:lvl1pPr>
              <a:defRPr/>
            </a:lvl1pPr>
          </a:lstStyle>
          <a:p>
            <a:pPr>
              <a:defRPr/>
            </a:pPr>
            <a:fld id="{073DB32F-32CD-4396-8167-EFB2726C0974}" type="datetimeFigureOut">
              <a:rPr lang="en-US"/>
              <a:pPr>
                <a:defRPr/>
              </a:pPr>
              <a:t>5/8/2023</a:t>
            </a:fld>
            <a:endParaRPr lang="en-US"/>
          </a:p>
        </p:txBody>
      </p:sp>
      <p:sp>
        <p:nvSpPr>
          <p:cNvPr id="7" name="Footer Placeholder 4">
            <a:extLst>
              <a:ext uri="{FF2B5EF4-FFF2-40B4-BE49-F238E27FC236}">
                <a16:creationId xmlns:a16="http://schemas.microsoft.com/office/drawing/2014/main" id="{031EA2B4-423B-0EFE-C7D8-B3C6F7664163}"/>
              </a:ext>
            </a:extLst>
          </p:cNvPr>
          <p:cNvSpPr>
            <a:spLocks noGrp="1"/>
          </p:cNvSpPr>
          <p:nvPr>
            <p:ph type="ftr" sz="quarter" idx="11"/>
          </p:nvPr>
        </p:nvSpPr>
        <p:spPr/>
        <p:txBody>
          <a:bodyPr/>
          <a:lstStyle>
            <a:lvl1pPr>
              <a:defRPr/>
            </a:lvl1pPr>
          </a:lstStyle>
          <a:p>
            <a:pPr>
              <a:defRPr/>
            </a:pPr>
            <a:endParaRPr lang="en-US"/>
          </a:p>
        </p:txBody>
      </p:sp>
      <p:sp>
        <p:nvSpPr>
          <p:cNvPr id="8" name="Slide Number Placeholder 5">
            <a:extLst>
              <a:ext uri="{FF2B5EF4-FFF2-40B4-BE49-F238E27FC236}">
                <a16:creationId xmlns:a16="http://schemas.microsoft.com/office/drawing/2014/main" id="{258F2F03-8894-A42A-0E19-4BB0CBE2DDB1}"/>
              </a:ext>
            </a:extLst>
          </p:cNvPr>
          <p:cNvSpPr>
            <a:spLocks noGrp="1"/>
          </p:cNvSpPr>
          <p:nvPr>
            <p:ph type="sldNum" sz="quarter" idx="12"/>
          </p:nvPr>
        </p:nvSpPr>
        <p:spPr/>
        <p:txBody>
          <a:bodyPr/>
          <a:lstStyle>
            <a:lvl1pPr>
              <a:defRPr/>
            </a:lvl1pPr>
          </a:lstStyle>
          <a:p>
            <a:fld id="{B6101E17-1AF5-4F4B-B6CF-42883B5AB3CE}" type="slidenum">
              <a:rPr lang="en-US" altLang="en-US"/>
              <a:pPr/>
              <a:t>‹#›</a:t>
            </a:fld>
            <a:endParaRPr lang="en-US" altLang="en-US"/>
          </a:p>
        </p:txBody>
      </p:sp>
    </p:spTree>
    <p:extLst>
      <p:ext uri="{BB962C8B-B14F-4D97-AF65-F5344CB8AC3E}">
        <p14:creationId xmlns:p14="http://schemas.microsoft.com/office/powerpoint/2010/main" val="2165249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7"/>
          <p:cNvSpPr>
            <a:spLocks noGrp="1"/>
          </p:cNvSpPr>
          <p:nvPr>
            <p:ph type="title"/>
          </p:nvPr>
        </p:nvSpPr>
        <p:spPr/>
        <p:txBody>
          <a:bodyPr/>
          <a:lstStyle/>
          <a:p>
            <a:r>
              <a:rPr lang="en-US"/>
              <a:t>Click to edit Master title style</a:t>
            </a:r>
          </a:p>
        </p:txBody>
      </p:sp>
      <p:sp>
        <p:nvSpPr>
          <p:cNvPr id="2" name="Date Placeholder 3">
            <a:extLst>
              <a:ext uri="{FF2B5EF4-FFF2-40B4-BE49-F238E27FC236}">
                <a16:creationId xmlns:a16="http://schemas.microsoft.com/office/drawing/2014/main" id="{6D0814E8-D52B-41FA-477C-1D6A7A524D73}"/>
              </a:ext>
            </a:extLst>
          </p:cNvPr>
          <p:cNvSpPr>
            <a:spLocks noGrp="1"/>
          </p:cNvSpPr>
          <p:nvPr>
            <p:ph type="dt" sz="half" idx="10"/>
          </p:nvPr>
        </p:nvSpPr>
        <p:spPr/>
        <p:txBody>
          <a:bodyPr/>
          <a:lstStyle>
            <a:lvl1pPr>
              <a:defRPr/>
            </a:lvl1pPr>
          </a:lstStyle>
          <a:p>
            <a:pPr>
              <a:defRPr/>
            </a:pPr>
            <a:fld id="{95CD9A91-3047-49AA-BC9A-DDD12A6E959E}" type="datetimeFigureOut">
              <a:rPr lang="en-US"/>
              <a:pPr>
                <a:defRPr/>
              </a:pPr>
              <a:t>5/8/2023</a:t>
            </a:fld>
            <a:endParaRPr lang="en-US"/>
          </a:p>
        </p:txBody>
      </p:sp>
      <p:sp>
        <p:nvSpPr>
          <p:cNvPr id="5" name="Footer Placeholder 4">
            <a:extLst>
              <a:ext uri="{FF2B5EF4-FFF2-40B4-BE49-F238E27FC236}">
                <a16:creationId xmlns:a16="http://schemas.microsoft.com/office/drawing/2014/main" id="{E219CD62-145B-80D5-B1A3-973567E6A9C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FAF5DA2-6637-4957-35B8-DA4278B06C6F}"/>
              </a:ext>
            </a:extLst>
          </p:cNvPr>
          <p:cNvSpPr>
            <a:spLocks noGrp="1"/>
          </p:cNvSpPr>
          <p:nvPr>
            <p:ph type="sldNum" sz="quarter" idx="12"/>
          </p:nvPr>
        </p:nvSpPr>
        <p:spPr>
          <a:ln/>
        </p:spPr>
        <p:txBody>
          <a:bodyPr/>
          <a:lstStyle>
            <a:lvl1pPr>
              <a:defRPr/>
            </a:lvl1pPr>
          </a:lstStyle>
          <a:p>
            <a:fld id="{72249F85-686B-4CB8-B9AF-6341E03B171C}" type="slidenum">
              <a:rPr lang="en-US" altLang="en-US"/>
              <a:pPr/>
              <a:t>‹#›</a:t>
            </a:fld>
            <a:endParaRPr lang="en-US" altLang="en-US"/>
          </a:p>
        </p:txBody>
      </p:sp>
    </p:spTree>
    <p:extLst>
      <p:ext uri="{BB962C8B-B14F-4D97-AF65-F5344CB8AC3E}">
        <p14:creationId xmlns:p14="http://schemas.microsoft.com/office/powerpoint/2010/main" val="2881832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E7AECBC9-801A-EA9E-B59C-7F834599DBDD}"/>
              </a:ext>
            </a:extLst>
          </p:cNvPr>
          <p:cNvSpPr>
            <a:spLocks noGrp="1"/>
          </p:cNvSpPr>
          <p:nvPr>
            <p:ph type="dt" sz="half" idx="10"/>
          </p:nvPr>
        </p:nvSpPr>
        <p:spPr/>
        <p:txBody>
          <a:bodyPr/>
          <a:lstStyle>
            <a:lvl1pPr>
              <a:defRPr/>
            </a:lvl1pPr>
          </a:lstStyle>
          <a:p>
            <a:pPr>
              <a:defRPr/>
            </a:pPr>
            <a:fld id="{2FDB0259-7E27-4873-8CCB-46F3F9651923}" type="datetimeFigureOut">
              <a:rPr lang="en-US"/>
              <a:pPr>
                <a:defRPr/>
              </a:pPr>
              <a:t>5/8/2023</a:t>
            </a:fld>
            <a:endParaRPr lang="en-US"/>
          </a:p>
        </p:txBody>
      </p:sp>
      <p:sp>
        <p:nvSpPr>
          <p:cNvPr id="8" name="Footer Placeholder 4">
            <a:extLst>
              <a:ext uri="{FF2B5EF4-FFF2-40B4-BE49-F238E27FC236}">
                <a16:creationId xmlns:a16="http://schemas.microsoft.com/office/drawing/2014/main" id="{3F5BEC7E-35C4-531F-49F6-BCDCEC74891D}"/>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CF79AEFE-B4BE-D0F6-6850-ACCA7F97BD6F}"/>
              </a:ext>
            </a:extLst>
          </p:cNvPr>
          <p:cNvSpPr>
            <a:spLocks noGrp="1"/>
          </p:cNvSpPr>
          <p:nvPr>
            <p:ph type="sldNum" sz="quarter" idx="12"/>
          </p:nvPr>
        </p:nvSpPr>
        <p:spPr>
          <a:ln/>
        </p:spPr>
        <p:txBody>
          <a:bodyPr/>
          <a:lstStyle>
            <a:lvl1pPr>
              <a:defRPr/>
            </a:lvl1pPr>
          </a:lstStyle>
          <a:p>
            <a:fld id="{41D1DEB5-C7BB-49AA-A34D-7A261F929756}" type="slidenum">
              <a:rPr lang="en-US" altLang="en-US"/>
              <a:pPr/>
              <a:t>‹#›</a:t>
            </a:fld>
            <a:endParaRPr lang="en-US" altLang="en-US"/>
          </a:p>
        </p:txBody>
      </p:sp>
    </p:spTree>
    <p:extLst>
      <p:ext uri="{BB962C8B-B14F-4D97-AF65-F5344CB8AC3E}">
        <p14:creationId xmlns:p14="http://schemas.microsoft.com/office/powerpoint/2010/main" val="256124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A8568AFA-59D4-D25B-0E87-8F1D193CB5E2}"/>
              </a:ext>
            </a:extLst>
          </p:cNvPr>
          <p:cNvSpPr>
            <a:spLocks noGrp="1"/>
          </p:cNvSpPr>
          <p:nvPr>
            <p:ph type="dt" sz="half" idx="10"/>
          </p:nvPr>
        </p:nvSpPr>
        <p:spPr/>
        <p:txBody>
          <a:bodyPr/>
          <a:lstStyle>
            <a:lvl1pPr>
              <a:defRPr/>
            </a:lvl1pPr>
          </a:lstStyle>
          <a:p>
            <a:pPr>
              <a:defRPr/>
            </a:pPr>
            <a:fld id="{1F656071-E27C-4547-8CCE-06839B1A99ED}" type="datetimeFigureOut">
              <a:rPr lang="en-US"/>
              <a:pPr>
                <a:defRPr/>
              </a:pPr>
              <a:t>5/8/2023</a:t>
            </a:fld>
            <a:endParaRPr lang="en-US"/>
          </a:p>
        </p:txBody>
      </p:sp>
      <p:sp>
        <p:nvSpPr>
          <p:cNvPr id="4" name="Footer Placeholder 4">
            <a:extLst>
              <a:ext uri="{FF2B5EF4-FFF2-40B4-BE49-F238E27FC236}">
                <a16:creationId xmlns:a16="http://schemas.microsoft.com/office/drawing/2014/main" id="{FA9DE793-AD81-DCB9-8C1B-516CBCBD402E}"/>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AA0062C1-5A20-77E9-CCC1-E5597DA7DC01}"/>
              </a:ext>
            </a:extLst>
          </p:cNvPr>
          <p:cNvSpPr>
            <a:spLocks noGrp="1"/>
          </p:cNvSpPr>
          <p:nvPr>
            <p:ph type="sldNum" sz="quarter" idx="12"/>
          </p:nvPr>
        </p:nvSpPr>
        <p:spPr>
          <a:ln/>
        </p:spPr>
        <p:txBody>
          <a:bodyPr/>
          <a:lstStyle>
            <a:lvl1pPr>
              <a:defRPr/>
            </a:lvl1pPr>
          </a:lstStyle>
          <a:p>
            <a:fld id="{461BF26A-6E72-4344-A618-7969DFA8A9E5}" type="slidenum">
              <a:rPr lang="en-US" altLang="en-US"/>
              <a:pPr/>
              <a:t>‹#›</a:t>
            </a:fld>
            <a:endParaRPr lang="en-US" altLang="en-US"/>
          </a:p>
        </p:txBody>
      </p:sp>
    </p:spTree>
    <p:extLst>
      <p:ext uri="{BB962C8B-B14F-4D97-AF65-F5344CB8AC3E}">
        <p14:creationId xmlns:p14="http://schemas.microsoft.com/office/powerpoint/2010/main" val="293718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F5178246-1785-B9FA-0E63-33770AA5FDBF}"/>
              </a:ext>
            </a:extLst>
          </p:cNvPr>
          <p:cNvSpPr>
            <a:spLocks noGrp="1"/>
          </p:cNvSpPr>
          <p:nvPr>
            <p:ph type="dt" sz="half" idx="10"/>
          </p:nvPr>
        </p:nvSpPr>
        <p:spPr/>
        <p:txBody>
          <a:bodyPr/>
          <a:lstStyle>
            <a:lvl1pPr>
              <a:defRPr/>
            </a:lvl1pPr>
          </a:lstStyle>
          <a:p>
            <a:pPr>
              <a:defRPr/>
            </a:pPr>
            <a:fld id="{CCC77208-20B5-4F15-83F6-0A57B21AF5B1}" type="datetimeFigureOut">
              <a:rPr lang="en-US"/>
              <a:pPr>
                <a:defRPr/>
              </a:pPr>
              <a:t>5/8/2023</a:t>
            </a:fld>
            <a:endParaRPr lang="en-US"/>
          </a:p>
        </p:txBody>
      </p:sp>
      <p:sp>
        <p:nvSpPr>
          <p:cNvPr id="3" name="Footer Placeholder 4">
            <a:extLst>
              <a:ext uri="{FF2B5EF4-FFF2-40B4-BE49-F238E27FC236}">
                <a16:creationId xmlns:a16="http://schemas.microsoft.com/office/drawing/2014/main" id="{B7A41631-585C-C444-3880-87FBE99AF8BE}"/>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BB45E414-D8D5-11FB-FEA5-003D9573ACC9}"/>
              </a:ext>
            </a:extLst>
          </p:cNvPr>
          <p:cNvSpPr>
            <a:spLocks noGrp="1"/>
          </p:cNvSpPr>
          <p:nvPr>
            <p:ph type="sldNum" sz="quarter" idx="12"/>
          </p:nvPr>
        </p:nvSpPr>
        <p:spPr>
          <a:ln/>
        </p:spPr>
        <p:txBody>
          <a:bodyPr/>
          <a:lstStyle>
            <a:lvl1pPr>
              <a:defRPr/>
            </a:lvl1pPr>
          </a:lstStyle>
          <a:p>
            <a:fld id="{ABA8499E-F1E0-4E0C-8DAC-D372D3F4ADE3}" type="slidenum">
              <a:rPr lang="en-US" altLang="en-US"/>
              <a:pPr/>
              <a:t>‹#›</a:t>
            </a:fld>
            <a:endParaRPr lang="en-US" altLang="en-US"/>
          </a:p>
        </p:txBody>
      </p:sp>
    </p:spTree>
    <p:extLst>
      <p:ext uri="{BB962C8B-B14F-4D97-AF65-F5344CB8AC3E}">
        <p14:creationId xmlns:p14="http://schemas.microsoft.com/office/powerpoint/2010/main" val="2351729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ight Triangle 4">
            <a:extLst>
              <a:ext uri="{FF2B5EF4-FFF2-40B4-BE49-F238E27FC236}">
                <a16:creationId xmlns:a16="http://schemas.microsoft.com/office/drawing/2014/main" id="{EBA706C9-5F5E-EFFA-4602-FEF2E241AAA4}"/>
              </a:ext>
            </a:extLst>
          </p:cNvPr>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ight Triangle 5">
            <a:extLst>
              <a:ext uri="{FF2B5EF4-FFF2-40B4-BE49-F238E27FC236}">
                <a16:creationId xmlns:a16="http://schemas.microsoft.com/office/drawing/2014/main" id="{A248E422-87CF-74D0-F3E7-BD964AA4FFD8}"/>
              </a:ext>
            </a:extLst>
          </p:cNvPr>
          <p:cNvSpPr/>
          <p:nvPr/>
        </p:nvSpPr>
        <p:spPr>
          <a:xfrm rot="5400000">
            <a:off x="433388" y="-433388"/>
            <a:ext cx="6858000" cy="7724775"/>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lvl="0"/>
            <a:r>
              <a:rPr lang="en-US"/>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a:extLst>
              <a:ext uri="{FF2B5EF4-FFF2-40B4-BE49-F238E27FC236}">
                <a16:creationId xmlns:a16="http://schemas.microsoft.com/office/drawing/2014/main" id="{8AE488B9-0124-AF42-6989-69DBD851C3B8}"/>
              </a:ext>
            </a:extLst>
          </p:cNvPr>
          <p:cNvSpPr>
            <a:spLocks noGrp="1"/>
          </p:cNvSpPr>
          <p:nvPr>
            <p:ph type="dt" sz="half" idx="10"/>
          </p:nvPr>
        </p:nvSpPr>
        <p:spPr/>
        <p:txBody>
          <a:bodyPr/>
          <a:lstStyle>
            <a:lvl1pPr>
              <a:defRPr/>
            </a:lvl1pPr>
          </a:lstStyle>
          <a:p>
            <a:pPr>
              <a:defRPr/>
            </a:pPr>
            <a:fld id="{6A0F8FF6-699F-4748-B68C-5B35D8446C41}" type="datetimeFigureOut">
              <a:rPr lang="en-US"/>
              <a:pPr>
                <a:defRPr/>
              </a:pPr>
              <a:t>5/8/2023</a:t>
            </a:fld>
            <a:endParaRPr lang="en-US"/>
          </a:p>
        </p:txBody>
      </p:sp>
      <p:sp>
        <p:nvSpPr>
          <p:cNvPr id="8" name="Footer Placeholder 5">
            <a:extLst>
              <a:ext uri="{FF2B5EF4-FFF2-40B4-BE49-F238E27FC236}">
                <a16:creationId xmlns:a16="http://schemas.microsoft.com/office/drawing/2014/main" id="{B072DE9A-126F-D11A-04DC-A44946D48D5A}"/>
              </a:ext>
            </a:extLst>
          </p:cNvPr>
          <p:cNvSpPr>
            <a:spLocks noGrp="1"/>
          </p:cNvSpPr>
          <p:nvPr>
            <p:ph type="ftr" sz="quarter" idx="11"/>
          </p:nvPr>
        </p:nvSpPr>
        <p:spPr/>
        <p:txBody>
          <a:bodyPr/>
          <a:lstStyle>
            <a:lvl1pPr>
              <a:defRPr>
                <a:solidFill>
                  <a:schemeClr val="tx2"/>
                </a:solidFill>
              </a:defRPr>
            </a:lvl1pPr>
          </a:lstStyle>
          <a:p>
            <a:pPr>
              <a:defRPr/>
            </a:pPr>
            <a:endParaRPr lang="en-US"/>
          </a:p>
        </p:txBody>
      </p:sp>
      <p:sp>
        <p:nvSpPr>
          <p:cNvPr id="9" name="Slide Number Placeholder 6">
            <a:extLst>
              <a:ext uri="{FF2B5EF4-FFF2-40B4-BE49-F238E27FC236}">
                <a16:creationId xmlns:a16="http://schemas.microsoft.com/office/drawing/2014/main" id="{97159E77-4762-7AB9-EEA4-1A8D836C5E84}"/>
              </a:ext>
            </a:extLst>
          </p:cNvPr>
          <p:cNvSpPr>
            <a:spLocks noGrp="1"/>
          </p:cNvSpPr>
          <p:nvPr>
            <p:ph type="sldNum" sz="quarter" idx="12"/>
          </p:nvPr>
        </p:nvSpPr>
        <p:spPr>
          <a:ln>
            <a:solidFill>
              <a:schemeClr val="tx2"/>
            </a:solidFill>
          </a:ln>
        </p:spPr>
        <p:txBody>
          <a:bodyPr/>
          <a:lstStyle>
            <a:lvl1pPr>
              <a:defRPr>
                <a:solidFill>
                  <a:schemeClr val="tx2"/>
                </a:solidFill>
              </a:defRPr>
            </a:lvl1pPr>
          </a:lstStyle>
          <a:p>
            <a:fld id="{463E3F73-2B15-4B37-9339-76BDD1B12C44}" type="slidenum">
              <a:rPr lang="en-US" altLang="en-US"/>
              <a:pPr/>
              <a:t>‹#›</a:t>
            </a:fld>
            <a:endParaRPr lang="en-US" altLang="en-US"/>
          </a:p>
        </p:txBody>
      </p:sp>
    </p:spTree>
    <p:extLst>
      <p:ext uri="{BB962C8B-B14F-4D97-AF65-F5344CB8AC3E}">
        <p14:creationId xmlns:p14="http://schemas.microsoft.com/office/powerpoint/2010/main" val="3758193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Right Triangle 2">
            <a:extLst>
              <a:ext uri="{FF2B5EF4-FFF2-40B4-BE49-F238E27FC236}">
                <a16:creationId xmlns:a16="http://schemas.microsoft.com/office/drawing/2014/main" id="{663B568D-EB24-1B56-ECF2-2BEF021AE162}"/>
              </a:ext>
            </a:extLst>
          </p:cNvPr>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Freeform 9">
            <a:extLst>
              <a:ext uri="{FF2B5EF4-FFF2-40B4-BE49-F238E27FC236}">
                <a16:creationId xmlns:a16="http://schemas.microsoft.com/office/drawing/2014/main" id="{9ECA275D-A35B-04AE-26A6-4ADECC5288C3}"/>
              </a:ext>
            </a:extLst>
          </p:cNvPr>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rtlCol="0" anchor="ctr">
            <a:normAutofit/>
          </a:bodyPr>
          <a:lstStyle>
            <a:lvl1pPr algn="r">
              <a:defRPr/>
            </a:lvl1pPr>
          </a:lstStyle>
          <a:p>
            <a:pPr lvl="0"/>
            <a:r>
              <a:rPr lang="en-US" noProof="0"/>
              <a:t>Click icon to add picture</a:t>
            </a:r>
            <a:endParaRPr lang="en-US" noProof="0" dirty="0"/>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a:extLst>
              <a:ext uri="{FF2B5EF4-FFF2-40B4-BE49-F238E27FC236}">
                <a16:creationId xmlns:a16="http://schemas.microsoft.com/office/drawing/2014/main" id="{9A518E48-D416-AEBC-F1EE-D2AF6D4D631C}"/>
              </a:ext>
            </a:extLst>
          </p:cNvPr>
          <p:cNvSpPr>
            <a:spLocks noGrp="1"/>
          </p:cNvSpPr>
          <p:nvPr>
            <p:ph type="dt" sz="half" idx="15"/>
          </p:nvPr>
        </p:nvSpPr>
        <p:spPr/>
        <p:txBody>
          <a:bodyPr/>
          <a:lstStyle>
            <a:lvl1pPr>
              <a:defRPr/>
            </a:lvl1pPr>
          </a:lstStyle>
          <a:p>
            <a:pPr>
              <a:defRPr/>
            </a:pPr>
            <a:fld id="{E6DDBF5D-7493-4E8B-BAD6-A53C6C1DB98E}" type="datetimeFigureOut">
              <a:rPr lang="en-US"/>
              <a:pPr>
                <a:defRPr/>
              </a:pPr>
              <a:t>5/8/2023</a:t>
            </a:fld>
            <a:endParaRPr lang="en-US"/>
          </a:p>
        </p:txBody>
      </p:sp>
      <p:sp>
        <p:nvSpPr>
          <p:cNvPr id="7" name="Footer Placeholder 5">
            <a:extLst>
              <a:ext uri="{FF2B5EF4-FFF2-40B4-BE49-F238E27FC236}">
                <a16:creationId xmlns:a16="http://schemas.microsoft.com/office/drawing/2014/main" id="{24EB4CCF-7567-BD48-AC4C-2D52C18A9497}"/>
              </a:ext>
            </a:extLst>
          </p:cNvPr>
          <p:cNvSpPr>
            <a:spLocks noGrp="1"/>
          </p:cNvSpPr>
          <p:nvPr>
            <p:ph type="ftr" sz="quarter" idx="16"/>
          </p:nvPr>
        </p:nvSpPr>
        <p:spPr/>
        <p:txBody>
          <a:bodyPr/>
          <a:lstStyle>
            <a:lvl1pPr>
              <a:defRPr/>
            </a:lvl1pPr>
          </a:lstStyle>
          <a:p>
            <a:pPr>
              <a:defRPr/>
            </a:pPr>
            <a:endParaRPr lang="en-US"/>
          </a:p>
        </p:txBody>
      </p:sp>
      <p:sp>
        <p:nvSpPr>
          <p:cNvPr id="8" name="Slide Number Placeholder 6">
            <a:extLst>
              <a:ext uri="{FF2B5EF4-FFF2-40B4-BE49-F238E27FC236}">
                <a16:creationId xmlns:a16="http://schemas.microsoft.com/office/drawing/2014/main" id="{AF0F23A5-42BE-47D0-CE48-8F49E4A93B15}"/>
              </a:ext>
            </a:extLst>
          </p:cNvPr>
          <p:cNvSpPr>
            <a:spLocks noGrp="1"/>
          </p:cNvSpPr>
          <p:nvPr>
            <p:ph type="sldNum" sz="quarter" idx="17"/>
          </p:nvPr>
        </p:nvSpPr>
        <p:spPr/>
        <p:txBody>
          <a:bodyPr/>
          <a:lstStyle>
            <a:lvl1pPr>
              <a:defRPr/>
            </a:lvl1pPr>
          </a:lstStyle>
          <a:p>
            <a:fld id="{A9CC3356-A2F8-4AF7-9CB9-D2DF526A3172}" type="slidenum">
              <a:rPr lang="en-US" altLang="en-US"/>
              <a:pPr/>
              <a:t>‹#›</a:t>
            </a:fld>
            <a:endParaRPr lang="en-US" altLang="en-US"/>
          </a:p>
        </p:txBody>
      </p:sp>
    </p:spTree>
    <p:extLst>
      <p:ext uri="{BB962C8B-B14F-4D97-AF65-F5344CB8AC3E}">
        <p14:creationId xmlns:p14="http://schemas.microsoft.com/office/powerpoint/2010/main" val="3091631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90908CBA-39A5-5BC2-BA7C-5E1778BCB203}"/>
              </a:ext>
            </a:extLst>
          </p:cNvPr>
          <p:cNvSpPr/>
          <p:nvPr/>
        </p:nvSpPr>
        <p:spPr>
          <a:xfrm>
            <a:off x="-3175" y="5051425"/>
            <a:ext cx="3575050" cy="1806575"/>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Freeform 7">
            <a:extLst>
              <a:ext uri="{FF2B5EF4-FFF2-40B4-BE49-F238E27FC236}">
                <a16:creationId xmlns:a16="http://schemas.microsoft.com/office/drawing/2014/main" id="{E6526BCC-4569-7111-4FF7-E0E4FB8FB9D2}"/>
              </a:ext>
            </a:extLst>
          </p:cNvPr>
          <p:cNvSpPr/>
          <p:nvPr/>
        </p:nvSpPr>
        <p:spPr>
          <a:xfrm>
            <a:off x="-1588" y="5051425"/>
            <a:ext cx="9145588" cy="180657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Placeholder 1">
            <a:extLst>
              <a:ext uri="{FF2B5EF4-FFF2-40B4-BE49-F238E27FC236}">
                <a16:creationId xmlns:a16="http://schemas.microsoft.com/office/drawing/2014/main" id="{0F49E80A-87E9-83BD-0507-1F4D24CAD788}"/>
              </a:ext>
            </a:extLst>
          </p:cNvPr>
          <p:cNvSpPr>
            <a:spLocks noGrp="1"/>
          </p:cNvSpPr>
          <p:nvPr>
            <p:ph type="title"/>
          </p:nvPr>
        </p:nvSpPr>
        <p:spPr>
          <a:xfrm>
            <a:off x="822325" y="365125"/>
            <a:ext cx="7521575" cy="549275"/>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1029" name="Text Placeholder 2">
            <a:extLst>
              <a:ext uri="{FF2B5EF4-FFF2-40B4-BE49-F238E27FC236}">
                <a16:creationId xmlns:a16="http://schemas.microsoft.com/office/drawing/2014/main" id="{5501E287-1D04-33D5-5976-B9B5D13AACD4}"/>
              </a:ext>
            </a:extLst>
          </p:cNvPr>
          <p:cNvSpPr>
            <a:spLocks noGrp="1"/>
          </p:cNvSpPr>
          <p:nvPr>
            <p:ph type="body" idx="1"/>
          </p:nvPr>
        </p:nvSpPr>
        <p:spPr bwMode="auto">
          <a:xfrm>
            <a:off x="822325" y="1100138"/>
            <a:ext cx="7521575" cy="357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9F25F869-1C87-F343-4335-052F086DD9C2}"/>
              </a:ext>
            </a:extLst>
          </p:cNvPr>
          <p:cNvSpPr>
            <a:spLocks noGrp="1"/>
          </p:cNvSpPr>
          <p:nvPr>
            <p:ph type="dt" sz="half" idx="2"/>
          </p:nvPr>
        </p:nvSpPr>
        <p:spPr>
          <a:xfrm rot="19140000">
            <a:off x="201613" y="5870575"/>
            <a:ext cx="2176462" cy="201613"/>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rgbClr val="FFFFFF"/>
                </a:solidFill>
                <a:latin typeface="+mn-lt"/>
              </a:defRPr>
            </a:lvl1pPr>
          </a:lstStyle>
          <a:p>
            <a:pPr>
              <a:defRPr/>
            </a:pPr>
            <a:fld id="{1E75AE52-CAA8-466A-9DD7-FB6B57C08407}" type="datetimeFigureOut">
              <a:rPr lang="en-US"/>
              <a:pPr>
                <a:defRPr/>
              </a:pPr>
              <a:t>5/8/2023</a:t>
            </a:fld>
            <a:endParaRPr lang="en-US"/>
          </a:p>
        </p:txBody>
      </p:sp>
      <p:sp>
        <p:nvSpPr>
          <p:cNvPr id="5" name="Footer Placeholder 4">
            <a:extLst>
              <a:ext uri="{FF2B5EF4-FFF2-40B4-BE49-F238E27FC236}">
                <a16:creationId xmlns:a16="http://schemas.microsoft.com/office/drawing/2014/main" id="{91B4A4BC-0544-6ACA-5075-41863E214D5A}"/>
              </a:ext>
            </a:extLst>
          </p:cNvPr>
          <p:cNvSpPr>
            <a:spLocks noGrp="1"/>
          </p:cNvSpPr>
          <p:nvPr>
            <p:ph type="ftr" sz="quarter" idx="3"/>
          </p:nvPr>
        </p:nvSpPr>
        <p:spPr>
          <a:xfrm>
            <a:off x="3517900" y="6284913"/>
            <a:ext cx="4724400" cy="274637"/>
          </a:xfrm>
          <a:prstGeom prst="rect">
            <a:avLst/>
          </a:prstGeom>
        </p:spPr>
        <p:txBody>
          <a:bodyPr vert="horz" lIns="91440" tIns="45720" rIns="91440" bIns="45720" rtlCol="0" anchor="ctr"/>
          <a:lstStyle>
            <a:lvl1pPr algn="r" eaLnBrk="1" fontAlgn="auto" hangingPunct="1">
              <a:spcBef>
                <a:spcPts val="0"/>
              </a:spcBef>
              <a:spcAft>
                <a:spcPts val="0"/>
              </a:spcAft>
              <a:defRPr sz="1000" cap="all" spc="200" baseline="0">
                <a:solidFill>
                  <a:srgbClr val="FFFFFF"/>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04981FD9-B0CE-FA2C-55B4-ED459D615EA0}"/>
              </a:ext>
            </a:extLst>
          </p:cNvPr>
          <p:cNvSpPr>
            <a:spLocks noGrp="1"/>
          </p:cNvSpPr>
          <p:nvPr>
            <p:ph type="sldNum" sz="quarter" idx="4"/>
          </p:nvPr>
        </p:nvSpPr>
        <p:spPr>
          <a:xfrm>
            <a:off x="8401050" y="6170613"/>
            <a:ext cx="503238" cy="503237"/>
          </a:xfrm>
          <a:prstGeom prst="ellipse">
            <a:avLst/>
          </a:prstGeom>
          <a:ln w="19050">
            <a:solidFill>
              <a:srgbClr val="FFFFFF"/>
            </a:solidFill>
          </a:ln>
        </p:spPr>
        <p:txBody>
          <a:bodyPr vert="horz" wrap="square" lIns="9144" tIns="9144" rIns="9144" bIns="9144" numCol="1" anchor="ctr" anchorCtr="0" compatLnSpc="1">
            <a:prstTxWarp prst="textNoShape">
              <a:avLst/>
            </a:prstTxWarp>
            <a:normAutofit/>
          </a:bodyPr>
          <a:lstStyle>
            <a:lvl1pPr algn="ctr" eaLnBrk="1" hangingPunct="1">
              <a:defRPr sz="1600">
                <a:solidFill>
                  <a:srgbClr val="FFFFFF"/>
                </a:solidFill>
              </a:defRPr>
            </a:lvl1pPr>
          </a:lstStyle>
          <a:p>
            <a:fld id="{56B97B3B-BD42-4825-AFB5-287AA353DBA8}"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19" r:id="rId1"/>
    <p:sldLayoutId id="2147483712" r:id="rId2"/>
    <p:sldLayoutId id="2147483720" r:id="rId3"/>
    <p:sldLayoutId id="2147483713" r:id="rId4"/>
    <p:sldLayoutId id="2147483714" r:id="rId5"/>
    <p:sldLayoutId id="2147483715" r:id="rId6"/>
    <p:sldLayoutId id="2147483716" r:id="rId7"/>
    <p:sldLayoutId id="2147483721" r:id="rId8"/>
    <p:sldLayoutId id="2147483722" r:id="rId9"/>
    <p:sldLayoutId id="2147483717" r:id="rId10"/>
    <p:sldLayoutId id="2147483718" r:id="rId11"/>
  </p:sldLayoutIdLst>
  <p:txStyles>
    <p:titleStyle>
      <a:lvl1pPr algn="l" rtl="0" fontAlgn="base">
        <a:spcBef>
          <a:spcPct val="0"/>
        </a:spcBef>
        <a:spcAft>
          <a:spcPct val="0"/>
        </a:spcAft>
        <a:defRPr sz="2800" kern="1200" cap="all">
          <a:solidFill>
            <a:schemeClr val="tx1"/>
          </a:solidFill>
          <a:latin typeface="+mj-lt"/>
          <a:ea typeface="+mj-ea"/>
          <a:cs typeface="+mj-cs"/>
        </a:defRPr>
      </a:lvl1pPr>
      <a:lvl2pPr algn="l" rtl="0" fontAlgn="base">
        <a:spcBef>
          <a:spcPct val="0"/>
        </a:spcBef>
        <a:spcAft>
          <a:spcPct val="0"/>
        </a:spcAft>
        <a:defRPr sz="2800">
          <a:solidFill>
            <a:schemeClr val="tx1"/>
          </a:solidFill>
          <a:latin typeface="Franklin Gothic Medium" panose="020B0603020102020204" pitchFamily="34" charset="0"/>
        </a:defRPr>
      </a:lvl2pPr>
      <a:lvl3pPr algn="l" rtl="0" fontAlgn="base">
        <a:spcBef>
          <a:spcPct val="0"/>
        </a:spcBef>
        <a:spcAft>
          <a:spcPct val="0"/>
        </a:spcAft>
        <a:defRPr sz="2800">
          <a:solidFill>
            <a:schemeClr val="tx1"/>
          </a:solidFill>
          <a:latin typeface="Franklin Gothic Medium" panose="020B0603020102020204" pitchFamily="34" charset="0"/>
        </a:defRPr>
      </a:lvl3pPr>
      <a:lvl4pPr algn="l" rtl="0" fontAlgn="base">
        <a:spcBef>
          <a:spcPct val="0"/>
        </a:spcBef>
        <a:spcAft>
          <a:spcPct val="0"/>
        </a:spcAft>
        <a:defRPr sz="2800">
          <a:solidFill>
            <a:schemeClr val="tx1"/>
          </a:solidFill>
          <a:latin typeface="Franklin Gothic Medium" panose="020B0603020102020204" pitchFamily="34" charset="0"/>
        </a:defRPr>
      </a:lvl4pPr>
      <a:lvl5pPr algn="l" rtl="0" fontAlgn="base">
        <a:spcBef>
          <a:spcPct val="0"/>
        </a:spcBef>
        <a:spcAft>
          <a:spcPct val="0"/>
        </a:spcAft>
        <a:defRPr sz="2800">
          <a:solidFill>
            <a:schemeClr val="tx1"/>
          </a:solidFill>
          <a:latin typeface="Franklin Gothic Medium" panose="020B0603020102020204" pitchFamily="34" charset="0"/>
        </a:defRPr>
      </a:lvl5pPr>
      <a:lvl6pPr marL="457200" algn="l" rtl="0" fontAlgn="base">
        <a:spcBef>
          <a:spcPct val="0"/>
        </a:spcBef>
        <a:spcAft>
          <a:spcPct val="0"/>
        </a:spcAft>
        <a:defRPr sz="2800">
          <a:solidFill>
            <a:schemeClr val="tx1"/>
          </a:solidFill>
          <a:latin typeface="Franklin Gothic Medium" panose="020B0603020102020204" pitchFamily="34" charset="0"/>
        </a:defRPr>
      </a:lvl6pPr>
      <a:lvl7pPr marL="914400" algn="l" rtl="0" fontAlgn="base">
        <a:spcBef>
          <a:spcPct val="0"/>
        </a:spcBef>
        <a:spcAft>
          <a:spcPct val="0"/>
        </a:spcAft>
        <a:defRPr sz="2800">
          <a:solidFill>
            <a:schemeClr val="tx1"/>
          </a:solidFill>
          <a:latin typeface="Franklin Gothic Medium" panose="020B0603020102020204" pitchFamily="34" charset="0"/>
        </a:defRPr>
      </a:lvl7pPr>
      <a:lvl8pPr marL="1371600" algn="l" rtl="0" fontAlgn="base">
        <a:spcBef>
          <a:spcPct val="0"/>
        </a:spcBef>
        <a:spcAft>
          <a:spcPct val="0"/>
        </a:spcAft>
        <a:defRPr sz="2800">
          <a:solidFill>
            <a:schemeClr val="tx1"/>
          </a:solidFill>
          <a:latin typeface="Franklin Gothic Medium" panose="020B0603020102020204" pitchFamily="34" charset="0"/>
        </a:defRPr>
      </a:lvl8pPr>
      <a:lvl9pPr marL="1828800" algn="l" rtl="0" fontAlgn="base">
        <a:spcBef>
          <a:spcPct val="0"/>
        </a:spcBef>
        <a:spcAft>
          <a:spcPct val="0"/>
        </a:spcAft>
        <a:defRPr sz="2800">
          <a:solidFill>
            <a:schemeClr val="tx1"/>
          </a:solidFill>
          <a:latin typeface="Franklin Gothic Medium" panose="020B0603020102020204" pitchFamily="34" charset="0"/>
        </a:defRPr>
      </a:lvl9pPr>
    </p:titleStyle>
    <p:bodyStyle>
      <a:lvl1pPr marL="342900" indent="-342900" algn="l" rtl="0" fontAlgn="base">
        <a:spcBef>
          <a:spcPts val="800"/>
        </a:spcBef>
        <a:spcAft>
          <a:spcPct val="0"/>
        </a:spcAft>
        <a:buFont typeface="Arial" panose="020B0604020202020204" pitchFamily="34" charset="0"/>
        <a:defRPr sz="1600" b="1" kern="1200">
          <a:solidFill>
            <a:schemeClr val="tx1"/>
          </a:solidFill>
          <a:latin typeface="+mn-lt"/>
          <a:ea typeface="+mn-ea"/>
          <a:cs typeface="+mn-cs"/>
        </a:defRPr>
      </a:lvl1pPr>
      <a:lvl2pPr marL="173038" indent="-173038" algn="l" rtl="0" fontAlgn="base">
        <a:spcBef>
          <a:spcPts val="300"/>
        </a:spcBef>
        <a:spcAft>
          <a:spcPct val="0"/>
        </a:spcAft>
        <a:buClr>
          <a:schemeClr val="accent2"/>
        </a:buClr>
        <a:buFont typeface="Wingdings" panose="05000000000000000000" pitchFamily="2" charset="2"/>
        <a:buChar char="§"/>
        <a:defRPr sz="1600" kern="1200">
          <a:solidFill>
            <a:schemeClr val="tx1"/>
          </a:solidFill>
          <a:latin typeface="+mn-lt"/>
          <a:ea typeface="+mn-ea"/>
          <a:cs typeface="+mn-cs"/>
        </a:defRPr>
      </a:lvl2pPr>
      <a:lvl3pPr marL="401638" indent="-163513" algn="l" rtl="0" fontAlgn="base">
        <a:spcBef>
          <a:spcPts val="300"/>
        </a:spcBef>
        <a:spcAft>
          <a:spcPct val="0"/>
        </a:spcAft>
        <a:buClr>
          <a:schemeClr val="accent2"/>
        </a:buClr>
        <a:buFont typeface="Wingdings" panose="05000000000000000000" pitchFamily="2" charset="2"/>
        <a:buChar char="§"/>
        <a:defRPr sz="1600" kern="1200">
          <a:solidFill>
            <a:schemeClr val="tx1"/>
          </a:solidFill>
          <a:latin typeface="+mn-lt"/>
          <a:ea typeface="+mn-ea"/>
          <a:cs typeface="+mn-cs"/>
        </a:defRPr>
      </a:lvl3pPr>
      <a:lvl4pPr marL="630238" indent="-163513" algn="l" rtl="0" fontAlgn="base">
        <a:spcBef>
          <a:spcPts val="300"/>
        </a:spcBef>
        <a:spcAft>
          <a:spcPct val="0"/>
        </a:spcAft>
        <a:buClr>
          <a:schemeClr val="accent2"/>
        </a:buClr>
        <a:buFont typeface="Wingdings" panose="05000000000000000000" pitchFamily="2" charset="2"/>
        <a:buChar char="§"/>
        <a:defRPr sz="1600" kern="1200">
          <a:solidFill>
            <a:schemeClr val="tx1"/>
          </a:solidFill>
          <a:latin typeface="+mn-lt"/>
          <a:ea typeface="+mn-ea"/>
          <a:cs typeface="+mn-cs"/>
        </a:defRPr>
      </a:lvl4pPr>
      <a:lvl5pPr marL="858838" indent="-173038" algn="l" rtl="0" fontAlgn="base">
        <a:spcBef>
          <a:spcPts val="300"/>
        </a:spcBef>
        <a:spcAft>
          <a:spcPct val="0"/>
        </a:spcAft>
        <a:buClr>
          <a:schemeClr val="accent2"/>
        </a:buClr>
        <a:buFont typeface="Wingdings" panose="05000000000000000000"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jpeg" /><Relationship Id="rId1" Type="http://schemas.openxmlformats.org/officeDocument/2006/relationships/slideLayout" Target="../slideLayouts/slideLayout2.xml" /><Relationship Id="rId4" Type="http://schemas.openxmlformats.org/officeDocument/2006/relationships/image" Target="../media/image5.jpeg" /></Relationships>
</file>

<file path=ppt/slides/_rels/slide11.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7.xml" /></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3772C-F0B7-1841-C87B-066957DEA4A6}"/>
              </a:ext>
            </a:extLst>
          </p:cNvPr>
          <p:cNvSpPr>
            <a:spLocks noGrp="1"/>
          </p:cNvSpPr>
          <p:nvPr>
            <p:ph type="ctrTitle"/>
          </p:nvPr>
        </p:nvSpPr>
        <p:spPr>
          <a:xfrm>
            <a:off x="485775" y="612775"/>
            <a:ext cx="8582025" cy="1204913"/>
          </a:xfrm>
        </p:spPr>
        <p:txBody>
          <a:bodyPr/>
          <a:lstStyle/>
          <a:p>
            <a:pPr fontAlgn="auto">
              <a:spcAft>
                <a:spcPts val="0"/>
              </a:spcAft>
              <a:defRPr/>
            </a:pPr>
            <a:r>
              <a:rPr lang="en-US" sz="4000" dirty="0">
                <a:latin typeface="Baskerville Old Face" pitchFamily="18" charset="0"/>
              </a:rPr>
              <a:t>Economy of Pakistan</a:t>
            </a:r>
          </a:p>
        </p:txBody>
      </p:sp>
      <p:sp>
        <p:nvSpPr>
          <p:cNvPr id="3" name="Subtitle 2">
            <a:extLst>
              <a:ext uri="{FF2B5EF4-FFF2-40B4-BE49-F238E27FC236}">
                <a16:creationId xmlns:a16="http://schemas.microsoft.com/office/drawing/2014/main" id="{9319528C-A4EB-F623-1AF6-8F22F601792D}"/>
              </a:ext>
            </a:extLst>
          </p:cNvPr>
          <p:cNvSpPr>
            <a:spLocks noGrp="1"/>
          </p:cNvSpPr>
          <p:nvPr>
            <p:ph type="subTitle" idx="1"/>
          </p:nvPr>
        </p:nvSpPr>
        <p:spPr>
          <a:xfrm>
            <a:off x="1371600" y="2133600"/>
            <a:ext cx="6351588" cy="1949450"/>
          </a:xfrm>
        </p:spPr>
        <p:txBody>
          <a:bodyPr rtlCol="0">
            <a:noAutofit/>
          </a:bodyPr>
          <a:lstStyle/>
          <a:p>
            <a:pPr marL="285750" indent="-285750" fontAlgn="auto">
              <a:spcAft>
                <a:spcPts val="0"/>
              </a:spcAft>
              <a:buFont typeface="Wingdings" pitchFamily="2" charset="2"/>
              <a:buChar char="q"/>
              <a:defRPr/>
            </a:pPr>
            <a:r>
              <a:rPr sz="2000">
                <a:latin typeface="Baskerville Old Face" pitchFamily="18" charset="0"/>
              </a:rPr>
              <a:t>Introduction</a:t>
            </a:r>
          </a:p>
          <a:p>
            <a:pPr marL="285750" indent="-285750" fontAlgn="auto">
              <a:spcAft>
                <a:spcPts val="0"/>
              </a:spcAft>
              <a:buFont typeface="Wingdings" pitchFamily="2" charset="2"/>
              <a:buChar char="q"/>
              <a:defRPr/>
            </a:pPr>
            <a:r>
              <a:rPr sz="2000">
                <a:latin typeface="Baskerville Old Face" pitchFamily="18" charset="0"/>
              </a:rPr>
              <a:t>Types of economy</a:t>
            </a:r>
          </a:p>
          <a:p>
            <a:pPr marL="285750" indent="-285750" fontAlgn="auto">
              <a:spcAft>
                <a:spcPts val="0"/>
              </a:spcAft>
              <a:buFont typeface="Wingdings" pitchFamily="2" charset="2"/>
              <a:buChar char="q"/>
              <a:defRPr/>
            </a:pPr>
            <a:r>
              <a:rPr sz="2000">
                <a:latin typeface="Baskerville Old Face" pitchFamily="18" charset="0"/>
              </a:rPr>
              <a:t>Challenges to the economy of Pakistan</a:t>
            </a:r>
          </a:p>
          <a:p>
            <a:pPr marL="285750" indent="-285750" fontAlgn="auto">
              <a:spcAft>
                <a:spcPts val="0"/>
              </a:spcAft>
              <a:buFont typeface="Wingdings" pitchFamily="2" charset="2"/>
              <a:buChar char="q"/>
              <a:defRPr/>
            </a:pPr>
            <a:r>
              <a:rPr sz="2000">
                <a:latin typeface="Baskerville Old Face" pitchFamily="18" charset="0"/>
              </a:rPr>
              <a:t>Proposals to improve Pakistan’s Economy</a:t>
            </a:r>
          </a:p>
          <a:p>
            <a:pPr marL="285750" indent="-285750" fontAlgn="auto">
              <a:spcAft>
                <a:spcPts val="0"/>
              </a:spcAft>
              <a:buFont typeface="Wingdings" pitchFamily="2" charset="2"/>
              <a:buChar char="q"/>
              <a:defRPr/>
            </a:pPr>
            <a:r>
              <a:rPr sz="2000">
                <a:latin typeface="Baskerville Old Face" pitchFamily="18" charset="0"/>
              </a:rPr>
              <a:t>Main Sectors of Pakistan’s Economy</a:t>
            </a:r>
          </a:p>
          <a:p>
            <a:pPr marL="285750" indent="-285750" fontAlgn="auto">
              <a:spcAft>
                <a:spcPts val="0"/>
              </a:spcAft>
              <a:buFont typeface="Wingdings" pitchFamily="2" charset="2"/>
              <a:buChar char="q"/>
              <a:defRPr/>
            </a:pPr>
            <a:r>
              <a:rPr sz="2000">
                <a:latin typeface="Baskerville Old Face" pitchFamily="18" charset="0"/>
              </a:rPr>
              <a:t>Pakistan’s major import &amp; export destinations</a:t>
            </a:r>
          </a:p>
          <a:p>
            <a:pPr marL="285750" indent="-285750" fontAlgn="auto">
              <a:spcAft>
                <a:spcPts val="0"/>
              </a:spcAft>
              <a:buFont typeface="Wingdings" pitchFamily="2" charset="2"/>
              <a:buChar char="q"/>
              <a:defRPr/>
            </a:pPr>
            <a:r>
              <a:rPr sz="2000">
                <a:latin typeface="Baskerville Old Face" pitchFamily="18" charset="0"/>
              </a:rPr>
              <a:t>Phases of the economy of Pakistan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CAF86-AAD0-4B36-2B4D-2F46AB194BB3}"/>
              </a:ext>
            </a:extLst>
          </p:cNvPr>
          <p:cNvSpPr>
            <a:spLocks noGrp="1"/>
          </p:cNvSpPr>
          <p:nvPr>
            <p:ph type="title"/>
          </p:nvPr>
        </p:nvSpPr>
        <p:spPr/>
        <p:txBody>
          <a:bodyPr/>
          <a:lstStyle/>
          <a:p>
            <a:pPr fontAlgn="auto">
              <a:spcAft>
                <a:spcPts val="0"/>
              </a:spcAft>
              <a:defRPr/>
            </a:pPr>
            <a:r>
              <a:rPr lang="en-US" dirty="0">
                <a:latin typeface="Baskerville Old Face" pitchFamily="18" charset="0"/>
              </a:rPr>
              <a:t>Main Sectors of Pakistan’s Economy</a:t>
            </a:r>
          </a:p>
        </p:txBody>
      </p:sp>
      <p:sp>
        <p:nvSpPr>
          <p:cNvPr id="3" name="Content Placeholder 2">
            <a:extLst>
              <a:ext uri="{FF2B5EF4-FFF2-40B4-BE49-F238E27FC236}">
                <a16:creationId xmlns:a16="http://schemas.microsoft.com/office/drawing/2014/main" id="{8AB212CA-F111-6F48-6719-3F3511CBB787}"/>
              </a:ext>
            </a:extLst>
          </p:cNvPr>
          <p:cNvSpPr>
            <a:spLocks noGrp="1"/>
          </p:cNvSpPr>
          <p:nvPr>
            <p:ph idx="1"/>
          </p:nvPr>
        </p:nvSpPr>
        <p:spPr>
          <a:xfrm>
            <a:off x="822325" y="1100138"/>
            <a:ext cx="3216275" cy="2100262"/>
          </a:xfrm>
        </p:spPr>
        <p:txBody>
          <a:bodyPr rtlCol="0">
            <a:normAutofit/>
          </a:bodyPr>
          <a:lstStyle/>
          <a:p>
            <a:pPr fontAlgn="auto">
              <a:spcAft>
                <a:spcPts val="0"/>
              </a:spcAft>
              <a:buFont typeface="Wingdings" pitchFamily="2" charset="2"/>
              <a:buChar char="q"/>
              <a:defRPr/>
            </a:pPr>
            <a:r>
              <a:rPr lang="en-US" sz="2400" b="0" dirty="0">
                <a:latin typeface="Baskerville Old Face" pitchFamily="18" charset="0"/>
              </a:rPr>
              <a:t>Agricultural Sector</a:t>
            </a:r>
          </a:p>
          <a:p>
            <a:pPr fontAlgn="auto">
              <a:spcAft>
                <a:spcPts val="0"/>
              </a:spcAft>
              <a:buFont typeface="Wingdings" pitchFamily="2" charset="2"/>
              <a:buChar char="q"/>
              <a:defRPr/>
            </a:pPr>
            <a:r>
              <a:rPr lang="en-US" sz="2400" b="0" dirty="0">
                <a:latin typeface="Baskerville Old Face" pitchFamily="18" charset="0"/>
              </a:rPr>
              <a:t>Industrial Sector</a:t>
            </a:r>
          </a:p>
          <a:p>
            <a:pPr fontAlgn="auto">
              <a:spcAft>
                <a:spcPts val="0"/>
              </a:spcAft>
              <a:buFont typeface="Wingdings" pitchFamily="2" charset="2"/>
              <a:buChar char="q"/>
              <a:defRPr/>
            </a:pPr>
            <a:r>
              <a:rPr lang="en-US" sz="2400" b="0" dirty="0">
                <a:latin typeface="Baskerville Old Face" pitchFamily="18" charset="0"/>
              </a:rPr>
              <a:t>Services Sector</a:t>
            </a:r>
          </a:p>
          <a:p>
            <a:pPr marL="0" indent="0" fontAlgn="auto">
              <a:spcAft>
                <a:spcPts val="0"/>
              </a:spcAft>
              <a:defRPr/>
            </a:pPr>
            <a:endParaRPr lang="en-US" sz="2400" b="0" dirty="0">
              <a:latin typeface="Baskerville Old Face" pitchFamily="18" charset="0"/>
            </a:endParaRPr>
          </a:p>
        </p:txBody>
      </p:sp>
      <p:pic>
        <p:nvPicPr>
          <p:cNvPr id="16388" name="Picture 2" descr="D:\Bahria BSE 6-A\services.jpg">
            <a:extLst>
              <a:ext uri="{FF2B5EF4-FFF2-40B4-BE49-F238E27FC236}">
                <a16:creationId xmlns:a16="http://schemas.microsoft.com/office/drawing/2014/main" id="{A40B9E82-088D-DEEE-2785-A2A19AA28E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4088" y="3948113"/>
            <a:ext cx="4046537" cy="261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9" name="Picture 3" descr="D:\Bahria BSE 6-A\Agriculture.png">
            <a:extLst>
              <a:ext uri="{FF2B5EF4-FFF2-40B4-BE49-F238E27FC236}">
                <a16:creationId xmlns:a16="http://schemas.microsoft.com/office/drawing/2014/main" id="{8BB72276-463E-FEFA-6CBD-57A81AAD13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824288"/>
            <a:ext cx="3925888"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0" name="Picture 4" descr="D:\Bahria BSE 6-A\Industrial.jpg">
            <a:extLst>
              <a:ext uri="{FF2B5EF4-FFF2-40B4-BE49-F238E27FC236}">
                <a16:creationId xmlns:a16="http://schemas.microsoft.com/office/drawing/2014/main" id="{5875DBF5-F5CF-71B1-ED48-3EF89A8812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4425" y="1211263"/>
            <a:ext cx="3725863" cy="261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D:\Bahria BSE 6-A\gdp contri of different sectors.jpg">
            <a:extLst>
              <a:ext uri="{FF2B5EF4-FFF2-40B4-BE49-F238E27FC236}">
                <a16:creationId xmlns:a16="http://schemas.microsoft.com/office/drawing/2014/main" id="{B10CAEC2-1ED0-A01B-452D-BE40C5E37A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363" y="457200"/>
            <a:ext cx="8118475"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9D1F4-B387-E1CA-88EC-2465FE98B093}"/>
              </a:ext>
            </a:extLst>
          </p:cNvPr>
          <p:cNvSpPr>
            <a:spLocks noGrp="1"/>
          </p:cNvSpPr>
          <p:nvPr>
            <p:ph type="title"/>
          </p:nvPr>
        </p:nvSpPr>
        <p:spPr>
          <a:xfrm>
            <a:off x="831850" y="365125"/>
            <a:ext cx="7512050" cy="549275"/>
          </a:xfrm>
        </p:spPr>
        <p:txBody>
          <a:bodyPr/>
          <a:lstStyle/>
          <a:p>
            <a:pPr fontAlgn="auto">
              <a:spcAft>
                <a:spcPts val="0"/>
              </a:spcAft>
              <a:defRPr/>
            </a:pPr>
            <a:r>
              <a:rPr lang="en-US" dirty="0">
                <a:latin typeface="Baskerville Old Face" pitchFamily="18" charset="0"/>
              </a:rPr>
              <a:t>Agricultural Sector:</a:t>
            </a:r>
          </a:p>
        </p:txBody>
      </p:sp>
      <p:sp>
        <p:nvSpPr>
          <p:cNvPr id="3" name="Content Placeholder 2">
            <a:extLst>
              <a:ext uri="{FF2B5EF4-FFF2-40B4-BE49-F238E27FC236}">
                <a16:creationId xmlns:a16="http://schemas.microsoft.com/office/drawing/2014/main" id="{2208C8C4-93AA-E284-A19E-A248EF5B2094}"/>
              </a:ext>
            </a:extLst>
          </p:cNvPr>
          <p:cNvSpPr>
            <a:spLocks noGrp="1"/>
          </p:cNvSpPr>
          <p:nvPr>
            <p:ph idx="1"/>
          </p:nvPr>
        </p:nvSpPr>
        <p:spPr>
          <a:xfrm>
            <a:off x="822325" y="1100138"/>
            <a:ext cx="7521575" cy="5453062"/>
          </a:xfrm>
        </p:spPr>
        <p:txBody>
          <a:bodyPr rtlCol="0">
            <a:normAutofit lnSpcReduction="10000"/>
          </a:bodyPr>
          <a:lstStyle/>
          <a:p>
            <a:pPr fontAlgn="auto">
              <a:spcAft>
                <a:spcPts val="0"/>
              </a:spcAft>
              <a:buFont typeface="Wingdings" pitchFamily="2" charset="2"/>
              <a:buChar char="q"/>
              <a:defRPr/>
            </a:pPr>
            <a:r>
              <a:rPr lang="en-US" sz="2300" b="0" dirty="0">
                <a:latin typeface="Baskerville Old Face" pitchFamily="18" charset="0"/>
              </a:rPr>
              <a:t>Agriculture sector is the only largest sector of our economy, contributing 21% of gross domestic product, employing 44% of total labor force, sharing 65% of exports and supporting expansion of industries by supplying raw materials. </a:t>
            </a:r>
          </a:p>
          <a:p>
            <a:pPr fontAlgn="auto">
              <a:spcAft>
                <a:spcPts val="0"/>
              </a:spcAft>
              <a:buFont typeface="Wingdings" pitchFamily="2" charset="2"/>
              <a:buChar char="q"/>
              <a:defRPr/>
            </a:pPr>
            <a:r>
              <a:rPr lang="en-US" sz="2300" b="0" dirty="0">
                <a:latin typeface="Baskerville Old Face" pitchFamily="18" charset="0"/>
              </a:rPr>
              <a:t>No policy for increasing national income and raising living standard of people can be successful unless agriculture is given top priority. </a:t>
            </a:r>
          </a:p>
          <a:p>
            <a:pPr fontAlgn="auto">
              <a:spcAft>
                <a:spcPts val="0"/>
              </a:spcAft>
              <a:buFont typeface="Wingdings" pitchFamily="2" charset="2"/>
              <a:buChar char="q"/>
              <a:defRPr/>
            </a:pPr>
            <a:r>
              <a:rPr lang="en-US" sz="2300" b="0" dirty="0">
                <a:latin typeface="Baskerville Old Face" pitchFamily="18" charset="0"/>
              </a:rPr>
              <a:t>Agriculture holds such a pivotal position in our economy that if in some years agricultural output falls, everybody feels the pinch.</a:t>
            </a:r>
          </a:p>
          <a:p>
            <a:pPr fontAlgn="auto">
              <a:spcAft>
                <a:spcPts val="0"/>
              </a:spcAft>
              <a:buFont typeface="Wingdings" pitchFamily="2" charset="2"/>
              <a:buChar char="q"/>
              <a:defRPr/>
            </a:pPr>
            <a:r>
              <a:rPr lang="en-US" sz="2300" b="0" dirty="0">
                <a:latin typeface="Baskerville Old Face" pitchFamily="18" charset="0"/>
              </a:rPr>
              <a:t>In rural areas about two-third of population lives and their livelihood turns around allied activities and agriculture. Poverty in Pakistan is generally a country marvel; in this manner, improvement of agribusiness will be a main means for reducing neediness.</a:t>
            </a:r>
          </a:p>
          <a:p>
            <a:pPr fontAlgn="auto">
              <a:spcAft>
                <a:spcPts val="0"/>
              </a:spcAft>
              <a:defRPr/>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2E914A-0FF7-D5AC-F830-C457A2C7CCA4}"/>
              </a:ext>
            </a:extLst>
          </p:cNvPr>
          <p:cNvSpPr>
            <a:spLocks noGrp="1"/>
          </p:cNvSpPr>
          <p:nvPr>
            <p:ph idx="1"/>
          </p:nvPr>
        </p:nvSpPr>
        <p:spPr>
          <a:xfrm>
            <a:off x="822325" y="457200"/>
            <a:ext cx="7521575" cy="4222750"/>
          </a:xfrm>
        </p:spPr>
        <p:txBody>
          <a:bodyPr rtlCol="0">
            <a:normAutofit lnSpcReduction="10000"/>
          </a:bodyPr>
          <a:lstStyle/>
          <a:p>
            <a:pPr fontAlgn="auto">
              <a:spcAft>
                <a:spcPts val="0"/>
              </a:spcAft>
              <a:buFont typeface="Wingdings" pitchFamily="2" charset="2"/>
              <a:buChar char="q"/>
              <a:defRPr/>
            </a:pPr>
            <a:r>
              <a:rPr lang="en-US" sz="2000" b="0" dirty="0">
                <a:latin typeface="Baskerville Old Face" pitchFamily="18" charset="0"/>
              </a:rPr>
              <a:t>Total area of Pakistan is 80 million hectares. Out of this cultivable area is 23 million hectares. </a:t>
            </a:r>
          </a:p>
          <a:p>
            <a:pPr marL="0" indent="0" fontAlgn="auto">
              <a:spcAft>
                <a:spcPts val="0"/>
              </a:spcAft>
              <a:defRPr/>
            </a:pPr>
            <a:endParaRPr lang="en-US" sz="2000" b="0" dirty="0">
              <a:latin typeface="Baskerville Old Face" pitchFamily="18" charset="0"/>
            </a:endParaRPr>
          </a:p>
          <a:p>
            <a:pPr fontAlgn="auto">
              <a:spcAft>
                <a:spcPts val="0"/>
              </a:spcAft>
              <a:buFont typeface="Wingdings" pitchFamily="2" charset="2"/>
              <a:buChar char="q"/>
              <a:defRPr/>
            </a:pPr>
            <a:r>
              <a:rPr lang="en-US" sz="2000" b="0" dirty="0">
                <a:latin typeface="Baskerville Old Face" pitchFamily="18" charset="0"/>
              </a:rPr>
              <a:t>Due to variety of soil and climate every type of crops and fruits are grown.</a:t>
            </a:r>
          </a:p>
          <a:p>
            <a:pPr marL="0" indent="0" fontAlgn="auto">
              <a:spcAft>
                <a:spcPts val="0"/>
              </a:spcAft>
              <a:defRPr/>
            </a:pPr>
            <a:endParaRPr lang="en-US" sz="2000" b="0" dirty="0">
              <a:latin typeface="Baskerville Old Face" pitchFamily="18" charset="0"/>
            </a:endParaRPr>
          </a:p>
          <a:p>
            <a:pPr fontAlgn="auto">
              <a:spcAft>
                <a:spcPts val="0"/>
              </a:spcAft>
              <a:buFont typeface="Arial" panose="020B0604020202020204" pitchFamily="34" charset="0"/>
              <a:buChar char="•"/>
              <a:defRPr/>
            </a:pPr>
            <a:r>
              <a:rPr lang="en-US" sz="2000" b="0" dirty="0">
                <a:latin typeface="Baskerville Old Face" pitchFamily="18" charset="0"/>
              </a:rPr>
              <a:t>Major Crops: cotton, wheat, rice, sugarcane, maize.</a:t>
            </a:r>
          </a:p>
          <a:p>
            <a:pPr fontAlgn="auto">
              <a:spcAft>
                <a:spcPts val="0"/>
              </a:spcAft>
              <a:buFont typeface="Arial" panose="020B0604020202020204" pitchFamily="34" charset="0"/>
              <a:buChar char="•"/>
              <a:defRPr/>
            </a:pPr>
            <a:endParaRPr lang="en-US" sz="2000" b="0" dirty="0">
              <a:latin typeface="Baskerville Old Face" pitchFamily="18" charset="0"/>
            </a:endParaRPr>
          </a:p>
          <a:p>
            <a:pPr fontAlgn="auto">
              <a:spcAft>
                <a:spcPts val="0"/>
              </a:spcAft>
              <a:buFont typeface="Arial" panose="020B0604020202020204" pitchFamily="34" charset="0"/>
              <a:buChar char="•"/>
              <a:defRPr/>
            </a:pPr>
            <a:r>
              <a:rPr lang="en-US" sz="2000" b="0" dirty="0">
                <a:latin typeface="Baskerville Old Face" pitchFamily="18" charset="0"/>
              </a:rPr>
              <a:t>Minor crops: pulses, oilseeds, </a:t>
            </a:r>
            <a:r>
              <a:rPr lang="en-US" sz="2000" b="0" dirty="0" err="1">
                <a:latin typeface="Baskerville Old Face" pitchFamily="18" charset="0"/>
              </a:rPr>
              <a:t>jawar</a:t>
            </a:r>
            <a:r>
              <a:rPr lang="en-US" sz="2000" b="0" dirty="0">
                <a:latin typeface="Baskerville Old Face" pitchFamily="18" charset="0"/>
              </a:rPr>
              <a:t>, </a:t>
            </a:r>
            <a:r>
              <a:rPr lang="en-US" sz="2000" b="0" dirty="0" err="1">
                <a:latin typeface="Baskerville Old Face" pitchFamily="18" charset="0"/>
              </a:rPr>
              <a:t>bajra</a:t>
            </a:r>
            <a:r>
              <a:rPr lang="en-US" sz="2000" b="0" dirty="0">
                <a:latin typeface="Baskerville Old Face" pitchFamily="18" charset="0"/>
              </a:rPr>
              <a:t>, gram, barley, onions, potatoes, tobacco, etc.</a:t>
            </a:r>
          </a:p>
          <a:p>
            <a:pPr marL="0" indent="0" fontAlgn="auto">
              <a:spcAft>
                <a:spcPts val="0"/>
              </a:spcAft>
              <a:defRPr/>
            </a:pPr>
            <a:endParaRPr lang="en-US" sz="2000" b="0" dirty="0">
              <a:latin typeface="Baskerville Old Face" pitchFamily="18" charset="0"/>
            </a:endParaRPr>
          </a:p>
          <a:p>
            <a:pPr fontAlgn="auto">
              <a:spcAft>
                <a:spcPts val="0"/>
              </a:spcAft>
              <a:buFont typeface="Arial" panose="020B0604020202020204" pitchFamily="34" charset="0"/>
              <a:buChar char="•"/>
              <a:defRPr/>
            </a:pPr>
            <a:r>
              <a:rPr lang="en-US" sz="2000" b="0" dirty="0">
                <a:latin typeface="Baskerville Old Face" pitchFamily="18" charset="0"/>
              </a:rPr>
              <a:t>Fruits: apple, mango, orange, banana, guava, strawberry </a:t>
            </a:r>
            <a:r>
              <a:rPr lang="en-US" sz="2000" b="0" dirty="0" err="1">
                <a:latin typeface="Baskerville Old Face" pitchFamily="18" charset="0"/>
              </a:rPr>
              <a:t>etc</a:t>
            </a:r>
            <a:endParaRPr lang="en-US" sz="2000" b="0" dirty="0">
              <a:latin typeface="Baskerville Old Face"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D6094-203B-510E-EEC0-0C5F13EC67CD}"/>
              </a:ext>
            </a:extLst>
          </p:cNvPr>
          <p:cNvSpPr>
            <a:spLocks noGrp="1"/>
          </p:cNvSpPr>
          <p:nvPr>
            <p:ph type="title"/>
          </p:nvPr>
        </p:nvSpPr>
        <p:spPr/>
        <p:txBody>
          <a:bodyPr/>
          <a:lstStyle/>
          <a:p>
            <a:pPr fontAlgn="auto">
              <a:spcAft>
                <a:spcPts val="0"/>
              </a:spcAft>
              <a:defRPr/>
            </a:pPr>
            <a:r>
              <a:rPr lang="en-US" dirty="0">
                <a:latin typeface="Baskerville Old Face" pitchFamily="18" charset="0"/>
              </a:rPr>
              <a:t>Agricultural Sector : Challenges</a:t>
            </a:r>
          </a:p>
        </p:txBody>
      </p:sp>
      <p:sp>
        <p:nvSpPr>
          <p:cNvPr id="20483" name="Content Placeholder 2">
            <a:extLst>
              <a:ext uri="{FF2B5EF4-FFF2-40B4-BE49-F238E27FC236}">
                <a16:creationId xmlns:a16="http://schemas.microsoft.com/office/drawing/2014/main" id="{60CC0A6B-E91B-5B47-94F7-FAD8B25D8EE8}"/>
              </a:ext>
            </a:extLst>
          </p:cNvPr>
          <p:cNvSpPr>
            <a:spLocks noGrp="1"/>
          </p:cNvSpPr>
          <p:nvPr>
            <p:ph idx="1"/>
          </p:nvPr>
        </p:nvSpPr>
        <p:spPr/>
        <p:txBody>
          <a:bodyPr/>
          <a:lstStyle/>
          <a:p>
            <a:pPr>
              <a:buFont typeface="Wingdings" panose="05000000000000000000" pitchFamily="2" charset="2"/>
              <a:buChar char="q"/>
            </a:pPr>
            <a:r>
              <a:rPr lang="en-US" altLang="en-US" sz="2000" b="0">
                <a:latin typeface="Baskerville Old Face" panose="02020602080505020303" pitchFamily="18" charset="0"/>
              </a:rPr>
              <a:t>Agriculture sector of Pakistan economy is stagnant, and its growth rate is slow. It is unable to meet the requirements of a fast expanding industry and rapidly multiplying population. </a:t>
            </a:r>
          </a:p>
          <a:p>
            <a:pPr>
              <a:buFont typeface="Wingdings" panose="05000000000000000000" pitchFamily="2" charset="2"/>
              <a:buChar char="q"/>
            </a:pPr>
            <a:r>
              <a:rPr lang="en-US" altLang="en-US" sz="2000" b="0">
                <a:latin typeface="Baskerville Old Face" panose="02020602080505020303" pitchFamily="18" charset="0"/>
              </a:rPr>
              <a:t>The sector has a drawback that it has a volatile nature. It is affected by the vagaries of Mother Nature, floods, pest attacks, drought etc. </a:t>
            </a:r>
          </a:p>
          <a:p>
            <a:pPr>
              <a:buFont typeface="Wingdings" panose="05000000000000000000" pitchFamily="2" charset="2"/>
              <a:buChar char="q"/>
            </a:pPr>
            <a:r>
              <a:rPr lang="en-US" altLang="en-US" sz="2000" b="0">
                <a:latin typeface="Baskerville Old Face" panose="02020602080505020303" pitchFamily="18" charset="0"/>
              </a:rPr>
              <a:t>The special character of agriculture causes instability of income of farmers. </a:t>
            </a:r>
          </a:p>
          <a:p>
            <a:pPr>
              <a:buFont typeface="Wingdings" panose="05000000000000000000" pitchFamily="2" charset="2"/>
              <a:buChar char="q"/>
            </a:pPr>
            <a:r>
              <a:rPr lang="en-US" altLang="en-US" sz="2000" b="0">
                <a:latin typeface="Baskerville Old Face" panose="02020602080505020303" pitchFamily="18" charset="0"/>
              </a:rPr>
              <a:t>The most important problem of agriculture sector is low productivity per acre and per worker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0E5F4-62C3-522F-7F01-9B4ED954C54E}"/>
              </a:ext>
            </a:extLst>
          </p:cNvPr>
          <p:cNvSpPr>
            <a:spLocks noGrp="1"/>
          </p:cNvSpPr>
          <p:nvPr>
            <p:ph type="title"/>
          </p:nvPr>
        </p:nvSpPr>
        <p:spPr/>
        <p:txBody>
          <a:bodyPr/>
          <a:lstStyle/>
          <a:p>
            <a:pPr fontAlgn="auto">
              <a:spcAft>
                <a:spcPts val="0"/>
              </a:spcAft>
              <a:defRPr/>
            </a:pPr>
            <a:r>
              <a:rPr lang="en-US" dirty="0">
                <a:latin typeface="Baskerville Old Face" pitchFamily="18" charset="0"/>
              </a:rPr>
              <a:t>Industrial Sector</a:t>
            </a:r>
          </a:p>
        </p:txBody>
      </p:sp>
      <p:sp>
        <p:nvSpPr>
          <p:cNvPr id="21507" name="Content Placeholder 2">
            <a:extLst>
              <a:ext uri="{FF2B5EF4-FFF2-40B4-BE49-F238E27FC236}">
                <a16:creationId xmlns:a16="http://schemas.microsoft.com/office/drawing/2014/main" id="{1AABCE4A-5BCD-677C-A44B-D87110C8A3C7}"/>
              </a:ext>
            </a:extLst>
          </p:cNvPr>
          <p:cNvSpPr>
            <a:spLocks noGrp="1"/>
          </p:cNvSpPr>
          <p:nvPr>
            <p:ph idx="1"/>
          </p:nvPr>
        </p:nvSpPr>
        <p:spPr>
          <a:xfrm>
            <a:off x="822325" y="1100138"/>
            <a:ext cx="7521575" cy="5453062"/>
          </a:xfrm>
        </p:spPr>
        <p:txBody>
          <a:bodyPr/>
          <a:lstStyle/>
          <a:p>
            <a:pPr algn="just">
              <a:buFont typeface="Wingdings" panose="05000000000000000000" pitchFamily="2" charset="2"/>
              <a:buChar char="q"/>
            </a:pPr>
            <a:r>
              <a:rPr lang="en-US" altLang="en-US" sz="2000" b="0">
                <a:latin typeface="Baskerville Old Face" panose="02020602080505020303" pitchFamily="18" charset="0"/>
              </a:rPr>
              <a:t>The most distinctive feature of a modern developed country is its strong industrial base. If a country lags in industrial growth, it cannot hope to make progress in other fields such as agriculture, transport, energy or education. It is the manufacturing sector, which can provide employment opportunities to rising population.</a:t>
            </a:r>
          </a:p>
          <a:p>
            <a:pPr algn="just">
              <a:buFont typeface="Wingdings" panose="05000000000000000000" pitchFamily="2" charset="2"/>
              <a:buChar char="q"/>
            </a:pPr>
            <a:endParaRPr lang="en-US" altLang="en-US" sz="2000" b="0">
              <a:latin typeface="Baskerville Old Face" panose="02020602080505020303" pitchFamily="18" charset="0"/>
            </a:endParaRPr>
          </a:p>
          <a:p>
            <a:pPr algn="just">
              <a:buFont typeface="Wingdings" panose="05000000000000000000" pitchFamily="2" charset="2"/>
              <a:buChar char="q"/>
            </a:pPr>
            <a:r>
              <a:rPr lang="en-US" altLang="en-US" sz="2000" b="0">
                <a:latin typeface="Baskerville Old Face" panose="02020602080505020303" pitchFamily="18" charset="0"/>
              </a:rPr>
              <a:t>Manufacturing is the second largest sector of Pakistan economy, with 21% share in GDP. It employs 14% of total labor force. Rate of growth of this sector during 2014-15 was very low at 3.62%.</a:t>
            </a:r>
          </a:p>
          <a:p>
            <a:pPr algn="just">
              <a:buFont typeface="Wingdings" panose="05000000000000000000" pitchFamily="2" charset="2"/>
              <a:buChar char="q"/>
            </a:pPr>
            <a:endParaRPr lang="en-US" altLang="en-US" sz="2000" b="0">
              <a:latin typeface="Baskerville Old Face" panose="02020602080505020303" pitchFamily="18" charset="0"/>
            </a:endParaRPr>
          </a:p>
          <a:p>
            <a:pPr algn="just">
              <a:buFont typeface="Wingdings" panose="05000000000000000000" pitchFamily="2" charset="2"/>
              <a:buChar char="q"/>
            </a:pPr>
            <a:r>
              <a:rPr lang="en-US" altLang="en-US" sz="2000" b="0">
                <a:latin typeface="Baskerville Old Face" panose="02020602080505020303" pitchFamily="18" charset="0"/>
              </a:rPr>
              <a:t>During the past half century, Pakistan made good progress in textiles, sugar, fertilizer, cigarettes, cement, engineering goods, plastics, electrical goods, paper, beverages, etc. However, this growth was slow so it failed to ensure higher incomes for the rising population.</a:t>
            </a:r>
          </a:p>
          <a:p>
            <a:pPr>
              <a:buFont typeface="Wingdings" panose="05000000000000000000" pitchFamily="2" charset="2"/>
              <a:buChar char="q"/>
            </a:pPr>
            <a:endParaRPr lang="en-US" altLang="en-US" sz="2000" b="0">
              <a:latin typeface="Baskerville Old Face" panose="02020602080505020303"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2">
            <a:extLst>
              <a:ext uri="{FF2B5EF4-FFF2-40B4-BE49-F238E27FC236}">
                <a16:creationId xmlns:a16="http://schemas.microsoft.com/office/drawing/2014/main" id="{5A344F0E-2ED1-5BB3-DAB9-F9A90E55A647}"/>
              </a:ext>
            </a:extLst>
          </p:cNvPr>
          <p:cNvSpPr>
            <a:spLocks noGrp="1"/>
          </p:cNvSpPr>
          <p:nvPr>
            <p:ph idx="1"/>
          </p:nvPr>
        </p:nvSpPr>
        <p:spPr>
          <a:xfrm>
            <a:off x="381000" y="228600"/>
            <a:ext cx="7962900" cy="6248400"/>
          </a:xfrm>
        </p:spPr>
        <p:txBody>
          <a:bodyPr/>
          <a:lstStyle/>
          <a:p>
            <a:r>
              <a:rPr lang="en-US" altLang="en-US" sz="2400" b="0">
                <a:latin typeface="Baskerville Old Face" panose="02020602080505020303" pitchFamily="18" charset="0"/>
              </a:rPr>
              <a:t>Some Important Industries:</a:t>
            </a:r>
          </a:p>
          <a:p>
            <a:r>
              <a:rPr lang="en-US" altLang="en-US" sz="2000" b="0">
                <a:latin typeface="Baskerville Old Face" panose="02020602080505020303" pitchFamily="18" charset="0"/>
              </a:rPr>
              <a:t>o </a:t>
            </a:r>
            <a:r>
              <a:rPr lang="en-US" altLang="en-US" sz="1800" b="0">
                <a:latin typeface="Baskerville Old Face" panose="02020602080505020303" pitchFamily="18" charset="0"/>
              </a:rPr>
              <a:t>Cables and electrical goods, Cement</a:t>
            </a:r>
          </a:p>
          <a:p>
            <a:r>
              <a:rPr lang="en-US" altLang="en-US" sz="1800" b="0">
                <a:latin typeface="Baskerville Old Face" panose="02020602080505020303" pitchFamily="18" charset="0"/>
              </a:rPr>
              <a:t>o Chemicals and pharmaceutical, Paints</a:t>
            </a:r>
          </a:p>
          <a:p>
            <a:r>
              <a:rPr lang="en-US" altLang="en-US" sz="1800" b="0">
                <a:latin typeface="Baskerville Old Face" panose="02020602080505020303" pitchFamily="18" charset="0"/>
              </a:rPr>
              <a:t>o Cosmetics</a:t>
            </a:r>
          </a:p>
          <a:p>
            <a:r>
              <a:rPr lang="en-US" altLang="en-US" sz="1800" b="0">
                <a:latin typeface="Baskerville Old Face" panose="02020602080505020303" pitchFamily="18" charset="0"/>
              </a:rPr>
              <a:t>o Engineering Auto and Allied</a:t>
            </a:r>
          </a:p>
          <a:p>
            <a:r>
              <a:rPr lang="en-US" altLang="en-US" sz="1800" b="0">
                <a:latin typeface="Baskerville Old Face" panose="02020602080505020303" pitchFamily="18" charset="0"/>
              </a:rPr>
              <a:t>o Fertilizer</a:t>
            </a:r>
          </a:p>
          <a:p>
            <a:r>
              <a:rPr lang="en-US" altLang="en-US" sz="1800" b="0">
                <a:latin typeface="Baskerville Old Face" panose="02020602080505020303" pitchFamily="18" charset="0"/>
              </a:rPr>
              <a:t>o Food and Allied, beverages, cooking oil</a:t>
            </a:r>
          </a:p>
          <a:p>
            <a:r>
              <a:rPr lang="en-US" altLang="en-US" sz="1800" b="0">
                <a:latin typeface="Baskerville Old Face" panose="02020602080505020303" pitchFamily="18" charset="0"/>
              </a:rPr>
              <a:t>o Fuel and energy</a:t>
            </a:r>
          </a:p>
          <a:p>
            <a:r>
              <a:rPr lang="en-US" altLang="en-US" sz="1800" b="0">
                <a:latin typeface="Baskerville Old Face" panose="02020602080505020303" pitchFamily="18" charset="0"/>
              </a:rPr>
              <a:t>o Glass and Ceramics</a:t>
            </a:r>
          </a:p>
          <a:p>
            <a:r>
              <a:rPr lang="en-US" altLang="en-US" sz="1800" b="0">
                <a:latin typeface="Baskerville Old Face" panose="02020602080505020303" pitchFamily="18" charset="0"/>
              </a:rPr>
              <a:t>o Iron and steel</a:t>
            </a:r>
          </a:p>
          <a:p>
            <a:r>
              <a:rPr lang="en-US" altLang="en-US" sz="1800" b="0">
                <a:latin typeface="Baskerville Old Face" panose="02020602080505020303" pitchFamily="18" charset="0"/>
              </a:rPr>
              <a:t>o Paper and board</a:t>
            </a:r>
          </a:p>
          <a:p>
            <a:r>
              <a:rPr lang="en-US" altLang="en-US" sz="1800" b="0">
                <a:latin typeface="Baskerville Old Face" panose="02020602080505020303" pitchFamily="18" charset="0"/>
              </a:rPr>
              <a:t>o Plastic and rubber</a:t>
            </a:r>
          </a:p>
          <a:p>
            <a:r>
              <a:rPr lang="en-US" altLang="en-US" sz="1800" b="0">
                <a:latin typeface="Baskerville Old Face" panose="02020602080505020303" pitchFamily="18" charset="0"/>
              </a:rPr>
              <a:t>o Sports</a:t>
            </a:r>
          </a:p>
          <a:p>
            <a:r>
              <a:rPr lang="en-US" altLang="en-US" sz="1800" b="0">
                <a:latin typeface="Baskerville Old Face" panose="02020602080505020303" pitchFamily="18" charset="0"/>
              </a:rPr>
              <a:t>o Sugar and Allied</a:t>
            </a:r>
          </a:p>
          <a:p>
            <a:r>
              <a:rPr lang="en-US" altLang="en-US" sz="1800" b="0">
                <a:latin typeface="Baskerville Old Face" panose="02020602080505020303" pitchFamily="18" charset="0"/>
              </a:rPr>
              <a:t>o Surgical</a:t>
            </a:r>
          </a:p>
          <a:p>
            <a:r>
              <a:rPr lang="en-US" altLang="en-US" sz="1800" b="0">
                <a:latin typeface="Baskerville Old Face" panose="02020602080505020303" pitchFamily="18" charset="0"/>
              </a:rPr>
              <a:t>o Textiles</a:t>
            </a:r>
          </a:p>
          <a:p>
            <a:r>
              <a:rPr lang="en-US" altLang="en-US" sz="1800" b="0">
                <a:latin typeface="Baskerville Old Face" panose="02020602080505020303" pitchFamily="18" charset="0"/>
              </a:rPr>
              <a:t>o Wood and furniture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3C25D-4922-A628-71A9-769024F4473C}"/>
              </a:ext>
            </a:extLst>
          </p:cNvPr>
          <p:cNvSpPr>
            <a:spLocks noGrp="1"/>
          </p:cNvSpPr>
          <p:nvPr>
            <p:ph type="title"/>
          </p:nvPr>
        </p:nvSpPr>
        <p:spPr/>
        <p:txBody>
          <a:bodyPr/>
          <a:lstStyle/>
          <a:p>
            <a:pPr fontAlgn="auto">
              <a:spcAft>
                <a:spcPts val="0"/>
              </a:spcAft>
              <a:defRPr/>
            </a:pPr>
            <a:r>
              <a:rPr lang="en-US" dirty="0">
                <a:latin typeface="Baskerville Old Face" pitchFamily="18" charset="0"/>
              </a:rPr>
              <a:t>Industrial Sector : Challenges</a:t>
            </a:r>
            <a:endParaRPr lang="en-US" dirty="0"/>
          </a:p>
        </p:txBody>
      </p:sp>
      <p:sp>
        <p:nvSpPr>
          <p:cNvPr id="23555" name="Content Placeholder 2">
            <a:extLst>
              <a:ext uri="{FF2B5EF4-FFF2-40B4-BE49-F238E27FC236}">
                <a16:creationId xmlns:a16="http://schemas.microsoft.com/office/drawing/2014/main" id="{3A35DFFD-1A1F-8F3F-418D-D0BE41BF2657}"/>
              </a:ext>
            </a:extLst>
          </p:cNvPr>
          <p:cNvSpPr>
            <a:spLocks noGrp="1"/>
          </p:cNvSpPr>
          <p:nvPr>
            <p:ph idx="1"/>
          </p:nvPr>
        </p:nvSpPr>
        <p:spPr/>
        <p:txBody>
          <a:bodyPr/>
          <a:lstStyle/>
          <a:p>
            <a:pPr>
              <a:buFont typeface="Wingdings" panose="05000000000000000000" pitchFamily="2" charset="2"/>
              <a:buChar char="q"/>
            </a:pPr>
            <a:r>
              <a:rPr lang="en-US" altLang="en-US" sz="2400" b="0">
                <a:latin typeface="Baskerville Old Face" panose="02020602080505020303" pitchFamily="18" charset="0"/>
              </a:rPr>
              <a:t>Low Productivity </a:t>
            </a:r>
          </a:p>
          <a:p>
            <a:pPr>
              <a:buFont typeface="Wingdings" panose="05000000000000000000" pitchFamily="2" charset="2"/>
              <a:buChar char="q"/>
            </a:pPr>
            <a:r>
              <a:rPr lang="en-US" altLang="en-US" sz="2400" b="0">
                <a:latin typeface="Baskerville Old Face" panose="02020602080505020303" pitchFamily="18" charset="0"/>
              </a:rPr>
              <a:t>Poor quality products</a:t>
            </a:r>
          </a:p>
          <a:p>
            <a:pPr>
              <a:buFont typeface="Wingdings" panose="05000000000000000000" pitchFamily="2" charset="2"/>
              <a:buChar char="q"/>
            </a:pPr>
            <a:r>
              <a:rPr lang="en-US" altLang="en-US" sz="2400" b="0">
                <a:latin typeface="Baskerville Old Face" panose="02020602080505020303" pitchFamily="18" charset="0"/>
              </a:rPr>
              <a:t>Limited Capacity </a:t>
            </a:r>
          </a:p>
          <a:p>
            <a:pPr>
              <a:buFont typeface="Wingdings" panose="05000000000000000000" pitchFamily="2" charset="2"/>
              <a:buChar char="q"/>
            </a:pPr>
            <a:r>
              <a:rPr lang="en-US" altLang="en-US" sz="2400" b="0">
                <a:latin typeface="Baskerville Old Face" panose="02020602080505020303" pitchFamily="18" charset="0"/>
              </a:rPr>
              <a:t>Shortage of Capital</a:t>
            </a:r>
          </a:p>
          <a:p>
            <a:pPr>
              <a:buFont typeface="Wingdings" panose="05000000000000000000" pitchFamily="2" charset="2"/>
              <a:buChar char="q"/>
            </a:pPr>
            <a:r>
              <a:rPr lang="en-US" altLang="en-US" sz="2400" b="0">
                <a:latin typeface="Baskerville Old Face" panose="02020602080505020303" pitchFamily="18" charset="0"/>
              </a:rPr>
              <a:t>Energy Shortage </a:t>
            </a:r>
          </a:p>
          <a:p>
            <a:pPr>
              <a:buFont typeface="Wingdings" panose="05000000000000000000" pitchFamily="2" charset="2"/>
              <a:buChar char="q"/>
            </a:pPr>
            <a:r>
              <a:rPr lang="en-US" altLang="en-US" sz="2400" b="0">
                <a:latin typeface="Baskerville Old Face" panose="02020602080505020303" pitchFamily="18" charset="0"/>
              </a:rPr>
              <a:t>Lack of Advanced Knowledge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1EBB0-2660-085E-A597-9CE22FCF715C}"/>
              </a:ext>
            </a:extLst>
          </p:cNvPr>
          <p:cNvSpPr>
            <a:spLocks noGrp="1"/>
          </p:cNvSpPr>
          <p:nvPr>
            <p:ph type="title"/>
          </p:nvPr>
        </p:nvSpPr>
        <p:spPr/>
        <p:txBody>
          <a:bodyPr/>
          <a:lstStyle/>
          <a:p>
            <a:pPr fontAlgn="auto">
              <a:spcAft>
                <a:spcPts val="0"/>
              </a:spcAft>
              <a:defRPr/>
            </a:pPr>
            <a:r>
              <a:rPr lang="en-US" dirty="0">
                <a:latin typeface="Baskerville Old Face" pitchFamily="18" charset="0"/>
              </a:rPr>
              <a:t>Services Sector</a:t>
            </a:r>
          </a:p>
        </p:txBody>
      </p:sp>
      <p:sp>
        <p:nvSpPr>
          <p:cNvPr id="24579" name="Content Placeholder 2">
            <a:extLst>
              <a:ext uri="{FF2B5EF4-FFF2-40B4-BE49-F238E27FC236}">
                <a16:creationId xmlns:a16="http://schemas.microsoft.com/office/drawing/2014/main" id="{0F1D981C-174B-9D56-09AF-7CB3607DA1AA}"/>
              </a:ext>
            </a:extLst>
          </p:cNvPr>
          <p:cNvSpPr>
            <a:spLocks noGrp="1"/>
          </p:cNvSpPr>
          <p:nvPr>
            <p:ph idx="1"/>
          </p:nvPr>
        </p:nvSpPr>
        <p:spPr>
          <a:xfrm>
            <a:off x="822325" y="1100138"/>
            <a:ext cx="7521575" cy="5529262"/>
          </a:xfrm>
        </p:spPr>
        <p:txBody>
          <a:bodyPr/>
          <a:lstStyle/>
          <a:p>
            <a:pPr>
              <a:buFont typeface="Wingdings" panose="05000000000000000000" pitchFamily="2" charset="2"/>
              <a:buChar char="q"/>
            </a:pPr>
            <a:r>
              <a:rPr lang="en-US" altLang="en-US" sz="2000" b="0">
                <a:latin typeface="Baskerville Old Face" panose="02020602080505020303" pitchFamily="18" charset="0"/>
              </a:rPr>
              <a:t>Services sector of Pakistan economy is quite a large sector as it contributes to the extent of 58% in the GDP. </a:t>
            </a:r>
          </a:p>
          <a:p>
            <a:pPr>
              <a:buFont typeface="Wingdings" panose="05000000000000000000" pitchFamily="2" charset="2"/>
              <a:buChar char="q"/>
            </a:pPr>
            <a:r>
              <a:rPr lang="en-US" altLang="en-US" sz="2000" b="0">
                <a:latin typeface="Baskerville Old Face" panose="02020602080505020303" pitchFamily="18" charset="0"/>
              </a:rPr>
              <a:t>It has many sub-sectors like transportation, communication and storage, retail and wholesale trade, insurance and finance, housing services (ownership &amp; dwelling), general government services (Public administration &amp; defense) and many other private services.</a:t>
            </a:r>
          </a:p>
          <a:p>
            <a:pPr>
              <a:buFont typeface="Wingdings" panose="05000000000000000000" pitchFamily="2" charset="2"/>
              <a:buChar char="q"/>
            </a:pPr>
            <a:r>
              <a:rPr lang="en-US" altLang="en-US" sz="2000" b="0">
                <a:latin typeface="Baskerville Old Face" panose="02020602080505020303" pitchFamily="18" charset="0"/>
              </a:rPr>
              <a:t>Generally, without services sector economy of any country cannot run. This sector absorbs the major labor force of the country. Other sectors of the economy are strongly related with the services sectors; it provides necessary inputs to agricultural and industrial sectors.</a:t>
            </a:r>
          </a:p>
          <a:p>
            <a:pPr>
              <a:buFont typeface="Wingdings" panose="05000000000000000000" pitchFamily="2" charset="2"/>
              <a:buChar char="q"/>
            </a:pPr>
            <a:r>
              <a:rPr lang="en-US" altLang="en-US" sz="2000" b="0">
                <a:latin typeface="Baskerville Old Face" panose="02020602080505020303" pitchFamily="18" charset="0"/>
              </a:rPr>
              <a:t>It also creates the linkages with other countries.</a:t>
            </a:r>
          </a:p>
          <a:p>
            <a:pPr>
              <a:buFont typeface="Wingdings" panose="05000000000000000000" pitchFamily="2" charset="2"/>
              <a:buChar char="q"/>
            </a:pPr>
            <a:r>
              <a:rPr lang="en-US" altLang="en-US" sz="2000" b="0">
                <a:latin typeface="Baskerville Old Face" panose="02020602080505020303" pitchFamily="18" charset="0"/>
              </a:rPr>
              <a:t> This sector is also a major source of revenue as almost 26% of revenues are collected from this sector.</a:t>
            </a:r>
          </a:p>
          <a:p>
            <a:pPr>
              <a:buFont typeface="Wingdings" panose="05000000000000000000" pitchFamily="2" charset="2"/>
              <a:buChar char="q"/>
            </a:pPr>
            <a:r>
              <a:rPr lang="en-US" altLang="en-US" sz="2000" b="0">
                <a:latin typeface="Baskerville Old Face" panose="02020602080505020303" pitchFamily="18" charset="0"/>
              </a:rPr>
              <a:t> By increasing investment and trade, this sector may lead to more economic growth and competition.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2">
            <a:extLst>
              <a:ext uri="{FF2B5EF4-FFF2-40B4-BE49-F238E27FC236}">
                <a16:creationId xmlns:a16="http://schemas.microsoft.com/office/drawing/2014/main" id="{C9946E05-9897-DFC7-951B-F71882CC600B}"/>
              </a:ext>
            </a:extLst>
          </p:cNvPr>
          <p:cNvSpPr>
            <a:spLocks noGrp="1"/>
          </p:cNvSpPr>
          <p:nvPr>
            <p:ph idx="1"/>
          </p:nvPr>
        </p:nvSpPr>
        <p:spPr/>
        <p:txBody>
          <a:bodyPr/>
          <a:lstStyle/>
          <a:p>
            <a:endParaRPr lang="en-US" altLang="en-US"/>
          </a:p>
        </p:txBody>
      </p:sp>
      <p:pic>
        <p:nvPicPr>
          <p:cNvPr id="25603" name="Picture 2" descr="D:\Bahria BSE 6-A\World-Data-export-destinations-pie-chart-Pakistan.jpg">
            <a:extLst>
              <a:ext uri="{FF2B5EF4-FFF2-40B4-BE49-F238E27FC236}">
                <a16:creationId xmlns:a16="http://schemas.microsoft.com/office/drawing/2014/main" id="{1A07DB90-FE0A-32AD-C4D5-07B4E62B07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400"/>
            <a:ext cx="91440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E342F-939A-44EF-506A-ABB3CFBA8525}"/>
              </a:ext>
            </a:extLst>
          </p:cNvPr>
          <p:cNvSpPr>
            <a:spLocks noGrp="1"/>
          </p:cNvSpPr>
          <p:nvPr>
            <p:ph type="title"/>
          </p:nvPr>
        </p:nvSpPr>
        <p:spPr/>
        <p:txBody>
          <a:bodyPr/>
          <a:lstStyle/>
          <a:p>
            <a:pPr fontAlgn="auto">
              <a:spcAft>
                <a:spcPts val="0"/>
              </a:spcAft>
              <a:defRPr/>
            </a:pPr>
            <a:r>
              <a:rPr lang="en-US" dirty="0">
                <a:latin typeface="Baskerville Old Face" pitchFamily="18" charset="0"/>
              </a:rPr>
              <a:t>What is Economy?</a:t>
            </a:r>
          </a:p>
        </p:txBody>
      </p:sp>
      <p:sp>
        <p:nvSpPr>
          <p:cNvPr id="8195" name="Content Placeholder 2">
            <a:extLst>
              <a:ext uri="{FF2B5EF4-FFF2-40B4-BE49-F238E27FC236}">
                <a16:creationId xmlns:a16="http://schemas.microsoft.com/office/drawing/2014/main" id="{A584ED2A-FF99-FC93-2534-6C4F8377FFAD}"/>
              </a:ext>
            </a:extLst>
          </p:cNvPr>
          <p:cNvSpPr>
            <a:spLocks noGrp="1"/>
          </p:cNvSpPr>
          <p:nvPr>
            <p:ph idx="1"/>
          </p:nvPr>
        </p:nvSpPr>
        <p:spPr>
          <a:xfrm>
            <a:off x="822325" y="1100138"/>
            <a:ext cx="7521575" cy="5529262"/>
          </a:xfrm>
        </p:spPr>
        <p:txBody>
          <a:bodyPr/>
          <a:lstStyle/>
          <a:p>
            <a:pPr algn="just">
              <a:buFont typeface="Wingdings" panose="05000000000000000000" pitchFamily="2" charset="2"/>
              <a:buChar char="q"/>
            </a:pPr>
            <a:r>
              <a:rPr lang="en-US" altLang="en-US" sz="2400" b="0">
                <a:latin typeface="Baskerville Old Face" panose="02020602080505020303" pitchFamily="18" charset="0"/>
              </a:rPr>
              <a:t>An economy is the large set of inter-related production and consumption activities that aid in determining how scarce resources are allocated. The production and consumption of goods and services are used to fulfill the needs of those living and operating within the economy, which is also referred to as an economic system.</a:t>
            </a:r>
          </a:p>
          <a:p>
            <a:pPr algn="just">
              <a:buFont typeface="Wingdings" panose="05000000000000000000" pitchFamily="2" charset="2"/>
              <a:buChar char="q"/>
            </a:pPr>
            <a:r>
              <a:rPr lang="en-US" altLang="en-US" sz="2400" b="0">
                <a:latin typeface="Baskerville Old Face" panose="02020602080505020303" pitchFamily="18" charset="0"/>
              </a:rPr>
              <a:t>An economy encompasses all activity related to production, consumption, and trade of goods and services in an area. An economy applies to everyone from individuals to entities such as corporations and governments. The economy of a particular region or country is governed by its culture, laws, history, and geography, among other factors, and it evolves due to necessity. For this reason, no two economies are identical.</a:t>
            </a:r>
            <a:endParaRPr lang="en-US" altLang="en-US" sz="2400">
              <a:latin typeface="Baskerville Old Face" panose="02020602080505020303"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D:\Bahria BSE 6-A\World-Data-import-sources-pie-chart-Pakistan.jpg">
            <a:extLst>
              <a:ext uri="{FF2B5EF4-FFF2-40B4-BE49-F238E27FC236}">
                <a16:creationId xmlns:a16="http://schemas.microsoft.com/office/drawing/2014/main" id="{8A5C0471-8C8C-6ED4-7912-45A7FB493A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400"/>
            <a:ext cx="91440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3599D-C934-ABCC-D119-2045F0D4EA80}"/>
              </a:ext>
            </a:extLst>
          </p:cNvPr>
          <p:cNvSpPr>
            <a:spLocks noGrp="1"/>
          </p:cNvSpPr>
          <p:nvPr>
            <p:ph type="title"/>
          </p:nvPr>
        </p:nvSpPr>
        <p:spPr>
          <a:xfrm>
            <a:off x="822325" y="365125"/>
            <a:ext cx="7521575" cy="854075"/>
          </a:xfrm>
        </p:spPr>
        <p:txBody>
          <a:bodyPr/>
          <a:lstStyle/>
          <a:p>
            <a:pPr algn="ctr" fontAlgn="auto">
              <a:spcAft>
                <a:spcPts val="0"/>
              </a:spcAft>
              <a:defRPr/>
            </a:pPr>
            <a:r>
              <a:rPr lang="en-US" dirty="0">
                <a:latin typeface="Baskerville Old Face" pitchFamily="18" charset="0"/>
              </a:rPr>
              <a:t>Historical over view/ Phases of Pakistan’s Economy</a:t>
            </a:r>
          </a:p>
        </p:txBody>
      </p:sp>
      <p:sp>
        <p:nvSpPr>
          <p:cNvPr id="27651" name="Content Placeholder 2">
            <a:extLst>
              <a:ext uri="{FF2B5EF4-FFF2-40B4-BE49-F238E27FC236}">
                <a16:creationId xmlns:a16="http://schemas.microsoft.com/office/drawing/2014/main" id="{17FE769E-9B0F-44FA-79DD-5EAA611FCCBA}"/>
              </a:ext>
            </a:extLst>
          </p:cNvPr>
          <p:cNvSpPr>
            <a:spLocks noGrp="1"/>
          </p:cNvSpPr>
          <p:nvPr>
            <p:ph idx="1"/>
          </p:nvPr>
        </p:nvSpPr>
        <p:spPr>
          <a:xfrm>
            <a:off x="822325" y="1371600"/>
            <a:ext cx="7521575" cy="4800600"/>
          </a:xfrm>
        </p:spPr>
        <p:txBody>
          <a:bodyPr/>
          <a:lstStyle/>
          <a:p>
            <a:pPr>
              <a:buFont typeface="Franklin Gothic Medium" panose="020B0603020102020204" pitchFamily="34" charset="0"/>
              <a:buAutoNum type="arabicPeriod"/>
            </a:pPr>
            <a:r>
              <a:rPr lang="en-US" altLang="en-US" sz="2400" b="0">
                <a:latin typeface="Baskerville Old Face" panose="02020602080505020303" pitchFamily="18" charset="0"/>
              </a:rPr>
              <a:t>Fifties Era: 1947 to 1958</a:t>
            </a:r>
          </a:p>
          <a:p>
            <a:pPr>
              <a:buFont typeface="Franklin Gothic Medium" panose="020B0603020102020204" pitchFamily="34" charset="0"/>
              <a:buAutoNum type="arabicPeriod"/>
            </a:pPr>
            <a:r>
              <a:rPr lang="en-US" altLang="en-US" sz="2400" b="0">
                <a:latin typeface="Baskerville Old Face" panose="02020602080505020303" pitchFamily="18" charset="0"/>
              </a:rPr>
              <a:t>Growth Era: 1958 to 1969</a:t>
            </a:r>
          </a:p>
          <a:p>
            <a:pPr>
              <a:buFont typeface="Franklin Gothic Medium" panose="020B0603020102020204" pitchFamily="34" charset="0"/>
              <a:buAutoNum type="arabicPeriod"/>
            </a:pPr>
            <a:r>
              <a:rPr lang="en-US" altLang="en-US" sz="2400" b="0">
                <a:latin typeface="Baskerville Old Face" panose="02020602080505020303" pitchFamily="18" charset="0"/>
              </a:rPr>
              <a:t>Nationalization and Command Economy Era: 1971 to 1977</a:t>
            </a:r>
          </a:p>
          <a:p>
            <a:pPr>
              <a:buFont typeface="Franklin Gothic Medium" panose="020B0603020102020204" pitchFamily="34" charset="0"/>
              <a:buAutoNum type="arabicPeriod"/>
            </a:pPr>
            <a:r>
              <a:rPr lang="en-US" altLang="en-US" sz="2400" b="0">
                <a:latin typeface="Baskerville Old Face" panose="02020602080505020303" pitchFamily="18" charset="0"/>
              </a:rPr>
              <a:t>The Revivalist Eighties: 1978 to 1988</a:t>
            </a:r>
          </a:p>
          <a:p>
            <a:pPr>
              <a:buFont typeface="Franklin Gothic Medium" panose="020B0603020102020204" pitchFamily="34" charset="0"/>
              <a:buAutoNum type="arabicPeriod"/>
            </a:pPr>
            <a:r>
              <a:rPr lang="en-US" altLang="en-US" sz="2400" b="0">
                <a:latin typeface="Baskerville Old Face" panose="02020602080505020303" pitchFamily="18" charset="0"/>
              </a:rPr>
              <a:t>The Muddling Nineties: 1988 to 1999</a:t>
            </a:r>
          </a:p>
          <a:p>
            <a:pPr>
              <a:buFont typeface="Franklin Gothic Medium" panose="020B0603020102020204" pitchFamily="34" charset="0"/>
              <a:buAutoNum type="arabicPeriod"/>
            </a:pPr>
            <a:r>
              <a:rPr lang="en-US" altLang="en-US" sz="2400" b="0">
                <a:latin typeface="Baskerville Old Face" panose="02020602080505020303" pitchFamily="18" charset="0"/>
              </a:rPr>
              <a:t>The Reforming Era: 1999 to 2007</a:t>
            </a:r>
          </a:p>
          <a:p>
            <a:pPr>
              <a:buFont typeface="Franklin Gothic Medium" panose="020B0603020102020204" pitchFamily="34" charset="0"/>
              <a:buAutoNum type="arabicPeriod"/>
            </a:pPr>
            <a:r>
              <a:rPr lang="en-US" altLang="en-US" sz="2400" b="0">
                <a:latin typeface="Baskerville Old Face" panose="02020602080505020303" pitchFamily="18" charset="0"/>
              </a:rPr>
              <a:t>Privatization Era: 2008 to 2013</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40C52-6089-98FA-6097-2B8B7BCFF4E2}"/>
              </a:ext>
            </a:extLst>
          </p:cNvPr>
          <p:cNvSpPr>
            <a:spLocks noGrp="1"/>
          </p:cNvSpPr>
          <p:nvPr>
            <p:ph type="title"/>
          </p:nvPr>
        </p:nvSpPr>
        <p:spPr/>
        <p:txBody>
          <a:bodyPr/>
          <a:lstStyle/>
          <a:p>
            <a:pPr fontAlgn="auto">
              <a:spcAft>
                <a:spcPts val="0"/>
              </a:spcAft>
              <a:defRPr/>
            </a:pPr>
            <a:r>
              <a:rPr lang="en-US" dirty="0">
                <a:latin typeface="Baskerville Old Face" pitchFamily="18" charset="0"/>
              </a:rPr>
              <a:t>Conclusion</a:t>
            </a:r>
          </a:p>
        </p:txBody>
      </p:sp>
      <p:sp>
        <p:nvSpPr>
          <p:cNvPr id="29699" name="Content Placeholder 2">
            <a:extLst>
              <a:ext uri="{FF2B5EF4-FFF2-40B4-BE49-F238E27FC236}">
                <a16:creationId xmlns:a16="http://schemas.microsoft.com/office/drawing/2014/main" id="{71447B14-D358-690C-FA22-6650F3401EE4}"/>
              </a:ext>
            </a:extLst>
          </p:cNvPr>
          <p:cNvSpPr>
            <a:spLocks noGrp="1"/>
          </p:cNvSpPr>
          <p:nvPr>
            <p:ph idx="1"/>
          </p:nvPr>
        </p:nvSpPr>
        <p:spPr>
          <a:xfrm>
            <a:off x="304800" y="1141413"/>
            <a:ext cx="8610600" cy="5681662"/>
          </a:xfrm>
        </p:spPr>
        <p:txBody>
          <a:bodyPr/>
          <a:lstStyle/>
          <a:p>
            <a:pPr>
              <a:buFont typeface="Wingdings" panose="05000000000000000000" pitchFamily="2" charset="2"/>
              <a:buChar char="q"/>
            </a:pPr>
            <a:r>
              <a:rPr lang="en-US" altLang="en-US" sz="1800" b="0">
                <a:latin typeface="Baskerville Old Face" panose="02020602080505020303" pitchFamily="18" charset="0"/>
              </a:rPr>
              <a:t>At the time of independence Pakistan’s economy, which had nothing to survive, has made his way in the line of developing country through many experiments in political and economic history. </a:t>
            </a:r>
          </a:p>
          <a:p>
            <a:pPr>
              <a:buFont typeface="Wingdings" panose="05000000000000000000" pitchFamily="2" charset="2"/>
              <a:buChar char="q"/>
            </a:pPr>
            <a:r>
              <a:rPr lang="en-US" altLang="en-US" sz="1800" b="0">
                <a:latin typeface="Baskerville Old Face" panose="02020602080505020303" pitchFamily="18" charset="0"/>
              </a:rPr>
              <a:t>The economy had witnessed relatively free market system at one time (mostly in democratic government periods like 1988 to 1999 and 2008 till now )</a:t>
            </a:r>
          </a:p>
          <a:p>
            <a:pPr>
              <a:buFont typeface="Wingdings" panose="05000000000000000000" pitchFamily="2" charset="2"/>
              <a:buChar char="q"/>
            </a:pPr>
            <a:r>
              <a:rPr lang="en-US" altLang="en-US" sz="1800" b="0">
                <a:latin typeface="Baskerville Old Face" panose="02020602080505020303" pitchFamily="18" charset="0"/>
              </a:rPr>
              <a:t>Command system was experienced at the time of 1971 to 1977 and all dictatorship eras. </a:t>
            </a:r>
          </a:p>
          <a:p>
            <a:pPr>
              <a:buFont typeface="Wingdings" panose="05000000000000000000" pitchFamily="2" charset="2"/>
              <a:buChar char="q"/>
            </a:pPr>
            <a:r>
              <a:rPr lang="en-US" altLang="en-US" sz="1800" b="0">
                <a:latin typeface="Baskerville Old Face" panose="02020602080505020303" pitchFamily="18" charset="0"/>
              </a:rPr>
              <a:t>For this reason, the economic history of Pakistan becomes more interesting. Despite having such turbulent time, Pakistan has witnessed the time of fastest growth in South Asia region. </a:t>
            </a:r>
          </a:p>
          <a:p>
            <a:pPr>
              <a:buFont typeface="Wingdings" panose="05000000000000000000" pitchFamily="2" charset="2"/>
              <a:buChar char="q"/>
            </a:pPr>
            <a:r>
              <a:rPr lang="en-US" altLang="en-US" sz="1800" b="0">
                <a:latin typeface="Baskerville Old Face" panose="02020602080505020303" pitchFamily="18" charset="0"/>
              </a:rPr>
              <a:t>However, the inconsistent policies and narratives of every government failed this state many times. These variable policies are still freezing  Pakistan to live among the developing world. </a:t>
            </a:r>
          </a:p>
          <a:p>
            <a:pPr>
              <a:buFont typeface="Wingdings" panose="05000000000000000000" pitchFamily="2" charset="2"/>
              <a:buChar char="q"/>
            </a:pPr>
            <a:r>
              <a:rPr lang="en-US" altLang="en-US" sz="1800" b="0">
                <a:latin typeface="Baskerville Old Face" panose="02020602080505020303" pitchFamily="18" charset="0"/>
              </a:rPr>
              <a:t>The capitalists and landlords, who emerged because of different economic follies, have hijacked the economic development of the country. </a:t>
            </a:r>
          </a:p>
          <a:p>
            <a:pPr>
              <a:buFont typeface="Wingdings" panose="05000000000000000000" pitchFamily="2" charset="2"/>
              <a:buChar char="q"/>
            </a:pPr>
            <a:r>
              <a:rPr lang="en-US" altLang="en-US" sz="1800" b="0">
                <a:latin typeface="Baskerville Old Face" panose="02020602080505020303" pitchFamily="18" charset="0"/>
              </a:rPr>
              <a:t>Beside this, the linkage with international monetary institutions during 80’s also started to engulf the economic independence of the country and has trapped this country into a vicious debt trap.</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B94F7D-C8D1-78D4-9017-6F4DBC9D4B5B}"/>
              </a:ext>
            </a:extLst>
          </p:cNvPr>
          <p:cNvSpPr>
            <a:spLocks noGrp="1"/>
          </p:cNvSpPr>
          <p:nvPr>
            <p:ph idx="1"/>
          </p:nvPr>
        </p:nvSpPr>
        <p:spPr>
          <a:xfrm>
            <a:off x="304800" y="381000"/>
            <a:ext cx="8610600" cy="6324600"/>
          </a:xfrm>
        </p:spPr>
        <p:txBody>
          <a:bodyPr rtlCol="0">
            <a:normAutofit fontScale="92500"/>
          </a:bodyPr>
          <a:lstStyle/>
          <a:p>
            <a:pPr fontAlgn="auto">
              <a:spcAft>
                <a:spcPts val="0"/>
              </a:spcAft>
              <a:buFont typeface="Wingdings" pitchFamily="2" charset="2"/>
              <a:buChar char="q"/>
              <a:defRPr/>
            </a:pPr>
            <a:r>
              <a:rPr lang="en-US" sz="1800" b="0" dirty="0">
                <a:latin typeface="Baskerville Old Face" pitchFamily="18" charset="0"/>
              </a:rPr>
              <a:t>Pakistan is rich in all types of resources, but the situation is getting worse with every passing day. Despite of having vast reserves of coal, oil, gold, gas and many other valuable minerals, Pakistan is depending on international aid for its economic and social revival. </a:t>
            </a:r>
          </a:p>
          <a:p>
            <a:pPr fontAlgn="auto">
              <a:spcAft>
                <a:spcPts val="0"/>
              </a:spcAft>
              <a:buFont typeface="Wingdings" pitchFamily="2" charset="2"/>
              <a:buChar char="q"/>
              <a:defRPr/>
            </a:pPr>
            <a:r>
              <a:rPr lang="en-US" sz="1800" b="0" dirty="0">
                <a:latin typeface="Baskerville Old Face" pitchFamily="18" charset="0"/>
              </a:rPr>
              <a:t>Pakistan has vast fertile land which led it to self-sufficiency in food. The share of different sectors in the economy has been changed much since independence. </a:t>
            </a:r>
          </a:p>
          <a:p>
            <a:pPr fontAlgn="auto">
              <a:spcAft>
                <a:spcPts val="0"/>
              </a:spcAft>
              <a:buFont typeface="Wingdings" pitchFamily="2" charset="2"/>
              <a:buChar char="q"/>
              <a:defRPr/>
            </a:pPr>
            <a:r>
              <a:rPr lang="en-US" sz="1800" b="0" dirty="0">
                <a:latin typeface="Baskerville Old Face" pitchFamily="18" charset="0"/>
              </a:rPr>
              <a:t>Pakistan has also a large pool of human resource which can be turned into productive one by adopting a wise policy.</a:t>
            </a:r>
          </a:p>
          <a:p>
            <a:pPr fontAlgn="auto">
              <a:spcAft>
                <a:spcPts val="0"/>
              </a:spcAft>
              <a:buFont typeface="Wingdings" pitchFamily="2" charset="2"/>
              <a:buChar char="q"/>
              <a:defRPr/>
            </a:pPr>
            <a:r>
              <a:rPr lang="en-US" sz="1800" b="0" dirty="0">
                <a:latin typeface="Baskerville Old Face" pitchFamily="18" charset="0"/>
              </a:rPr>
              <a:t>Now the agriculture is sharing almost 21% in GDP which was more than 50% at the time of creation of this state in 1947. Whereas, the industrial and services sectors have gained in their share in GDP up to 20.9% and 57.7% respectively from 8.03% and 39.3% in 1947.</a:t>
            </a:r>
          </a:p>
          <a:p>
            <a:pPr fontAlgn="auto">
              <a:spcAft>
                <a:spcPts val="0"/>
              </a:spcAft>
              <a:buFont typeface="Wingdings" pitchFamily="2" charset="2"/>
              <a:buChar char="q"/>
              <a:defRPr/>
            </a:pPr>
            <a:r>
              <a:rPr lang="en-US" sz="1800" b="0" dirty="0">
                <a:latin typeface="Baskerville Old Face" pitchFamily="18" charset="0"/>
              </a:rPr>
              <a:t>The trade account remained in deficit during most of the years in history and is still in the same condition due to more dependence on imports. </a:t>
            </a:r>
          </a:p>
          <a:p>
            <a:pPr fontAlgn="auto">
              <a:spcAft>
                <a:spcPts val="0"/>
              </a:spcAft>
              <a:buFont typeface="Wingdings" pitchFamily="2" charset="2"/>
              <a:buChar char="q"/>
              <a:defRPr/>
            </a:pPr>
            <a:r>
              <a:rPr lang="en-US" sz="1800" b="0" dirty="0">
                <a:latin typeface="Baskerville Old Face" pitchFamily="18" charset="0"/>
              </a:rPr>
              <a:t>The excessive dependence on imports and shortage in energy sector has also disturbed our foreign exchange reserves. </a:t>
            </a:r>
          </a:p>
          <a:p>
            <a:pPr fontAlgn="auto">
              <a:spcAft>
                <a:spcPts val="0"/>
              </a:spcAft>
              <a:buFont typeface="Wingdings" pitchFamily="2" charset="2"/>
              <a:buChar char="q"/>
              <a:defRPr/>
            </a:pPr>
            <a:r>
              <a:rPr lang="en-US" sz="1800" b="0" dirty="0">
                <a:latin typeface="Baskerville Old Face" pitchFamily="18" charset="0"/>
              </a:rPr>
              <a:t>The continuous devaluation of Pakistani rupee is also a result of these economic problems. </a:t>
            </a:r>
          </a:p>
          <a:p>
            <a:pPr fontAlgn="auto">
              <a:spcAft>
                <a:spcPts val="0"/>
              </a:spcAft>
              <a:buFont typeface="Wingdings" pitchFamily="2" charset="2"/>
              <a:buChar char="q"/>
              <a:defRPr/>
            </a:pPr>
            <a:r>
              <a:rPr lang="en-US" sz="1800" b="0" dirty="0">
                <a:latin typeface="Baskerville Old Face" pitchFamily="18" charset="0"/>
              </a:rPr>
              <a:t>Public debt, to manage the economy, is rising sharply as it reached more than 60% of GDP. </a:t>
            </a:r>
          </a:p>
          <a:p>
            <a:pPr fontAlgn="auto">
              <a:spcAft>
                <a:spcPts val="0"/>
              </a:spcAft>
              <a:buFont typeface="Wingdings" pitchFamily="2" charset="2"/>
              <a:buChar char="q"/>
              <a:defRPr/>
            </a:pPr>
            <a:r>
              <a:rPr lang="en-US" sz="1800" b="0" dirty="0">
                <a:latin typeface="Baskerville Old Face" pitchFamily="18" charset="0"/>
              </a:rPr>
              <a:t>It is evident from the above discussion that Pakistan’s economy has a lot of problems, so an integrated economic, social and political framework is needed to bring Pakistan out of this imbroglio.</a:t>
            </a:r>
          </a:p>
          <a:p>
            <a:pPr fontAlgn="auto">
              <a:spcAft>
                <a:spcPts val="0"/>
              </a:spcAft>
              <a:defRPr/>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EE170-BC66-B0B3-B3E2-AA715B1F7842}"/>
              </a:ext>
            </a:extLst>
          </p:cNvPr>
          <p:cNvSpPr>
            <a:spLocks noGrp="1"/>
          </p:cNvSpPr>
          <p:nvPr>
            <p:ph type="title"/>
          </p:nvPr>
        </p:nvSpPr>
        <p:spPr/>
        <p:txBody>
          <a:bodyPr/>
          <a:lstStyle/>
          <a:p>
            <a:pPr fontAlgn="auto">
              <a:spcAft>
                <a:spcPts val="0"/>
              </a:spcAft>
              <a:defRPr/>
            </a:pPr>
            <a:r>
              <a:rPr lang="en-US" dirty="0">
                <a:latin typeface="Baskerville Old Face" pitchFamily="18" charset="0"/>
              </a:rPr>
              <a:t>Types of economies</a:t>
            </a:r>
          </a:p>
        </p:txBody>
      </p:sp>
      <p:sp>
        <p:nvSpPr>
          <p:cNvPr id="3" name="Content Placeholder 2">
            <a:extLst>
              <a:ext uri="{FF2B5EF4-FFF2-40B4-BE49-F238E27FC236}">
                <a16:creationId xmlns:a16="http://schemas.microsoft.com/office/drawing/2014/main" id="{76233E52-D8BB-D86A-C6F9-E58BC84FB676}"/>
              </a:ext>
            </a:extLst>
          </p:cNvPr>
          <p:cNvSpPr>
            <a:spLocks noGrp="1"/>
          </p:cNvSpPr>
          <p:nvPr>
            <p:ph idx="1"/>
          </p:nvPr>
        </p:nvSpPr>
        <p:spPr>
          <a:xfrm>
            <a:off x="685800" y="1066800"/>
            <a:ext cx="7750175" cy="5486400"/>
          </a:xfrm>
        </p:spPr>
        <p:txBody>
          <a:bodyPr rtlCol="0">
            <a:normAutofit/>
          </a:bodyPr>
          <a:lstStyle/>
          <a:p>
            <a:pPr fontAlgn="auto">
              <a:spcAft>
                <a:spcPts val="0"/>
              </a:spcAft>
              <a:buFont typeface="Wingdings" pitchFamily="2" charset="2"/>
              <a:buChar char="q"/>
              <a:defRPr/>
            </a:pPr>
            <a:r>
              <a:rPr lang="en-US" sz="2400" b="0" dirty="0">
                <a:latin typeface="Baskerville Old Face" pitchFamily="18" charset="0"/>
              </a:rPr>
              <a:t>Free Market Economy </a:t>
            </a:r>
          </a:p>
          <a:p>
            <a:pPr marL="0" indent="0" algn="just" fontAlgn="auto">
              <a:spcAft>
                <a:spcPts val="0"/>
              </a:spcAft>
              <a:defRPr/>
            </a:pPr>
            <a:r>
              <a:rPr lang="en-US" sz="2000" b="0" dirty="0">
                <a:latin typeface="Baskerville Old Face" pitchFamily="18" charset="0"/>
              </a:rPr>
              <a:t>In such economies, which are mostly capitalist economies, firms and individuals decide about their own economic interests in a better way. Exchange of goods occurs in a competitive environment which brings a fair price in market for goods and services. In this type of economy individuals and businesses make their own economic decisions and they usually seen in democratic states. Such economies lead toward more economic development and growth as is evident in the case of Europe, North America and Tiger nations.</a:t>
            </a:r>
          </a:p>
          <a:p>
            <a:pPr marL="0" indent="0" algn="just" fontAlgn="auto">
              <a:lnSpc>
                <a:spcPct val="110000"/>
              </a:lnSpc>
              <a:spcAft>
                <a:spcPts val="0"/>
              </a:spcAft>
              <a:defRPr/>
            </a:pPr>
            <a:r>
              <a:rPr lang="en-US" sz="2000" b="0" dirty="0">
                <a:latin typeface="Baskerville Old Face" pitchFamily="18" charset="0"/>
              </a:rPr>
              <a:t>Pure market economies rarely exist since there's usually some government intervention or central planning. Even the United States could be considered a mixed economy. Regulations, public education, social security benefits are provided by the government to fill in the gaps from a market economy and help to create balance. As a result, the term market economy refers to an economy that is more market-oriented in general.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EF7434-145F-EF76-EE5B-CA707855A593}"/>
              </a:ext>
            </a:extLst>
          </p:cNvPr>
          <p:cNvSpPr>
            <a:spLocks noGrp="1"/>
          </p:cNvSpPr>
          <p:nvPr>
            <p:ph idx="1"/>
          </p:nvPr>
        </p:nvSpPr>
        <p:spPr>
          <a:xfrm>
            <a:off x="822325" y="381000"/>
            <a:ext cx="7521575" cy="6096000"/>
          </a:xfrm>
        </p:spPr>
        <p:txBody>
          <a:bodyPr rtlCol="0">
            <a:normAutofit lnSpcReduction="10000"/>
          </a:bodyPr>
          <a:lstStyle/>
          <a:p>
            <a:pPr fontAlgn="auto">
              <a:spcAft>
                <a:spcPts val="0"/>
              </a:spcAft>
              <a:buFont typeface="Wingdings" pitchFamily="2" charset="2"/>
              <a:buChar char="q"/>
              <a:defRPr/>
            </a:pPr>
            <a:r>
              <a:rPr lang="en-US" sz="2400" b="0" dirty="0">
                <a:latin typeface="Baskerville Old Face" pitchFamily="18" charset="0"/>
              </a:rPr>
              <a:t>Command Economy</a:t>
            </a:r>
          </a:p>
          <a:p>
            <a:pPr marL="0" indent="0" fontAlgn="auto">
              <a:spcAft>
                <a:spcPts val="0"/>
              </a:spcAft>
              <a:defRPr/>
            </a:pPr>
            <a:r>
              <a:rPr lang="en-US" sz="2000" b="0" dirty="0">
                <a:latin typeface="Baskerville Old Face" pitchFamily="18" charset="0"/>
              </a:rPr>
              <a:t>Command-based economies are dependent on a central political agent, which controls the price and distribution of goods. Supply and demand cannot play out naturally in this system because it is centrally planned, so imbalances are common. </a:t>
            </a:r>
          </a:p>
          <a:p>
            <a:pPr marL="0" indent="0" fontAlgn="auto">
              <a:spcAft>
                <a:spcPts val="0"/>
              </a:spcAft>
              <a:defRPr/>
            </a:pPr>
            <a:r>
              <a:rPr lang="en-US" sz="2000" b="0" dirty="0">
                <a:latin typeface="Baskerville Old Face" pitchFamily="18" charset="0"/>
              </a:rPr>
              <a:t>In these types of economies all major decisions are taken by the central government. Usually these economies exist in communist or authoritarian states. The examples of such economies are Russia and China which have their own success and failure stories.</a:t>
            </a:r>
          </a:p>
          <a:p>
            <a:pPr fontAlgn="auto">
              <a:spcAft>
                <a:spcPts val="0"/>
              </a:spcAft>
              <a:buFont typeface="Wingdings" pitchFamily="2" charset="2"/>
              <a:buChar char="q"/>
              <a:defRPr/>
            </a:pPr>
            <a:endParaRPr lang="en-US" sz="2400" b="0" dirty="0">
              <a:latin typeface="Baskerville Old Face" pitchFamily="18" charset="0"/>
            </a:endParaRPr>
          </a:p>
          <a:p>
            <a:pPr fontAlgn="auto">
              <a:spcAft>
                <a:spcPts val="0"/>
              </a:spcAft>
              <a:buFont typeface="Wingdings" pitchFamily="2" charset="2"/>
              <a:buChar char="q"/>
              <a:defRPr/>
            </a:pPr>
            <a:r>
              <a:rPr lang="en-US" sz="2400" b="0" dirty="0">
                <a:latin typeface="Baskerville Old Face" pitchFamily="18" charset="0"/>
              </a:rPr>
              <a:t>Green Economy</a:t>
            </a:r>
          </a:p>
          <a:p>
            <a:pPr marL="0" indent="0" fontAlgn="auto">
              <a:spcAft>
                <a:spcPts val="0"/>
              </a:spcAft>
              <a:defRPr/>
            </a:pPr>
            <a:r>
              <a:rPr lang="en-US" sz="2000" b="0" dirty="0">
                <a:latin typeface="Baskerville Old Face" pitchFamily="18" charset="0"/>
              </a:rPr>
              <a:t>Such economies depend on renewable, sustainable forms of energy. These systems operate with the end goal of cutting carbon emissions, restoring biodiversity, relying on alternative energy sources and generally preserving the environment. Green economies tend to focus on technological innovations that increase energy efficiencies. The goal of green economies is to provide consumption and production while reducing or eliminating any adverse impacts on the earth and its resources.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822B2E-1A1E-37B8-305A-7F7415FBABA3}"/>
              </a:ext>
            </a:extLst>
          </p:cNvPr>
          <p:cNvSpPr>
            <a:spLocks noGrp="1"/>
          </p:cNvSpPr>
          <p:nvPr>
            <p:ph idx="1"/>
          </p:nvPr>
        </p:nvSpPr>
        <p:spPr>
          <a:xfrm>
            <a:off x="822325" y="533400"/>
            <a:ext cx="7521575" cy="4146550"/>
          </a:xfrm>
        </p:spPr>
        <p:txBody>
          <a:bodyPr rtlCol="0">
            <a:normAutofit/>
          </a:bodyPr>
          <a:lstStyle/>
          <a:p>
            <a:pPr fontAlgn="auto">
              <a:spcAft>
                <a:spcPts val="0"/>
              </a:spcAft>
              <a:buFont typeface="Wingdings" pitchFamily="2" charset="2"/>
              <a:buChar char="q"/>
              <a:defRPr/>
            </a:pPr>
            <a:r>
              <a:rPr lang="en-US" sz="2400" b="0" dirty="0">
                <a:latin typeface="Baskerville Old Face" pitchFamily="18" charset="0"/>
              </a:rPr>
              <a:t>Mixed Economy:</a:t>
            </a:r>
          </a:p>
          <a:p>
            <a:pPr marL="0" indent="0" fontAlgn="auto">
              <a:spcAft>
                <a:spcPts val="0"/>
              </a:spcAft>
              <a:defRPr/>
            </a:pPr>
            <a:r>
              <a:rPr lang="en-US" sz="2400" b="0" dirty="0">
                <a:latin typeface="Baskerville Old Face" pitchFamily="18" charset="0"/>
              </a:rPr>
              <a:t>This type of economy keeps the character of the both free market &amp; command economy. It blends the elements of both and presents a better way to cope with new emerging economic and social problems.</a:t>
            </a:r>
          </a:p>
          <a:p>
            <a:pPr marL="0" indent="0" fontAlgn="auto">
              <a:spcAft>
                <a:spcPts val="0"/>
              </a:spcAft>
              <a:defRPr/>
            </a:pPr>
            <a:endParaRPr lang="en-US" sz="2400" b="0" dirty="0">
              <a:latin typeface="Baskerville Old Face" pitchFamily="18" charset="0"/>
            </a:endParaRPr>
          </a:p>
          <a:p>
            <a:pPr marL="0" indent="0" fontAlgn="auto">
              <a:spcAft>
                <a:spcPts val="0"/>
              </a:spcAft>
              <a:defRPr/>
            </a:pPr>
            <a:r>
              <a:rPr lang="en-US" sz="2400" b="0" dirty="0">
                <a:latin typeface="Baskerville Old Face" pitchFamily="18" charset="0"/>
              </a:rPr>
              <a:t>As discussed earlier, Majority Nation States come under the flag of mixed economies. Pakistan also is a mixed economy.</a:t>
            </a:r>
          </a:p>
          <a:p>
            <a:pPr marL="285750" indent="-285750" fontAlgn="auto">
              <a:spcAft>
                <a:spcPts val="0"/>
              </a:spcAft>
              <a:buFont typeface="Wingdings" pitchFamily="2" charset="2"/>
              <a:buChar char="q"/>
              <a:defRPr/>
            </a:pPr>
            <a:endParaRPr lang="en-US" sz="2400" b="0" dirty="0">
              <a:latin typeface="Baskerville Old Face"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9925C-346A-7B14-B397-F7E38B7BA2B1}"/>
              </a:ext>
            </a:extLst>
          </p:cNvPr>
          <p:cNvSpPr>
            <a:spLocks noGrp="1"/>
          </p:cNvSpPr>
          <p:nvPr>
            <p:ph type="title"/>
          </p:nvPr>
        </p:nvSpPr>
        <p:spPr/>
        <p:txBody>
          <a:bodyPr/>
          <a:lstStyle/>
          <a:p>
            <a:pPr fontAlgn="auto">
              <a:spcAft>
                <a:spcPts val="0"/>
              </a:spcAft>
              <a:defRPr/>
            </a:pPr>
            <a:r>
              <a:rPr lang="en-US" dirty="0">
                <a:latin typeface="Baskerville Old Face" pitchFamily="18" charset="0"/>
              </a:rPr>
              <a:t>Key terms to remember</a:t>
            </a:r>
          </a:p>
        </p:txBody>
      </p:sp>
      <p:sp>
        <p:nvSpPr>
          <p:cNvPr id="12291" name="Content Placeholder 2">
            <a:extLst>
              <a:ext uri="{FF2B5EF4-FFF2-40B4-BE49-F238E27FC236}">
                <a16:creationId xmlns:a16="http://schemas.microsoft.com/office/drawing/2014/main" id="{92532DBA-5F63-3DE6-6A17-7512DB6D703D}"/>
              </a:ext>
            </a:extLst>
          </p:cNvPr>
          <p:cNvSpPr>
            <a:spLocks noGrp="1"/>
          </p:cNvSpPr>
          <p:nvPr>
            <p:ph idx="1"/>
          </p:nvPr>
        </p:nvSpPr>
        <p:spPr/>
        <p:txBody>
          <a:bodyPr/>
          <a:lstStyle/>
          <a:p>
            <a:pPr>
              <a:buFont typeface="Wingdings" panose="05000000000000000000" pitchFamily="2" charset="2"/>
              <a:buChar char="q"/>
            </a:pPr>
            <a:r>
              <a:rPr lang="en-US" altLang="en-US" sz="2400" b="0">
                <a:latin typeface="Baskerville Old Face" panose="02020602080505020303" pitchFamily="18" charset="0"/>
              </a:rPr>
              <a:t>GNI (Gross National Income)</a:t>
            </a:r>
          </a:p>
          <a:p>
            <a:pPr>
              <a:buFont typeface="Wingdings" panose="05000000000000000000" pitchFamily="2" charset="2"/>
              <a:buChar char="q"/>
            </a:pPr>
            <a:r>
              <a:rPr lang="en-US" altLang="en-US" sz="2400" b="0">
                <a:latin typeface="Baskerville Old Face" panose="02020602080505020303" pitchFamily="18" charset="0"/>
              </a:rPr>
              <a:t>GDP (Gross Domestic Product/Productivity)</a:t>
            </a:r>
          </a:p>
          <a:p>
            <a:pPr>
              <a:buFont typeface="Wingdings" panose="05000000000000000000" pitchFamily="2" charset="2"/>
              <a:buChar char="q"/>
            </a:pPr>
            <a:r>
              <a:rPr lang="en-US" altLang="en-US" sz="2400" b="0">
                <a:latin typeface="Baskerville Old Face" panose="02020602080505020303" pitchFamily="18" charset="0"/>
              </a:rPr>
              <a:t>Economic Bubble</a:t>
            </a:r>
          </a:p>
          <a:p>
            <a:pPr>
              <a:buFont typeface="Wingdings" panose="05000000000000000000" pitchFamily="2" charset="2"/>
              <a:buChar char="q"/>
            </a:pPr>
            <a:r>
              <a:rPr lang="en-US" altLang="en-US" sz="2400" b="0">
                <a:latin typeface="Baskerville Old Face" panose="02020602080505020303" pitchFamily="18" charset="0"/>
              </a:rPr>
              <a:t>Import</a:t>
            </a:r>
          </a:p>
          <a:p>
            <a:pPr>
              <a:buFont typeface="Wingdings" panose="05000000000000000000" pitchFamily="2" charset="2"/>
              <a:buChar char="q"/>
            </a:pPr>
            <a:r>
              <a:rPr lang="en-US" altLang="en-US" sz="2400" b="0">
                <a:latin typeface="Baskerville Old Face" panose="02020602080505020303" pitchFamily="18" charset="0"/>
              </a:rPr>
              <a:t>Export</a:t>
            </a:r>
          </a:p>
          <a:p>
            <a:pPr>
              <a:buFont typeface="Wingdings" panose="05000000000000000000" pitchFamily="2" charset="2"/>
              <a:buChar char="q"/>
            </a:pPr>
            <a:r>
              <a:rPr lang="en-US" altLang="en-US" sz="2400" b="0">
                <a:latin typeface="Baskerville Old Face" panose="02020602080505020303" pitchFamily="18" charset="0"/>
              </a:rPr>
              <a:t>Macroeconomics</a:t>
            </a:r>
          </a:p>
          <a:p>
            <a:pPr>
              <a:buFont typeface="Wingdings" panose="05000000000000000000" pitchFamily="2" charset="2"/>
              <a:buChar char="q"/>
            </a:pPr>
            <a:r>
              <a:rPr lang="en-US" altLang="en-US" sz="2400" b="0">
                <a:latin typeface="Baskerville Old Face" panose="02020602080505020303" pitchFamily="18" charset="0"/>
              </a:rPr>
              <a:t>Microeconomics</a:t>
            </a:r>
          </a:p>
          <a:p>
            <a:pPr>
              <a:buFont typeface="Wingdings" panose="05000000000000000000" pitchFamily="2" charset="2"/>
              <a:buChar char="q"/>
            </a:pPr>
            <a:endParaRPr lang="en-US" altLang="en-US" sz="2400" b="0">
              <a:latin typeface="Baskerville Old Face" panose="02020602080505020303"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B02F2-5B13-79DA-ACB2-99904F374F78}"/>
              </a:ext>
            </a:extLst>
          </p:cNvPr>
          <p:cNvSpPr>
            <a:spLocks noGrp="1"/>
          </p:cNvSpPr>
          <p:nvPr>
            <p:ph type="title"/>
          </p:nvPr>
        </p:nvSpPr>
        <p:spPr/>
        <p:txBody>
          <a:bodyPr/>
          <a:lstStyle/>
          <a:p>
            <a:pPr fontAlgn="auto">
              <a:spcAft>
                <a:spcPts val="0"/>
              </a:spcAft>
              <a:defRPr/>
            </a:pPr>
            <a:r>
              <a:rPr lang="en-US" dirty="0">
                <a:latin typeface="Baskerville Old Face" pitchFamily="18" charset="0"/>
              </a:rPr>
              <a:t>Economy of Pakistan :</a:t>
            </a:r>
          </a:p>
        </p:txBody>
      </p:sp>
      <p:sp>
        <p:nvSpPr>
          <p:cNvPr id="3" name="Content Placeholder 2">
            <a:extLst>
              <a:ext uri="{FF2B5EF4-FFF2-40B4-BE49-F238E27FC236}">
                <a16:creationId xmlns:a16="http://schemas.microsoft.com/office/drawing/2014/main" id="{90784EEA-34A9-A437-5A5A-4EAECC20789A}"/>
              </a:ext>
            </a:extLst>
          </p:cNvPr>
          <p:cNvSpPr>
            <a:spLocks noGrp="1"/>
          </p:cNvSpPr>
          <p:nvPr>
            <p:ph idx="1"/>
          </p:nvPr>
        </p:nvSpPr>
        <p:spPr>
          <a:xfrm>
            <a:off x="822325" y="1100138"/>
            <a:ext cx="7521575" cy="4843462"/>
          </a:xfrm>
        </p:spPr>
        <p:txBody>
          <a:bodyPr rtlCol="0">
            <a:noAutofit/>
          </a:bodyPr>
          <a:lstStyle/>
          <a:p>
            <a:pPr fontAlgn="auto">
              <a:spcAft>
                <a:spcPts val="0"/>
              </a:spcAft>
              <a:buFont typeface="Wingdings" pitchFamily="2" charset="2"/>
              <a:buChar char="q"/>
              <a:defRPr/>
            </a:pPr>
            <a:r>
              <a:rPr lang="en-US" sz="2400" b="0" dirty="0">
                <a:latin typeface="Baskerville Old Face" pitchFamily="18" charset="0"/>
              </a:rPr>
              <a:t>Pakistan’s Economy is a mixed type of economy. </a:t>
            </a:r>
          </a:p>
          <a:p>
            <a:pPr marL="0" indent="0" fontAlgn="auto">
              <a:spcAft>
                <a:spcPts val="0"/>
              </a:spcAft>
              <a:defRPr/>
            </a:pPr>
            <a:endParaRPr lang="en-US" sz="2400" b="0" dirty="0">
              <a:latin typeface="Baskerville Old Face" pitchFamily="18" charset="0"/>
            </a:endParaRPr>
          </a:p>
          <a:p>
            <a:pPr algn="just" fontAlgn="auto">
              <a:spcAft>
                <a:spcPts val="0"/>
              </a:spcAft>
              <a:buFont typeface="Wingdings" pitchFamily="2" charset="2"/>
              <a:buChar char="q"/>
              <a:defRPr/>
            </a:pPr>
            <a:r>
              <a:rPr lang="en-US" sz="2400" b="0" dirty="0">
                <a:latin typeface="Baskerville Old Face" pitchFamily="18" charset="0"/>
              </a:rPr>
              <a:t>Abundance of natural resources, human capital, excellent geographical location and hardworking masses are the strengths of Pakistan’s economy.</a:t>
            </a:r>
          </a:p>
          <a:p>
            <a:pPr marL="0" indent="0" fontAlgn="auto">
              <a:spcAft>
                <a:spcPts val="0"/>
              </a:spcAft>
              <a:defRPr/>
            </a:pPr>
            <a:endParaRPr lang="en-US" sz="2400" b="0" dirty="0">
              <a:latin typeface="Baskerville Old Face" pitchFamily="18" charset="0"/>
            </a:endParaRPr>
          </a:p>
          <a:p>
            <a:pPr algn="just" fontAlgn="auto">
              <a:spcAft>
                <a:spcPts val="0"/>
              </a:spcAft>
              <a:buFont typeface="Wingdings" pitchFamily="2" charset="2"/>
              <a:buChar char="q"/>
              <a:defRPr/>
            </a:pPr>
            <a:r>
              <a:rPr lang="en-US" sz="2400" b="0" dirty="0">
                <a:latin typeface="Baskerville Old Face" pitchFamily="18" charset="0"/>
              </a:rPr>
              <a:t>Low literacy rate and ignorance, shortage of capital, no regard for rule of law and institutions, inefficient and ritual–ridden social system and corrupt political environment, dominated by non-progressive elements of tribal </a:t>
            </a:r>
            <a:r>
              <a:rPr lang="en-US" sz="2400" b="0" dirty="0" err="1">
                <a:latin typeface="Baskerville Old Face" pitchFamily="18" charset="0"/>
              </a:rPr>
              <a:t>sardars</a:t>
            </a:r>
            <a:r>
              <a:rPr lang="en-US" sz="2400" b="0" dirty="0">
                <a:latin typeface="Baskerville Old Face" pitchFamily="18" charset="0"/>
              </a:rPr>
              <a:t>, feudal and religious advisors are some weaknesses of Pakistan economic system.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1568D-91A6-2871-D979-73618BE70D15}"/>
              </a:ext>
            </a:extLst>
          </p:cNvPr>
          <p:cNvSpPr>
            <a:spLocks noGrp="1"/>
          </p:cNvSpPr>
          <p:nvPr>
            <p:ph type="title"/>
          </p:nvPr>
        </p:nvSpPr>
        <p:spPr>
          <a:xfrm>
            <a:off x="381000" y="365125"/>
            <a:ext cx="8458200" cy="549275"/>
          </a:xfrm>
        </p:spPr>
        <p:txBody>
          <a:bodyPr/>
          <a:lstStyle/>
          <a:p>
            <a:pPr fontAlgn="auto">
              <a:spcAft>
                <a:spcPts val="0"/>
              </a:spcAft>
              <a:defRPr/>
            </a:pPr>
            <a:r>
              <a:rPr lang="en-US" dirty="0">
                <a:latin typeface="Baskerville Old Face" pitchFamily="18" charset="0"/>
              </a:rPr>
              <a:t>Challenges to the Economy of Pakistan</a:t>
            </a:r>
          </a:p>
        </p:txBody>
      </p:sp>
      <p:sp>
        <p:nvSpPr>
          <p:cNvPr id="3" name="Content Placeholder 2">
            <a:extLst>
              <a:ext uri="{FF2B5EF4-FFF2-40B4-BE49-F238E27FC236}">
                <a16:creationId xmlns:a16="http://schemas.microsoft.com/office/drawing/2014/main" id="{E9A9159A-4761-7D91-288F-916B3D1E807B}"/>
              </a:ext>
            </a:extLst>
          </p:cNvPr>
          <p:cNvSpPr>
            <a:spLocks noGrp="1"/>
          </p:cNvSpPr>
          <p:nvPr>
            <p:ph idx="1"/>
          </p:nvPr>
        </p:nvSpPr>
        <p:spPr>
          <a:xfrm>
            <a:off x="822325" y="1100138"/>
            <a:ext cx="7521575" cy="5376862"/>
          </a:xfrm>
        </p:spPr>
        <p:txBody>
          <a:bodyPr rtlCol="0">
            <a:normAutofit lnSpcReduction="10000"/>
          </a:bodyPr>
          <a:lstStyle/>
          <a:p>
            <a:pPr fontAlgn="auto">
              <a:spcAft>
                <a:spcPts val="0"/>
              </a:spcAft>
              <a:buFont typeface="Wingdings" pitchFamily="2" charset="2"/>
              <a:buChar char="q"/>
              <a:defRPr/>
            </a:pPr>
            <a:r>
              <a:rPr lang="en-US" sz="2400" b="0" dirty="0">
                <a:latin typeface="Baskerville Old Face" pitchFamily="18" charset="0"/>
              </a:rPr>
              <a:t>We Consume More and Save Less </a:t>
            </a:r>
          </a:p>
          <a:p>
            <a:pPr fontAlgn="auto">
              <a:spcAft>
                <a:spcPts val="0"/>
              </a:spcAft>
              <a:buFont typeface="Wingdings" pitchFamily="2" charset="2"/>
              <a:buChar char="q"/>
              <a:defRPr/>
            </a:pPr>
            <a:r>
              <a:rPr lang="en-US" sz="2400" b="0" dirty="0">
                <a:latin typeface="Baskerville Old Face" pitchFamily="18" charset="0"/>
              </a:rPr>
              <a:t>We Import More and Export Less</a:t>
            </a:r>
          </a:p>
          <a:p>
            <a:pPr fontAlgn="auto">
              <a:spcAft>
                <a:spcPts val="0"/>
              </a:spcAft>
              <a:buFont typeface="Wingdings" pitchFamily="2" charset="2"/>
              <a:buChar char="q"/>
              <a:defRPr/>
            </a:pPr>
            <a:r>
              <a:rPr lang="en-US" sz="2400" b="0" dirty="0">
                <a:latin typeface="Baskerville Old Face" pitchFamily="18" charset="0"/>
              </a:rPr>
              <a:t>Government Spends More than it Earns as Revenues</a:t>
            </a:r>
          </a:p>
          <a:p>
            <a:pPr fontAlgn="auto">
              <a:spcAft>
                <a:spcPts val="0"/>
              </a:spcAft>
              <a:buFont typeface="Wingdings" pitchFamily="2" charset="2"/>
              <a:buChar char="q"/>
              <a:defRPr/>
            </a:pPr>
            <a:r>
              <a:rPr lang="en-US" sz="2400" b="0" dirty="0">
                <a:solidFill>
                  <a:srgbClr val="000000"/>
                </a:solidFill>
                <a:latin typeface="Andalus"/>
              </a:rPr>
              <a:t>Our Share in the World Trade is Shrinking </a:t>
            </a:r>
          </a:p>
          <a:p>
            <a:pPr fontAlgn="auto">
              <a:spcAft>
                <a:spcPts val="0"/>
              </a:spcAft>
              <a:buFont typeface="Wingdings" pitchFamily="2" charset="2"/>
              <a:buChar char="q"/>
              <a:defRPr/>
            </a:pPr>
            <a:r>
              <a:rPr lang="en-US" sz="2400" b="0" dirty="0">
                <a:solidFill>
                  <a:srgbClr val="000000"/>
                </a:solidFill>
                <a:latin typeface="Andalus"/>
              </a:rPr>
              <a:t>We Badly Lag in Social Indicators </a:t>
            </a:r>
          </a:p>
          <a:p>
            <a:pPr fontAlgn="auto">
              <a:spcAft>
                <a:spcPts val="0"/>
              </a:spcAft>
              <a:buFont typeface="Wingdings" pitchFamily="2" charset="2"/>
              <a:buChar char="q"/>
              <a:defRPr/>
            </a:pPr>
            <a:r>
              <a:rPr lang="en-US" sz="2400" b="0" dirty="0">
                <a:solidFill>
                  <a:srgbClr val="000000"/>
                </a:solidFill>
                <a:latin typeface="Andalus"/>
              </a:rPr>
              <a:t>We Face Energy and Water Shortages </a:t>
            </a:r>
          </a:p>
          <a:p>
            <a:pPr fontAlgn="auto">
              <a:spcAft>
                <a:spcPts val="0"/>
              </a:spcAft>
              <a:buFont typeface="Wingdings" pitchFamily="2" charset="2"/>
              <a:buChar char="q"/>
              <a:defRPr/>
            </a:pPr>
            <a:r>
              <a:rPr lang="en-US" sz="2400" b="0" dirty="0">
                <a:solidFill>
                  <a:srgbClr val="000000"/>
                </a:solidFill>
                <a:latin typeface="Andalus"/>
              </a:rPr>
              <a:t>Cost of Doing Business is High </a:t>
            </a:r>
          </a:p>
          <a:p>
            <a:pPr fontAlgn="auto">
              <a:spcAft>
                <a:spcPts val="0"/>
              </a:spcAft>
              <a:buFont typeface="Wingdings" pitchFamily="2" charset="2"/>
              <a:buChar char="q"/>
              <a:defRPr/>
            </a:pPr>
            <a:r>
              <a:rPr lang="en-US" sz="2400" b="0" dirty="0">
                <a:solidFill>
                  <a:srgbClr val="000000"/>
                </a:solidFill>
                <a:latin typeface="Andalus"/>
              </a:rPr>
              <a:t>Crisis of Governance and Implementation Weaknesses </a:t>
            </a:r>
          </a:p>
          <a:p>
            <a:pPr fontAlgn="auto">
              <a:spcAft>
                <a:spcPts val="0"/>
              </a:spcAft>
              <a:buFont typeface="Wingdings" pitchFamily="2" charset="2"/>
              <a:buChar char="q"/>
              <a:defRPr/>
            </a:pPr>
            <a:r>
              <a:rPr lang="en-US" sz="2400" b="0" dirty="0">
                <a:solidFill>
                  <a:srgbClr val="000000"/>
                </a:solidFill>
                <a:latin typeface="Andalus"/>
              </a:rPr>
              <a:t>Uncertainty and Unpredictability due to Lack of Continuity </a:t>
            </a:r>
          </a:p>
          <a:p>
            <a:pPr fontAlgn="auto">
              <a:spcAft>
                <a:spcPts val="0"/>
              </a:spcAft>
              <a:buFont typeface="Wingdings" pitchFamily="2" charset="2"/>
              <a:buChar char="q"/>
              <a:defRPr/>
            </a:pPr>
            <a:r>
              <a:rPr lang="en-US" sz="2400" b="0" dirty="0">
                <a:solidFill>
                  <a:srgbClr val="000000"/>
                </a:solidFill>
                <a:latin typeface="Andalus"/>
              </a:rPr>
              <a:t>Political Stability, Law and Order/Security </a:t>
            </a:r>
          </a:p>
          <a:p>
            <a:pPr marL="0" indent="0" fontAlgn="auto">
              <a:spcAft>
                <a:spcPts val="0"/>
              </a:spcAft>
              <a:defRPr/>
            </a:pPr>
            <a:br>
              <a:rPr lang="en-US" sz="2000" dirty="0">
                <a:latin typeface="Baskerville Old Face" pitchFamily="18" charset="0"/>
              </a:rPr>
            </a:br>
            <a:endParaRPr lang="en-US" sz="2000" dirty="0">
              <a:latin typeface="Baskerville Old Face"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8303F-9E55-D828-6D83-D56F5C58D277}"/>
              </a:ext>
            </a:extLst>
          </p:cNvPr>
          <p:cNvSpPr>
            <a:spLocks noGrp="1"/>
          </p:cNvSpPr>
          <p:nvPr>
            <p:ph type="title"/>
          </p:nvPr>
        </p:nvSpPr>
        <p:spPr/>
        <p:txBody>
          <a:bodyPr/>
          <a:lstStyle/>
          <a:p>
            <a:pPr fontAlgn="auto">
              <a:spcAft>
                <a:spcPts val="0"/>
              </a:spcAft>
              <a:defRPr/>
            </a:pPr>
            <a:r>
              <a:rPr lang="en-US" dirty="0">
                <a:latin typeface="Baskerville Old Face" pitchFamily="18" charset="0"/>
              </a:rPr>
              <a:t>Proposals to improve our economy</a:t>
            </a:r>
          </a:p>
        </p:txBody>
      </p:sp>
      <p:sp>
        <p:nvSpPr>
          <p:cNvPr id="3" name="Content Placeholder 2">
            <a:extLst>
              <a:ext uri="{FF2B5EF4-FFF2-40B4-BE49-F238E27FC236}">
                <a16:creationId xmlns:a16="http://schemas.microsoft.com/office/drawing/2014/main" id="{1C1DEF71-453F-B2AF-78D2-F997096223EE}"/>
              </a:ext>
            </a:extLst>
          </p:cNvPr>
          <p:cNvSpPr>
            <a:spLocks noGrp="1"/>
          </p:cNvSpPr>
          <p:nvPr>
            <p:ph idx="1"/>
          </p:nvPr>
        </p:nvSpPr>
        <p:spPr>
          <a:xfrm>
            <a:off x="822325" y="1100138"/>
            <a:ext cx="7521575" cy="4919662"/>
          </a:xfrm>
        </p:spPr>
        <p:txBody>
          <a:bodyPr rtlCol="0">
            <a:normAutofit/>
          </a:bodyPr>
          <a:lstStyle/>
          <a:p>
            <a:pPr fontAlgn="auto">
              <a:spcAft>
                <a:spcPts val="0"/>
              </a:spcAft>
              <a:buFont typeface="Wingdings" pitchFamily="2" charset="2"/>
              <a:buChar char="q"/>
              <a:defRPr/>
            </a:pPr>
            <a:r>
              <a:rPr lang="en-US" sz="2400" b="0" dirty="0">
                <a:latin typeface="Baskerville Old Face" pitchFamily="18" charset="0"/>
              </a:rPr>
              <a:t>Change in National Psyche and Mindset </a:t>
            </a:r>
          </a:p>
          <a:p>
            <a:pPr fontAlgn="auto">
              <a:spcAft>
                <a:spcPts val="0"/>
              </a:spcAft>
              <a:buFont typeface="Wingdings" pitchFamily="2" charset="2"/>
              <a:buChar char="q"/>
              <a:defRPr/>
            </a:pPr>
            <a:endParaRPr lang="en-US" sz="2400" b="0" dirty="0">
              <a:latin typeface="Baskerville Old Face" pitchFamily="18" charset="0"/>
            </a:endParaRPr>
          </a:p>
          <a:p>
            <a:pPr fontAlgn="auto">
              <a:spcAft>
                <a:spcPts val="0"/>
              </a:spcAft>
              <a:buFont typeface="Wingdings" pitchFamily="2" charset="2"/>
              <a:buChar char="q"/>
              <a:defRPr/>
            </a:pPr>
            <a:r>
              <a:rPr lang="en-US" sz="2400" b="0" dirty="0">
                <a:latin typeface="Baskerville Old Face" pitchFamily="18" charset="0"/>
              </a:rPr>
              <a:t>Building up of Human Capital</a:t>
            </a:r>
          </a:p>
          <a:p>
            <a:pPr fontAlgn="auto">
              <a:spcAft>
                <a:spcPts val="0"/>
              </a:spcAft>
              <a:buFont typeface="Wingdings" pitchFamily="2" charset="2"/>
              <a:buChar char="q"/>
              <a:defRPr/>
            </a:pPr>
            <a:endParaRPr lang="en-US" sz="2400" b="0" dirty="0">
              <a:latin typeface="Baskerville Old Face" pitchFamily="18" charset="0"/>
            </a:endParaRPr>
          </a:p>
          <a:p>
            <a:pPr fontAlgn="auto">
              <a:spcAft>
                <a:spcPts val="0"/>
              </a:spcAft>
              <a:buFont typeface="Wingdings" pitchFamily="2" charset="2"/>
              <a:buChar char="q"/>
              <a:defRPr/>
            </a:pPr>
            <a:r>
              <a:rPr lang="en-US" sz="2400" b="0" dirty="0">
                <a:latin typeface="Baskerville Old Face" pitchFamily="18" charset="0"/>
              </a:rPr>
              <a:t>Use of Technology </a:t>
            </a:r>
          </a:p>
          <a:p>
            <a:pPr fontAlgn="auto">
              <a:spcAft>
                <a:spcPts val="0"/>
              </a:spcAft>
              <a:buFont typeface="Wingdings" pitchFamily="2" charset="2"/>
              <a:buChar char="q"/>
              <a:defRPr/>
            </a:pPr>
            <a:endParaRPr lang="en-US" sz="2400" b="0" dirty="0">
              <a:latin typeface="Baskerville Old Face" pitchFamily="18" charset="0"/>
            </a:endParaRPr>
          </a:p>
          <a:p>
            <a:pPr fontAlgn="auto">
              <a:spcAft>
                <a:spcPts val="0"/>
              </a:spcAft>
              <a:buFont typeface="Wingdings" pitchFamily="2" charset="2"/>
              <a:buChar char="q"/>
              <a:defRPr/>
            </a:pPr>
            <a:r>
              <a:rPr lang="en-US" sz="2400" b="0" dirty="0">
                <a:latin typeface="Baskerville Old Face" pitchFamily="18" charset="0"/>
              </a:rPr>
              <a:t>Young Labour Force </a:t>
            </a:r>
          </a:p>
          <a:p>
            <a:pPr fontAlgn="auto">
              <a:spcAft>
                <a:spcPts val="0"/>
              </a:spcAft>
              <a:buFont typeface="Wingdings" pitchFamily="2" charset="2"/>
              <a:buChar char="q"/>
              <a:defRPr/>
            </a:pPr>
            <a:endParaRPr lang="en-US" sz="2400" b="0" dirty="0">
              <a:latin typeface="Baskerville Old Face" pitchFamily="18" charset="0"/>
            </a:endParaRPr>
          </a:p>
          <a:p>
            <a:pPr fontAlgn="auto">
              <a:spcAft>
                <a:spcPts val="0"/>
              </a:spcAft>
              <a:buFont typeface="Wingdings" pitchFamily="2" charset="2"/>
              <a:buChar char="q"/>
              <a:defRPr/>
            </a:pPr>
            <a:r>
              <a:rPr lang="en-US" sz="2400" b="0" dirty="0">
                <a:latin typeface="Baskerville Old Face" pitchFamily="18" charset="0"/>
              </a:rPr>
              <a:t>Governance, Devolution and Decentralization </a:t>
            </a:r>
          </a:p>
          <a:p>
            <a:pPr marL="0" indent="0" fontAlgn="auto">
              <a:spcAft>
                <a:spcPts val="0"/>
              </a:spcAft>
              <a:defRPr/>
            </a:pPr>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image" Target="../media/image1.jpeg" /></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173</TotalTime>
  <Words>1952</Words>
  <Application>Microsoft Office PowerPoint</Application>
  <PresentationFormat>On-screen Show (4:3)</PresentationFormat>
  <Paragraphs>148</Paragraphs>
  <Slides>23</Slides>
  <Notes>1</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Angles</vt:lpstr>
      <vt:lpstr>Economy of Pakistan</vt:lpstr>
      <vt:lpstr>What is Economy?</vt:lpstr>
      <vt:lpstr>Types of economies</vt:lpstr>
      <vt:lpstr>PowerPoint Presentation</vt:lpstr>
      <vt:lpstr>PowerPoint Presentation</vt:lpstr>
      <vt:lpstr>Key terms to remember</vt:lpstr>
      <vt:lpstr>Economy of Pakistan :</vt:lpstr>
      <vt:lpstr>Challenges to the Economy of Pakistan</vt:lpstr>
      <vt:lpstr>Proposals to improve our economy</vt:lpstr>
      <vt:lpstr>Main Sectors of Pakistan’s Economy</vt:lpstr>
      <vt:lpstr>PowerPoint Presentation</vt:lpstr>
      <vt:lpstr>Agricultural Sector:</vt:lpstr>
      <vt:lpstr>PowerPoint Presentation</vt:lpstr>
      <vt:lpstr>Agricultural Sector : Challenges</vt:lpstr>
      <vt:lpstr>Industrial Sector</vt:lpstr>
      <vt:lpstr>PowerPoint Presentation</vt:lpstr>
      <vt:lpstr>Industrial Sector : Challenges</vt:lpstr>
      <vt:lpstr>Services Sector</vt:lpstr>
      <vt:lpstr>PowerPoint Presentation</vt:lpstr>
      <vt:lpstr>PowerPoint Presentation</vt:lpstr>
      <vt:lpstr>Historical over view/ Phases of Pakistan’s Economy</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Economy of Pakistan</dc:title>
  <dc:creator>MrsUsman</dc:creator>
  <cp:lastModifiedBy>Sapna202022@outlook.com</cp:lastModifiedBy>
  <cp:revision>18</cp:revision>
  <dcterms:created xsi:type="dcterms:W3CDTF">2020-04-16T02:42:38Z</dcterms:created>
  <dcterms:modified xsi:type="dcterms:W3CDTF">2023-05-08T03:40:24Z</dcterms:modified>
</cp:coreProperties>
</file>