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2" r:id="rId7"/>
    <p:sldId id="261" r:id="rId8"/>
    <p:sldId id="264" r:id="rId9"/>
    <p:sldId id="265" r:id="rId10"/>
    <p:sldId id="263"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D35361-DB10-4574-B622-8DD69FFA7BB4}" type="datetimeFigureOut">
              <a:rPr lang="en-US" smtClean="0"/>
              <a:t>04-Nov-2021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A37FA-3F48-4544-8E80-805629D427DD}" type="slidenum">
              <a:rPr lang="en-US" smtClean="0"/>
              <a:t>‹#›</a:t>
            </a:fld>
            <a:endParaRPr lang="en-US"/>
          </a:p>
        </p:txBody>
      </p:sp>
    </p:spTree>
    <p:extLst>
      <p:ext uri="{BB962C8B-B14F-4D97-AF65-F5344CB8AC3E}">
        <p14:creationId xmlns:p14="http://schemas.microsoft.com/office/powerpoint/2010/main" val="3090493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D35361-DB10-4574-B622-8DD69FFA7BB4}" type="datetimeFigureOut">
              <a:rPr lang="en-US" smtClean="0"/>
              <a:t>04-Nov-2021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A37FA-3F48-4544-8E80-805629D427DD}" type="slidenum">
              <a:rPr lang="en-US" smtClean="0"/>
              <a:t>‹#›</a:t>
            </a:fld>
            <a:endParaRPr lang="en-US"/>
          </a:p>
        </p:txBody>
      </p:sp>
    </p:spTree>
    <p:extLst>
      <p:ext uri="{BB962C8B-B14F-4D97-AF65-F5344CB8AC3E}">
        <p14:creationId xmlns:p14="http://schemas.microsoft.com/office/powerpoint/2010/main" val="405232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D35361-DB10-4574-B622-8DD69FFA7BB4}" type="datetimeFigureOut">
              <a:rPr lang="en-US" smtClean="0"/>
              <a:t>04-Nov-2021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A37FA-3F48-4544-8E80-805629D427D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12819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D35361-DB10-4574-B622-8DD69FFA7BB4}" type="datetimeFigureOut">
              <a:rPr lang="en-US" smtClean="0"/>
              <a:t>04-Nov-2021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A37FA-3F48-4544-8E80-805629D427DD}" type="slidenum">
              <a:rPr lang="en-US" smtClean="0"/>
              <a:t>‹#›</a:t>
            </a:fld>
            <a:endParaRPr lang="en-US"/>
          </a:p>
        </p:txBody>
      </p:sp>
    </p:spTree>
    <p:extLst>
      <p:ext uri="{BB962C8B-B14F-4D97-AF65-F5344CB8AC3E}">
        <p14:creationId xmlns:p14="http://schemas.microsoft.com/office/powerpoint/2010/main" val="8992851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D35361-DB10-4574-B622-8DD69FFA7BB4}" type="datetimeFigureOut">
              <a:rPr lang="en-US" smtClean="0"/>
              <a:t>04-Nov-2021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A37FA-3F48-4544-8E80-805629D427D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033463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D35361-DB10-4574-B622-8DD69FFA7BB4}" type="datetimeFigureOut">
              <a:rPr lang="en-US" smtClean="0"/>
              <a:t>04-Nov-2021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A37FA-3F48-4544-8E80-805629D427DD}" type="slidenum">
              <a:rPr lang="en-US" smtClean="0"/>
              <a:t>‹#›</a:t>
            </a:fld>
            <a:endParaRPr lang="en-US"/>
          </a:p>
        </p:txBody>
      </p:sp>
    </p:spTree>
    <p:extLst>
      <p:ext uri="{BB962C8B-B14F-4D97-AF65-F5344CB8AC3E}">
        <p14:creationId xmlns:p14="http://schemas.microsoft.com/office/powerpoint/2010/main" val="2018292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D35361-DB10-4574-B622-8DD69FFA7BB4}" type="datetimeFigureOut">
              <a:rPr lang="en-US" smtClean="0"/>
              <a:t>04-Nov-2021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A37FA-3F48-4544-8E80-805629D427DD}" type="slidenum">
              <a:rPr lang="en-US" smtClean="0"/>
              <a:t>‹#›</a:t>
            </a:fld>
            <a:endParaRPr lang="en-US"/>
          </a:p>
        </p:txBody>
      </p:sp>
    </p:spTree>
    <p:extLst>
      <p:ext uri="{BB962C8B-B14F-4D97-AF65-F5344CB8AC3E}">
        <p14:creationId xmlns:p14="http://schemas.microsoft.com/office/powerpoint/2010/main" val="1806919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D35361-DB10-4574-B622-8DD69FFA7BB4}" type="datetimeFigureOut">
              <a:rPr lang="en-US" smtClean="0"/>
              <a:t>04-Nov-2021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A37FA-3F48-4544-8E80-805629D427DD}" type="slidenum">
              <a:rPr lang="en-US" smtClean="0"/>
              <a:t>‹#›</a:t>
            </a:fld>
            <a:endParaRPr lang="en-US"/>
          </a:p>
        </p:txBody>
      </p:sp>
    </p:spTree>
    <p:extLst>
      <p:ext uri="{BB962C8B-B14F-4D97-AF65-F5344CB8AC3E}">
        <p14:creationId xmlns:p14="http://schemas.microsoft.com/office/powerpoint/2010/main" val="3335784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D35361-DB10-4574-B622-8DD69FFA7BB4}" type="datetimeFigureOut">
              <a:rPr lang="en-US" smtClean="0"/>
              <a:t>04-Nov-2021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A37FA-3F48-4544-8E80-805629D427DD}" type="slidenum">
              <a:rPr lang="en-US" smtClean="0"/>
              <a:t>‹#›</a:t>
            </a:fld>
            <a:endParaRPr lang="en-US"/>
          </a:p>
        </p:txBody>
      </p:sp>
    </p:spTree>
    <p:extLst>
      <p:ext uri="{BB962C8B-B14F-4D97-AF65-F5344CB8AC3E}">
        <p14:creationId xmlns:p14="http://schemas.microsoft.com/office/powerpoint/2010/main" val="747057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D35361-DB10-4574-B622-8DD69FFA7BB4}" type="datetimeFigureOut">
              <a:rPr lang="en-US" smtClean="0"/>
              <a:t>04-Nov-2021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A37FA-3F48-4544-8E80-805629D427DD}" type="slidenum">
              <a:rPr lang="en-US" smtClean="0"/>
              <a:t>‹#›</a:t>
            </a:fld>
            <a:endParaRPr lang="en-US"/>
          </a:p>
        </p:txBody>
      </p:sp>
    </p:spTree>
    <p:extLst>
      <p:ext uri="{BB962C8B-B14F-4D97-AF65-F5344CB8AC3E}">
        <p14:creationId xmlns:p14="http://schemas.microsoft.com/office/powerpoint/2010/main" val="3622686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D35361-DB10-4574-B622-8DD69FFA7BB4}" type="datetimeFigureOut">
              <a:rPr lang="en-US" smtClean="0"/>
              <a:t>04-Nov-2021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1A37FA-3F48-4544-8E80-805629D427DD}" type="slidenum">
              <a:rPr lang="en-US" smtClean="0"/>
              <a:t>‹#›</a:t>
            </a:fld>
            <a:endParaRPr lang="en-US"/>
          </a:p>
        </p:txBody>
      </p:sp>
    </p:spTree>
    <p:extLst>
      <p:ext uri="{BB962C8B-B14F-4D97-AF65-F5344CB8AC3E}">
        <p14:creationId xmlns:p14="http://schemas.microsoft.com/office/powerpoint/2010/main" val="3279485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D35361-DB10-4574-B622-8DD69FFA7BB4}" type="datetimeFigureOut">
              <a:rPr lang="en-US" smtClean="0"/>
              <a:t>04-Nov-2021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1A37FA-3F48-4544-8E80-805629D427DD}" type="slidenum">
              <a:rPr lang="en-US" smtClean="0"/>
              <a:t>‹#›</a:t>
            </a:fld>
            <a:endParaRPr lang="en-US"/>
          </a:p>
        </p:txBody>
      </p:sp>
    </p:spTree>
    <p:extLst>
      <p:ext uri="{BB962C8B-B14F-4D97-AF65-F5344CB8AC3E}">
        <p14:creationId xmlns:p14="http://schemas.microsoft.com/office/powerpoint/2010/main" val="530168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D35361-DB10-4574-B622-8DD69FFA7BB4}" type="datetimeFigureOut">
              <a:rPr lang="en-US" smtClean="0"/>
              <a:t>04-Nov-2021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1A37FA-3F48-4544-8E80-805629D427DD}" type="slidenum">
              <a:rPr lang="en-US" smtClean="0"/>
              <a:t>‹#›</a:t>
            </a:fld>
            <a:endParaRPr lang="en-US"/>
          </a:p>
        </p:txBody>
      </p:sp>
    </p:spTree>
    <p:extLst>
      <p:ext uri="{BB962C8B-B14F-4D97-AF65-F5344CB8AC3E}">
        <p14:creationId xmlns:p14="http://schemas.microsoft.com/office/powerpoint/2010/main" val="299287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D35361-DB10-4574-B622-8DD69FFA7BB4}" type="datetimeFigureOut">
              <a:rPr lang="en-US" smtClean="0"/>
              <a:t>04-Nov-2021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1A37FA-3F48-4544-8E80-805629D427DD}" type="slidenum">
              <a:rPr lang="en-US" smtClean="0"/>
              <a:t>‹#›</a:t>
            </a:fld>
            <a:endParaRPr lang="en-US"/>
          </a:p>
        </p:txBody>
      </p:sp>
    </p:spTree>
    <p:extLst>
      <p:ext uri="{BB962C8B-B14F-4D97-AF65-F5344CB8AC3E}">
        <p14:creationId xmlns:p14="http://schemas.microsoft.com/office/powerpoint/2010/main" val="219862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D35361-DB10-4574-B622-8DD69FFA7BB4}" type="datetimeFigureOut">
              <a:rPr lang="en-US" smtClean="0"/>
              <a:t>04-Nov-2021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1A37FA-3F48-4544-8E80-805629D427DD}" type="slidenum">
              <a:rPr lang="en-US" smtClean="0"/>
              <a:t>‹#›</a:t>
            </a:fld>
            <a:endParaRPr lang="en-US"/>
          </a:p>
        </p:txBody>
      </p:sp>
    </p:spTree>
    <p:extLst>
      <p:ext uri="{BB962C8B-B14F-4D97-AF65-F5344CB8AC3E}">
        <p14:creationId xmlns:p14="http://schemas.microsoft.com/office/powerpoint/2010/main" val="1334268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1A37FA-3F48-4544-8E80-805629D427DD}" type="slidenum">
              <a:rPr lang="en-US" smtClean="0"/>
              <a:t>‹#›</a:t>
            </a:fld>
            <a:endParaRPr lang="en-US"/>
          </a:p>
        </p:txBody>
      </p:sp>
      <p:sp>
        <p:nvSpPr>
          <p:cNvPr id="5" name="Date Placeholder 4"/>
          <p:cNvSpPr>
            <a:spLocks noGrp="1"/>
          </p:cNvSpPr>
          <p:nvPr>
            <p:ph type="dt" sz="half" idx="10"/>
          </p:nvPr>
        </p:nvSpPr>
        <p:spPr/>
        <p:txBody>
          <a:bodyPr/>
          <a:lstStyle/>
          <a:p>
            <a:fld id="{98D35361-DB10-4574-B622-8DD69FFA7BB4}" type="datetimeFigureOut">
              <a:rPr lang="en-US" smtClean="0"/>
              <a:t>04-Nov-2021</a:t>
            </a:fld>
            <a:endParaRPr lang="en-US"/>
          </a:p>
        </p:txBody>
      </p:sp>
    </p:spTree>
    <p:extLst>
      <p:ext uri="{BB962C8B-B14F-4D97-AF65-F5344CB8AC3E}">
        <p14:creationId xmlns:p14="http://schemas.microsoft.com/office/powerpoint/2010/main" val="1716092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8D35361-DB10-4574-B622-8DD69FFA7BB4}" type="datetimeFigureOut">
              <a:rPr lang="en-US" smtClean="0"/>
              <a:t>04-Nov-2021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A1A37FA-3F48-4544-8E80-805629D427DD}" type="slidenum">
              <a:rPr lang="en-US" smtClean="0"/>
              <a:t>‹#›</a:t>
            </a:fld>
            <a:endParaRPr lang="en-US"/>
          </a:p>
        </p:txBody>
      </p:sp>
    </p:spTree>
    <p:extLst>
      <p:ext uri="{BB962C8B-B14F-4D97-AF65-F5344CB8AC3E}">
        <p14:creationId xmlns:p14="http://schemas.microsoft.com/office/powerpoint/2010/main" val="83770680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Circular and doubly linked list</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34170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1D8DF-4240-4482-A8C7-6A6483F12C57}"/>
              </a:ext>
            </a:extLst>
          </p:cNvPr>
          <p:cNvSpPr>
            <a:spLocks noGrp="1"/>
          </p:cNvSpPr>
          <p:nvPr>
            <p:ph type="title"/>
          </p:nvPr>
        </p:nvSpPr>
        <p:spPr/>
        <p:txBody>
          <a:bodyPr/>
          <a:lstStyle/>
          <a:p>
            <a:r>
              <a:rPr lang="en-US" dirty="0"/>
              <a:t>DLL – Add node at the end</a:t>
            </a:r>
          </a:p>
        </p:txBody>
      </p:sp>
      <p:sp>
        <p:nvSpPr>
          <p:cNvPr id="3" name="Content Placeholder 2">
            <a:extLst>
              <a:ext uri="{FF2B5EF4-FFF2-40B4-BE49-F238E27FC236}">
                <a16:creationId xmlns:a16="http://schemas.microsoft.com/office/drawing/2014/main" id="{7A6BDAA8-73B4-4108-9D2C-2E50D5AEF0E9}"/>
              </a:ext>
            </a:extLst>
          </p:cNvPr>
          <p:cNvSpPr>
            <a:spLocks noGrp="1"/>
          </p:cNvSpPr>
          <p:nvPr>
            <p:ph idx="1"/>
          </p:nvPr>
        </p:nvSpPr>
        <p:spPr>
          <a:xfrm>
            <a:off x="677334" y="1488613"/>
            <a:ext cx="8596668" cy="3880773"/>
          </a:xfrm>
        </p:spPr>
        <p:txBody>
          <a:bodyPr/>
          <a:lstStyle/>
          <a:p>
            <a:r>
              <a:rPr lang="en-US" dirty="0"/>
              <a:t>The new node is always added after the last node of the given Linked List. For example if the given DLL is 510152025 and we add an item 30 at the end, then the DLL becomes 51015202530. </a:t>
            </a:r>
            <a:br>
              <a:rPr lang="en-US" dirty="0"/>
            </a:br>
            <a:r>
              <a:rPr lang="en-US" dirty="0"/>
              <a:t>Since a Linked List is typically represented by the head of it, we have to traverse the list till end and then change the next of last node to new node.</a:t>
            </a:r>
          </a:p>
        </p:txBody>
      </p:sp>
      <p:pic>
        <p:nvPicPr>
          <p:cNvPr id="4" name="Picture 3">
            <a:extLst>
              <a:ext uri="{FF2B5EF4-FFF2-40B4-BE49-F238E27FC236}">
                <a16:creationId xmlns:a16="http://schemas.microsoft.com/office/drawing/2014/main" id="{4AC17DCA-94D1-44FE-BFD9-8E03B31BD31C}"/>
              </a:ext>
            </a:extLst>
          </p:cNvPr>
          <p:cNvPicPr>
            <a:picLocks noChangeAspect="1"/>
          </p:cNvPicPr>
          <p:nvPr/>
        </p:nvPicPr>
        <p:blipFill>
          <a:blip r:embed="rId2"/>
          <a:stretch>
            <a:fillRect/>
          </a:stretch>
        </p:blipFill>
        <p:spPr>
          <a:xfrm>
            <a:off x="1062659" y="3147731"/>
            <a:ext cx="7405480" cy="3100668"/>
          </a:xfrm>
          <a:prstGeom prst="rect">
            <a:avLst/>
          </a:prstGeom>
        </p:spPr>
      </p:pic>
    </p:spTree>
    <p:extLst>
      <p:ext uri="{BB962C8B-B14F-4D97-AF65-F5344CB8AC3E}">
        <p14:creationId xmlns:p14="http://schemas.microsoft.com/office/powerpoint/2010/main" val="2473276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1D8DF-4240-4482-A8C7-6A6483F12C57}"/>
              </a:ext>
            </a:extLst>
          </p:cNvPr>
          <p:cNvSpPr>
            <a:spLocks noGrp="1"/>
          </p:cNvSpPr>
          <p:nvPr>
            <p:ph type="title"/>
          </p:nvPr>
        </p:nvSpPr>
        <p:spPr/>
        <p:txBody>
          <a:bodyPr/>
          <a:lstStyle/>
          <a:p>
            <a:r>
              <a:rPr lang="en-US" dirty="0"/>
              <a:t>DLL – Add node at the end</a:t>
            </a:r>
          </a:p>
        </p:txBody>
      </p:sp>
      <p:sp>
        <p:nvSpPr>
          <p:cNvPr id="5" name="Rectangle 1">
            <a:extLst>
              <a:ext uri="{FF2B5EF4-FFF2-40B4-BE49-F238E27FC236}">
                <a16:creationId xmlns:a16="http://schemas.microsoft.com/office/drawing/2014/main" id="{B42CB102-99DC-4B66-B312-4E7823BA25DE}"/>
              </a:ext>
            </a:extLst>
          </p:cNvPr>
          <p:cNvSpPr>
            <a:spLocks noChangeArrowheads="1"/>
          </p:cNvSpPr>
          <p:nvPr/>
        </p:nvSpPr>
        <p:spPr bwMode="auto">
          <a:xfrm>
            <a:off x="823108" y="1164134"/>
            <a:ext cx="3975651" cy="56938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Consolas" panose="020B0609020204030204" pitchFamily="49" charset="0"/>
              </a:rPr>
              <a:t>void</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append(</a:t>
            </a:r>
            <a:r>
              <a:rPr kumimoji="0" lang="en-US" altLang="en-US" sz="1400" b="1" i="0" u="none" strike="noStrike" cap="none" normalizeH="0" baseline="0" dirty="0">
                <a:ln>
                  <a:noFill/>
                </a:ln>
                <a:solidFill>
                  <a:srgbClr val="006699"/>
                </a:solidFill>
                <a:effectLst/>
                <a:latin typeface="Consolas" panose="020B0609020204030204" pitchFamily="49" charset="0"/>
              </a:rPr>
              <a:t>int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new_data</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1. allocate node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2. put in the data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Node </a:t>
            </a:r>
            <a:r>
              <a:rPr kumimoji="0" lang="en-US" altLang="en-US" sz="1400" b="0" i="0" u="none" strike="noStrike" cap="none" normalizeH="0" baseline="0" dirty="0" err="1">
                <a:ln>
                  <a:noFill/>
                </a:ln>
                <a:solidFill>
                  <a:srgbClr val="000000"/>
                </a:solidFill>
                <a:effectLst/>
                <a:latin typeface="Consolas" panose="020B0609020204030204" pitchFamily="49" charset="0"/>
              </a:rPr>
              <a:t>new_node</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1" i="0" u="none" strike="noStrike" cap="none" normalizeH="0" baseline="0" dirty="0">
                <a:ln>
                  <a:noFill/>
                </a:ln>
                <a:solidFill>
                  <a:srgbClr val="006699"/>
                </a:solidFill>
                <a:effectLst/>
                <a:latin typeface="Consolas" panose="020B0609020204030204" pitchFamily="49" charset="0"/>
              </a:rPr>
              <a:t>new</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Node(</a:t>
            </a:r>
            <a:r>
              <a:rPr kumimoji="0" lang="en-US" altLang="en-US" sz="1400" b="0" i="0" u="none" strike="noStrike" cap="none" normalizeH="0" baseline="0" dirty="0" err="1">
                <a:ln>
                  <a:noFill/>
                </a:ln>
                <a:solidFill>
                  <a:srgbClr val="000000"/>
                </a:solidFill>
                <a:effectLst/>
                <a:latin typeface="Consolas" panose="020B0609020204030204" pitchFamily="49" charset="0"/>
              </a:rPr>
              <a:t>new_data</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Node last = head; </a:t>
            </a:r>
            <a:r>
              <a:rPr kumimoji="0" lang="en-US" altLang="en-US" sz="1400" b="0" i="0" u="none" strike="noStrike" cap="none" normalizeH="0" baseline="0" dirty="0">
                <a:ln>
                  <a:noFill/>
                </a:ln>
                <a:solidFill>
                  <a:srgbClr val="008200"/>
                </a:solidFill>
                <a:effectLst/>
                <a:latin typeface="Consolas" panose="020B0609020204030204" pitchFamily="49" charset="0"/>
              </a:rPr>
              <a:t>/* used in step 5*/</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3. This new node is going</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to be the last node, so</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make next of it as NULL*/</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new_node.next</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1" i="0" u="none" strike="noStrike" cap="none" normalizeH="0" baseline="0" dirty="0">
                <a:ln>
                  <a:noFill/>
                </a:ln>
                <a:solidFill>
                  <a:srgbClr val="006699"/>
                </a:solidFill>
                <a:effectLst/>
                <a:latin typeface="Consolas" panose="020B0609020204030204" pitchFamily="49" charset="0"/>
              </a:rPr>
              <a:t>null</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4. If the Linked List is empty,</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then make the new * node as head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if</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(head == </a:t>
            </a:r>
            <a:r>
              <a:rPr kumimoji="0" lang="en-US" altLang="en-US" sz="1400" b="1" i="0" u="none" strike="noStrike" cap="none" normalizeH="0" baseline="0" dirty="0">
                <a:ln>
                  <a:noFill/>
                </a:ln>
                <a:solidFill>
                  <a:srgbClr val="006699"/>
                </a:solidFill>
                <a:effectLst/>
                <a:latin typeface="Consolas" panose="020B0609020204030204" pitchFamily="49" charset="0"/>
              </a:rPr>
              <a:t>null</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new_node.prev</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1" i="0" u="none" strike="noStrike" cap="none" normalizeH="0" baseline="0" dirty="0">
                <a:ln>
                  <a:noFill/>
                </a:ln>
                <a:solidFill>
                  <a:srgbClr val="006699"/>
                </a:solidFill>
                <a:effectLst/>
                <a:latin typeface="Consolas" panose="020B0609020204030204" pitchFamily="49" charset="0"/>
              </a:rPr>
              <a:t>null</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head = </a:t>
            </a:r>
            <a:r>
              <a:rPr kumimoji="0" lang="en-US" altLang="en-US" sz="1400" b="0" i="0" u="none" strike="noStrike" cap="none" normalizeH="0" baseline="0" dirty="0" err="1">
                <a:ln>
                  <a:noFill/>
                </a:ln>
                <a:solidFill>
                  <a:srgbClr val="000000"/>
                </a:solidFill>
                <a:effectLst/>
                <a:latin typeface="Consolas" panose="020B0609020204030204" pitchFamily="49" charset="0"/>
              </a:rPr>
              <a:t>new_node</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return</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7F664A0F-12AE-4AD9-87A8-E924BEDB21F5}"/>
              </a:ext>
            </a:extLst>
          </p:cNvPr>
          <p:cNvSpPr>
            <a:spLocks noChangeArrowheads="1"/>
          </p:cNvSpPr>
          <p:nvPr/>
        </p:nvSpPr>
        <p:spPr bwMode="auto">
          <a:xfrm>
            <a:off x="5011258" y="2034719"/>
            <a:ext cx="4763970"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5. Else traverse till the last node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while</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last.next</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1" i="0" u="none" strike="noStrike" cap="none" normalizeH="0" baseline="0" dirty="0">
                <a:ln>
                  <a:noFill/>
                </a:ln>
                <a:solidFill>
                  <a:srgbClr val="006699"/>
                </a:solidFill>
                <a:effectLst/>
                <a:latin typeface="Consolas" panose="020B0609020204030204" pitchFamily="49" charset="0"/>
              </a:rPr>
              <a:t>null</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last = </a:t>
            </a:r>
            <a:r>
              <a:rPr kumimoji="0" lang="en-US" altLang="en-US" sz="1400" b="0" i="0" u="none" strike="noStrike" cap="none" normalizeH="0" baseline="0" dirty="0" err="1">
                <a:ln>
                  <a:noFill/>
                </a:ln>
                <a:solidFill>
                  <a:srgbClr val="000000"/>
                </a:solidFill>
                <a:effectLst/>
                <a:latin typeface="Consolas" panose="020B0609020204030204" pitchFamily="49" charset="0"/>
              </a:rPr>
              <a:t>last.next</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6. Change the next of last node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last.next</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0" i="0" u="none" strike="noStrike" cap="none" normalizeH="0" baseline="0" dirty="0" err="1">
                <a:ln>
                  <a:noFill/>
                </a:ln>
                <a:solidFill>
                  <a:srgbClr val="000000"/>
                </a:solidFill>
                <a:effectLst/>
                <a:latin typeface="Consolas" panose="020B0609020204030204" pitchFamily="49" charset="0"/>
              </a:rPr>
              <a:t>new_node</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7. Make last node as previous of new node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new_node.prev</a:t>
            </a:r>
            <a:r>
              <a:rPr kumimoji="0" lang="en-US" altLang="en-US" sz="1400" b="0" i="0" u="none" strike="noStrike" cap="none" normalizeH="0" baseline="0" dirty="0">
                <a:ln>
                  <a:noFill/>
                </a:ln>
                <a:solidFill>
                  <a:srgbClr val="000000"/>
                </a:solidFill>
                <a:effectLst/>
                <a:latin typeface="Consolas" panose="020B0609020204030204" pitchFamily="49" charset="0"/>
              </a:rPr>
              <a:t> = last;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7033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1D8DF-4240-4482-A8C7-6A6483F12C57}"/>
              </a:ext>
            </a:extLst>
          </p:cNvPr>
          <p:cNvSpPr>
            <a:spLocks noGrp="1"/>
          </p:cNvSpPr>
          <p:nvPr>
            <p:ph type="title"/>
          </p:nvPr>
        </p:nvSpPr>
        <p:spPr/>
        <p:txBody>
          <a:bodyPr/>
          <a:lstStyle/>
          <a:p>
            <a:r>
              <a:rPr lang="en-US" dirty="0"/>
              <a:t>DLL – </a:t>
            </a:r>
            <a:r>
              <a:rPr lang="en-US" b="1" dirty="0"/>
              <a:t>Add a node before a given node:</a:t>
            </a:r>
            <a:r>
              <a:rPr lang="en-US" dirty="0"/>
              <a:t> </a:t>
            </a:r>
          </a:p>
        </p:txBody>
      </p:sp>
      <p:sp>
        <p:nvSpPr>
          <p:cNvPr id="6" name="Rectangle 2">
            <a:extLst>
              <a:ext uri="{FF2B5EF4-FFF2-40B4-BE49-F238E27FC236}">
                <a16:creationId xmlns:a16="http://schemas.microsoft.com/office/drawing/2014/main" id="{7F664A0F-12AE-4AD9-87A8-E924BEDB21F5}"/>
              </a:ext>
            </a:extLst>
          </p:cNvPr>
          <p:cNvSpPr>
            <a:spLocks noChangeArrowheads="1"/>
          </p:cNvSpPr>
          <p:nvPr/>
        </p:nvSpPr>
        <p:spPr bwMode="auto">
          <a:xfrm>
            <a:off x="677335" y="1404710"/>
            <a:ext cx="8596667" cy="47089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dirty="0"/>
              <a:t>Let the pointer to this given node be </a:t>
            </a:r>
            <a:r>
              <a:rPr lang="en-US" dirty="0" err="1"/>
              <a:t>next_node</a:t>
            </a:r>
            <a:r>
              <a:rPr lang="en-US" dirty="0"/>
              <a:t> and the data of the new node to be added as </a:t>
            </a:r>
            <a:r>
              <a:rPr lang="en-US" dirty="0" err="1"/>
              <a:t>new_data</a:t>
            </a:r>
            <a:r>
              <a:rPr lang="en-US" dirty="0"/>
              <a:t>. </a:t>
            </a:r>
            <a:br>
              <a:rPr lang="en-US" dirty="0"/>
            </a:br>
            <a:r>
              <a:rPr lang="en-US" dirty="0"/>
              <a:t> </a:t>
            </a:r>
          </a:p>
          <a:p>
            <a:pPr marL="342900" indent="-342900">
              <a:buFont typeface="+mj-lt"/>
              <a:buAutoNum type="arabicPeriod"/>
            </a:pPr>
            <a:r>
              <a:rPr lang="en-US" dirty="0"/>
              <a:t>Check if the </a:t>
            </a:r>
            <a:r>
              <a:rPr lang="en-US" dirty="0" err="1"/>
              <a:t>next_node</a:t>
            </a:r>
            <a:r>
              <a:rPr lang="en-US" dirty="0"/>
              <a:t> is NULL or not. If it’s NULL, return from the function because any new node can not be added before a NULL</a:t>
            </a:r>
          </a:p>
          <a:p>
            <a:pPr marL="342900" indent="-342900">
              <a:buFont typeface="+mj-lt"/>
              <a:buAutoNum type="arabicPeriod"/>
            </a:pPr>
            <a:r>
              <a:rPr lang="en-US" dirty="0"/>
              <a:t>Allocate memory for the new node, let it be called </a:t>
            </a:r>
            <a:r>
              <a:rPr lang="en-US" dirty="0" err="1"/>
              <a:t>new_node</a:t>
            </a:r>
            <a:endParaRPr lang="en-US" dirty="0"/>
          </a:p>
          <a:p>
            <a:pPr marL="342900" indent="-342900">
              <a:buFont typeface="+mj-lt"/>
              <a:buAutoNum type="arabicPeriod"/>
            </a:pPr>
            <a:r>
              <a:rPr lang="en-US" dirty="0"/>
              <a:t>Set </a:t>
            </a:r>
            <a:r>
              <a:rPr lang="en-US" dirty="0" err="1"/>
              <a:t>new_node</a:t>
            </a:r>
            <a:r>
              <a:rPr lang="en-US" dirty="0"/>
              <a:t>-&gt;data = </a:t>
            </a:r>
            <a:r>
              <a:rPr lang="en-US" dirty="0" err="1"/>
              <a:t>new_data</a:t>
            </a:r>
            <a:endParaRPr lang="en-US" dirty="0"/>
          </a:p>
          <a:p>
            <a:pPr marL="342900" indent="-342900">
              <a:buFont typeface="+mj-lt"/>
              <a:buAutoNum type="arabicPeriod"/>
            </a:pPr>
            <a:r>
              <a:rPr lang="en-US" dirty="0"/>
              <a:t>Set the previous pointer of this </a:t>
            </a:r>
            <a:r>
              <a:rPr lang="en-US" dirty="0" err="1"/>
              <a:t>new_node</a:t>
            </a:r>
            <a:r>
              <a:rPr lang="en-US" dirty="0"/>
              <a:t> as the previous node of the </a:t>
            </a:r>
            <a:r>
              <a:rPr lang="en-US" dirty="0" err="1"/>
              <a:t>next_node</a:t>
            </a:r>
            <a:r>
              <a:rPr lang="en-US" dirty="0"/>
              <a:t>, </a:t>
            </a:r>
            <a:r>
              <a:rPr lang="en-US" dirty="0" err="1"/>
              <a:t>new_node</a:t>
            </a:r>
            <a:r>
              <a:rPr lang="en-US" dirty="0"/>
              <a:t>-&gt;</a:t>
            </a:r>
            <a:r>
              <a:rPr lang="en-US" dirty="0" err="1"/>
              <a:t>prev</a:t>
            </a:r>
            <a:r>
              <a:rPr lang="en-US" dirty="0"/>
              <a:t> = </a:t>
            </a:r>
            <a:r>
              <a:rPr lang="en-US" dirty="0" err="1"/>
              <a:t>next_node</a:t>
            </a:r>
            <a:r>
              <a:rPr lang="en-US" dirty="0"/>
              <a:t>-&gt;</a:t>
            </a:r>
            <a:r>
              <a:rPr lang="en-US" dirty="0" err="1"/>
              <a:t>prev</a:t>
            </a:r>
            <a:endParaRPr lang="en-US" dirty="0"/>
          </a:p>
          <a:p>
            <a:pPr marL="342900" indent="-342900">
              <a:buFont typeface="+mj-lt"/>
              <a:buAutoNum type="arabicPeriod"/>
            </a:pPr>
            <a:r>
              <a:rPr lang="en-US" dirty="0"/>
              <a:t>Set the previous pointer of the </a:t>
            </a:r>
            <a:r>
              <a:rPr lang="en-US" dirty="0" err="1"/>
              <a:t>next_node</a:t>
            </a:r>
            <a:r>
              <a:rPr lang="en-US" dirty="0"/>
              <a:t> as the </a:t>
            </a:r>
            <a:r>
              <a:rPr lang="en-US" dirty="0" err="1"/>
              <a:t>new_node</a:t>
            </a:r>
            <a:r>
              <a:rPr lang="en-US" dirty="0"/>
              <a:t>, </a:t>
            </a:r>
            <a:r>
              <a:rPr lang="en-US" dirty="0" err="1"/>
              <a:t>next_node</a:t>
            </a:r>
            <a:r>
              <a:rPr lang="en-US" dirty="0"/>
              <a:t>-&gt;</a:t>
            </a:r>
            <a:r>
              <a:rPr lang="en-US" dirty="0" err="1"/>
              <a:t>prev</a:t>
            </a:r>
            <a:r>
              <a:rPr lang="en-US" dirty="0"/>
              <a:t> = </a:t>
            </a:r>
            <a:r>
              <a:rPr lang="en-US" dirty="0" err="1"/>
              <a:t>new_node</a:t>
            </a:r>
            <a:endParaRPr lang="en-US" dirty="0"/>
          </a:p>
          <a:p>
            <a:pPr marL="342900" indent="-342900">
              <a:buFont typeface="+mj-lt"/>
              <a:buAutoNum type="arabicPeriod"/>
            </a:pPr>
            <a:r>
              <a:rPr lang="en-US" dirty="0"/>
              <a:t>Set the next pointer of this </a:t>
            </a:r>
            <a:r>
              <a:rPr lang="en-US" dirty="0" err="1"/>
              <a:t>new_node</a:t>
            </a:r>
            <a:r>
              <a:rPr lang="en-US" dirty="0"/>
              <a:t> as the </a:t>
            </a:r>
            <a:r>
              <a:rPr lang="en-US" dirty="0" err="1"/>
              <a:t>next_node</a:t>
            </a:r>
            <a:r>
              <a:rPr lang="en-US" dirty="0"/>
              <a:t>, </a:t>
            </a:r>
            <a:r>
              <a:rPr lang="en-US" dirty="0" err="1"/>
              <a:t>new_node</a:t>
            </a:r>
            <a:r>
              <a:rPr lang="en-US" dirty="0"/>
              <a:t>-&gt;next = </a:t>
            </a:r>
            <a:r>
              <a:rPr lang="en-US" dirty="0" err="1"/>
              <a:t>next_node</a:t>
            </a:r>
            <a:r>
              <a:rPr lang="en-US" dirty="0"/>
              <a:t>;</a:t>
            </a:r>
          </a:p>
          <a:p>
            <a:pPr marL="342900" indent="-342900">
              <a:buFont typeface="+mj-lt"/>
              <a:buAutoNum type="arabicPeriod"/>
            </a:pPr>
            <a:r>
              <a:rPr lang="en-US" dirty="0"/>
              <a:t>If the previous node of the </a:t>
            </a:r>
            <a:r>
              <a:rPr lang="en-US" dirty="0" err="1"/>
              <a:t>new_node</a:t>
            </a:r>
            <a:r>
              <a:rPr lang="en-US" dirty="0"/>
              <a:t> is not NULL, then set the next pointer of this previous node as </a:t>
            </a:r>
            <a:r>
              <a:rPr lang="en-US" dirty="0" err="1"/>
              <a:t>new_node</a:t>
            </a:r>
            <a:r>
              <a:rPr lang="en-US" dirty="0"/>
              <a:t>, </a:t>
            </a:r>
            <a:r>
              <a:rPr lang="en-US" dirty="0" err="1"/>
              <a:t>new_node</a:t>
            </a:r>
            <a:r>
              <a:rPr lang="en-US" dirty="0"/>
              <a:t>-&gt;</a:t>
            </a:r>
            <a:r>
              <a:rPr lang="en-US" dirty="0" err="1"/>
              <a:t>prev</a:t>
            </a:r>
            <a:r>
              <a:rPr lang="en-US" dirty="0"/>
              <a:t>-&gt;next = </a:t>
            </a:r>
            <a:r>
              <a:rPr lang="en-US" dirty="0" err="1"/>
              <a:t>new_node</a:t>
            </a:r>
            <a:endParaRPr lang="en-US" dirty="0"/>
          </a:p>
          <a:p>
            <a:pPr marL="342900" indent="-342900">
              <a:buFont typeface="+mj-lt"/>
              <a:buAutoNum type="arabicPeriod"/>
            </a:pPr>
            <a:r>
              <a:rPr lang="en-US" dirty="0"/>
              <a:t>Else, if the </a:t>
            </a:r>
            <a:r>
              <a:rPr lang="en-US" dirty="0" err="1"/>
              <a:t>prev</a:t>
            </a:r>
            <a:r>
              <a:rPr lang="en-US" dirty="0"/>
              <a:t> of </a:t>
            </a:r>
            <a:r>
              <a:rPr lang="en-US" dirty="0" err="1"/>
              <a:t>new_node</a:t>
            </a:r>
            <a:r>
              <a:rPr lang="en-US" dirty="0"/>
              <a:t> is NULL, it will be the new head node. So, make (*</a:t>
            </a:r>
            <a:r>
              <a:rPr lang="en-US" dirty="0" err="1"/>
              <a:t>head_ref</a:t>
            </a:r>
            <a:r>
              <a:rPr lang="en-US" dirty="0"/>
              <a:t>) = </a:t>
            </a:r>
            <a:r>
              <a:rPr lang="en-US" dirty="0" err="1"/>
              <a:t>new_node</a:t>
            </a:r>
            <a:r>
              <a:rPr lang="en-US" dirty="0"/>
              <a:t>.</a:t>
            </a:r>
          </a:p>
        </p:txBody>
      </p:sp>
    </p:spTree>
    <p:extLst>
      <p:ext uri="{BB962C8B-B14F-4D97-AF65-F5344CB8AC3E}">
        <p14:creationId xmlns:p14="http://schemas.microsoft.com/office/powerpoint/2010/main" val="1380413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1D8DF-4240-4482-A8C7-6A6483F12C57}"/>
              </a:ext>
            </a:extLst>
          </p:cNvPr>
          <p:cNvSpPr>
            <a:spLocks noGrp="1"/>
          </p:cNvSpPr>
          <p:nvPr>
            <p:ph type="title"/>
          </p:nvPr>
        </p:nvSpPr>
        <p:spPr/>
        <p:txBody>
          <a:bodyPr/>
          <a:lstStyle/>
          <a:p>
            <a:r>
              <a:rPr lang="en-US" dirty="0"/>
              <a:t>DLL – </a:t>
            </a:r>
            <a:r>
              <a:rPr lang="en-US" b="1" dirty="0"/>
              <a:t>Add a node before a given node:</a:t>
            </a:r>
            <a:r>
              <a:rPr lang="en-US" dirty="0"/>
              <a:t> </a:t>
            </a:r>
          </a:p>
        </p:txBody>
      </p:sp>
      <p:sp>
        <p:nvSpPr>
          <p:cNvPr id="6" name="Rectangle 2">
            <a:extLst>
              <a:ext uri="{FF2B5EF4-FFF2-40B4-BE49-F238E27FC236}">
                <a16:creationId xmlns:a16="http://schemas.microsoft.com/office/drawing/2014/main" id="{7F664A0F-12AE-4AD9-87A8-E924BEDB21F5}"/>
              </a:ext>
            </a:extLst>
          </p:cNvPr>
          <p:cNvSpPr>
            <a:spLocks noChangeArrowheads="1"/>
          </p:cNvSpPr>
          <p:nvPr/>
        </p:nvSpPr>
        <p:spPr bwMode="auto">
          <a:xfrm>
            <a:off x="677335" y="3620701"/>
            <a:ext cx="8596667"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en-US" dirty="0"/>
          </a:p>
        </p:txBody>
      </p:sp>
      <p:pic>
        <p:nvPicPr>
          <p:cNvPr id="3" name="Picture 2">
            <a:extLst>
              <a:ext uri="{FF2B5EF4-FFF2-40B4-BE49-F238E27FC236}">
                <a16:creationId xmlns:a16="http://schemas.microsoft.com/office/drawing/2014/main" id="{BC78AE73-B20D-4289-9185-B9724FD01B6D}"/>
              </a:ext>
            </a:extLst>
          </p:cNvPr>
          <p:cNvPicPr>
            <a:picLocks noChangeAspect="1"/>
          </p:cNvPicPr>
          <p:nvPr/>
        </p:nvPicPr>
        <p:blipFill>
          <a:blip r:embed="rId2"/>
          <a:stretch>
            <a:fillRect/>
          </a:stretch>
        </p:blipFill>
        <p:spPr>
          <a:xfrm>
            <a:off x="551813" y="1843871"/>
            <a:ext cx="8847710" cy="3083730"/>
          </a:xfrm>
          <a:prstGeom prst="rect">
            <a:avLst/>
          </a:prstGeom>
        </p:spPr>
      </p:pic>
    </p:spTree>
    <p:extLst>
      <p:ext uri="{BB962C8B-B14F-4D97-AF65-F5344CB8AC3E}">
        <p14:creationId xmlns:p14="http://schemas.microsoft.com/office/powerpoint/2010/main" val="1952280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1D8DF-4240-4482-A8C7-6A6483F12C57}"/>
              </a:ext>
            </a:extLst>
          </p:cNvPr>
          <p:cNvSpPr>
            <a:spLocks noGrp="1"/>
          </p:cNvSpPr>
          <p:nvPr>
            <p:ph type="title"/>
          </p:nvPr>
        </p:nvSpPr>
        <p:spPr/>
        <p:txBody>
          <a:bodyPr/>
          <a:lstStyle/>
          <a:p>
            <a:r>
              <a:rPr lang="en-US" dirty="0"/>
              <a:t>DLL – </a:t>
            </a:r>
            <a:r>
              <a:rPr lang="en-US" b="1" dirty="0"/>
              <a:t>main method final call</a:t>
            </a:r>
            <a:endParaRPr lang="en-US" dirty="0"/>
          </a:p>
        </p:txBody>
      </p:sp>
      <p:sp>
        <p:nvSpPr>
          <p:cNvPr id="6" name="Rectangle 2">
            <a:extLst>
              <a:ext uri="{FF2B5EF4-FFF2-40B4-BE49-F238E27FC236}">
                <a16:creationId xmlns:a16="http://schemas.microsoft.com/office/drawing/2014/main" id="{7F664A0F-12AE-4AD9-87A8-E924BEDB21F5}"/>
              </a:ext>
            </a:extLst>
          </p:cNvPr>
          <p:cNvSpPr>
            <a:spLocks noChangeArrowheads="1"/>
          </p:cNvSpPr>
          <p:nvPr/>
        </p:nvSpPr>
        <p:spPr bwMode="auto">
          <a:xfrm>
            <a:off x="677335" y="3620701"/>
            <a:ext cx="8596667"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en-US" dirty="0"/>
          </a:p>
        </p:txBody>
      </p:sp>
      <p:sp>
        <p:nvSpPr>
          <p:cNvPr id="4" name="Rectangle 1">
            <a:extLst>
              <a:ext uri="{FF2B5EF4-FFF2-40B4-BE49-F238E27FC236}">
                <a16:creationId xmlns:a16="http://schemas.microsoft.com/office/drawing/2014/main" id="{5C4BD443-6198-4A4F-9E34-77EEB52FAE4D}"/>
              </a:ext>
            </a:extLst>
          </p:cNvPr>
          <p:cNvSpPr>
            <a:spLocks noChangeArrowheads="1"/>
          </p:cNvSpPr>
          <p:nvPr/>
        </p:nvSpPr>
        <p:spPr bwMode="auto">
          <a:xfrm>
            <a:off x="463826" y="1494811"/>
            <a:ext cx="4916557"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8200"/>
                </a:solidFill>
                <a:effectLst/>
                <a:latin typeface="Consolas" panose="020B0609020204030204" pitchFamily="49" charset="0"/>
              </a:rPr>
              <a:t>/* Start with the empty list */</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DLL dll = </a:t>
            </a:r>
            <a:r>
              <a:rPr kumimoji="0" lang="en-US" altLang="en-US" sz="1100" b="1" i="0" u="none" strike="noStrike" cap="none" normalizeH="0" baseline="0">
                <a:ln>
                  <a:noFill/>
                </a:ln>
                <a:solidFill>
                  <a:srgbClr val="006699"/>
                </a:solidFill>
                <a:effectLst/>
                <a:latin typeface="Consolas" panose="020B0609020204030204" pitchFamily="49" charset="0"/>
              </a:rPr>
              <a:t>new</a:t>
            </a: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DLL();</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273239"/>
                </a:solidFill>
                <a:effectLst/>
                <a:latin typeface="Consolas" panose="020B0609020204030204" pitchFamily="49"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8200"/>
                </a:solidFill>
                <a:effectLst/>
                <a:latin typeface="Consolas" panose="020B0609020204030204" pitchFamily="49" charset="0"/>
              </a:rPr>
              <a:t>// Insert 6. So linked list becomes 6-&gt;NULL</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dll.append(6);</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273239"/>
                </a:solidFill>
                <a:effectLst/>
                <a:latin typeface="Consolas" panose="020B0609020204030204" pitchFamily="49"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8200"/>
                </a:solidFill>
                <a:effectLst/>
                <a:latin typeface="Consolas" panose="020B0609020204030204" pitchFamily="49" charset="0"/>
              </a:rPr>
              <a:t>// Insert 7 at the beginning.</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8200"/>
                </a:solidFill>
                <a:effectLst/>
                <a:latin typeface="Consolas" panose="020B0609020204030204" pitchFamily="49" charset="0"/>
              </a:rPr>
              <a:t>// So linked list becomes 7-&gt;6-&gt;NULL</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dll.push(7);</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273239"/>
                </a:solidFill>
                <a:effectLst/>
                <a:latin typeface="Consolas" panose="020B0609020204030204" pitchFamily="49"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8200"/>
                </a:solidFill>
                <a:effectLst/>
                <a:latin typeface="Consolas" panose="020B0609020204030204" pitchFamily="49" charset="0"/>
              </a:rPr>
              <a:t>// Insert 1 at the beginning.</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8200"/>
                </a:solidFill>
                <a:effectLst/>
                <a:latin typeface="Consolas" panose="020B0609020204030204" pitchFamily="49" charset="0"/>
              </a:rPr>
              <a:t>// So linked list becomes 1-&gt;7-&gt;6-&gt;NULL</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dll.push(1);</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273239"/>
                </a:solidFill>
                <a:effectLst/>
                <a:latin typeface="Consolas" panose="020B0609020204030204" pitchFamily="49"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8200"/>
                </a:solidFill>
                <a:effectLst/>
                <a:latin typeface="Consolas" panose="020B0609020204030204" pitchFamily="49" charset="0"/>
              </a:rPr>
              <a:t>// Insert 4 at the end. So linked list</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8200"/>
                </a:solidFill>
                <a:effectLst/>
                <a:latin typeface="Consolas" panose="020B0609020204030204" pitchFamily="49" charset="0"/>
              </a:rPr>
              <a:t>// becomes 1-&gt;7-&gt;6-&gt;4-&gt;NULL</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dll.append(4);</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273239"/>
                </a:solidFill>
                <a:effectLst/>
                <a:latin typeface="Consolas" panose="020B0609020204030204" pitchFamily="49"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8200"/>
                </a:solidFill>
                <a:effectLst/>
                <a:latin typeface="Consolas" panose="020B0609020204030204" pitchFamily="49" charset="0"/>
              </a:rPr>
              <a:t>// Insert 8, after 7. So linked list</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8200"/>
                </a:solidFill>
                <a:effectLst/>
                <a:latin typeface="Consolas" panose="020B0609020204030204" pitchFamily="49" charset="0"/>
              </a:rPr>
              <a:t>// becomes 1-&gt;7-&gt;8-&gt;6-&gt;4-&gt;NULL</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dll.InsertAfter(dll.head.next, 8);</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273239"/>
                </a:solidFill>
                <a:effectLst/>
                <a:latin typeface="Consolas" panose="020B0609020204030204" pitchFamily="49"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Console.WriteLine(</a:t>
            </a:r>
            <a:r>
              <a:rPr kumimoji="0" lang="en-US" altLang="en-US" sz="1100" b="0" i="0" u="none" strike="noStrike" cap="none" normalizeH="0" baseline="0">
                <a:ln>
                  <a:noFill/>
                </a:ln>
                <a:solidFill>
                  <a:srgbClr val="0000FF"/>
                </a:solidFill>
                <a:effectLst/>
                <a:latin typeface="Consolas" panose="020B0609020204030204" pitchFamily="49" charset="0"/>
              </a:rPr>
              <a:t>"Created DLL is: "</a:t>
            </a:r>
            <a:r>
              <a:rPr kumimoji="0" lang="en-US" altLang="en-US" sz="1100" b="0" i="0" u="none" strike="noStrike" cap="none" normalizeH="0" baseline="0">
                <a:ln>
                  <a:noFill/>
                </a:ln>
                <a:solidFill>
                  <a:srgbClr val="000000"/>
                </a:solidFill>
                <a:effectLst/>
                <a:latin typeface="Consolas" panose="020B0609020204030204" pitchFamily="49" charset="0"/>
              </a:rPr>
              <a:t>);</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dll.printlist(dll.head);</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179FB81A-900A-4A5D-A45C-19FBE2EA8A26}"/>
              </a:ext>
            </a:extLst>
          </p:cNvPr>
          <p:cNvPicPr>
            <a:picLocks noChangeAspect="1"/>
          </p:cNvPicPr>
          <p:nvPr/>
        </p:nvPicPr>
        <p:blipFill>
          <a:blip r:embed="rId2"/>
          <a:stretch>
            <a:fillRect/>
          </a:stretch>
        </p:blipFill>
        <p:spPr>
          <a:xfrm>
            <a:off x="4728394" y="1916432"/>
            <a:ext cx="4759116" cy="3011169"/>
          </a:xfrm>
          <a:prstGeom prst="rect">
            <a:avLst/>
          </a:prstGeom>
        </p:spPr>
      </p:pic>
    </p:spTree>
    <p:extLst>
      <p:ext uri="{BB962C8B-B14F-4D97-AF65-F5344CB8AC3E}">
        <p14:creationId xmlns:p14="http://schemas.microsoft.com/office/powerpoint/2010/main" val="870141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1D8DF-4240-4482-A8C7-6A6483F12C57}"/>
              </a:ext>
            </a:extLst>
          </p:cNvPr>
          <p:cNvSpPr>
            <a:spLocks noGrp="1"/>
          </p:cNvSpPr>
          <p:nvPr>
            <p:ph type="title"/>
          </p:nvPr>
        </p:nvSpPr>
        <p:spPr/>
        <p:txBody>
          <a:bodyPr/>
          <a:lstStyle/>
          <a:p>
            <a:r>
              <a:rPr lang="en-US" dirty="0"/>
              <a:t>DLL – </a:t>
            </a:r>
            <a:r>
              <a:rPr lang="en-US" b="1" dirty="0"/>
              <a:t>delete a node</a:t>
            </a:r>
            <a:endParaRPr lang="en-US" dirty="0"/>
          </a:p>
        </p:txBody>
      </p:sp>
      <p:sp>
        <p:nvSpPr>
          <p:cNvPr id="6" name="Rectangle 2">
            <a:extLst>
              <a:ext uri="{FF2B5EF4-FFF2-40B4-BE49-F238E27FC236}">
                <a16:creationId xmlns:a16="http://schemas.microsoft.com/office/drawing/2014/main" id="{7F664A0F-12AE-4AD9-87A8-E924BEDB21F5}"/>
              </a:ext>
            </a:extLst>
          </p:cNvPr>
          <p:cNvSpPr>
            <a:spLocks noChangeArrowheads="1"/>
          </p:cNvSpPr>
          <p:nvPr/>
        </p:nvSpPr>
        <p:spPr bwMode="auto">
          <a:xfrm>
            <a:off x="677335" y="3620701"/>
            <a:ext cx="8596667"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en-US" dirty="0"/>
          </a:p>
        </p:txBody>
      </p:sp>
      <p:pic>
        <p:nvPicPr>
          <p:cNvPr id="3" name="Picture 2">
            <a:extLst>
              <a:ext uri="{FF2B5EF4-FFF2-40B4-BE49-F238E27FC236}">
                <a16:creationId xmlns:a16="http://schemas.microsoft.com/office/drawing/2014/main" id="{30989F19-CD92-4B2F-9C4F-6A04E071F9CA}"/>
              </a:ext>
            </a:extLst>
          </p:cNvPr>
          <p:cNvPicPr>
            <a:picLocks noChangeAspect="1"/>
          </p:cNvPicPr>
          <p:nvPr/>
        </p:nvPicPr>
        <p:blipFill>
          <a:blip r:embed="rId2"/>
          <a:stretch>
            <a:fillRect/>
          </a:stretch>
        </p:blipFill>
        <p:spPr>
          <a:xfrm>
            <a:off x="1201393" y="1671755"/>
            <a:ext cx="7346260" cy="3514490"/>
          </a:xfrm>
          <a:prstGeom prst="rect">
            <a:avLst/>
          </a:prstGeom>
        </p:spPr>
      </p:pic>
    </p:spTree>
    <p:extLst>
      <p:ext uri="{BB962C8B-B14F-4D97-AF65-F5344CB8AC3E}">
        <p14:creationId xmlns:p14="http://schemas.microsoft.com/office/powerpoint/2010/main" val="4279573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1D8DF-4240-4482-A8C7-6A6483F12C57}"/>
              </a:ext>
            </a:extLst>
          </p:cNvPr>
          <p:cNvSpPr>
            <a:spLocks noGrp="1"/>
          </p:cNvSpPr>
          <p:nvPr>
            <p:ph type="title"/>
          </p:nvPr>
        </p:nvSpPr>
        <p:spPr/>
        <p:txBody>
          <a:bodyPr/>
          <a:lstStyle/>
          <a:p>
            <a:r>
              <a:rPr lang="en-US" dirty="0"/>
              <a:t>DLL – </a:t>
            </a:r>
            <a:r>
              <a:rPr lang="en-US" b="1" dirty="0"/>
              <a:t>delete a node</a:t>
            </a:r>
            <a:endParaRPr lang="en-US" dirty="0"/>
          </a:p>
        </p:txBody>
      </p:sp>
      <p:sp>
        <p:nvSpPr>
          <p:cNvPr id="4" name="Rectangle 3">
            <a:extLst>
              <a:ext uri="{FF2B5EF4-FFF2-40B4-BE49-F238E27FC236}">
                <a16:creationId xmlns:a16="http://schemas.microsoft.com/office/drawing/2014/main" id="{50356A3C-ADAC-44E1-9CB9-A302DFA63BB9}"/>
              </a:ext>
            </a:extLst>
          </p:cNvPr>
          <p:cNvSpPr/>
          <p:nvPr/>
        </p:nvSpPr>
        <p:spPr>
          <a:xfrm>
            <a:off x="677334" y="1615613"/>
            <a:ext cx="6096000" cy="923330"/>
          </a:xfrm>
          <a:prstGeom prst="rect">
            <a:avLst/>
          </a:prstGeom>
        </p:spPr>
        <p:txBody>
          <a:bodyPr>
            <a:spAutoFit/>
          </a:bodyPr>
          <a:lstStyle/>
          <a:p>
            <a:pPr fontAlgn="base"/>
            <a:r>
              <a:rPr lang="en-US" b="1" dirty="0">
                <a:solidFill>
                  <a:srgbClr val="273239"/>
                </a:solidFill>
                <a:latin typeface="urw-din"/>
              </a:rPr>
              <a:t>Approach:</a:t>
            </a:r>
            <a:r>
              <a:rPr lang="en-US" dirty="0">
                <a:solidFill>
                  <a:srgbClr val="273239"/>
                </a:solidFill>
                <a:latin typeface="urw-din"/>
              </a:rPr>
              <a:t> The deletion of a node in a doubly-linked list can be divided into three main categories: </a:t>
            </a:r>
          </a:p>
          <a:p>
            <a:pPr fontAlgn="base">
              <a:buFont typeface="Arial" panose="020B0604020202020204" pitchFamily="34" charset="0"/>
              <a:buChar char="•"/>
            </a:pPr>
            <a:r>
              <a:rPr lang="en-US" b="1" dirty="0">
                <a:solidFill>
                  <a:srgbClr val="273239"/>
                </a:solidFill>
                <a:latin typeface="urw-din"/>
              </a:rPr>
              <a:t>After the deletion of the head node. </a:t>
            </a:r>
            <a:endParaRPr lang="en-US" b="0" i="0" dirty="0">
              <a:solidFill>
                <a:srgbClr val="273239"/>
              </a:solidFill>
              <a:effectLst/>
              <a:latin typeface="urw-din"/>
            </a:endParaRPr>
          </a:p>
        </p:txBody>
      </p:sp>
      <p:pic>
        <p:nvPicPr>
          <p:cNvPr id="5" name="Picture 4">
            <a:extLst>
              <a:ext uri="{FF2B5EF4-FFF2-40B4-BE49-F238E27FC236}">
                <a16:creationId xmlns:a16="http://schemas.microsoft.com/office/drawing/2014/main" id="{63084881-3291-4B2B-A687-7D31034B02BF}"/>
              </a:ext>
            </a:extLst>
          </p:cNvPr>
          <p:cNvPicPr>
            <a:picLocks noChangeAspect="1"/>
          </p:cNvPicPr>
          <p:nvPr/>
        </p:nvPicPr>
        <p:blipFill>
          <a:blip r:embed="rId2"/>
          <a:stretch>
            <a:fillRect/>
          </a:stretch>
        </p:blipFill>
        <p:spPr>
          <a:xfrm>
            <a:off x="1466229" y="2639295"/>
            <a:ext cx="6295924" cy="2913365"/>
          </a:xfrm>
          <a:prstGeom prst="rect">
            <a:avLst/>
          </a:prstGeom>
        </p:spPr>
      </p:pic>
    </p:spTree>
    <p:extLst>
      <p:ext uri="{BB962C8B-B14F-4D97-AF65-F5344CB8AC3E}">
        <p14:creationId xmlns:p14="http://schemas.microsoft.com/office/powerpoint/2010/main" val="3724610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1D8DF-4240-4482-A8C7-6A6483F12C57}"/>
              </a:ext>
            </a:extLst>
          </p:cNvPr>
          <p:cNvSpPr>
            <a:spLocks noGrp="1"/>
          </p:cNvSpPr>
          <p:nvPr>
            <p:ph type="title"/>
          </p:nvPr>
        </p:nvSpPr>
        <p:spPr/>
        <p:txBody>
          <a:bodyPr/>
          <a:lstStyle/>
          <a:p>
            <a:r>
              <a:rPr lang="en-US" dirty="0"/>
              <a:t>DLL – </a:t>
            </a:r>
            <a:r>
              <a:rPr lang="en-US" b="1" dirty="0"/>
              <a:t>delete a node</a:t>
            </a:r>
            <a:endParaRPr lang="en-US" dirty="0"/>
          </a:p>
        </p:txBody>
      </p:sp>
      <p:sp>
        <p:nvSpPr>
          <p:cNvPr id="4" name="Rectangle 3">
            <a:extLst>
              <a:ext uri="{FF2B5EF4-FFF2-40B4-BE49-F238E27FC236}">
                <a16:creationId xmlns:a16="http://schemas.microsoft.com/office/drawing/2014/main" id="{50356A3C-ADAC-44E1-9CB9-A302DFA63BB9}"/>
              </a:ext>
            </a:extLst>
          </p:cNvPr>
          <p:cNvSpPr/>
          <p:nvPr/>
        </p:nvSpPr>
        <p:spPr>
          <a:xfrm>
            <a:off x="677334" y="1615613"/>
            <a:ext cx="6096000" cy="923330"/>
          </a:xfrm>
          <a:prstGeom prst="rect">
            <a:avLst/>
          </a:prstGeom>
        </p:spPr>
        <p:txBody>
          <a:bodyPr>
            <a:spAutoFit/>
          </a:bodyPr>
          <a:lstStyle/>
          <a:p>
            <a:pPr fontAlgn="base"/>
            <a:r>
              <a:rPr lang="en-US" b="1" dirty="0"/>
              <a:t>After the deletion of the middle node. </a:t>
            </a:r>
            <a:endParaRPr lang="en-US" dirty="0"/>
          </a:p>
          <a:p>
            <a:br>
              <a:rPr lang="en-US" dirty="0"/>
            </a:br>
            <a:endParaRPr lang="en-US" b="0" i="0" dirty="0">
              <a:solidFill>
                <a:srgbClr val="273239"/>
              </a:solidFill>
              <a:effectLst/>
              <a:latin typeface="urw-din"/>
            </a:endParaRPr>
          </a:p>
        </p:txBody>
      </p:sp>
      <p:pic>
        <p:nvPicPr>
          <p:cNvPr id="3" name="Picture 2">
            <a:extLst>
              <a:ext uri="{FF2B5EF4-FFF2-40B4-BE49-F238E27FC236}">
                <a16:creationId xmlns:a16="http://schemas.microsoft.com/office/drawing/2014/main" id="{AE63452B-D6CE-4727-AD57-4CF37C65DFB5}"/>
              </a:ext>
            </a:extLst>
          </p:cNvPr>
          <p:cNvPicPr>
            <a:picLocks noChangeAspect="1"/>
          </p:cNvPicPr>
          <p:nvPr/>
        </p:nvPicPr>
        <p:blipFill>
          <a:blip r:embed="rId2"/>
          <a:stretch>
            <a:fillRect/>
          </a:stretch>
        </p:blipFill>
        <p:spPr>
          <a:xfrm>
            <a:off x="862012" y="2311571"/>
            <a:ext cx="6754556" cy="2466769"/>
          </a:xfrm>
          <a:prstGeom prst="rect">
            <a:avLst/>
          </a:prstGeom>
        </p:spPr>
      </p:pic>
    </p:spTree>
    <p:extLst>
      <p:ext uri="{BB962C8B-B14F-4D97-AF65-F5344CB8AC3E}">
        <p14:creationId xmlns:p14="http://schemas.microsoft.com/office/powerpoint/2010/main" val="3956642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1D8DF-4240-4482-A8C7-6A6483F12C57}"/>
              </a:ext>
            </a:extLst>
          </p:cNvPr>
          <p:cNvSpPr>
            <a:spLocks noGrp="1"/>
          </p:cNvSpPr>
          <p:nvPr>
            <p:ph type="title"/>
          </p:nvPr>
        </p:nvSpPr>
        <p:spPr/>
        <p:txBody>
          <a:bodyPr/>
          <a:lstStyle/>
          <a:p>
            <a:r>
              <a:rPr lang="en-US" dirty="0"/>
              <a:t>DLL – </a:t>
            </a:r>
            <a:r>
              <a:rPr lang="en-US" b="1" dirty="0"/>
              <a:t>delete a node</a:t>
            </a:r>
            <a:endParaRPr lang="en-US" dirty="0"/>
          </a:p>
        </p:txBody>
      </p:sp>
      <p:sp>
        <p:nvSpPr>
          <p:cNvPr id="4" name="Rectangle 3">
            <a:extLst>
              <a:ext uri="{FF2B5EF4-FFF2-40B4-BE49-F238E27FC236}">
                <a16:creationId xmlns:a16="http://schemas.microsoft.com/office/drawing/2014/main" id="{50356A3C-ADAC-44E1-9CB9-A302DFA63BB9}"/>
              </a:ext>
            </a:extLst>
          </p:cNvPr>
          <p:cNvSpPr/>
          <p:nvPr/>
        </p:nvSpPr>
        <p:spPr>
          <a:xfrm>
            <a:off x="677334" y="1615613"/>
            <a:ext cx="6096000" cy="1477328"/>
          </a:xfrm>
          <a:prstGeom prst="rect">
            <a:avLst/>
          </a:prstGeom>
        </p:spPr>
        <p:txBody>
          <a:bodyPr>
            <a:spAutoFit/>
          </a:bodyPr>
          <a:lstStyle/>
          <a:p>
            <a:pPr fontAlgn="base"/>
            <a:r>
              <a:rPr lang="en-US" b="1" dirty="0"/>
              <a:t>After the deletion of the last node.</a:t>
            </a:r>
            <a:endParaRPr lang="en-US" dirty="0"/>
          </a:p>
          <a:p>
            <a:br>
              <a:rPr lang="en-US" dirty="0"/>
            </a:br>
            <a:r>
              <a:rPr lang="en-US" b="1" dirty="0"/>
              <a:t> </a:t>
            </a:r>
            <a:endParaRPr lang="en-US" dirty="0"/>
          </a:p>
          <a:p>
            <a:br>
              <a:rPr lang="en-US" dirty="0"/>
            </a:br>
            <a:endParaRPr lang="en-US" b="0" i="0" dirty="0">
              <a:solidFill>
                <a:srgbClr val="273239"/>
              </a:solidFill>
              <a:effectLst/>
              <a:latin typeface="urw-din"/>
            </a:endParaRPr>
          </a:p>
        </p:txBody>
      </p:sp>
      <p:pic>
        <p:nvPicPr>
          <p:cNvPr id="5" name="Picture 4">
            <a:extLst>
              <a:ext uri="{FF2B5EF4-FFF2-40B4-BE49-F238E27FC236}">
                <a16:creationId xmlns:a16="http://schemas.microsoft.com/office/drawing/2014/main" id="{7F104AAE-9167-45DE-9C43-C7C00EF330E4}"/>
              </a:ext>
            </a:extLst>
          </p:cNvPr>
          <p:cNvPicPr>
            <a:picLocks noChangeAspect="1"/>
          </p:cNvPicPr>
          <p:nvPr/>
        </p:nvPicPr>
        <p:blipFill>
          <a:blip r:embed="rId2"/>
          <a:stretch>
            <a:fillRect/>
          </a:stretch>
        </p:blipFill>
        <p:spPr>
          <a:xfrm>
            <a:off x="1234546" y="2354277"/>
            <a:ext cx="6457779" cy="2469514"/>
          </a:xfrm>
          <a:prstGeom prst="rect">
            <a:avLst/>
          </a:prstGeom>
        </p:spPr>
      </p:pic>
    </p:spTree>
    <p:extLst>
      <p:ext uri="{BB962C8B-B14F-4D97-AF65-F5344CB8AC3E}">
        <p14:creationId xmlns:p14="http://schemas.microsoft.com/office/powerpoint/2010/main" val="261755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1D8DF-4240-4482-A8C7-6A6483F12C57}"/>
              </a:ext>
            </a:extLst>
          </p:cNvPr>
          <p:cNvSpPr>
            <a:spLocks noGrp="1"/>
          </p:cNvSpPr>
          <p:nvPr>
            <p:ph type="title"/>
          </p:nvPr>
        </p:nvSpPr>
        <p:spPr/>
        <p:txBody>
          <a:bodyPr/>
          <a:lstStyle/>
          <a:p>
            <a:r>
              <a:rPr lang="en-US" dirty="0"/>
              <a:t>DLL – </a:t>
            </a:r>
            <a:r>
              <a:rPr lang="en-US" b="1" dirty="0"/>
              <a:t>delete a node</a:t>
            </a:r>
            <a:endParaRPr lang="en-US" dirty="0"/>
          </a:p>
        </p:txBody>
      </p:sp>
      <p:sp>
        <p:nvSpPr>
          <p:cNvPr id="3" name="Rectangle 2">
            <a:extLst>
              <a:ext uri="{FF2B5EF4-FFF2-40B4-BE49-F238E27FC236}">
                <a16:creationId xmlns:a16="http://schemas.microsoft.com/office/drawing/2014/main" id="{507174D1-E2C9-4C19-86EE-B86AB18B858E}"/>
              </a:ext>
            </a:extLst>
          </p:cNvPr>
          <p:cNvSpPr/>
          <p:nvPr/>
        </p:nvSpPr>
        <p:spPr>
          <a:xfrm>
            <a:off x="677334" y="1270000"/>
            <a:ext cx="6492092" cy="2369400"/>
          </a:xfrm>
          <a:prstGeom prst="rect">
            <a:avLst/>
          </a:prstGeom>
        </p:spPr>
        <p:txBody>
          <a:bodyPr wrap="square">
            <a:spAutoFit/>
          </a:bodyPr>
          <a:lstStyle/>
          <a:p>
            <a:pPr fontAlgn="base"/>
            <a:r>
              <a:rPr lang="en-US" b="1" dirty="0">
                <a:solidFill>
                  <a:srgbClr val="273239"/>
                </a:solidFill>
                <a:latin typeface="urw-din"/>
              </a:rPr>
              <a:t>All three mentioned cases can be handled in two steps if the pointer of the node to be deleted and the head pointer is known.</a:t>
            </a:r>
            <a:r>
              <a:rPr lang="en-US" dirty="0">
                <a:solidFill>
                  <a:srgbClr val="273239"/>
                </a:solidFill>
                <a:latin typeface="urw-din"/>
              </a:rPr>
              <a:t> </a:t>
            </a:r>
          </a:p>
          <a:p>
            <a:pPr fontAlgn="base">
              <a:buFont typeface="+mj-lt"/>
              <a:buAutoNum type="arabicPeriod"/>
            </a:pPr>
            <a:r>
              <a:rPr lang="en-US" dirty="0">
                <a:solidFill>
                  <a:srgbClr val="273239"/>
                </a:solidFill>
                <a:latin typeface="urw-din"/>
              </a:rPr>
              <a:t>If the node to be deleted is the head node then make the next node as head.</a:t>
            </a:r>
          </a:p>
          <a:p>
            <a:pPr fontAlgn="base">
              <a:buFont typeface="+mj-lt"/>
              <a:buAutoNum type="arabicPeriod"/>
            </a:pPr>
            <a:r>
              <a:rPr lang="en-US" dirty="0">
                <a:solidFill>
                  <a:srgbClr val="273239"/>
                </a:solidFill>
                <a:latin typeface="urw-din"/>
              </a:rPr>
              <a:t>If a node is deleted, connect the next and previous node of the deleted node.</a:t>
            </a:r>
          </a:p>
          <a:p>
            <a:br>
              <a:rPr lang="en-US" dirty="0"/>
            </a:br>
            <a:endParaRPr lang="en-US" dirty="0"/>
          </a:p>
        </p:txBody>
      </p:sp>
      <p:pic>
        <p:nvPicPr>
          <p:cNvPr id="7" name="Picture 6">
            <a:extLst>
              <a:ext uri="{FF2B5EF4-FFF2-40B4-BE49-F238E27FC236}">
                <a16:creationId xmlns:a16="http://schemas.microsoft.com/office/drawing/2014/main" id="{463647A6-4F6C-409D-9C64-3EAD232A13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3105770"/>
            <a:ext cx="8517852" cy="2725186"/>
          </a:xfrm>
          <a:prstGeom prst="rect">
            <a:avLst/>
          </a:prstGeom>
        </p:spPr>
      </p:pic>
    </p:spTree>
    <p:extLst>
      <p:ext uri="{BB962C8B-B14F-4D97-AF65-F5344CB8AC3E}">
        <p14:creationId xmlns:p14="http://schemas.microsoft.com/office/powerpoint/2010/main" val="2767823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DOUBLY LINKED LIST</a:t>
            </a:r>
          </a:p>
        </p:txBody>
      </p:sp>
      <p:pic>
        <p:nvPicPr>
          <p:cNvPr id="4" name="Content Placeholder 3"/>
          <p:cNvPicPr>
            <a:picLocks noGrp="1" noChangeAspect="1"/>
          </p:cNvPicPr>
          <p:nvPr>
            <p:ph idx="1"/>
          </p:nvPr>
        </p:nvPicPr>
        <p:blipFill>
          <a:blip r:embed="rId2"/>
          <a:stretch>
            <a:fillRect/>
          </a:stretch>
        </p:blipFill>
        <p:spPr>
          <a:xfrm>
            <a:off x="1338452" y="2574347"/>
            <a:ext cx="7274432" cy="3015423"/>
          </a:xfrm>
          <a:prstGeom prst="rect">
            <a:avLst/>
          </a:prstGeom>
        </p:spPr>
      </p:pic>
      <p:sp>
        <p:nvSpPr>
          <p:cNvPr id="5" name="Rectangle 4"/>
          <p:cNvSpPr/>
          <p:nvPr/>
        </p:nvSpPr>
        <p:spPr>
          <a:xfrm>
            <a:off x="677334" y="1834726"/>
            <a:ext cx="6096000" cy="923330"/>
          </a:xfrm>
          <a:prstGeom prst="rect">
            <a:avLst/>
          </a:prstGeom>
        </p:spPr>
        <p:txBody>
          <a:bodyPr>
            <a:spAutoFit/>
          </a:bodyPr>
          <a:lstStyle/>
          <a:p>
            <a:r>
              <a:rPr lang="en-US" b="0" i="0" dirty="0">
                <a:solidFill>
                  <a:srgbClr val="273239"/>
                </a:solidFill>
                <a:effectLst/>
                <a:latin typeface="urw-din"/>
              </a:rPr>
              <a:t>A </a:t>
            </a:r>
            <a:r>
              <a:rPr lang="en-US" b="1" i="0" dirty="0">
                <a:solidFill>
                  <a:srgbClr val="273239"/>
                </a:solidFill>
                <a:effectLst/>
                <a:latin typeface="urw-din"/>
              </a:rPr>
              <a:t>D</a:t>
            </a:r>
            <a:r>
              <a:rPr lang="en-US" b="0" i="0" dirty="0">
                <a:solidFill>
                  <a:srgbClr val="273239"/>
                </a:solidFill>
                <a:effectLst/>
                <a:latin typeface="urw-din"/>
              </a:rPr>
              <a:t>oubly </a:t>
            </a:r>
            <a:r>
              <a:rPr lang="en-US" b="1" i="0" dirty="0">
                <a:solidFill>
                  <a:srgbClr val="273239"/>
                </a:solidFill>
                <a:effectLst/>
                <a:latin typeface="urw-din"/>
              </a:rPr>
              <a:t>L</a:t>
            </a:r>
            <a:r>
              <a:rPr lang="en-US" b="0" i="0" dirty="0">
                <a:solidFill>
                  <a:srgbClr val="273239"/>
                </a:solidFill>
                <a:effectLst/>
                <a:latin typeface="urw-din"/>
              </a:rPr>
              <a:t>inked </a:t>
            </a:r>
            <a:r>
              <a:rPr lang="en-US" b="1" i="0" dirty="0">
                <a:solidFill>
                  <a:srgbClr val="273239"/>
                </a:solidFill>
                <a:effectLst/>
                <a:latin typeface="urw-din"/>
              </a:rPr>
              <a:t>L</a:t>
            </a:r>
            <a:r>
              <a:rPr lang="en-US" b="0" i="0" dirty="0">
                <a:solidFill>
                  <a:srgbClr val="273239"/>
                </a:solidFill>
                <a:effectLst/>
                <a:latin typeface="urw-din"/>
              </a:rPr>
              <a:t>ist (DLL) contains an extra pointer, typically called </a:t>
            </a:r>
            <a:r>
              <a:rPr lang="en-US" b="0" i="1" dirty="0">
                <a:solidFill>
                  <a:srgbClr val="273239"/>
                </a:solidFill>
                <a:effectLst/>
                <a:latin typeface="urw-din"/>
              </a:rPr>
              <a:t>previous pointer</a:t>
            </a:r>
            <a:r>
              <a:rPr lang="en-US" b="0" i="0" dirty="0">
                <a:solidFill>
                  <a:srgbClr val="273239"/>
                </a:solidFill>
                <a:effectLst/>
                <a:latin typeface="urw-din"/>
              </a:rPr>
              <a:t>, together with next pointer and data which are there in singly linked list.</a:t>
            </a:r>
            <a:endParaRPr lang="en-US" dirty="0"/>
          </a:p>
        </p:txBody>
      </p:sp>
    </p:spTree>
    <p:extLst>
      <p:ext uri="{BB962C8B-B14F-4D97-AF65-F5344CB8AC3E}">
        <p14:creationId xmlns:p14="http://schemas.microsoft.com/office/powerpoint/2010/main" val="3622014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1D8DF-4240-4482-A8C7-6A6483F12C57}"/>
              </a:ext>
            </a:extLst>
          </p:cNvPr>
          <p:cNvSpPr>
            <a:spLocks noGrp="1"/>
          </p:cNvSpPr>
          <p:nvPr>
            <p:ph type="title"/>
          </p:nvPr>
        </p:nvSpPr>
        <p:spPr/>
        <p:txBody>
          <a:bodyPr/>
          <a:lstStyle/>
          <a:p>
            <a:r>
              <a:rPr lang="en-US" dirty="0"/>
              <a:t>DLL – </a:t>
            </a:r>
            <a:r>
              <a:rPr lang="en-US" b="1" dirty="0"/>
              <a:t>delete a node</a:t>
            </a:r>
            <a:endParaRPr lang="en-US" dirty="0"/>
          </a:p>
        </p:txBody>
      </p:sp>
      <p:sp>
        <p:nvSpPr>
          <p:cNvPr id="4" name="Rectangle 1">
            <a:extLst>
              <a:ext uri="{FF2B5EF4-FFF2-40B4-BE49-F238E27FC236}">
                <a16:creationId xmlns:a16="http://schemas.microsoft.com/office/drawing/2014/main" id="{AF35BD66-9B90-4281-A9DC-7807AE3207B7}"/>
              </a:ext>
            </a:extLst>
          </p:cNvPr>
          <p:cNvSpPr>
            <a:spLocks noChangeArrowheads="1"/>
          </p:cNvSpPr>
          <p:nvPr/>
        </p:nvSpPr>
        <p:spPr bwMode="auto">
          <a:xfrm>
            <a:off x="677334" y="1270000"/>
            <a:ext cx="9142527" cy="45207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79331"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73239"/>
                </a:solidFill>
                <a:effectLst/>
                <a:latin typeface="urw-din"/>
              </a:rPr>
              <a:t>Algorithm</a:t>
            </a:r>
            <a:r>
              <a:rPr kumimoji="0" lang="en-US" altLang="en-US" sz="2400" b="0" i="0" u="none" strike="noStrike" cap="none" normalizeH="0" baseline="0" dirty="0">
                <a:ln>
                  <a:noFill/>
                </a:ln>
                <a:solidFill>
                  <a:srgbClr val="273239"/>
                </a:solidFill>
                <a:effectLst/>
                <a:latin typeface="urw-din"/>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73239"/>
                </a:solidFill>
                <a:effectLst/>
                <a:latin typeface="urw-din"/>
              </a:rPr>
              <a:t>Let the node to be deleted be </a:t>
            </a:r>
            <a:r>
              <a:rPr kumimoji="0" lang="en-US" altLang="en-US" sz="2400" b="0" i="1" u="none" strike="noStrike" cap="none" normalizeH="0" baseline="0" dirty="0">
                <a:ln>
                  <a:noFill/>
                </a:ln>
                <a:solidFill>
                  <a:srgbClr val="273239"/>
                </a:solidFill>
                <a:effectLst/>
                <a:latin typeface="urw-din"/>
              </a:rPr>
              <a:t>del</a:t>
            </a:r>
            <a:r>
              <a:rPr kumimoji="0" lang="en-US" altLang="en-US" sz="2400" b="0" i="0" u="none" strike="noStrike" cap="none" normalizeH="0" baseline="0" dirty="0">
                <a:ln>
                  <a:noFill/>
                </a:ln>
                <a:solidFill>
                  <a:srgbClr val="273239"/>
                </a:solidFill>
                <a:effectLst/>
                <a:latin typeface="urw-din"/>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73239"/>
                </a:solidFill>
                <a:effectLst/>
                <a:latin typeface="urw-din"/>
              </a:rPr>
              <a:t>If node to be deleted is head node, then change the head pointer to next current head.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if </a:t>
            </a:r>
            <a:r>
              <a:rPr kumimoji="0" lang="en-US" altLang="en-US" sz="2400" b="0" i="1" u="none" strike="noStrike" cap="none" normalizeH="0" baseline="0" dirty="0" err="1">
                <a:ln>
                  <a:noFill/>
                </a:ln>
                <a:solidFill>
                  <a:srgbClr val="273239"/>
                </a:solidFill>
                <a:effectLst/>
                <a:latin typeface="Consolas" panose="020B0609020204030204" pitchFamily="49" charset="0"/>
              </a:rPr>
              <a:t>headnode</a:t>
            </a:r>
            <a:r>
              <a:rPr kumimoji="0" lang="en-US" altLang="en-US" sz="2400" b="0" i="0" u="none" strike="noStrike" cap="none" normalizeH="0" baseline="0" dirty="0">
                <a:ln>
                  <a:noFill/>
                </a:ln>
                <a:solidFill>
                  <a:srgbClr val="273239"/>
                </a:solidFill>
                <a:effectLst/>
                <a:latin typeface="Consolas" panose="020B0609020204030204" pitchFamily="49" charset="0"/>
              </a:rPr>
              <a:t> == </a:t>
            </a:r>
            <a:r>
              <a:rPr kumimoji="0" lang="en-US" altLang="en-US" sz="2400" b="0" i="1" u="none" strike="noStrike" cap="none" normalizeH="0" baseline="0" dirty="0">
                <a:ln>
                  <a:noFill/>
                </a:ln>
                <a:solidFill>
                  <a:srgbClr val="273239"/>
                </a:solidFill>
                <a:effectLst/>
                <a:latin typeface="Consolas" panose="020B0609020204030204" pitchFamily="49" charset="0"/>
              </a:rPr>
              <a:t>del</a:t>
            </a:r>
            <a:r>
              <a:rPr kumimoji="0" lang="en-US" altLang="en-US" sz="2400" b="0" i="0" u="none" strike="noStrike" cap="none" normalizeH="0" baseline="0" dirty="0">
                <a:ln>
                  <a:noFill/>
                </a:ln>
                <a:solidFill>
                  <a:srgbClr val="273239"/>
                </a:solidFill>
                <a:effectLst/>
                <a:latin typeface="Consolas" panose="020B0609020204030204" pitchFamily="49" charset="0"/>
              </a:rPr>
              <a:t> then </a:t>
            </a:r>
            <a:r>
              <a:rPr kumimoji="0" lang="en-US" altLang="en-US" sz="2400" b="0" i="1" u="none" strike="noStrike" cap="none" normalizeH="0" baseline="0" dirty="0" err="1">
                <a:ln>
                  <a:noFill/>
                </a:ln>
                <a:solidFill>
                  <a:srgbClr val="273239"/>
                </a:solidFill>
                <a:effectLst/>
                <a:latin typeface="Consolas" panose="020B0609020204030204" pitchFamily="49" charset="0"/>
              </a:rPr>
              <a:t>headnode</a:t>
            </a:r>
            <a:r>
              <a:rPr kumimoji="0" lang="en-US" altLang="en-US" sz="2400" b="0" i="0" u="none" strike="noStrike" cap="none" normalizeH="0" baseline="0" dirty="0">
                <a:ln>
                  <a:noFill/>
                </a:ln>
                <a:solidFill>
                  <a:srgbClr val="273239"/>
                </a:solidFill>
                <a:effectLst/>
                <a:latin typeface="Consolas" panose="020B0609020204030204" pitchFamily="49" charset="0"/>
              </a:rPr>
              <a:t> = </a:t>
            </a:r>
            <a:r>
              <a:rPr kumimoji="0" lang="en-US" altLang="en-US" sz="2400" b="0" i="1" u="none" strike="noStrike" cap="none" normalizeH="0" baseline="0" dirty="0" err="1">
                <a:ln>
                  <a:noFill/>
                </a:ln>
                <a:solidFill>
                  <a:srgbClr val="273239"/>
                </a:solidFill>
                <a:effectLst/>
                <a:latin typeface="Consolas" panose="020B0609020204030204" pitchFamily="49" charset="0"/>
              </a:rPr>
              <a:t>del</a:t>
            </a:r>
            <a:r>
              <a:rPr kumimoji="0" lang="en-US" altLang="en-US" sz="2400" b="0" i="0" u="none" strike="noStrike" cap="none" normalizeH="0" baseline="0" dirty="0" err="1">
                <a:ln>
                  <a:noFill/>
                </a:ln>
                <a:solidFill>
                  <a:srgbClr val="273239"/>
                </a:solidFill>
                <a:effectLst/>
                <a:latin typeface="Consolas" panose="020B0609020204030204" pitchFamily="49" charset="0"/>
              </a:rPr>
              <a:t>.nextNode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73239"/>
                </a:solidFill>
                <a:effectLst/>
                <a:latin typeface="urw-din"/>
              </a:rPr>
              <a:t>Set </a:t>
            </a:r>
            <a:r>
              <a:rPr kumimoji="0" lang="en-US" altLang="en-US" sz="2400" b="0" i="1" u="none" strike="noStrike" cap="none" normalizeH="0" baseline="0" dirty="0">
                <a:ln>
                  <a:noFill/>
                </a:ln>
                <a:solidFill>
                  <a:srgbClr val="273239"/>
                </a:solidFill>
                <a:effectLst/>
                <a:latin typeface="urw-din"/>
              </a:rPr>
              <a:t>next </a:t>
            </a:r>
            <a:r>
              <a:rPr kumimoji="0" lang="en-US" altLang="en-US" sz="2400" b="0" i="0" u="none" strike="noStrike" cap="none" normalizeH="0" baseline="0" dirty="0">
                <a:ln>
                  <a:noFill/>
                </a:ln>
                <a:solidFill>
                  <a:srgbClr val="273239"/>
                </a:solidFill>
                <a:effectLst/>
                <a:latin typeface="urw-din"/>
              </a:rPr>
              <a:t>of previous to </a:t>
            </a:r>
            <a:r>
              <a:rPr kumimoji="0" lang="en-US" altLang="en-US" sz="2400" b="0" i="1" u="none" strike="noStrike" cap="none" normalizeH="0" baseline="0" dirty="0">
                <a:ln>
                  <a:noFill/>
                </a:ln>
                <a:solidFill>
                  <a:srgbClr val="273239"/>
                </a:solidFill>
                <a:effectLst/>
                <a:latin typeface="urw-din"/>
              </a:rPr>
              <a:t>del</a:t>
            </a:r>
            <a:r>
              <a:rPr kumimoji="0" lang="en-US" altLang="en-US" sz="2400" b="0" i="0" u="none" strike="noStrike" cap="none" normalizeH="0" baseline="0" dirty="0">
                <a:ln>
                  <a:noFill/>
                </a:ln>
                <a:solidFill>
                  <a:srgbClr val="273239"/>
                </a:solidFill>
                <a:effectLst/>
                <a:latin typeface="urw-din"/>
              </a:rPr>
              <a:t>, if previous to </a:t>
            </a:r>
            <a:r>
              <a:rPr kumimoji="0" lang="en-US" altLang="en-US" sz="2400" b="0" i="1" u="none" strike="noStrike" cap="none" normalizeH="0" baseline="0" dirty="0">
                <a:ln>
                  <a:noFill/>
                </a:ln>
                <a:solidFill>
                  <a:srgbClr val="273239"/>
                </a:solidFill>
                <a:effectLst/>
                <a:latin typeface="urw-din"/>
              </a:rPr>
              <a:t>del</a:t>
            </a:r>
            <a:r>
              <a:rPr kumimoji="0" lang="en-US" altLang="en-US" sz="2400" b="0" i="0" u="none" strike="noStrike" cap="none" normalizeH="0" baseline="0" dirty="0">
                <a:ln>
                  <a:noFill/>
                </a:ln>
                <a:solidFill>
                  <a:srgbClr val="273239"/>
                </a:solidFill>
                <a:effectLst/>
                <a:latin typeface="urw-din"/>
              </a:rPr>
              <a:t> exists.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if </a:t>
            </a:r>
            <a:r>
              <a:rPr kumimoji="0" lang="en-US" altLang="en-US" sz="2400" b="0" i="1" u="none" strike="noStrike" cap="none" normalizeH="0" baseline="0" dirty="0" err="1">
                <a:ln>
                  <a:noFill/>
                </a:ln>
                <a:solidFill>
                  <a:srgbClr val="273239"/>
                </a:solidFill>
                <a:effectLst/>
                <a:latin typeface="Consolas" panose="020B0609020204030204" pitchFamily="49" charset="0"/>
              </a:rPr>
              <a:t>del</a:t>
            </a:r>
            <a:r>
              <a:rPr kumimoji="0" lang="en-US" altLang="en-US" sz="2400" b="0" i="0" u="none" strike="noStrike" cap="none" normalizeH="0" baseline="0" dirty="0" err="1">
                <a:ln>
                  <a:noFill/>
                </a:ln>
                <a:solidFill>
                  <a:srgbClr val="273239"/>
                </a:solidFill>
                <a:effectLst/>
                <a:latin typeface="Consolas" panose="020B0609020204030204" pitchFamily="49" charset="0"/>
              </a:rPr>
              <a:t>.nextNode</a:t>
            </a:r>
            <a:r>
              <a:rPr kumimoji="0" lang="en-US" altLang="en-US" sz="2400" b="0" i="0" u="none" strike="noStrike" cap="none" normalizeH="0" baseline="0" dirty="0">
                <a:ln>
                  <a:noFill/>
                </a:ln>
                <a:solidFill>
                  <a:srgbClr val="273239"/>
                </a:solidFill>
                <a:effectLst/>
                <a:latin typeface="Consolas" panose="020B0609020204030204" pitchFamily="49" charset="0"/>
              </a:rPr>
              <a:t> != </a:t>
            </a:r>
            <a:r>
              <a:rPr kumimoji="0" lang="en-US" altLang="en-US" sz="2400" b="0" i="1" u="none" strike="noStrike" cap="none" normalizeH="0" baseline="0" dirty="0">
                <a:ln>
                  <a:noFill/>
                </a:ln>
                <a:solidFill>
                  <a:srgbClr val="273239"/>
                </a:solidFill>
                <a:effectLst/>
                <a:latin typeface="Consolas" panose="020B0609020204030204" pitchFamily="49" charset="0"/>
              </a:rPr>
              <a:t>none</a:t>
            </a:r>
            <a:r>
              <a:rPr kumimoji="0" lang="en-US" altLang="en-US" sz="2400" b="0" i="0" u="none" strike="noStrike" cap="none" normalizeH="0" baseline="0" dirty="0">
                <a:ln>
                  <a:noFill/>
                </a:ln>
                <a:solidFill>
                  <a:srgbClr val="273239"/>
                </a:solidFill>
                <a:effectLst/>
                <a:latin typeface="Consolas" panose="020B0609020204030204" pitchFamily="49" charset="0"/>
              </a:rPr>
              <a:t> </a:t>
            </a:r>
            <a:r>
              <a:rPr kumimoji="0" lang="en-US" altLang="en-US" sz="2400" b="0" i="1" u="none" strike="noStrike" cap="none" normalizeH="0" baseline="0" dirty="0" err="1">
                <a:ln>
                  <a:noFill/>
                </a:ln>
                <a:solidFill>
                  <a:srgbClr val="273239"/>
                </a:solidFill>
                <a:effectLst/>
                <a:latin typeface="Consolas" panose="020B0609020204030204" pitchFamily="49" charset="0"/>
              </a:rPr>
              <a:t>del</a:t>
            </a:r>
            <a:r>
              <a:rPr kumimoji="0" lang="en-US" altLang="en-US" sz="2400" b="0" i="0" u="none" strike="noStrike" cap="none" normalizeH="0" baseline="0" dirty="0" err="1">
                <a:ln>
                  <a:noFill/>
                </a:ln>
                <a:solidFill>
                  <a:srgbClr val="273239"/>
                </a:solidFill>
                <a:effectLst/>
                <a:latin typeface="Consolas" panose="020B0609020204030204" pitchFamily="49" charset="0"/>
              </a:rPr>
              <a:t>.nextNode.previousNode</a:t>
            </a:r>
            <a:r>
              <a:rPr kumimoji="0" lang="en-US" altLang="en-US" sz="2400" b="0" i="0" u="none" strike="noStrike" cap="none" normalizeH="0" baseline="0" dirty="0">
                <a:ln>
                  <a:noFill/>
                </a:ln>
                <a:solidFill>
                  <a:srgbClr val="273239"/>
                </a:solidFill>
                <a:effectLst/>
                <a:latin typeface="Consolas" panose="020B0609020204030204" pitchFamily="49" charset="0"/>
              </a:rPr>
              <a:t> = </a:t>
            </a:r>
            <a:r>
              <a:rPr kumimoji="0" lang="en-US" altLang="en-US" sz="2400" b="0" i="1" u="none" strike="noStrike" cap="none" normalizeH="0" baseline="0" dirty="0" err="1">
                <a:ln>
                  <a:noFill/>
                </a:ln>
                <a:solidFill>
                  <a:srgbClr val="273239"/>
                </a:solidFill>
                <a:effectLst/>
                <a:latin typeface="Consolas" panose="020B0609020204030204" pitchFamily="49" charset="0"/>
              </a:rPr>
              <a:t>del</a:t>
            </a:r>
            <a:r>
              <a:rPr kumimoji="0" lang="en-US" altLang="en-US" sz="2400" b="0" i="0" u="none" strike="noStrike" cap="none" normalizeH="0" baseline="0" dirty="0" err="1">
                <a:ln>
                  <a:noFill/>
                </a:ln>
                <a:solidFill>
                  <a:srgbClr val="273239"/>
                </a:solidFill>
                <a:effectLst/>
                <a:latin typeface="Consolas" panose="020B0609020204030204" pitchFamily="49" charset="0"/>
              </a:rPr>
              <a:t>.previousNode</a:t>
            </a:r>
            <a:r>
              <a:rPr kumimoji="0" lang="en-US" altLang="en-US" sz="2400" b="0" i="0" u="none" strike="noStrike" cap="none" normalizeH="0" baseline="0" dirty="0">
                <a:ln>
                  <a:noFill/>
                </a:ln>
                <a:solidFill>
                  <a:srgbClr val="273239"/>
                </a:solidFill>
                <a:effectLst/>
                <a:latin typeface="Consolas" panose="020B0609020204030204" pitchFamily="49" charset="0"/>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73239"/>
                </a:solidFill>
                <a:effectLst/>
                <a:latin typeface="urw-din"/>
              </a:rPr>
              <a:t>Set </a:t>
            </a:r>
            <a:r>
              <a:rPr kumimoji="0" lang="en-US" altLang="en-US" sz="2400" b="0" i="1" u="none" strike="noStrike" cap="none" normalizeH="0" baseline="0" dirty="0" err="1">
                <a:ln>
                  <a:noFill/>
                </a:ln>
                <a:solidFill>
                  <a:srgbClr val="273239"/>
                </a:solidFill>
                <a:effectLst/>
                <a:latin typeface="urw-din"/>
              </a:rPr>
              <a:t>prev</a:t>
            </a:r>
            <a:r>
              <a:rPr kumimoji="0" lang="en-US" altLang="en-US" sz="2400" b="0" i="1" u="none" strike="noStrike" cap="none" normalizeH="0" baseline="0" dirty="0">
                <a:ln>
                  <a:noFill/>
                </a:ln>
                <a:solidFill>
                  <a:srgbClr val="273239"/>
                </a:solidFill>
                <a:effectLst/>
                <a:latin typeface="urw-din"/>
              </a:rPr>
              <a:t> </a:t>
            </a:r>
            <a:r>
              <a:rPr kumimoji="0" lang="en-US" altLang="en-US" sz="2400" b="0" i="0" u="none" strike="noStrike" cap="none" normalizeH="0" baseline="0" dirty="0">
                <a:ln>
                  <a:noFill/>
                </a:ln>
                <a:solidFill>
                  <a:srgbClr val="273239"/>
                </a:solidFill>
                <a:effectLst/>
                <a:latin typeface="urw-din"/>
              </a:rPr>
              <a:t>of next to </a:t>
            </a:r>
            <a:r>
              <a:rPr kumimoji="0" lang="en-US" altLang="en-US" sz="2400" b="0" i="1" u="none" strike="noStrike" cap="none" normalizeH="0" baseline="0" dirty="0">
                <a:ln>
                  <a:noFill/>
                </a:ln>
                <a:solidFill>
                  <a:srgbClr val="273239"/>
                </a:solidFill>
                <a:effectLst/>
                <a:latin typeface="urw-din"/>
              </a:rPr>
              <a:t>del</a:t>
            </a:r>
            <a:r>
              <a:rPr kumimoji="0" lang="en-US" altLang="en-US" sz="2400" b="0" i="0" u="none" strike="noStrike" cap="none" normalizeH="0" baseline="0" dirty="0">
                <a:ln>
                  <a:noFill/>
                </a:ln>
                <a:solidFill>
                  <a:srgbClr val="273239"/>
                </a:solidFill>
                <a:effectLst/>
                <a:latin typeface="urw-din"/>
              </a:rPr>
              <a:t>, if next to </a:t>
            </a:r>
            <a:r>
              <a:rPr kumimoji="0" lang="en-US" altLang="en-US" sz="2400" b="0" i="1" u="none" strike="noStrike" cap="none" normalizeH="0" baseline="0" dirty="0">
                <a:ln>
                  <a:noFill/>
                </a:ln>
                <a:solidFill>
                  <a:srgbClr val="273239"/>
                </a:solidFill>
                <a:effectLst/>
                <a:latin typeface="urw-din"/>
              </a:rPr>
              <a:t>del</a:t>
            </a:r>
            <a:r>
              <a:rPr kumimoji="0" lang="en-US" altLang="en-US" sz="2400" b="0" i="0" u="none" strike="noStrike" cap="none" normalizeH="0" baseline="0" dirty="0">
                <a:ln>
                  <a:noFill/>
                </a:ln>
                <a:solidFill>
                  <a:srgbClr val="273239"/>
                </a:solidFill>
                <a:effectLst/>
                <a:latin typeface="urw-din"/>
              </a:rPr>
              <a:t> exists.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if </a:t>
            </a:r>
            <a:r>
              <a:rPr kumimoji="0" lang="en-US" altLang="en-US" sz="2400" b="0" i="1" u="none" strike="noStrike" cap="none" normalizeH="0" baseline="0" dirty="0" err="1">
                <a:ln>
                  <a:noFill/>
                </a:ln>
                <a:solidFill>
                  <a:srgbClr val="273239"/>
                </a:solidFill>
                <a:effectLst/>
                <a:latin typeface="Consolas" panose="020B0609020204030204" pitchFamily="49" charset="0"/>
              </a:rPr>
              <a:t>del</a:t>
            </a:r>
            <a:r>
              <a:rPr kumimoji="0" lang="en-US" altLang="en-US" sz="2400" b="0" i="0" u="none" strike="noStrike" cap="none" normalizeH="0" baseline="0" dirty="0" err="1">
                <a:ln>
                  <a:noFill/>
                </a:ln>
                <a:solidFill>
                  <a:srgbClr val="273239"/>
                </a:solidFill>
                <a:effectLst/>
                <a:latin typeface="Consolas" panose="020B0609020204030204" pitchFamily="49" charset="0"/>
              </a:rPr>
              <a:t>.previousNode</a:t>
            </a:r>
            <a:r>
              <a:rPr kumimoji="0" lang="en-US" altLang="en-US" sz="2400" b="0" i="0" u="none" strike="noStrike" cap="none" normalizeH="0" baseline="0" dirty="0">
                <a:ln>
                  <a:noFill/>
                </a:ln>
                <a:solidFill>
                  <a:srgbClr val="273239"/>
                </a:solidFill>
                <a:effectLst/>
                <a:latin typeface="Consolas" panose="020B0609020204030204" pitchFamily="49" charset="0"/>
              </a:rPr>
              <a:t> != </a:t>
            </a:r>
            <a:r>
              <a:rPr kumimoji="0" lang="en-US" altLang="en-US" sz="2400" b="0" i="1" u="none" strike="noStrike" cap="none" normalizeH="0" baseline="0" dirty="0">
                <a:ln>
                  <a:noFill/>
                </a:ln>
                <a:solidFill>
                  <a:srgbClr val="273239"/>
                </a:solidFill>
                <a:effectLst/>
                <a:latin typeface="Consolas" panose="020B0609020204030204" pitchFamily="49" charset="0"/>
              </a:rPr>
              <a:t>none</a:t>
            </a:r>
            <a:r>
              <a:rPr kumimoji="0" lang="en-US" altLang="en-US" sz="2400" b="0" i="0" u="none" strike="noStrike" cap="none" normalizeH="0" baseline="0" dirty="0">
                <a:ln>
                  <a:noFill/>
                </a:ln>
                <a:solidFill>
                  <a:srgbClr val="273239"/>
                </a:solidFill>
                <a:effectLst/>
                <a:latin typeface="Consolas" panose="020B0609020204030204" pitchFamily="49" charset="0"/>
              </a:rPr>
              <a:t> </a:t>
            </a:r>
            <a:r>
              <a:rPr kumimoji="0" lang="en-US" altLang="en-US" sz="2400" b="0" i="1" u="none" strike="noStrike" cap="none" normalizeH="0" baseline="0" dirty="0" err="1">
                <a:ln>
                  <a:noFill/>
                </a:ln>
                <a:solidFill>
                  <a:srgbClr val="273239"/>
                </a:solidFill>
                <a:effectLst/>
                <a:latin typeface="Consolas" panose="020B0609020204030204" pitchFamily="49" charset="0"/>
              </a:rPr>
              <a:t>del</a:t>
            </a:r>
            <a:r>
              <a:rPr kumimoji="0" lang="en-US" altLang="en-US" sz="2400" b="0" i="0" u="none" strike="noStrike" cap="none" normalizeH="0" baseline="0" dirty="0" err="1">
                <a:ln>
                  <a:noFill/>
                </a:ln>
                <a:solidFill>
                  <a:srgbClr val="273239"/>
                </a:solidFill>
                <a:effectLst/>
                <a:latin typeface="Consolas" panose="020B0609020204030204" pitchFamily="49" charset="0"/>
              </a:rPr>
              <a:t>.previousNode.nextNode</a:t>
            </a:r>
            <a:r>
              <a:rPr kumimoji="0" lang="en-US" altLang="en-US" sz="2400" b="0" i="0" u="none" strike="noStrike" cap="none" normalizeH="0" baseline="0" dirty="0">
                <a:ln>
                  <a:noFill/>
                </a:ln>
                <a:solidFill>
                  <a:srgbClr val="273239"/>
                </a:solidFill>
                <a:effectLst/>
                <a:latin typeface="Consolas" panose="020B0609020204030204" pitchFamily="49" charset="0"/>
              </a:rPr>
              <a:t> = </a:t>
            </a:r>
            <a:r>
              <a:rPr kumimoji="0" lang="en-US" altLang="en-US" sz="2400" b="0" i="1" u="none" strike="noStrike" cap="none" normalizeH="0" baseline="0" dirty="0" err="1">
                <a:ln>
                  <a:noFill/>
                </a:ln>
                <a:solidFill>
                  <a:srgbClr val="273239"/>
                </a:solidFill>
                <a:effectLst/>
                <a:latin typeface="Consolas" panose="020B0609020204030204" pitchFamily="49" charset="0"/>
              </a:rPr>
              <a:t>del</a:t>
            </a:r>
            <a:r>
              <a:rPr kumimoji="0" lang="en-US" altLang="en-US" sz="2400" b="0" i="0" u="none" strike="noStrike" cap="none" normalizeH="0" baseline="0" dirty="0" err="1">
                <a:ln>
                  <a:noFill/>
                </a:ln>
                <a:solidFill>
                  <a:srgbClr val="273239"/>
                </a:solidFill>
                <a:effectLst/>
                <a:latin typeface="Consolas" panose="020B0609020204030204" pitchFamily="49" charset="0"/>
              </a:rPr>
              <a:t>.next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B4EA7D3-AEDB-4EF1-AD19-7737BD927F35}"/>
              </a:ext>
            </a:extLst>
          </p:cNvPr>
          <p:cNvSpPr>
            <a:spLocks noChangeArrowheads="1"/>
          </p:cNvSpPr>
          <p:nvPr/>
        </p:nvSpPr>
        <p:spPr bwMode="auto">
          <a:xfrm>
            <a:off x="-503582" y="3886200"/>
            <a:ext cx="357188"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443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47863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1D8DF-4240-4482-A8C7-6A6483F12C57}"/>
              </a:ext>
            </a:extLst>
          </p:cNvPr>
          <p:cNvSpPr>
            <a:spLocks noGrp="1"/>
          </p:cNvSpPr>
          <p:nvPr>
            <p:ph type="title"/>
          </p:nvPr>
        </p:nvSpPr>
        <p:spPr/>
        <p:txBody>
          <a:bodyPr/>
          <a:lstStyle/>
          <a:p>
            <a:r>
              <a:rPr lang="en-US" dirty="0"/>
              <a:t>DLL – </a:t>
            </a:r>
            <a:r>
              <a:rPr lang="en-US" b="1" dirty="0"/>
              <a:t>delete a node</a:t>
            </a:r>
            <a:endParaRPr lang="en-US" dirty="0"/>
          </a:p>
        </p:txBody>
      </p:sp>
      <p:sp>
        <p:nvSpPr>
          <p:cNvPr id="5" name="Rectangle 2">
            <a:extLst>
              <a:ext uri="{FF2B5EF4-FFF2-40B4-BE49-F238E27FC236}">
                <a16:creationId xmlns:a16="http://schemas.microsoft.com/office/drawing/2014/main" id="{4B4EA7D3-AEDB-4EF1-AD19-7737BD927F35}"/>
              </a:ext>
            </a:extLst>
          </p:cNvPr>
          <p:cNvSpPr>
            <a:spLocks noChangeArrowheads="1"/>
          </p:cNvSpPr>
          <p:nvPr/>
        </p:nvSpPr>
        <p:spPr bwMode="auto">
          <a:xfrm>
            <a:off x="-503582" y="3886200"/>
            <a:ext cx="357188"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443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821692E0-4689-4A48-843C-B04A528FF5F4}"/>
              </a:ext>
            </a:extLst>
          </p:cNvPr>
          <p:cNvSpPr>
            <a:spLocks noChangeArrowheads="1"/>
          </p:cNvSpPr>
          <p:nvPr/>
        </p:nvSpPr>
        <p:spPr bwMode="auto">
          <a:xfrm>
            <a:off x="333824" y="1237151"/>
            <a:ext cx="3427274" cy="41242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Consolas" panose="020B0609020204030204" pitchFamily="49" charset="0"/>
              </a:rPr>
              <a:t>void</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deleteNode</a:t>
            </a:r>
            <a:r>
              <a:rPr kumimoji="0" lang="en-US" altLang="en-US" sz="1400" b="0" i="0" u="none" strike="noStrike" cap="none" normalizeH="0" baseline="0" dirty="0">
                <a:ln>
                  <a:noFill/>
                </a:ln>
                <a:solidFill>
                  <a:srgbClr val="000000"/>
                </a:solidFill>
                <a:effectLst/>
                <a:latin typeface="Consolas" panose="020B0609020204030204" pitchFamily="49" charset="0"/>
              </a:rPr>
              <a:t>(Node del)</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Base case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if</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(head == </a:t>
            </a:r>
            <a:r>
              <a:rPr kumimoji="0" lang="en-US" altLang="en-US" sz="1400" b="1" i="0" u="none" strike="noStrike" cap="none" normalizeH="0" baseline="0" dirty="0">
                <a:ln>
                  <a:noFill/>
                </a:ln>
                <a:solidFill>
                  <a:srgbClr val="006699"/>
                </a:solidFill>
                <a:effectLst/>
                <a:latin typeface="Consolas" panose="020B0609020204030204" pitchFamily="49" charset="0"/>
              </a:rPr>
              <a:t>null</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 del == </a:t>
            </a:r>
            <a:r>
              <a:rPr kumimoji="0" lang="en-US" altLang="en-US" sz="1400" b="1" i="0" u="none" strike="noStrike" cap="none" normalizeH="0" baseline="0" dirty="0">
                <a:ln>
                  <a:noFill/>
                </a:ln>
                <a:solidFill>
                  <a:srgbClr val="006699"/>
                </a:solidFill>
                <a:effectLst/>
                <a:latin typeface="Consolas" panose="020B0609020204030204" pitchFamily="49" charset="0"/>
              </a:rPr>
              <a:t>null</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return</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If node to be deleted is head node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if</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(head == del)</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head = </a:t>
            </a:r>
            <a:r>
              <a:rPr kumimoji="0" lang="en-US" altLang="en-US" sz="1400" b="0" i="0" u="none" strike="noStrike" cap="none" normalizeH="0" baseline="0" dirty="0" err="1">
                <a:ln>
                  <a:noFill/>
                </a:ln>
                <a:solidFill>
                  <a:srgbClr val="000000"/>
                </a:solidFill>
                <a:effectLst/>
                <a:latin typeface="Consolas" panose="020B0609020204030204" pitchFamily="49" charset="0"/>
              </a:rPr>
              <a:t>del.next</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1FEC8763-02F3-46DA-B106-1FA09326F292}"/>
              </a:ext>
            </a:extLst>
          </p:cNvPr>
          <p:cNvSpPr>
            <a:spLocks noChangeArrowheads="1"/>
          </p:cNvSpPr>
          <p:nvPr/>
        </p:nvSpPr>
        <p:spPr bwMode="auto">
          <a:xfrm>
            <a:off x="4104608" y="1270000"/>
            <a:ext cx="5512904"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Change next only if node to be deleted</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is NOT the last node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if</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del.next</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1" i="0" u="none" strike="noStrike" cap="none" normalizeH="0" baseline="0" dirty="0">
                <a:ln>
                  <a:noFill/>
                </a:ln>
                <a:solidFill>
                  <a:srgbClr val="006699"/>
                </a:solidFill>
                <a:effectLst/>
                <a:latin typeface="Consolas" panose="020B0609020204030204" pitchFamily="49" charset="0"/>
              </a:rPr>
              <a:t>null</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del.next.prev</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0" i="0" u="none" strike="noStrike" cap="none" normalizeH="0" baseline="0" dirty="0" err="1">
                <a:ln>
                  <a:noFill/>
                </a:ln>
                <a:solidFill>
                  <a:srgbClr val="000000"/>
                </a:solidFill>
                <a:effectLst/>
                <a:latin typeface="Consolas" panose="020B0609020204030204" pitchFamily="49" charset="0"/>
              </a:rPr>
              <a:t>del.prev</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Change </a:t>
            </a:r>
            <a:r>
              <a:rPr kumimoji="0" lang="en-US" altLang="en-US" sz="1400" b="0" i="0" u="none" strike="noStrike" cap="none" normalizeH="0" baseline="0" dirty="0" err="1">
                <a:ln>
                  <a:noFill/>
                </a:ln>
                <a:solidFill>
                  <a:srgbClr val="008200"/>
                </a:solidFill>
                <a:effectLst/>
                <a:latin typeface="Consolas" panose="020B0609020204030204" pitchFamily="49" charset="0"/>
              </a:rPr>
              <a:t>prev</a:t>
            </a:r>
            <a:r>
              <a:rPr kumimoji="0" lang="en-US" altLang="en-US" sz="1400" b="0" i="0" u="none" strike="noStrike" cap="none" normalizeH="0" baseline="0" dirty="0">
                <a:ln>
                  <a:noFill/>
                </a:ln>
                <a:solidFill>
                  <a:srgbClr val="008200"/>
                </a:solidFill>
                <a:effectLst/>
                <a:latin typeface="Consolas" panose="020B0609020204030204" pitchFamily="49" charset="0"/>
              </a:rPr>
              <a:t> only if node to be deleted</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is NOT the first node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if</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del.prev</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1" i="0" u="none" strike="noStrike" cap="none" normalizeH="0" baseline="0" dirty="0">
                <a:ln>
                  <a:noFill/>
                </a:ln>
                <a:solidFill>
                  <a:srgbClr val="006699"/>
                </a:solidFill>
                <a:effectLst/>
                <a:latin typeface="Consolas" panose="020B0609020204030204" pitchFamily="49" charset="0"/>
              </a:rPr>
              <a:t>null</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del.prev.next</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0" i="0" u="none" strike="noStrike" cap="none" normalizeH="0" baseline="0" dirty="0" err="1">
                <a:ln>
                  <a:noFill/>
                </a:ln>
                <a:solidFill>
                  <a:srgbClr val="000000"/>
                </a:solidFill>
                <a:effectLst/>
                <a:latin typeface="Consolas" panose="020B0609020204030204" pitchFamily="49" charset="0"/>
              </a:rPr>
              <a:t>del.next</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Finally, free the memory occupied by del</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return</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37184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1D8DF-4240-4482-A8C7-6A6483F12C57}"/>
              </a:ext>
            </a:extLst>
          </p:cNvPr>
          <p:cNvSpPr>
            <a:spLocks noGrp="1"/>
          </p:cNvSpPr>
          <p:nvPr>
            <p:ph type="title"/>
          </p:nvPr>
        </p:nvSpPr>
        <p:spPr/>
        <p:txBody>
          <a:bodyPr/>
          <a:lstStyle/>
          <a:p>
            <a:r>
              <a:rPr lang="en-US" dirty="0"/>
              <a:t>DLL – </a:t>
            </a:r>
            <a:r>
              <a:rPr lang="en-US" b="1" dirty="0"/>
              <a:t>delete a node, final main calling</a:t>
            </a:r>
            <a:endParaRPr lang="en-US" dirty="0"/>
          </a:p>
        </p:txBody>
      </p:sp>
      <p:sp>
        <p:nvSpPr>
          <p:cNvPr id="3" name="Rectangle 1">
            <a:extLst>
              <a:ext uri="{FF2B5EF4-FFF2-40B4-BE49-F238E27FC236}">
                <a16:creationId xmlns:a16="http://schemas.microsoft.com/office/drawing/2014/main" id="{C31890E0-5071-4B6C-AF76-7F23AA365D2E}"/>
              </a:ext>
            </a:extLst>
          </p:cNvPr>
          <p:cNvSpPr>
            <a:spLocks noChangeArrowheads="1"/>
          </p:cNvSpPr>
          <p:nvPr/>
        </p:nvSpPr>
        <p:spPr bwMode="auto">
          <a:xfrm>
            <a:off x="1179443" y="1654316"/>
            <a:ext cx="6844823" cy="141577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 Deleting middle node from 8-&gt;4-&gt;2</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dll.deleteNode</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dll.head.next</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latin typeface="Consolas" panose="020B0609020204030204" pitchFamily="49" charset="0"/>
              </a:rPr>
              <a:t> </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Console.Write</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00FF"/>
                </a:solidFill>
                <a:effectLst/>
                <a:latin typeface="Consolas" panose="020B0609020204030204" pitchFamily="49" charset="0"/>
              </a:rPr>
              <a:t>"\</a:t>
            </a:r>
            <a:r>
              <a:rPr kumimoji="0" lang="en-US" altLang="en-US" sz="1600" b="0" i="0" u="none" strike="noStrike" cap="none" normalizeH="0" baseline="0" dirty="0" err="1">
                <a:ln>
                  <a:noFill/>
                </a:ln>
                <a:solidFill>
                  <a:srgbClr val="0000FF"/>
                </a:solidFill>
                <a:effectLst/>
                <a:latin typeface="Consolas" panose="020B0609020204030204" pitchFamily="49" charset="0"/>
              </a:rPr>
              <a:t>nList</a:t>
            </a:r>
            <a:r>
              <a:rPr kumimoji="0" lang="en-US" altLang="en-US" sz="1600" b="0" i="0" u="none" strike="noStrike" cap="none" normalizeH="0" baseline="0" dirty="0">
                <a:ln>
                  <a:noFill/>
                </a:ln>
                <a:solidFill>
                  <a:srgbClr val="0000FF"/>
                </a:solidFill>
                <a:effectLst/>
                <a:latin typeface="Consolas" panose="020B0609020204030204" pitchFamily="49" charset="0"/>
              </a:rPr>
              <a:t> after Deleting middle node: "</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dll.printlist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dll.head</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6789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1D8DF-4240-4482-A8C7-6A6483F12C57}"/>
              </a:ext>
            </a:extLst>
          </p:cNvPr>
          <p:cNvSpPr>
            <a:spLocks noGrp="1"/>
          </p:cNvSpPr>
          <p:nvPr>
            <p:ph type="title"/>
          </p:nvPr>
        </p:nvSpPr>
        <p:spPr/>
        <p:txBody>
          <a:bodyPr/>
          <a:lstStyle/>
          <a:p>
            <a:r>
              <a:rPr lang="en-US" dirty="0"/>
              <a:t>DLL – </a:t>
            </a:r>
            <a:r>
              <a:rPr lang="en-US" b="1" dirty="0"/>
              <a:t>delete a node, at given position</a:t>
            </a:r>
            <a:endParaRPr lang="en-US" dirty="0"/>
          </a:p>
        </p:txBody>
      </p:sp>
      <p:sp>
        <p:nvSpPr>
          <p:cNvPr id="4" name="Rectangle 3">
            <a:extLst>
              <a:ext uri="{FF2B5EF4-FFF2-40B4-BE49-F238E27FC236}">
                <a16:creationId xmlns:a16="http://schemas.microsoft.com/office/drawing/2014/main" id="{B85AEC59-C601-4473-9552-2FFB12705E99}"/>
              </a:ext>
            </a:extLst>
          </p:cNvPr>
          <p:cNvSpPr/>
          <p:nvPr/>
        </p:nvSpPr>
        <p:spPr>
          <a:xfrm>
            <a:off x="677333" y="1562605"/>
            <a:ext cx="6399327" cy="1200329"/>
          </a:xfrm>
          <a:prstGeom prst="rect">
            <a:avLst/>
          </a:prstGeom>
        </p:spPr>
        <p:txBody>
          <a:bodyPr wrap="square">
            <a:spAutoFit/>
          </a:bodyPr>
          <a:lstStyle/>
          <a:p>
            <a:r>
              <a:rPr lang="en-US" dirty="0">
                <a:solidFill>
                  <a:srgbClr val="273239"/>
                </a:solidFill>
                <a:latin typeface="urw-din"/>
              </a:rPr>
              <a:t>Given a doubly linked list and a position </a:t>
            </a:r>
            <a:r>
              <a:rPr lang="en-US" b="1" dirty="0">
                <a:solidFill>
                  <a:srgbClr val="273239"/>
                </a:solidFill>
                <a:latin typeface="urw-din"/>
              </a:rPr>
              <a:t>n</a:t>
            </a:r>
            <a:r>
              <a:rPr lang="en-US" dirty="0">
                <a:solidFill>
                  <a:srgbClr val="273239"/>
                </a:solidFill>
                <a:latin typeface="urw-din"/>
              </a:rPr>
              <a:t>. The task is to delete the node at the given position </a:t>
            </a:r>
            <a:r>
              <a:rPr lang="en-US" b="1" dirty="0">
                <a:solidFill>
                  <a:srgbClr val="273239"/>
                </a:solidFill>
                <a:latin typeface="urw-din"/>
              </a:rPr>
              <a:t>n</a:t>
            </a:r>
            <a:r>
              <a:rPr lang="en-US" dirty="0">
                <a:solidFill>
                  <a:srgbClr val="273239"/>
                </a:solidFill>
                <a:latin typeface="urw-din"/>
              </a:rPr>
              <a:t> from the beginning.</a:t>
            </a:r>
            <a:br>
              <a:rPr lang="en-US" dirty="0"/>
            </a:br>
            <a:r>
              <a:rPr lang="en-US" dirty="0">
                <a:solidFill>
                  <a:srgbClr val="273239"/>
                </a:solidFill>
                <a:latin typeface="urw-din"/>
              </a:rPr>
              <a:t>Initial doubly linked list</a:t>
            </a:r>
          </a:p>
          <a:p>
            <a:endParaRPr lang="en-US" dirty="0">
              <a:solidFill>
                <a:srgbClr val="273239"/>
              </a:solidFill>
              <a:latin typeface="urw-din"/>
            </a:endParaRPr>
          </a:p>
        </p:txBody>
      </p:sp>
      <p:pic>
        <p:nvPicPr>
          <p:cNvPr id="5" name="Picture 4">
            <a:extLst>
              <a:ext uri="{FF2B5EF4-FFF2-40B4-BE49-F238E27FC236}">
                <a16:creationId xmlns:a16="http://schemas.microsoft.com/office/drawing/2014/main" id="{2C6B7199-4E07-4498-A4BB-E28E5F9F8553}"/>
              </a:ext>
            </a:extLst>
          </p:cNvPr>
          <p:cNvPicPr>
            <a:picLocks noChangeAspect="1"/>
          </p:cNvPicPr>
          <p:nvPr/>
        </p:nvPicPr>
        <p:blipFill>
          <a:blip r:embed="rId2"/>
          <a:stretch>
            <a:fillRect/>
          </a:stretch>
        </p:blipFill>
        <p:spPr>
          <a:xfrm>
            <a:off x="5194853" y="1985433"/>
            <a:ext cx="4486643" cy="1897903"/>
          </a:xfrm>
          <a:prstGeom prst="rect">
            <a:avLst/>
          </a:prstGeom>
        </p:spPr>
      </p:pic>
      <p:sp>
        <p:nvSpPr>
          <p:cNvPr id="6" name="Rectangle 5">
            <a:extLst>
              <a:ext uri="{FF2B5EF4-FFF2-40B4-BE49-F238E27FC236}">
                <a16:creationId xmlns:a16="http://schemas.microsoft.com/office/drawing/2014/main" id="{8A7B095D-F3C1-4AA6-AC25-2EB6CE930241}"/>
              </a:ext>
            </a:extLst>
          </p:cNvPr>
          <p:cNvSpPr/>
          <p:nvPr/>
        </p:nvSpPr>
        <p:spPr>
          <a:xfrm>
            <a:off x="550700" y="3105834"/>
            <a:ext cx="3557474" cy="646331"/>
          </a:xfrm>
          <a:prstGeom prst="rect">
            <a:avLst/>
          </a:prstGeom>
        </p:spPr>
        <p:txBody>
          <a:bodyPr wrap="square">
            <a:spAutoFit/>
          </a:bodyPr>
          <a:lstStyle/>
          <a:p>
            <a:r>
              <a:rPr lang="en-US" dirty="0"/>
              <a:t>Doubly Linked List after deletion of node at position </a:t>
            </a:r>
            <a:r>
              <a:rPr lang="en-US" b="1" dirty="0"/>
              <a:t>n</a:t>
            </a:r>
            <a:r>
              <a:rPr lang="en-US" dirty="0"/>
              <a:t> = 2</a:t>
            </a:r>
          </a:p>
        </p:txBody>
      </p:sp>
      <p:pic>
        <p:nvPicPr>
          <p:cNvPr id="7" name="Picture 6">
            <a:extLst>
              <a:ext uri="{FF2B5EF4-FFF2-40B4-BE49-F238E27FC236}">
                <a16:creationId xmlns:a16="http://schemas.microsoft.com/office/drawing/2014/main" id="{F143C5EF-43DD-40CE-A163-784C1C9811DF}"/>
              </a:ext>
            </a:extLst>
          </p:cNvPr>
          <p:cNvPicPr>
            <a:picLocks noChangeAspect="1"/>
          </p:cNvPicPr>
          <p:nvPr/>
        </p:nvPicPr>
        <p:blipFill>
          <a:blip r:embed="rId3"/>
          <a:stretch>
            <a:fillRect/>
          </a:stretch>
        </p:blipFill>
        <p:spPr>
          <a:xfrm>
            <a:off x="2122930" y="4079322"/>
            <a:ext cx="5705475" cy="2438400"/>
          </a:xfrm>
          <a:prstGeom prst="rect">
            <a:avLst/>
          </a:prstGeom>
        </p:spPr>
      </p:pic>
    </p:spTree>
    <p:extLst>
      <p:ext uri="{BB962C8B-B14F-4D97-AF65-F5344CB8AC3E}">
        <p14:creationId xmlns:p14="http://schemas.microsoft.com/office/powerpoint/2010/main" val="3174402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1D8DF-4240-4482-A8C7-6A6483F12C57}"/>
              </a:ext>
            </a:extLst>
          </p:cNvPr>
          <p:cNvSpPr>
            <a:spLocks noGrp="1"/>
          </p:cNvSpPr>
          <p:nvPr>
            <p:ph type="title"/>
          </p:nvPr>
        </p:nvSpPr>
        <p:spPr/>
        <p:txBody>
          <a:bodyPr/>
          <a:lstStyle/>
          <a:p>
            <a:r>
              <a:rPr lang="en-US" dirty="0"/>
              <a:t>DLL – </a:t>
            </a:r>
            <a:r>
              <a:rPr lang="en-US" b="1" dirty="0"/>
              <a:t>delete a node, at given position</a:t>
            </a:r>
            <a:endParaRPr lang="en-US" dirty="0"/>
          </a:p>
        </p:txBody>
      </p:sp>
      <p:sp>
        <p:nvSpPr>
          <p:cNvPr id="3" name="Rectangle 2">
            <a:extLst>
              <a:ext uri="{FF2B5EF4-FFF2-40B4-BE49-F238E27FC236}">
                <a16:creationId xmlns:a16="http://schemas.microsoft.com/office/drawing/2014/main" id="{421788A0-ED36-4B4B-A96B-C176FF26FB2D}"/>
              </a:ext>
            </a:extLst>
          </p:cNvPr>
          <p:cNvSpPr/>
          <p:nvPr/>
        </p:nvSpPr>
        <p:spPr>
          <a:xfrm>
            <a:off x="677334" y="1490367"/>
            <a:ext cx="6096000" cy="1200329"/>
          </a:xfrm>
          <a:prstGeom prst="rect">
            <a:avLst/>
          </a:prstGeom>
        </p:spPr>
        <p:txBody>
          <a:bodyPr>
            <a:spAutoFit/>
          </a:bodyPr>
          <a:lstStyle/>
          <a:p>
            <a:pPr fontAlgn="base"/>
            <a:r>
              <a:rPr lang="en-US" b="1" dirty="0">
                <a:solidFill>
                  <a:srgbClr val="273239"/>
                </a:solidFill>
                <a:latin typeface="urw-din"/>
              </a:rPr>
              <a:t>Approach:</a:t>
            </a:r>
            <a:r>
              <a:rPr lang="en-US" dirty="0">
                <a:solidFill>
                  <a:srgbClr val="273239"/>
                </a:solidFill>
                <a:latin typeface="urw-din"/>
              </a:rPr>
              <a:t> Following are the steps:</a:t>
            </a:r>
          </a:p>
          <a:p>
            <a:pPr fontAlgn="base">
              <a:buFont typeface="+mj-lt"/>
              <a:buAutoNum type="arabicPeriod"/>
            </a:pPr>
            <a:r>
              <a:rPr lang="en-US" dirty="0">
                <a:solidFill>
                  <a:srgbClr val="273239"/>
                </a:solidFill>
                <a:latin typeface="urw-din"/>
              </a:rPr>
              <a:t>Get the pointer to the node at position </a:t>
            </a:r>
            <a:r>
              <a:rPr lang="en-US" b="1" dirty="0">
                <a:solidFill>
                  <a:srgbClr val="273239"/>
                </a:solidFill>
                <a:latin typeface="urw-din"/>
              </a:rPr>
              <a:t>n</a:t>
            </a:r>
            <a:r>
              <a:rPr lang="en-US" dirty="0">
                <a:solidFill>
                  <a:srgbClr val="273239"/>
                </a:solidFill>
                <a:latin typeface="urw-din"/>
              </a:rPr>
              <a:t> by traversing the doubly linked list up to the </a:t>
            </a:r>
            <a:r>
              <a:rPr lang="en-US" b="1" dirty="0">
                <a:solidFill>
                  <a:srgbClr val="273239"/>
                </a:solidFill>
                <a:latin typeface="urw-din"/>
              </a:rPr>
              <a:t>nth</a:t>
            </a:r>
            <a:r>
              <a:rPr lang="en-US" dirty="0">
                <a:solidFill>
                  <a:srgbClr val="273239"/>
                </a:solidFill>
                <a:latin typeface="urw-din"/>
              </a:rPr>
              <a:t> node from the beginning.</a:t>
            </a:r>
          </a:p>
          <a:p>
            <a:pPr fontAlgn="base">
              <a:buFont typeface="+mj-lt"/>
              <a:buAutoNum type="arabicPeriod"/>
            </a:pPr>
            <a:r>
              <a:rPr lang="en-US" dirty="0">
                <a:solidFill>
                  <a:srgbClr val="273239"/>
                </a:solidFill>
                <a:latin typeface="urw-din"/>
              </a:rPr>
              <a:t>Delete the node using the pointer obtained in </a:t>
            </a:r>
            <a:endParaRPr lang="en-US" b="0" i="0" dirty="0">
              <a:solidFill>
                <a:srgbClr val="273239"/>
              </a:solidFill>
              <a:effectLst/>
              <a:latin typeface="urw-din"/>
            </a:endParaRPr>
          </a:p>
        </p:txBody>
      </p:sp>
    </p:spTree>
    <p:extLst>
      <p:ext uri="{BB962C8B-B14F-4D97-AF65-F5344CB8AC3E}">
        <p14:creationId xmlns:p14="http://schemas.microsoft.com/office/powerpoint/2010/main" val="2483545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1D8DF-4240-4482-A8C7-6A6483F12C57}"/>
              </a:ext>
            </a:extLst>
          </p:cNvPr>
          <p:cNvSpPr>
            <a:spLocks noGrp="1"/>
          </p:cNvSpPr>
          <p:nvPr>
            <p:ph type="title"/>
          </p:nvPr>
        </p:nvSpPr>
        <p:spPr/>
        <p:txBody>
          <a:bodyPr/>
          <a:lstStyle/>
          <a:p>
            <a:r>
              <a:rPr lang="en-US" dirty="0"/>
              <a:t>DLL – </a:t>
            </a:r>
            <a:r>
              <a:rPr lang="en-US" b="1" dirty="0"/>
              <a:t>delete a node, at given position</a:t>
            </a:r>
            <a:endParaRPr lang="en-US" dirty="0"/>
          </a:p>
        </p:txBody>
      </p:sp>
      <p:sp>
        <p:nvSpPr>
          <p:cNvPr id="4" name="Rectangle 1">
            <a:extLst>
              <a:ext uri="{FF2B5EF4-FFF2-40B4-BE49-F238E27FC236}">
                <a16:creationId xmlns:a16="http://schemas.microsoft.com/office/drawing/2014/main" id="{65EAC45A-3C62-4CBA-9C6F-058CDE460EBF}"/>
              </a:ext>
            </a:extLst>
          </p:cNvPr>
          <p:cNvSpPr>
            <a:spLocks noChangeArrowheads="1"/>
          </p:cNvSpPr>
          <p:nvPr/>
        </p:nvSpPr>
        <p:spPr bwMode="auto">
          <a:xfrm>
            <a:off x="678380" y="1631752"/>
            <a:ext cx="4479235" cy="46166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Consolas" panose="020B0609020204030204" pitchFamily="49" charset="0"/>
              </a:rPr>
              <a:t>static</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void</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deleteNodeAtGivenPos</a:t>
            </a:r>
            <a:r>
              <a:rPr kumimoji="0" lang="en-US" altLang="en-US" sz="1400" b="0" i="0" u="none" strike="noStrike" cap="none" normalizeH="0" baseline="0" dirty="0">
                <a:ln>
                  <a:noFill/>
                </a:ln>
                <a:solidFill>
                  <a:srgbClr val="000000"/>
                </a:solidFill>
                <a:effectLst/>
                <a:latin typeface="Consolas" panose="020B0609020204030204" pitchFamily="49" charset="0"/>
              </a:rPr>
              <a:t>(Node head, </a:t>
            </a:r>
            <a:r>
              <a:rPr kumimoji="0" lang="en-US" altLang="en-US" sz="1400" b="1" i="0" u="none" strike="noStrike" cap="none" normalizeH="0" baseline="0" dirty="0">
                <a:ln>
                  <a:noFill/>
                </a:ln>
                <a:solidFill>
                  <a:srgbClr val="006699"/>
                </a:solidFill>
                <a:effectLst/>
                <a:latin typeface="Consolas" panose="020B0609020204030204" pitchFamily="49" charset="0"/>
              </a:rPr>
              <a:t>int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n)</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if list in NULL or invalid position is given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if</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(head == </a:t>
            </a:r>
            <a:r>
              <a:rPr kumimoji="0" lang="en-US" altLang="en-US" sz="1400" b="1" i="0" u="none" strike="noStrike" cap="none" normalizeH="0" baseline="0" dirty="0">
                <a:ln>
                  <a:noFill/>
                </a:ln>
                <a:solidFill>
                  <a:srgbClr val="006699"/>
                </a:solidFill>
                <a:effectLst/>
                <a:latin typeface="Consolas" panose="020B0609020204030204" pitchFamily="49" charset="0"/>
              </a:rPr>
              <a:t>null</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 n &lt;= 0)</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return</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Node current = head;</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int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i</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traverse up to the node at position 'n' from the beginning</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for</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i</a:t>
            </a:r>
            <a:r>
              <a:rPr kumimoji="0" lang="en-US" altLang="en-US" sz="1400" b="0" i="0" u="none" strike="noStrike" cap="none" normalizeH="0" baseline="0" dirty="0">
                <a:ln>
                  <a:noFill/>
                </a:ln>
                <a:solidFill>
                  <a:srgbClr val="000000"/>
                </a:solidFill>
                <a:effectLst/>
                <a:latin typeface="Consolas" panose="020B0609020204030204" pitchFamily="49" charset="0"/>
              </a:rPr>
              <a:t> = 1; current != </a:t>
            </a:r>
            <a:r>
              <a:rPr kumimoji="0" lang="en-US" altLang="en-US" sz="1400" b="1" i="0" u="none" strike="noStrike" cap="none" normalizeH="0" baseline="0" dirty="0">
                <a:ln>
                  <a:noFill/>
                </a:ln>
                <a:solidFill>
                  <a:srgbClr val="006699"/>
                </a:solidFill>
                <a:effectLst/>
                <a:latin typeface="Consolas" panose="020B0609020204030204" pitchFamily="49" charset="0"/>
              </a:rPr>
              <a:t>null</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&amp;&amp; </a:t>
            </a:r>
            <a:r>
              <a:rPr kumimoji="0" lang="en-US" altLang="en-US" sz="1400" b="0" i="0" u="none" strike="noStrike" cap="none" normalizeH="0" baseline="0" dirty="0" err="1">
                <a:ln>
                  <a:noFill/>
                </a:ln>
                <a:solidFill>
                  <a:srgbClr val="000000"/>
                </a:solidFill>
                <a:effectLst/>
                <a:latin typeface="Consolas" panose="020B0609020204030204" pitchFamily="49" charset="0"/>
              </a:rPr>
              <a:t>i</a:t>
            </a:r>
            <a:r>
              <a:rPr kumimoji="0" lang="en-US" altLang="en-US" sz="1400" b="0" i="0" u="none" strike="noStrike" cap="none" normalizeH="0" baseline="0" dirty="0">
                <a:ln>
                  <a:noFill/>
                </a:ln>
                <a:solidFill>
                  <a:srgbClr val="000000"/>
                </a:solidFill>
                <a:effectLst/>
                <a:latin typeface="Consolas" panose="020B0609020204030204" pitchFamily="49" charset="0"/>
              </a:rPr>
              <a:t> &lt; n; </a:t>
            </a:r>
            <a:r>
              <a:rPr kumimoji="0" lang="en-US" altLang="en-US" sz="1400" b="0" i="0" u="none" strike="noStrike" cap="none" normalizeH="0" baseline="0" dirty="0" err="1">
                <a:ln>
                  <a:noFill/>
                </a:ln>
                <a:solidFill>
                  <a:srgbClr val="000000"/>
                </a:solidFill>
                <a:effectLst/>
                <a:latin typeface="Consolas" panose="020B0609020204030204" pitchFamily="49" charset="0"/>
              </a:rPr>
              <a:t>i</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current = </a:t>
            </a:r>
            <a:r>
              <a:rPr kumimoji="0" lang="en-US" altLang="en-US" sz="1400" b="0" i="0" u="none" strike="noStrike" cap="none" normalizeH="0" baseline="0" dirty="0" err="1">
                <a:ln>
                  <a:noFill/>
                </a:ln>
                <a:solidFill>
                  <a:srgbClr val="000000"/>
                </a:solidFill>
                <a:effectLst/>
                <a:latin typeface="Consolas" panose="020B0609020204030204" pitchFamily="49" charset="0"/>
              </a:rPr>
              <a:t>current.next</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3E527DCC-7A9D-42C8-BA47-0606CBE3E856}"/>
              </a:ext>
            </a:extLst>
          </p:cNvPr>
          <p:cNvSpPr>
            <a:spLocks noChangeArrowheads="1"/>
          </p:cNvSpPr>
          <p:nvPr/>
        </p:nvSpPr>
        <p:spPr bwMode="auto">
          <a:xfrm>
            <a:off x="5417620" y="2274838"/>
            <a:ext cx="3856382"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if 'n' is greater than the number of nodes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in the doubly linked list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if</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(current == </a:t>
            </a:r>
            <a:r>
              <a:rPr kumimoji="0" lang="en-US" altLang="en-US" sz="1400" b="1" i="0" u="none" strike="noStrike" cap="none" normalizeH="0" baseline="0" dirty="0">
                <a:ln>
                  <a:noFill/>
                </a:ln>
                <a:solidFill>
                  <a:srgbClr val="006699"/>
                </a:solidFill>
                <a:effectLst/>
                <a:latin typeface="Consolas" panose="020B0609020204030204" pitchFamily="49" charset="0"/>
              </a:rPr>
              <a:t>null</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return</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delete the node pointed to by 'current'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deleteNode</a:t>
            </a:r>
            <a:r>
              <a:rPr kumimoji="0" lang="en-US" altLang="en-US" sz="1400" b="0" i="0" u="none" strike="noStrike" cap="none" normalizeH="0" baseline="0" dirty="0">
                <a:ln>
                  <a:noFill/>
                </a:ln>
                <a:solidFill>
                  <a:srgbClr val="000000"/>
                </a:solidFill>
                <a:effectLst/>
                <a:latin typeface="Consolas" panose="020B0609020204030204" pitchFamily="49" charset="0"/>
              </a:rPr>
              <a:t>(head, current);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63087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1D8DF-4240-4482-A8C7-6A6483F12C57}"/>
              </a:ext>
            </a:extLst>
          </p:cNvPr>
          <p:cNvSpPr>
            <a:spLocks noGrp="1"/>
          </p:cNvSpPr>
          <p:nvPr>
            <p:ph type="title"/>
          </p:nvPr>
        </p:nvSpPr>
        <p:spPr>
          <a:xfrm>
            <a:off x="412291" y="384313"/>
            <a:ext cx="8596668" cy="1320800"/>
          </a:xfrm>
        </p:spPr>
        <p:txBody>
          <a:bodyPr/>
          <a:lstStyle/>
          <a:p>
            <a:r>
              <a:rPr lang="en-US" dirty="0"/>
              <a:t>DLL – </a:t>
            </a:r>
            <a:r>
              <a:rPr lang="en-US" b="1" dirty="0"/>
              <a:t>delete a node, at given position</a:t>
            </a:r>
            <a:endParaRPr lang="en-US" dirty="0"/>
          </a:p>
        </p:txBody>
      </p:sp>
      <p:sp>
        <p:nvSpPr>
          <p:cNvPr id="4" name="Rectangle 1">
            <a:extLst>
              <a:ext uri="{FF2B5EF4-FFF2-40B4-BE49-F238E27FC236}">
                <a16:creationId xmlns:a16="http://schemas.microsoft.com/office/drawing/2014/main" id="{65EAC45A-3C62-4CBA-9C6F-058CDE460EBF}"/>
              </a:ext>
            </a:extLst>
          </p:cNvPr>
          <p:cNvSpPr>
            <a:spLocks noChangeArrowheads="1"/>
          </p:cNvSpPr>
          <p:nvPr/>
        </p:nvSpPr>
        <p:spPr bwMode="auto">
          <a:xfrm>
            <a:off x="678380" y="3755410"/>
            <a:ext cx="4479235"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90B05CF4-B7BC-430D-AB18-8B8B3D149247}"/>
              </a:ext>
            </a:extLst>
          </p:cNvPr>
          <p:cNvSpPr>
            <a:spLocks noChangeArrowheads="1"/>
          </p:cNvSpPr>
          <p:nvPr/>
        </p:nvSpPr>
        <p:spPr bwMode="auto">
          <a:xfrm>
            <a:off x="569844" y="1168051"/>
            <a:ext cx="7076660" cy="51398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Start with the empty list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Node head = </a:t>
            </a:r>
            <a:r>
              <a:rPr kumimoji="0" lang="en-US" altLang="en-US" sz="1400" b="1" i="0" u="none" strike="noStrike" cap="none" normalizeH="0" baseline="0" dirty="0">
                <a:ln>
                  <a:noFill/>
                </a:ln>
                <a:solidFill>
                  <a:srgbClr val="006699"/>
                </a:solidFill>
                <a:effectLst/>
                <a:latin typeface="Consolas" panose="020B0609020204030204" pitchFamily="49" charset="0"/>
              </a:rPr>
              <a:t>null</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Create the doubly linked list: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2&lt;-&gt;2&lt;-&gt;10&lt;-&gt;8&lt;-&gt;4&lt;-&gt;2&lt;-&gt;5&lt;-&gt;2</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head = push(head, 2);</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head = push(head, 5);</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head = push(head, 4);</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head = push(head, 8);</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head = push(head, 10);</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Console.WriteLine</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"Doubly linked list before deletion:"</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printList</a:t>
            </a:r>
            <a:r>
              <a:rPr kumimoji="0" lang="en-US" altLang="en-US" sz="1400" b="0" i="0" u="none" strike="noStrike" cap="none" normalizeH="0" baseline="0" dirty="0">
                <a:ln>
                  <a:noFill/>
                </a:ln>
                <a:solidFill>
                  <a:srgbClr val="000000"/>
                </a:solidFill>
                <a:effectLst/>
                <a:latin typeface="Consolas" panose="020B0609020204030204" pitchFamily="49" charset="0"/>
              </a:rPr>
              <a:t>(head);</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int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n = 2;</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delete node at the given position 'n'</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deleteNodeAtGivenPos</a:t>
            </a:r>
            <a:r>
              <a:rPr kumimoji="0" lang="en-US" altLang="en-US" sz="1400" b="0" i="0" u="none" strike="noStrike" cap="none" normalizeH="0" baseline="0" dirty="0">
                <a:ln>
                  <a:noFill/>
                </a:ln>
                <a:solidFill>
                  <a:srgbClr val="000000"/>
                </a:solidFill>
                <a:effectLst/>
                <a:latin typeface="Consolas" panose="020B0609020204030204" pitchFamily="49" charset="0"/>
              </a:rPr>
              <a:t>(head, n);</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Console.WriteLine</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"Doubly linked list after deletion:"</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printList</a:t>
            </a:r>
            <a:r>
              <a:rPr kumimoji="0" lang="en-US" altLang="en-US" sz="1400" b="0" i="0" u="none" strike="noStrike" cap="none" normalizeH="0" baseline="0" dirty="0">
                <a:ln>
                  <a:noFill/>
                </a:ln>
                <a:solidFill>
                  <a:srgbClr val="000000"/>
                </a:solidFill>
                <a:effectLst/>
                <a:latin typeface="Consolas" panose="020B0609020204030204" pitchFamily="49" charset="0"/>
              </a:rPr>
              <a:t>(head);</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E23E8422-78A6-4E1E-B685-3E21C91BF806}"/>
              </a:ext>
            </a:extLst>
          </p:cNvPr>
          <p:cNvPicPr>
            <a:picLocks noChangeAspect="1"/>
          </p:cNvPicPr>
          <p:nvPr/>
        </p:nvPicPr>
        <p:blipFill>
          <a:blip r:embed="rId2"/>
          <a:stretch>
            <a:fillRect/>
          </a:stretch>
        </p:blipFill>
        <p:spPr>
          <a:xfrm>
            <a:off x="5041929" y="2016922"/>
            <a:ext cx="4500697" cy="1587669"/>
          </a:xfrm>
          <a:prstGeom prst="rect">
            <a:avLst/>
          </a:prstGeom>
        </p:spPr>
      </p:pic>
    </p:spTree>
    <p:extLst>
      <p:ext uri="{BB962C8B-B14F-4D97-AF65-F5344CB8AC3E}">
        <p14:creationId xmlns:p14="http://schemas.microsoft.com/office/powerpoint/2010/main" val="3433360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Doubly linked list - Creation</a:t>
            </a:r>
          </a:p>
        </p:txBody>
      </p:sp>
      <p:sp>
        <p:nvSpPr>
          <p:cNvPr id="3" name="Content Placeholder 2"/>
          <p:cNvSpPr>
            <a:spLocks noGrp="1"/>
          </p:cNvSpPr>
          <p:nvPr>
            <p:ph idx="1"/>
          </p:nvPr>
        </p:nvSpPr>
        <p:spPr>
          <a:xfrm>
            <a:off x="677334" y="2160589"/>
            <a:ext cx="3686848" cy="3880773"/>
          </a:xfrm>
        </p:spPr>
        <p:txBody>
          <a:bodyPr>
            <a:normAutofit fontScale="92500" lnSpcReduction="20000"/>
          </a:bodyPr>
          <a:lstStyle/>
          <a:p>
            <a:pPr marL="0" indent="0">
              <a:buNone/>
            </a:pPr>
            <a:r>
              <a:rPr lang="en-US" dirty="0"/>
              <a:t> public class Node</a:t>
            </a:r>
          </a:p>
          <a:p>
            <a:pPr marL="0" indent="0">
              <a:buNone/>
            </a:pPr>
            <a:r>
              <a:rPr lang="en-US" dirty="0"/>
              <a:t>            {</a:t>
            </a:r>
          </a:p>
          <a:p>
            <a:pPr marL="0" indent="0">
              <a:buNone/>
            </a:pPr>
            <a:r>
              <a:rPr lang="en-US" dirty="0"/>
              <a:t>                public </a:t>
            </a:r>
            <a:r>
              <a:rPr lang="en-US" dirty="0" err="1"/>
              <a:t>int</a:t>
            </a:r>
            <a:r>
              <a:rPr lang="en-US" dirty="0"/>
              <a:t> data;</a:t>
            </a:r>
          </a:p>
          <a:p>
            <a:pPr marL="0" indent="0">
              <a:buNone/>
            </a:pPr>
            <a:r>
              <a:rPr lang="en-US" dirty="0"/>
              <a:t>                public Node </a:t>
            </a:r>
            <a:r>
              <a:rPr lang="en-US" dirty="0" err="1"/>
              <a:t>prev</a:t>
            </a:r>
            <a:r>
              <a:rPr lang="en-US" dirty="0"/>
              <a:t>;</a:t>
            </a:r>
          </a:p>
          <a:p>
            <a:pPr marL="0" indent="0">
              <a:buNone/>
            </a:pPr>
            <a:r>
              <a:rPr lang="en-US" dirty="0"/>
              <a:t>                public Node next;</a:t>
            </a:r>
          </a:p>
          <a:p>
            <a:pPr marL="0" indent="0">
              <a:buNone/>
            </a:pPr>
            <a:endParaRPr lang="en-US" dirty="0"/>
          </a:p>
          <a:p>
            <a:pPr marL="0" indent="0">
              <a:buNone/>
            </a:pPr>
            <a:r>
              <a:rPr lang="en-US" dirty="0"/>
              <a:t>                // Constructor to create a new node</a:t>
            </a:r>
          </a:p>
          <a:p>
            <a:pPr marL="0" indent="0">
              <a:buNone/>
            </a:pPr>
            <a:r>
              <a:rPr lang="en-US" dirty="0"/>
              <a:t>                // next and </a:t>
            </a:r>
            <a:r>
              <a:rPr lang="en-US" dirty="0" err="1"/>
              <a:t>prev</a:t>
            </a:r>
            <a:r>
              <a:rPr lang="en-US" dirty="0"/>
              <a:t> is by default initialized as null</a:t>
            </a:r>
          </a:p>
          <a:p>
            <a:pPr marL="0" indent="0">
              <a:buNone/>
            </a:pPr>
            <a:r>
              <a:rPr lang="en-US" dirty="0"/>
              <a:t>                Node(</a:t>
            </a:r>
            <a:r>
              <a:rPr lang="en-US" dirty="0" err="1"/>
              <a:t>int</a:t>
            </a:r>
            <a:r>
              <a:rPr lang="en-US" dirty="0"/>
              <a:t> d) { data = d; }</a:t>
            </a:r>
          </a:p>
          <a:p>
            <a:pPr marL="0" indent="0">
              <a:buNone/>
            </a:pPr>
            <a:r>
              <a:rPr lang="en-US" dirty="0"/>
              <a:t>            }</a:t>
            </a:r>
          </a:p>
          <a:p>
            <a:endParaRPr lang="en-US" dirty="0"/>
          </a:p>
        </p:txBody>
      </p:sp>
      <p:sp>
        <p:nvSpPr>
          <p:cNvPr id="4" name="Content Placeholder 2"/>
          <p:cNvSpPr txBox="1">
            <a:spLocks/>
          </p:cNvSpPr>
          <p:nvPr/>
        </p:nvSpPr>
        <p:spPr>
          <a:xfrm>
            <a:off x="4747106" y="2160588"/>
            <a:ext cx="4526895" cy="310760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  public class DLL</a:t>
            </a:r>
          </a:p>
          <a:p>
            <a:pPr marL="0" indent="0">
              <a:buNone/>
            </a:pPr>
            <a:r>
              <a:rPr lang="en-US" dirty="0"/>
              <a:t>        {</a:t>
            </a:r>
          </a:p>
          <a:p>
            <a:pPr marL="0" indent="0">
              <a:buNone/>
            </a:pPr>
            <a:r>
              <a:rPr lang="en-US" dirty="0"/>
              <a:t>            Node head; // head of list</a:t>
            </a:r>
          </a:p>
          <a:p>
            <a:pPr marL="0" indent="0">
              <a:buNone/>
            </a:pPr>
            <a:r>
              <a:rPr lang="en-US" dirty="0"/>
              <a:t>        }</a:t>
            </a:r>
          </a:p>
        </p:txBody>
      </p:sp>
    </p:spTree>
    <p:extLst>
      <p:ext uri="{BB962C8B-B14F-4D97-AF65-F5344CB8AC3E}">
        <p14:creationId xmlns:p14="http://schemas.microsoft.com/office/powerpoint/2010/main" val="1427860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Doubly linked list - TRAVERSAL</a:t>
            </a:r>
          </a:p>
        </p:txBody>
      </p:sp>
      <p:sp>
        <p:nvSpPr>
          <p:cNvPr id="4" name="Rectangle 1"/>
          <p:cNvSpPr>
            <a:spLocks noGrp="1" noChangeArrowheads="1"/>
          </p:cNvSpPr>
          <p:nvPr>
            <p:ph idx="1"/>
          </p:nvPr>
        </p:nvSpPr>
        <p:spPr bwMode="auto">
          <a:xfrm>
            <a:off x="677334" y="2083252"/>
            <a:ext cx="4746721" cy="253915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public</a:t>
            </a:r>
            <a:r>
              <a:rPr kumimoji="0" lang="en-US" altLang="en-US" sz="9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void</a:t>
            </a:r>
            <a:r>
              <a:rPr kumimoji="0" lang="en-US" altLang="en-US" sz="9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printlist</a:t>
            </a:r>
            <a:r>
              <a:rPr kumimoji="0" lang="en-US" altLang="en-US" sz="1100" b="0" i="0" u="none" strike="noStrike" cap="none" normalizeH="0" baseline="0" dirty="0">
                <a:ln>
                  <a:noFill/>
                </a:ln>
                <a:solidFill>
                  <a:srgbClr val="000000"/>
                </a:solidFill>
                <a:effectLst/>
                <a:latin typeface="Consolas" panose="020B0609020204030204" pitchFamily="49" charset="0"/>
              </a:rPr>
              <a:t>(Node node)</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Node last = </a:t>
            </a:r>
            <a:r>
              <a:rPr kumimoji="0" lang="en-US" altLang="en-US" sz="1100" b="1" i="0" u="none" strike="noStrike" cap="none" normalizeH="0" baseline="0" dirty="0">
                <a:ln>
                  <a:noFill/>
                </a:ln>
                <a:solidFill>
                  <a:srgbClr val="006699"/>
                </a:solidFill>
                <a:effectLst/>
                <a:latin typeface="Consolas" panose="020B0609020204030204" pitchFamily="49" charset="0"/>
              </a:rPr>
              <a:t>null</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Console.WriteLine</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a:ln>
                  <a:noFill/>
                </a:ln>
                <a:solidFill>
                  <a:srgbClr val="0000FF"/>
                </a:solidFill>
                <a:effectLst/>
                <a:latin typeface="Consolas" panose="020B0609020204030204" pitchFamily="49" charset="0"/>
              </a:rPr>
              <a:t>"Traversal in forward Direction"</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while</a:t>
            </a:r>
            <a:r>
              <a:rPr kumimoji="0" lang="en-US" altLang="en-US" sz="9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(node != </a:t>
            </a:r>
            <a:r>
              <a:rPr kumimoji="0" lang="en-US" altLang="en-US" sz="1100" b="1" i="0" u="none" strike="noStrike" cap="none" normalizeH="0" baseline="0" dirty="0">
                <a:ln>
                  <a:noFill/>
                </a:ln>
                <a:solidFill>
                  <a:srgbClr val="006699"/>
                </a:solidFill>
                <a:effectLst/>
                <a:latin typeface="Consolas" panose="020B0609020204030204" pitchFamily="49" charset="0"/>
              </a:rPr>
              <a:t>null</a:t>
            </a:r>
            <a:r>
              <a:rPr kumimoji="0" lang="en-US" altLang="en-US" sz="1100" b="0" i="0" u="none" strike="noStrike" cap="none" normalizeH="0" baseline="0" dirty="0">
                <a:ln>
                  <a:noFill/>
                </a:ln>
                <a:solidFill>
                  <a:srgbClr val="000000"/>
                </a:solidFill>
                <a:effectLst/>
                <a:latin typeface="Consolas" panose="020B0609020204030204" pitchFamily="49" charset="0"/>
              </a:rPr>
              <a:t>) {</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Console.Write</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err="1">
                <a:ln>
                  <a:noFill/>
                </a:ln>
                <a:solidFill>
                  <a:srgbClr val="000000"/>
                </a:solidFill>
                <a:effectLst/>
                <a:latin typeface="Consolas" panose="020B0609020204030204" pitchFamily="49" charset="0"/>
              </a:rPr>
              <a:t>node.data</a:t>
            </a:r>
            <a:r>
              <a:rPr kumimoji="0" lang="en-US" altLang="en-US" sz="1100" b="0" i="0" u="none" strike="noStrike" cap="none" normalizeH="0" baseline="0" dirty="0">
                <a:ln>
                  <a:noFill/>
                </a:ln>
                <a:solidFill>
                  <a:srgbClr val="000000"/>
                </a:solidFill>
                <a:effectLst/>
                <a:latin typeface="Consolas" panose="020B0609020204030204" pitchFamily="49" charset="0"/>
              </a:rPr>
              <a:t> + </a:t>
            </a:r>
            <a:r>
              <a:rPr kumimoji="0" lang="en-US" altLang="en-US" sz="1100" b="0" i="0" u="none" strike="noStrike" cap="none" normalizeH="0" baseline="0" dirty="0">
                <a:ln>
                  <a:noFill/>
                </a:ln>
                <a:solidFill>
                  <a:srgbClr val="0000FF"/>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last = node;</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node = </a:t>
            </a:r>
            <a:r>
              <a:rPr kumimoji="0" lang="en-US" altLang="en-US" sz="1100" b="0" i="0" u="none" strike="noStrike" cap="none" normalizeH="0" baseline="0" dirty="0" err="1">
                <a:ln>
                  <a:noFill/>
                </a:ln>
                <a:solidFill>
                  <a:srgbClr val="000000"/>
                </a:solidFill>
                <a:effectLst/>
                <a:latin typeface="Consolas" panose="020B0609020204030204" pitchFamily="49" charset="0"/>
              </a:rPr>
              <a:t>node.next</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Console.WriteLine</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Console.WriteLine</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a:ln>
                  <a:noFill/>
                </a:ln>
                <a:solidFill>
                  <a:srgbClr val="0000FF"/>
                </a:solidFill>
                <a:effectLst/>
                <a:latin typeface="Consolas" panose="020B0609020204030204" pitchFamily="49" charset="0"/>
              </a:rPr>
              <a:t>"Traversal in reverse direction"</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while</a:t>
            </a:r>
            <a:r>
              <a:rPr kumimoji="0" lang="en-US" altLang="en-US" sz="9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(last != </a:t>
            </a:r>
            <a:r>
              <a:rPr kumimoji="0" lang="en-US" altLang="en-US" sz="1100" b="1" i="0" u="none" strike="noStrike" cap="none" normalizeH="0" baseline="0" dirty="0">
                <a:ln>
                  <a:noFill/>
                </a:ln>
                <a:solidFill>
                  <a:srgbClr val="006699"/>
                </a:solidFill>
                <a:effectLst/>
                <a:latin typeface="Consolas" panose="020B0609020204030204" pitchFamily="49" charset="0"/>
              </a:rPr>
              <a:t>null</a:t>
            </a:r>
            <a:r>
              <a:rPr kumimoji="0" lang="en-US" altLang="en-US" sz="1100" b="0" i="0" u="none" strike="noStrike" cap="none" normalizeH="0" baseline="0" dirty="0">
                <a:ln>
                  <a:noFill/>
                </a:ln>
                <a:solidFill>
                  <a:srgbClr val="000000"/>
                </a:solidFill>
                <a:effectLst/>
                <a:latin typeface="Consolas" panose="020B0609020204030204" pitchFamily="49" charset="0"/>
              </a:rPr>
              <a:t>) {</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Console.Write</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err="1">
                <a:ln>
                  <a:noFill/>
                </a:ln>
                <a:solidFill>
                  <a:srgbClr val="000000"/>
                </a:solidFill>
                <a:effectLst/>
                <a:latin typeface="Consolas" panose="020B0609020204030204" pitchFamily="49" charset="0"/>
              </a:rPr>
              <a:t>last.data</a:t>
            </a:r>
            <a:r>
              <a:rPr kumimoji="0" lang="en-US" altLang="en-US" sz="1100" b="0" i="0" u="none" strike="noStrike" cap="none" normalizeH="0" baseline="0" dirty="0">
                <a:ln>
                  <a:noFill/>
                </a:ln>
                <a:solidFill>
                  <a:srgbClr val="000000"/>
                </a:solidFill>
                <a:effectLst/>
                <a:latin typeface="Consolas" panose="020B0609020204030204" pitchFamily="49" charset="0"/>
              </a:rPr>
              <a:t> + </a:t>
            </a:r>
            <a:r>
              <a:rPr kumimoji="0" lang="en-US" altLang="en-US" sz="1100" b="0" i="0" u="none" strike="noStrike" cap="none" normalizeH="0" baseline="0" dirty="0">
                <a:ln>
                  <a:noFill/>
                </a:ln>
                <a:solidFill>
                  <a:srgbClr val="0000FF"/>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last = </a:t>
            </a:r>
            <a:r>
              <a:rPr kumimoji="0" lang="en-US" altLang="en-US" sz="1100" b="0" i="0" u="none" strike="noStrike" cap="none" normalizeH="0" baseline="0" dirty="0" err="1">
                <a:ln>
                  <a:noFill/>
                </a:ln>
                <a:solidFill>
                  <a:srgbClr val="000000"/>
                </a:solidFill>
                <a:effectLst/>
                <a:latin typeface="Consolas" panose="020B0609020204030204" pitchFamily="49" charset="0"/>
              </a:rPr>
              <a:t>last.prev</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63072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DLL- INSERTION</a:t>
            </a:r>
          </a:p>
        </p:txBody>
      </p:sp>
      <p:sp>
        <p:nvSpPr>
          <p:cNvPr id="3" name="Content Placeholder 2"/>
          <p:cNvSpPr>
            <a:spLocks noGrp="1"/>
          </p:cNvSpPr>
          <p:nvPr>
            <p:ph idx="1"/>
          </p:nvPr>
        </p:nvSpPr>
        <p:spPr/>
        <p:txBody>
          <a:bodyPr/>
          <a:lstStyle/>
          <a:p>
            <a:r>
              <a:rPr lang="en-US" b="1" dirty="0"/>
              <a:t>Insertion</a:t>
            </a:r>
            <a:r>
              <a:rPr lang="en-US" dirty="0"/>
              <a:t> </a:t>
            </a:r>
            <a:br>
              <a:rPr lang="en-US" dirty="0"/>
            </a:br>
            <a:r>
              <a:rPr lang="en-US" dirty="0"/>
              <a:t>A node can be added in four ways </a:t>
            </a:r>
            <a:br>
              <a:rPr lang="en-US" dirty="0"/>
            </a:br>
            <a:r>
              <a:rPr lang="en-US" b="1" dirty="0"/>
              <a:t>1) </a:t>
            </a:r>
            <a:r>
              <a:rPr lang="en-US" dirty="0"/>
              <a:t>At the front of the DLL </a:t>
            </a:r>
            <a:br>
              <a:rPr lang="en-US" dirty="0"/>
            </a:br>
            <a:r>
              <a:rPr lang="en-US" b="1" dirty="0"/>
              <a:t>2)</a:t>
            </a:r>
            <a:r>
              <a:rPr lang="en-US" dirty="0"/>
              <a:t> After a given node. </a:t>
            </a:r>
            <a:br>
              <a:rPr lang="en-US" dirty="0"/>
            </a:br>
            <a:r>
              <a:rPr lang="en-US" b="1" dirty="0"/>
              <a:t>3)</a:t>
            </a:r>
            <a:r>
              <a:rPr lang="en-US" dirty="0"/>
              <a:t> At the end of the DLL </a:t>
            </a:r>
            <a:br>
              <a:rPr lang="en-US" dirty="0"/>
            </a:br>
            <a:r>
              <a:rPr lang="en-US" b="1" dirty="0"/>
              <a:t>4)</a:t>
            </a:r>
            <a:r>
              <a:rPr lang="en-US" dirty="0"/>
              <a:t> Before a given node.</a:t>
            </a:r>
          </a:p>
        </p:txBody>
      </p:sp>
    </p:spTree>
    <p:extLst>
      <p:ext uri="{BB962C8B-B14F-4D97-AF65-F5344CB8AC3E}">
        <p14:creationId xmlns:p14="http://schemas.microsoft.com/office/powerpoint/2010/main" val="3241244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DLL –insertion at front</a:t>
            </a:r>
          </a:p>
        </p:txBody>
      </p:sp>
      <p:pic>
        <p:nvPicPr>
          <p:cNvPr id="4" name="Content Placeholder 3"/>
          <p:cNvPicPr>
            <a:picLocks noGrp="1" noChangeAspect="1"/>
          </p:cNvPicPr>
          <p:nvPr>
            <p:ph idx="1"/>
          </p:nvPr>
        </p:nvPicPr>
        <p:blipFill>
          <a:blip r:embed="rId2"/>
          <a:stretch>
            <a:fillRect/>
          </a:stretch>
        </p:blipFill>
        <p:spPr>
          <a:xfrm>
            <a:off x="375660" y="3108965"/>
            <a:ext cx="8591694" cy="3575584"/>
          </a:xfrm>
          <a:prstGeom prst="rect">
            <a:avLst/>
          </a:prstGeom>
        </p:spPr>
      </p:pic>
      <p:sp>
        <p:nvSpPr>
          <p:cNvPr id="5" name="Rectangle 4"/>
          <p:cNvSpPr/>
          <p:nvPr/>
        </p:nvSpPr>
        <p:spPr>
          <a:xfrm>
            <a:off x="677334" y="1610357"/>
            <a:ext cx="6096000" cy="1754326"/>
          </a:xfrm>
          <a:prstGeom prst="rect">
            <a:avLst/>
          </a:prstGeom>
        </p:spPr>
        <p:txBody>
          <a:bodyPr>
            <a:spAutoFit/>
          </a:bodyPr>
          <a:lstStyle/>
          <a:p>
            <a:r>
              <a:rPr lang="en-US" b="0" i="0" dirty="0">
                <a:solidFill>
                  <a:srgbClr val="273239"/>
                </a:solidFill>
                <a:effectLst/>
                <a:latin typeface="urw-din"/>
              </a:rPr>
              <a:t>The new node is always added before the head of the given Linked List. And newly added node becomes the new head of DLL. For example if the given Linked List is 10152025 and we add an item 5 at the front, then the Linked List becomes 510152025. Let us call the function that adds at the front of the list is push(). </a:t>
            </a:r>
            <a:endParaRPr lang="en-US" dirty="0"/>
          </a:p>
        </p:txBody>
      </p:sp>
    </p:spTree>
    <p:extLst>
      <p:ext uri="{BB962C8B-B14F-4D97-AF65-F5344CB8AC3E}">
        <p14:creationId xmlns:p14="http://schemas.microsoft.com/office/powerpoint/2010/main" val="2007306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DLL –insertion at front</a:t>
            </a:r>
          </a:p>
        </p:txBody>
      </p:sp>
      <p:sp>
        <p:nvSpPr>
          <p:cNvPr id="3" name="Content Placeholder 2"/>
          <p:cNvSpPr>
            <a:spLocks noGrp="1"/>
          </p:cNvSpPr>
          <p:nvPr>
            <p:ph idx="1"/>
          </p:nvPr>
        </p:nvSpPr>
        <p:spPr>
          <a:xfrm>
            <a:off x="573425" y="1350099"/>
            <a:ext cx="5089620" cy="5507901"/>
          </a:xfrm>
        </p:spPr>
        <p:txBody>
          <a:bodyPr>
            <a:normAutofit fontScale="77500" lnSpcReduction="20000"/>
          </a:bodyPr>
          <a:lstStyle/>
          <a:p>
            <a:pPr marL="0" indent="0">
              <a:buNone/>
            </a:pPr>
            <a:r>
              <a:rPr lang="en-US" dirty="0"/>
              <a:t> public void push(</a:t>
            </a:r>
            <a:r>
              <a:rPr lang="en-US" dirty="0" err="1"/>
              <a:t>int</a:t>
            </a:r>
            <a:r>
              <a:rPr lang="en-US" dirty="0"/>
              <a:t> </a:t>
            </a:r>
            <a:r>
              <a:rPr lang="en-US" dirty="0" err="1"/>
              <a:t>new_data</a:t>
            </a:r>
            <a:r>
              <a:rPr lang="en-US" dirty="0"/>
              <a:t>)</a:t>
            </a:r>
          </a:p>
          <a:p>
            <a:pPr marL="0" indent="0">
              <a:buNone/>
            </a:pPr>
            <a:r>
              <a:rPr lang="en-US" dirty="0"/>
              <a:t>            {</a:t>
            </a:r>
          </a:p>
          <a:p>
            <a:pPr marL="0" indent="0">
              <a:buNone/>
            </a:pPr>
            <a:r>
              <a:rPr lang="en-US" dirty="0"/>
              <a:t>                /* 1. allocate node</a:t>
            </a:r>
          </a:p>
          <a:p>
            <a:pPr marL="0" indent="0">
              <a:buNone/>
            </a:pPr>
            <a:r>
              <a:rPr lang="en-US" dirty="0"/>
              <a:t>                * 2. put in the data */</a:t>
            </a:r>
          </a:p>
          <a:p>
            <a:pPr marL="0" indent="0">
              <a:buNone/>
            </a:pPr>
            <a:r>
              <a:rPr lang="en-US" dirty="0"/>
              <a:t>                Node </a:t>
            </a:r>
            <a:r>
              <a:rPr lang="en-US" dirty="0" err="1"/>
              <a:t>new_Node</a:t>
            </a:r>
            <a:r>
              <a:rPr lang="en-US" dirty="0"/>
              <a:t> = new Node(</a:t>
            </a:r>
            <a:r>
              <a:rPr lang="en-US" dirty="0" err="1"/>
              <a:t>new_data</a:t>
            </a:r>
            <a:r>
              <a:rPr lang="en-US" dirty="0"/>
              <a:t>);</a:t>
            </a:r>
          </a:p>
          <a:p>
            <a:pPr marL="0" indent="0">
              <a:buNone/>
            </a:pPr>
            <a:endParaRPr lang="en-US" dirty="0"/>
          </a:p>
          <a:p>
            <a:pPr marL="0" indent="0">
              <a:buNone/>
            </a:pPr>
            <a:r>
              <a:rPr lang="en-US" dirty="0"/>
              <a:t>                /* 3. Make next of new node as head and previous as NULL */</a:t>
            </a:r>
          </a:p>
          <a:p>
            <a:pPr marL="0" indent="0">
              <a:buNone/>
            </a:pPr>
            <a:r>
              <a:rPr lang="en-US" dirty="0"/>
              <a:t>                </a:t>
            </a:r>
            <a:r>
              <a:rPr lang="en-US" dirty="0" err="1"/>
              <a:t>new_Node.next</a:t>
            </a:r>
            <a:r>
              <a:rPr lang="en-US" dirty="0"/>
              <a:t> = head;</a:t>
            </a:r>
          </a:p>
          <a:p>
            <a:pPr marL="0" indent="0">
              <a:buNone/>
            </a:pPr>
            <a:r>
              <a:rPr lang="en-US" dirty="0"/>
              <a:t>                </a:t>
            </a:r>
            <a:r>
              <a:rPr lang="en-US" dirty="0" err="1"/>
              <a:t>new_Node.prev</a:t>
            </a:r>
            <a:r>
              <a:rPr lang="en-US" dirty="0"/>
              <a:t> = null;</a:t>
            </a:r>
          </a:p>
          <a:p>
            <a:pPr marL="0" indent="0">
              <a:buNone/>
            </a:pPr>
            <a:endParaRPr lang="en-US" dirty="0"/>
          </a:p>
          <a:p>
            <a:pPr marL="0" indent="0">
              <a:buNone/>
            </a:pPr>
            <a:r>
              <a:rPr lang="en-US" dirty="0"/>
              <a:t>                /* 4. change </a:t>
            </a:r>
            <a:r>
              <a:rPr lang="en-US" dirty="0" err="1"/>
              <a:t>prev</a:t>
            </a:r>
            <a:r>
              <a:rPr lang="en-US" dirty="0"/>
              <a:t> of head node to new node */</a:t>
            </a:r>
          </a:p>
          <a:p>
            <a:pPr marL="0" indent="0">
              <a:buNone/>
            </a:pPr>
            <a:r>
              <a:rPr lang="en-US" dirty="0"/>
              <a:t>                if (head != null)</a:t>
            </a:r>
          </a:p>
          <a:p>
            <a:pPr marL="0" indent="0">
              <a:buNone/>
            </a:pPr>
            <a:r>
              <a:rPr lang="en-US" dirty="0"/>
              <a:t>                    </a:t>
            </a:r>
            <a:r>
              <a:rPr lang="en-US" dirty="0" err="1"/>
              <a:t>head.prev</a:t>
            </a:r>
            <a:r>
              <a:rPr lang="en-US" dirty="0"/>
              <a:t> = </a:t>
            </a:r>
            <a:r>
              <a:rPr lang="en-US" dirty="0" err="1"/>
              <a:t>new_Node</a:t>
            </a:r>
            <a:r>
              <a:rPr lang="en-US" dirty="0"/>
              <a:t>;</a:t>
            </a:r>
          </a:p>
          <a:p>
            <a:pPr marL="0" indent="0">
              <a:buNone/>
            </a:pPr>
            <a:endParaRPr lang="en-US" dirty="0"/>
          </a:p>
          <a:p>
            <a:pPr marL="0" indent="0">
              <a:buNone/>
            </a:pPr>
            <a:r>
              <a:rPr lang="en-US" dirty="0"/>
              <a:t>                /* 5. move the head to point to the new node */</a:t>
            </a:r>
          </a:p>
          <a:p>
            <a:pPr marL="0" indent="0">
              <a:buNone/>
            </a:pPr>
            <a:r>
              <a:rPr lang="en-US" dirty="0"/>
              <a:t>                head = </a:t>
            </a:r>
            <a:r>
              <a:rPr lang="en-US" dirty="0" err="1"/>
              <a:t>new_Node</a:t>
            </a:r>
            <a:r>
              <a:rPr lang="en-US" dirty="0"/>
              <a:t>;</a:t>
            </a:r>
          </a:p>
          <a:p>
            <a:pPr marL="0" indent="0">
              <a:buNone/>
            </a:pPr>
            <a:r>
              <a:rPr lang="en-US" dirty="0"/>
              <a:t>            }</a:t>
            </a:r>
          </a:p>
        </p:txBody>
      </p:sp>
    </p:spTree>
    <p:extLst>
      <p:ext uri="{BB962C8B-B14F-4D97-AF65-F5344CB8AC3E}">
        <p14:creationId xmlns:p14="http://schemas.microsoft.com/office/powerpoint/2010/main" val="2603925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DLL – Add node after given node</a:t>
            </a:r>
          </a:p>
        </p:txBody>
      </p:sp>
      <p:sp>
        <p:nvSpPr>
          <p:cNvPr id="3" name="Content Placeholder 2"/>
          <p:cNvSpPr>
            <a:spLocks noGrp="1"/>
          </p:cNvSpPr>
          <p:nvPr>
            <p:ph idx="1"/>
          </p:nvPr>
        </p:nvSpPr>
        <p:spPr>
          <a:xfrm>
            <a:off x="573424" y="1350099"/>
            <a:ext cx="7775445" cy="5507901"/>
          </a:xfrm>
        </p:spPr>
        <p:txBody>
          <a:bodyPr>
            <a:normAutofit/>
          </a:bodyPr>
          <a:lstStyle/>
          <a:p>
            <a:pPr marL="0" indent="0">
              <a:buNone/>
            </a:pPr>
            <a:r>
              <a:rPr lang="en-US" dirty="0"/>
              <a:t> We are given pointer to a node as </a:t>
            </a:r>
            <a:r>
              <a:rPr lang="en-US" dirty="0" err="1"/>
              <a:t>prev_node</a:t>
            </a:r>
            <a:r>
              <a:rPr lang="en-US" dirty="0"/>
              <a:t>, and the new node is inserted after the given node.</a:t>
            </a:r>
          </a:p>
        </p:txBody>
      </p:sp>
      <p:pic>
        <p:nvPicPr>
          <p:cNvPr id="6" name="Picture 5">
            <a:extLst>
              <a:ext uri="{FF2B5EF4-FFF2-40B4-BE49-F238E27FC236}">
                <a16:creationId xmlns:a16="http://schemas.microsoft.com/office/drawing/2014/main" id="{0D8E6B97-B31D-418B-8FD6-E9AC8250FC09}"/>
              </a:ext>
            </a:extLst>
          </p:cNvPr>
          <p:cNvPicPr>
            <a:picLocks noChangeAspect="1"/>
          </p:cNvPicPr>
          <p:nvPr/>
        </p:nvPicPr>
        <p:blipFill>
          <a:blip r:embed="rId2"/>
          <a:stretch>
            <a:fillRect/>
          </a:stretch>
        </p:blipFill>
        <p:spPr>
          <a:xfrm>
            <a:off x="924753" y="2438400"/>
            <a:ext cx="6756060" cy="2915478"/>
          </a:xfrm>
          <a:prstGeom prst="rect">
            <a:avLst/>
          </a:prstGeom>
        </p:spPr>
      </p:pic>
    </p:spTree>
    <p:extLst>
      <p:ext uri="{BB962C8B-B14F-4D97-AF65-F5344CB8AC3E}">
        <p14:creationId xmlns:p14="http://schemas.microsoft.com/office/powerpoint/2010/main" val="1295052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DLL – Add node after given node</a:t>
            </a:r>
          </a:p>
        </p:txBody>
      </p:sp>
      <p:sp>
        <p:nvSpPr>
          <p:cNvPr id="5" name="Rectangle 2">
            <a:extLst>
              <a:ext uri="{FF2B5EF4-FFF2-40B4-BE49-F238E27FC236}">
                <a16:creationId xmlns:a16="http://schemas.microsoft.com/office/drawing/2014/main" id="{55C58212-AA9C-46C6-9058-D47BEDF554EA}"/>
              </a:ext>
            </a:extLst>
          </p:cNvPr>
          <p:cNvSpPr>
            <a:spLocks noChangeArrowheads="1"/>
          </p:cNvSpPr>
          <p:nvPr/>
        </p:nvSpPr>
        <p:spPr bwMode="auto">
          <a:xfrm>
            <a:off x="416920" y="1861930"/>
            <a:ext cx="4558748" cy="38164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Consolas" panose="020B0609020204030204" pitchFamily="49" charset="0"/>
              </a:rPr>
              <a:t>public</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void</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InsertAfter</a:t>
            </a:r>
            <a:r>
              <a:rPr kumimoji="0" lang="en-US" altLang="en-US" sz="1400" b="0" i="0" u="none" strike="noStrike" cap="none" normalizeH="0" baseline="0" dirty="0">
                <a:ln>
                  <a:noFill/>
                </a:ln>
                <a:solidFill>
                  <a:srgbClr val="000000"/>
                </a:solidFill>
                <a:effectLst/>
                <a:latin typeface="Consolas" panose="020B0609020204030204" pitchFamily="49" charset="0"/>
              </a:rPr>
              <a:t>(Node </a:t>
            </a:r>
            <a:r>
              <a:rPr kumimoji="0" lang="en-US" altLang="en-US" sz="1400" b="0" i="0" u="none" strike="noStrike" cap="none" normalizeH="0" baseline="0" dirty="0" err="1">
                <a:ln>
                  <a:noFill/>
                </a:ln>
                <a:solidFill>
                  <a:srgbClr val="000000"/>
                </a:solidFill>
                <a:effectLst/>
                <a:latin typeface="Consolas" panose="020B0609020204030204" pitchFamily="49" charset="0"/>
              </a:rPr>
              <a:t>prev_Node</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int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new_data</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/*1. check if the given </a:t>
            </a:r>
            <a:r>
              <a:rPr kumimoji="0" lang="en-US" altLang="en-US" sz="1400" b="0" i="0" u="none" strike="noStrike" cap="none" normalizeH="0" baseline="0" dirty="0" err="1">
                <a:ln>
                  <a:noFill/>
                </a:ln>
                <a:solidFill>
                  <a:srgbClr val="008200"/>
                </a:solidFill>
                <a:effectLst/>
                <a:latin typeface="Consolas" panose="020B0609020204030204" pitchFamily="49" charset="0"/>
              </a:rPr>
              <a:t>prev_node</a:t>
            </a:r>
            <a:r>
              <a:rPr kumimoji="0" lang="en-US" altLang="en-US" sz="1400" b="0" i="0" u="none" strike="noStrike" cap="none" normalizeH="0" baseline="0" dirty="0">
                <a:ln>
                  <a:noFill/>
                </a:ln>
                <a:solidFill>
                  <a:srgbClr val="008200"/>
                </a:solidFill>
                <a:effectLst/>
                <a:latin typeface="Consolas" panose="020B0609020204030204" pitchFamily="49" charset="0"/>
              </a:rPr>
              <a:t> is NULL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if</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prev_Node</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1" i="0" u="none" strike="noStrike" cap="none" normalizeH="0" baseline="0" dirty="0">
                <a:ln>
                  <a:noFill/>
                </a:ln>
                <a:solidFill>
                  <a:srgbClr val="006699"/>
                </a:solidFill>
                <a:effectLst/>
                <a:latin typeface="Consolas" panose="020B0609020204030204" pitchFamily="49" charset="0"/>
              </a:rPr>
              <a:t>null</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Console.WriteLine</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"The given previous node cannot be NULL "</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return</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2. allocate node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3. put in the data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Node </a:t>
            </a:r>
            <a:r>
              <a:rPr kumimoji="0" lang="en-US" altLang="en-US" sz="1400" b="0" i="0" u="none" strike="noStrike" cap="none" normalizeH="0" baseline="0" dirty="0" err="1">
                <a:ln>
                  <a:noFill/>
                </a:ln>
                <a:solidFill>
                  <a:srgbClr val="000000"/>
                </a:solidFill>
                <a:effectLst/>
                <a:latin typeface="Consolas" panose="020B0609020204030204" pitchFamily="49" charset="0"/>
              </a:rPr>
              <a:t>new_node</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1" i="0" u="none" strike="noStrike" cap="none" normalizeH="0" baseline="0" dirty="0">
                <a:ln>
                  <a:noFill/>
                </a:ln>
                <a:solidFill>
                  <a:srgbClr val="006699"/>
                </a:solidFill>
                <a:effectLst/>
                <a:latin typeface="Consolas" panose="020B0609020204030204" pitchFamily="49" charset="0"/>
              </a:rPr>
              <a:t>new</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Node(</a:t>
            </a:r>
            <a:r>
              <a:rPr kumimoji="0" lang="en-US" altLang="en-US" sz="1400" b="0" i="0" u="none" strike="noStrike" cap="none" normalizeH="0" baseline="0" dirty="0" err="1">
                <a:ln>
                  <a:noFill/>
                </a:ln>
                <a:solidFill>
                  <a:srgbClr val="000000"/>
                </a:solidFill>
                <a:effectLst/>
                <a:latin typeface="Consolas" panose="020B0609020204030204" pitchFamily="49" charset="0"/>
              </a:rPr>
              <a:t>new_data</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B6D04068-7C5C-484E-9518-8377BDBFB1F4}"/>
              </a:ext>
            </a:extLst>
          </p:cNvPr>
          <p:cNvSpPr>
            <a:spLocks noChangeArrowheads="1"/>
          </p:cNvSpPr>
          <p:nvPr/>
        </p:nvSpPr>
        <p:spPr bwMode="auto">
          <a:xfrm>
            <a:off x="5464614" y="1600320"/>
            <a:ext cx="4069802" cy="40780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4. Make next of new node as next of </a:t>
            </a:r>
            <a:r>
              <a:rPr kumimoji="0" lang="en-US" altLang="en-US" sz="1400" b="0" i="0" u="none" strike="noStrike" cap="none" normalizeH="0" baseline="0" dirty="0" err="1">
                <a:ln>
                  <a:noFill/>
                </a:ln>
                <a:solidFill>
                  <a:srgbClr val="008200"/>
                </a:solidFill>
                <a:effectLst/>
                <a:latin typeface="Consolas" panose="020B0609020204030204" pitchFamily="49" charset="0"/>
              </a:rPr>
              <a:t>prev_node</a:t>
            </a:r>
            <a:r>
              <a:rPr kumimoji="0" lang="en-US" altLang="en-US" sz="1400" b="0" i="0" u="none" strike="noStrike" cap="none" normalizeH="0" baseline="0" dirty="0">
                <a:ln>
                  <a:noFill/>
                </a:ln>
                <a:solidFill>
                  <a:srgbClr val="008200"/>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new_node.next</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0" i="0" u="none" strike="noStrike" cap="none" normalizeH="0" baseline="0" dirty="0" err="1">
                <a:ln>
                  <a:noFill/>
                </a:ln>
                <a:solidFill>
                  <a:srgbClr val="000000"/>
                </a:solidFill>
                <a:effectLst/>
                <a:latin typeface="Consolas" panose="020B0609020204030204" pitchFamily="49" charset="0"/>
              </a:rPr>
              <a:t>prev_Node.next</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5. Make the next of </a:t>
            </a:r>
            <a:r>
              <a:rPr kumimoji="0" lang="en-US" altLang="en-US" sz="1400" b="0" i="0" u="none" strike="noStrike" cap="none" normalizeH="0" baseline="0" dirty="0" err="1">
                <a:ln>
                  <a:noFill/>
                </a:ln>
                <a:solidFill>
                  <a:srgbClr val="008200"/>
                </a:solidFill>
                <a:effectLst/>
                <a:latin typeface="Consolas" panose="020B0609020204030204" pitchFamily="49" charset="0"/>
              </a:rPr>
              <a:t>prev_node</a:t>
            </a:r>
            <a:r>
              <a:rPr kumimoji="0" lang="en-US" altLang="en-US" sz="1400" b="0" i="0" u="none" strike="noStrike" cap="none" normalizeH="0" baseline="0" dirty="0">
                <a:ln>
                  <a:noFill/>
                </a:ln>
                <a:solidFill>
                  <a:srgbClr val="008200"/>
                </a:solidFill>
                <a:effectLst/>
                <a:latin typeface="Consolas" panose="020B0609020204030204" pitchFamily="49" charset="0"/>
              </a:rPr>
              <a:t> as </a:t>
            </a:r>
            <a:r>
              <a:rPr kumimoji="0" lang="en-US" altLang="en-US" sz="1400" b="0" i="0" u="none" strike="noStrike" cap="none" normalizeH="0" baseline="0" dirty="0" err="1">
                <a:ln>
                  <a:noFill/>
                </a:ln>
                <a:solidFill>
                  <a:srgbClr val="008200"/>
                </a:solidFill>
                <a:effectLst/>
                <a:latin typeface="Consolas" panose="020B0609020204030204" pitchFamily="49" charset="0"/>
              </a:rPr>
              <a:t>new_node</a:t>
            </a:r>
            <a:r>
              <a:rPr kumimoji="0" lang="en-US" altLang="en-US" sz="1400" b="0" i="0" u="none" strike="noStrike" cap="none" normalizeH="0" baseline="0" dirty="0">
                <a:ln>
                  <a:noFill/>
                </a:ln>
                <a:solidFill>
                  <a:srgbClr val="008200"/>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prev_Node.next</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0" i="0" u="none" strike="noStrike" cap="none" normalizeH="0" baseline="0" dirty="0" err="1">
                <a:ln>
                  <a:noFill/>
                </a:ln>
                <a:solidFill>
                  <a:srgbClr val="000000"/>
                </a:solidFill>
                <a:effectLst/>
                <a:latin typeface="Consolas" panose="020B0609020204030204" pitchFamily="49" charset="0"/>
              </a:rPr>
              <a:t>new_node</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6. Make </a:t>
            </a:r>
            <a:r>
              <a:rPr kumimoji="0" lang="en-US" altLang="en-US" sz="1400" b="0" i="0" u="none" strike="noStrike" cap="none" normalizeH="0" baseline="0" dirty="0" err="1">
                <a:ln>
                  <a:noFill/>
                </a:ln>
                <a:solidFill>
                  <a:srgbClr val="008200"/>
                </a:solidFill>
                <a:effectLst/>
                <a:latin typeface="Consolas" panose="020B0609020204030204" pitchFamily="49" charset="0"/>
              </a:rPr>
              <a:t>prev_node</a:t>
            </a:r>
            <a:r>
              <a:rPr kumimoji="0" lang="en-US" altLang="en-US" sz="1400" b="0" i="0" u="none" strike="noStrike" cap="none" normalizeH="0" baseline="0" dirty="0">
                <a:ln>
                  <a:noFill/>
                </a:ln>
                <a:solidFill>
                  <a:srgbClr val="008200"/>
                </a:solidFill>
                <a:effectLst/>
                <a:latin typeface="Consolas" panose="020B0609020204030204" pitchFamily="49" charset="0"/>
              </a:rPr>
              <a:t> as previous of </a:t>
            </a:r>
            <a:r>
              <a:rPr kumimoji="0" lang="en-US" altLang="en-US" sz="1400" b="0" i="0" u="none" strike="noStrike" cap="none" normalizeH="0" baseline="0" dirty="0" err="1">
                <a:ln>
                  <a:noFill/>
                </a:ln>
                <a:solidFill>
                  <a:srgbClr val="008200"/>
                </a:solidFill>
                <a:effectLst/>
                <a:latin typeface="Consolas" panose="020B0609020204030204" pitchFamily="49" charset="0"/>
              </a:rPr>
              <a:t>new_node</a:t>
            </a:r>
            <a:r>
              <a:rPr kumimoji="0" lang="en-US" altLang="en-US" sz="1400" b="0" i="0" u="none" strike="noStrike" cap="none" normalizeH="0" baseline="0" dirty="0">
                <a:ln>
                  <a:noFill/>
                </a:ln>
                <a:solidFill>
                  <a:srgbClr val="008200"/>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new_node.prev</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0" i="0" u="none" strike="noStrike" cap="none" normalizeH="0" baseline="0" dirty="0" err="1">
                <a:ln>
                  <a:noFill/>
                </a:ln>
                <a:solidFill>
                  <a:srgbClr val="000000"/>
                </a:solidFill>
                <a:effectLst/>
                <a:latin typeface="Consolas" panose="020B0609020204030204" pitchFamily="49" charset="0"/>
              </a:rPr>
              <a:t>prev_Node</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7. Change previous of </a:t>
            </a:r>
            <a:r>
              <a:rPr kumimoji="0" lang="en-US" altLang="en-US" sz="1400" b="0" i="0" u="none" strike="noStrike" cap="none" normalizeH="0" baseline="0" dirty="0" err="1">
                <a:ln>
                  <a:noFill/>
                </a:ln>
                <a:solidFill>
                  <a:srgbClr val="008200"/>
                </a:solidFill>
                <a:effectLst/>
                <a:latin typeface="Consolas" panose="020B0609020204030204" pitchFamily="49" charset="0"/>
              </a:rPr>
              <a:t>new_node's</a:t>
            </a:r>
            <a:r>
              <a:rPr kumimoji="0" lang="en-US" altLang="en-US" sz="1400" b="0" i="0" u="none" strike="noStrike" cap="none" normalizeH="0" baseline="0" dirty="0">
                <a:ln>
                  <a:noFill/>
                </a:ln>
                <a:solidFill>
                  <a:srgbClr val="008200"/>
                </a:solidFill>
                <a:effectLst/>
                <a:latin typeface="Consolas" panose="020B0609020204030204" pitchFamily="49" charset="0"/>
              </a:rPr>
              <a:t> next node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if</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new_node.next</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1" i="0" u="none" strike="noStrike" cap="none" normalizeH="0" baseline="0" dirty="0">
                <a:ln>
                  <a:noFill/>
                </a:ln>
                <a:solidFill>
                  <a:srgbClr val="006699"/>
                </a:solidFill>
                <a:effectLst/>
                <a:latin typeface="Consolas" panose="020B0609020204030204" pitchFamily="49" charset="0"/>
              </a:rPr>
              <a:t>null</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new_node.next.prev</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0" i="0" u="none" strike="noStrike" cap="none" normalizeH="0" baseline="0" dirty="0" err="1">
                <a:ln>
                  <a:noFill/>
                </a:ln>
                <a:solidFill>
                  <a:srgbClr val="000000"/>
                </a:solidFill>
                <a:effectLst/>
                <a:latin typeface="Consolas" panose="020B0609020204030204" pitchFamily="49" charset="0"/>
              </a:rPr>
              <a:t>new_node</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397715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109</TotalTime>
  <Words>673</Words>
  <Application>Microsoft Office PowerPoint</Application>
  <PresentationFormat>Widescreen</PresentationFormat>
  <Paragraphs>277</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Consolas</vt:lpstr>
      <vt:lpstr>Trebuchet MS</vt:lpstr>
      <vt:lpstr>urw-din</vt:lpstr>
      <vt:lpstr>Wingdings 3</vt:lpstr>
      <vt:lpstr>Facet</vt:lpstr>
      <vt:lpstr>Circular and doubly linked list</vt:lpstr>
      <vt:lpstr>DOUBLY LINKED LIST</vt:lpstr>
      <vt:lpstr>Doubly linked list - Creation</vt:lpstr>
      <vt:lpstr>Doubly linked list - TRAVERSAL</vt:lpstr>
      <vt:lpstr>DLL- INSERTION</vt:lpstr>
      <vt:lpstr>DLL –insertion at front</vt:lpstr>
      <vt:lpstr>DLL –insertion at front</vt:lpstr>
      <vt:lpstr>DLL – Add node after given node</vt:lpstr>
      <vt:lpstr>DLL – Add node after given node</vt:lpstr>
      <vt:lpstr>DLL – Add node at the end</vt:lpstr>
      <vt:lpstr>DLL – Add node at the end</vt:lpstr>
      <vt:lpstr>DLL – Add a node before a given node: </vt:lpstr>
      <vt:lpstr>DLL – Add a node before a given node: </vt:lpstr>
      <vt:lpstr>DLL – main method final call</vt:lpstr>
      <vt:lpstr>DLL – delete a node</vt:lpstr>
      <vt:lpstr>DLL – delete a node</vt:lpstr>
      <vt:lpstr>DLL – delete a node</vt:lpstr>
      <vt:lpstr>DLL – delete a node</vt:lpstr>
      <vt:lpstr>DLL – delete a node</vt:lpstr>
      <vt:lpstr>DLL – delete a node</vt:lpstr>
      <vt:lpstr>DLL – delete a node</vt:lpstr>
      <vt:lpstr>DLL – delete a node, final main calling</vt:lpstr>
      <vt:lpstr>DLL – delete a node, at given position</vt:lpstr>
      <vt:lpstr>DLL – delete a node, at given position</vt:lpstr>
      <vt:lpstr>DLL – delete a node, at given position</vt:lpstr>
      <vt:lpstr>DLL – delete a node, at given position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Circular and doubly linked list</dc:title>
  <dc:creator>Welcome to BUKC</dc:creator>
  <cp:lastModifiedBy>Spring2020</cp:lastModifiedBy>
  <cp:revision>9</cp:revision>
  <dcterms:created xsi:type="dcterms:W3CDTF">2021-11-03T12:17:48Z</dcterms:created>
  <dcterms:modified xsi:type="dcterms:W3CDTF">2021-11-04T06:51:03Z</dcterms:modified>
</cp:coreProperties>
</file>