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45DC6-CE32-E668-3A19-864C66310B2D}" v="1118" dt="2022-10-18T02:03:45.669"/>
    <p1510:client id="{0DE729F6-15DA-3F32-D4D5-440581A4367D}" v="375" dt="2022-10-17T07:40:43.404"/>
    <p1510:client id="{38CE20AF-4CA6-8F45-4565-914B06BBD377}" v="1610" dt="2022-10-18T07:30:57.389"/>
    <p1510:client id="{514C37E6-D792-A666-370D-C1543E6B09F9}" v="45" dt="2022-10-16T11:22:30.344"/>
    <p1510:client id="{3DBA7553-2286-0E4F-C7A6-0DA0705D496F}" v="340" dt="2022-10-13T01:30:46.704"/>
    <p1510:client id="{48CDBC96-0C5A-6690-E836-D430554A1322}" v="1630" dt="2022-10-12T11:27:17.194"/>
    <p1510:client id="{C3826F3A-A43A-83FA-BD2A-45F2BC32924E}" v="11" dt="2022-10-18T09:33:33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D7D2-0BB7-4F5E-BDEB-E1F1851C747F}" type="datetimeFigureOut">
              <a:rPr lang="en-US" smtClean="0"/>
              <a:t>26-Sep-2023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A5B6-4898-4356-BB32-774E4193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FF0000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7254"/>
            <a:ext cx="9144000" cy="2387600"/>
          </a:xfrm>
        </p:spPr>
        <p:txBody>
          <a:bodyPr/>
          <a:lstStyle/>
          <a:p>
            <a:r>
              <a:rPr lang="en-US" sz="4000" b="1" dirty="0">
                <a:latin typeface="Georgia"/>
              </a:rPr>
              <a:t>Computer Architecture and Logic Design (CALD)</a:t>
            </a: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sz="3600" dirty="0">
                <a:latin typeface="Georgia"/>
              </a:rPr>
              <a:t>Lecture 02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609"/>
            <a:ext cx="9144000" cy="2238045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Engr.Ramsha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Mashood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Sr.Lecturer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Department of Software Engineering </a:t>
            </a:r>
          </a:p>
          <a:p>
            <a:pPr algn="l"/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Bahria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University Karachi Campus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Email: sorathhansrajani.bukc@bahria.edu.pk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4" y="0"/>
            <a:ext cx="4095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A983-0DC3-A1FC-EC1A-80A363F0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IAS Memory Formats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AE047E-8080-A570-C62A-CD46F649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772" y="1554228"/>
            <a:ext cx="8948456" cy="4935885"/>
          </a:xfrm>
        </p:spPr>
      </p:pic>
    </p:spTree>
    <p:extLst>
      <p:ext uri="{BB962C8B-B14F-4D97-AF65-F5344CB8AC3E}">
        <p14:creationId xmlns:p14="http://schemas.microsoft.com/office/powerpoint/2010/main" val="382534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94AD-5E4F-702C-88B4-DAEFF3F2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IAS Registers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204F-E3FE-DD56-B8C3-A175799B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Memory buffer register (MBR):</a:t>
            </a:r>
            <a:r>
              <a:rPr lang="en-US" dirty="0">
                <a:ea typeface="+mn-lt"/>
                <a:cs typeface="+mn-lt"/>
              </a:rPr>
              <a:t> Contains a word to be stored in memory or sent to the I/O unit or is used to receive a word from memory or from the I/O unit.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Memory address register (MAR):</a:t>
            </a:r>
            <a:r>
              <a:rPr lang="en-US" dirty="0">
                <a:ea typeface="+mn-lt"/>
                <a:cs typeface="+mn-lt"/>
              </a:rPr>
              <a:t> Specifies the address in memory of the word to be written from or read into the MBR.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Instruction register (IR):</a:t>
            </a:r>
            <a:r>
              <a:rPr lang="en-US" dirty="0">
                <a:ea typeface="+mn-lt"/>
                <a:cs typeface="+mn-lt"/>
              </a:rPr>
              <a:t> Contains the 8-bit opcode instruction being executed.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Instruction buffer register (IBR):</a:t>
            </a:r>
            <a:r>
              <a:rPr lang="en-US" dirty="0">
                <a:ea typeface="+mn-lt"/>
                <a:cs typeface="+mn-lt"/>
              </a:rPr>
              <a:t> Employed to hold temporarily the right-hand instruction from a word in memory.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Program counter (PC):</a:t>
            </a:r>
            <a:r>
              <a:rPr lang="en-US" dirty="0">
                <a:ea typeface="+mn-lt"/>
                <a:cs typeface="+mn-lt"/>
              </a:rPr>
              <a:t> Contains the address of the next instruction pair to be fetched from memory.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Accumulator (AC)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multiplier quotient (MQ):</a:t>
            </a:r>
            <a:r>
              <a:rPr lang="en-US" dirty="0">
                <a:ea typeface="+mn-lt"/>
                <a:cs typeface="+mn-lt"/>
              </a:rPr>
              <a:t> Employed to hold temporarily operands and results of ALU operations.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326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2E85-8469-D676-D0E5-6343FF98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IAS Instruction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16DC-C5C6-E49B-AE8F-C99F3E0E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Total of 21 instructions, grouped in 5 categories as follows: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Data transfer:</a:t>
            </a:r>
            <a:r>
              <a:rPr lang="en-US" dirty="0">
                <a:ea typeface="+mn-lt"/>
                <a:cs typeface="+mn-lt"/>
              </a:rPr>
              <a:t> Move data between memory and ALU registers or between two ALU registers.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Unconditional branch:</a:t>
            </a:r>
            <a:r>
              <a:rPr lang="en-US" dirty="0">
                <a:ea typeface="+mn-lt"/>
                <a:cs typeface="+mn-lt"/>
              </a:rPr>
              <a:t> Normally, the control unit executes instructions in sequence from memory. This sequence can be changed by a branch instruction, which facilitates repetitive operations.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Conditional branch:</a:t>
            </a:r>
            <a:r>
              <a:rPr lang="en-US" dirty="0">
                <a:ea typeface="+mn-lt"/>
                <a:cs typeface="+mn-lt"/>
              </a:rPr>
              <a:t> The branch can be made dependent on a condition, thus allowing decision points.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Arithmetic:</a:t>
            </a:r>
            <a:r>
              <a:rPr lang="en-US" dirty="0">
                <a:ea typeface="+mn-lt"/>
                <a:cs typeface="+mn-lt"/>
              </a:rPr>
              <a:t> Operations performed by the ALU.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Address modify:</a:t>
            </a:r>
            <a:r>
              <a:rPr lang="en-US" dirty="0">
                <a:ea typeface="+mn-lt"/>
                <a:cs typeface="+mn-lt"/>
              </a:rPr>
              <a:t> Permits addresses to be computed in the ALU and then inserted into instructions stored in memory. This allows a program considerable addressing flexibility.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60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688014C-A348-00EA-E04B-AFE7DB81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-3050"/>
            <a:ext cx="8839198" cy="68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A247-EDAF-4157-A036-4EC0462A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Generations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13DF6-5C76-4DC2-ACA6-D99937F6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97" y="1655845"/>
            <a:ext cx="10685703" cy="40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3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7721-9331-4DDE-BCC5-8EBD3E9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0B39-4CC7-4B63-B72E-469C1310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breakthrough was achieved in 1971, when Intel developed its 4004. The 4004 was the first chip to contain all of the components of a CPU on a single chip: The microprocessor was born. </a:t>
            </a:r>
          </a:p>
          <a:p>
            <a:r>
              <a:rPr lang="en-US" dirty="0"/>
              <a:t>The 4004 can add two 4-bit numbers and can multiply only by repeated addition. By today’s standards, the 4004 is hopelessly primitive, but it marked the beginning of a continuing evolution of microprocessor capability and power</a:t>
            </a:r>
          </a:p>
        </p:txBody>
      </p:sp>
    </p:spTree>
    <p:extLst>
      <p:ext uri="{BB962C8B-B14F-4D97-AF65-F5344CB8AC3E}">
        <p14:creationId xmlns:p14="http://schemas.microsoft.com/office/powerpoint/2010/main" val="330150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049C-8480-486E-BCDD-E3EB0DFE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Processors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857B9-72EC-4C01-8D25-BF799696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5" y="1487804"/>
            <a:ext cx="11528850" cy="46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3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7E76-80E9-4876-8C9F-DF0A2864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Processor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C25E-6DB5-4D0F-8948-32426C0A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Intel x86 and the ARM architectures</a:t>
            </a:r>
          </a:p>
          <a:p>
            <a:r>
              <a:rPr lang="en-US" dirty="0"/>
              <a:t>The current x86 offerings represent the results of decades of design effort on complex instruction set computers (CISCs). </a:t>
            </a:r>
          </a:p>
          <a:p>
            <a:r>
              <a:rPr lang="en-US" dirty="0"/>
              <a:t>The x86 incorporates the sophisticated design principles once found only on mainframes and supercomputers and serves as an excellent example of CISC design. </a:t>
            </a:r>
          </a:p>
          <a:p>
            <a:r>
              <a:rPr lang="en-US" dirty="0"/>
              <a:t>An alternative approach to processor design is the reduced instruction set computer (RISC). </a:t>
            </a:r>
          </a:p>
          <a:p>
            <a:r>
              <a:rPr lang="en-US" dirty="0"/>
              <a:t>The ARM architecture is used in a wide variety of embedded systems and is one of the most powerful and best-designed RISC-based systems on the market.</a:t>
            </a:r>
          </a:p>
        </p:txBody>
      </p:sp>
    </p:spTree>
    <p:extLst>
      <p:ext uri="{BB962C8B-B14F-4D97-AF65-F5344CB8AC3E}">
        <p14:creationId xmlns:p14="http://schemas.microsoft.com/office/powerpoint/2010/main" val="150288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8E92-CB23-4E25-B356-E322195F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vs </a:t>
            </a:r>
            <a:r>
              <a:rPr lang="en-US" dirty="0" err="1"/>
              <a:t>MicroController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EA61-17F7-4FCD-A3F7-F3864F6F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Microcontrollers and microprocessors are different ways of organizing and optimizing a computing system based on a CPU.</a:t>
            </a:r>
          </a:p>
          <a:p>
            <a:r>
              <a:rPr lang="en-US" dirty="0"/>
              <a:t> While a microcontroller puts the CPU and all peripherals onto the same chip, a microprocessor houses a more powerful CPU on a single chip that connects to external peripherals.</a:t>
            </a:r>
          </a:p>
          <a:p>
            <a:r>
              <a:rPr lang="en-US" dirty="0"/>
              <a:t> Microcontrollers are optimized to perform a dedicated low-power application - ideal for embedded systems - while microprocessors are more useful for general computing applications that require more complex and versatile computing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198564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51C2-81B4-4C39-A7EC-1CDA01CC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Evolution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C0205-3816-4BE4-A532-448E1812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4" y="365125"/>
            <a:ext cx="7096126" cy="6127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C5C7EF-6D18-456F-B003-80D00F167074}"/>
              </a:ext>
            </a:extLst>
          </p:cNvPr>
          <p:cNvSpPr/>
          <p:nvPr/>
        </p:nvSpPr>
        <p:spPr>
          <a:xfrm>
            <a:off x="419100" y="1690688"/>
            <a:ext cx="4198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ARM is a family of RISC-based microprocessors and microcontrollers designed by ARM Holdings, </a:t>
            </a:r>
          </a:p>
        </p:txBody>
      </p:sp>
    </p:spTree>
    <p:extLst>
      <p:ext uri="{BB962C8B-B14F-4D97-AF65-F5344CB8AC3E}">
        <p14:creationId xmlns:p14="http://schemas.microsoft.com/office/powerpoint/2010/main" val="64409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9480-0BDF-472B-B8DC-D575D6E5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6427-D249-4FC3-A590-347D2530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It will be instructive to look at some real- world examples that illustrate the hierarchical structure of computers. Figure 1.3 is a photograph of the motherboard for a computer built around two Intel Quad- Core Xeon processor chips. Here, we mention the most important, in addition to the processor sockets: </a:t>
            </a:r>
          </a:p>
          <a:p>
            <a:r>
              <a:rPr lang="en-US" dirty="0"/>
              <a:t>■ PCI-Express slots for a high-end display adapter and for additional peripherals</a:t>
            </a:r>
          </a:p>
          <a:p>
            <a:r>
              <a:rPr lang="en-US" dirty="0"/>
              <a:t>■ Ethernet controller and Ethernet ports for network connections. </a:t>
            </a:r>
          </a:p>
          <a:p>
            <a:r>
              <a:rPr lang="en-US" dirty="0"/>
              <a:t>■ USB sockets for peripheral devices</a:t>
            </a:r>
          </a:p>
        </p:txBody>
      </p:sp>
    </p:spTree>
    <p:extLst>
      <p:ext uri="{BB962C8B-B14F-4D97-AF65-F5344CB8AC3E}">
        <p14:creationId xmlns:p14="http://schemas.microsoft.com/office/powerpoint/2010/main" val="10443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D076-AF15-424F-9EE0-2FD855AA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DE8B-3B96-4E5E-A860-966E7233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165308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C23D-C3E2-4E16-80B6-B08057B6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205740"/>
            <a:ext cx="8252460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D4898-C934-4265-8372-B9118EB6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69" y="514557"/>
            <a:ext cx="9819861" cy="52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1A09-E556-BEB2-64DB-ED1F1087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Von Neumann Architecture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AA13-A915-387B-26A0-4011C057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Introduced by John Von Neumann in 1945.</a:t>
            </a:r>
          </a:p>
          <a:p>
            <a:r>
              <a:rPr lang="en-US" dirty="0">
                <a:ea typeface="+mn-lt"/>
                <a:cs typeface="+mn-lt"/>
              </a:rPr>
              <a:t>The first generation electronic computer </a:t>
            </a:r>
            <a:r>
              <a:rPr lang="en-US" dirty="0"/>
              <a:t>EDVAC (Electronic Discrete Variable Computer).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Also known as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IAS computer</a:t>
            </a:r>
            <a:r>
              <a:rPr lang="en-US" dirty="0">
                <a:solidFill>
                  <a:srgbClr val="2E75B6"/>
                </a:solidFill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Designed at the Princeton Institute for Advanced Studies. </a:t>
            </a:r>
          </a:p>
          <a:p>
            <a:r>
              <a:rPr lang="en-US" dirty="0">
                <a:cs typeface="Calibri"/>
              </a:rPr>
              <a:t>Completed in 1952 and is the prototype of all subsequent general-purpose computers.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03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F610-CE14-752D-8EB2-64CAD521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Von Neumann Architecture – Block Diagram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6F93D68-5EEB-2201-D4F2-F45C7B57F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307" y="1689148"/>
            <a:ext cx="8645803" cy="4976859"/>
          </a:xfrm>
        </p:spPr>
      </p:pic>
    </p:spTree>
    <p:extLst>
      <p:ext uri="{BB962C8B-B14F-4D97-AF65-F5344CB8AC3E}">
        <p14:creationId xmlns:p14="http://schemas.microsoft.com/office/powerpoint/2010/main" val="7955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9E26-3E80-F08C-D799-2CFF3B7C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Von Neumann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6118-F351-AF4A-2D18-6A4C2953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Historically there have been 2 types of Computers: 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Fixed Program Computers –</a:t>
            </a:r>
            <a:r>
              <a:rPr lang="en-US" dirty="0">
                <a:ea typeface="+mn-lt"/>
                <a:cs typeface="+mn-lt"/>
              </a:rPr>
              <a:t> Their function is very specific and they couldn’t be re-programmed, for example: Calculators. 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Stored Program Computers –</a:t>
            </a:r>
            <a:r>
              <a:rPr lang="en-US" dirty="0">
                <a:ea typeface="+mn-lt"/>
                <a:cs typeface="+mn-lt"/>
              </a:rPr>
              <a:t> These can be programmed to carry out many different tasks, applications are stored on them. 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Von Neumann Architecture is based on stored-program computer concept.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consists of:</a:t>
            </a:r>
            <a:endParaRPr lang="en-US" dirty="0">
              <a:solidFill>
                <a:srgbClr val="2E75B6"/>
              </a:solidFill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 </a:t>
            </a:r>
            <a:r>
              <a:rPr lang="en-US" b="1" dirty="0">
                <a:cs typeface="Calibri"/>
              </a:rPr>
              <a:t>main memory</a:t>
            </a:r>
            <a:r>
              <a:rPr lang="en-US" dirty="0">
                <a:cs typeface="Calibri"/>
              </a:rPr>
              <a:t>, which stores both data and instructions. 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An </a:t>
            </a:r>
            <a:r>
              <a:rPr lang="en-US" b="1" dirty="0">
                <a:ea typeface="+mn-lt"/>
                <a:cs typeface="+mn-lt"/>
              </a:rPr>
              <a:t>Arithmetic and Logic Unit (ALU)</a:t>
            </a:r>
            <a:r>
              <a:rPr lang="en-US" dirty="0">
                <a:ea typeface="+mn-lt"/>
                <a:cs typeface="+mn-lt"/>
              </a:rPr>
              <a:t> capable of operating on binary data. 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 </a:t>
            </a:r>
            <a:r>
              <a:rPr lang="en-US" b="1" dirty="0">
                <a:ea typeface="Calibri"/>
                <a:cs typeface="Calibri"/>
              </a:rPr>
              <a:t>control unit</a:t>
            </a:r>
            <a:r>
              <a:rPr lang="en-US" dirty="0">
                <a:ea typeface="Calibri"/>
                <a:cs typeface="Calibri"/>
              </a:rPr>
              <a:t>, which interprets the instructions in memory and causes them to be executed. </a:t>
            </a:r>
          </a:p>
          <a:p>
            <a:pPr lvl="1"/>
            <a:r>
              <a:rPr lang="en-US" b="1" dirty="0">
                <a:ea typeface="Calibri"/>
                <a:cs typeface="Calibri"/>
              </a:rPr>
              <a:t>Input-Output (I/O)</a:t>
            </a:r>
            <a:r>
              <a:rPr lang="en-US" dirty="0">
                <a:ea typeface="Calibri"/>
                <a:cs typeface="Calibri"/>
              </a:rPr>
              <a:t> equipment operated by the control unit. </a:t>
            </a:r>
          </a:p>
          <a:p>
            <a:endParaRPr lang="en-US" dirty="0">
              <a:solidFill>
                <a:srgbClr val="2E75B6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2E75B6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2E75B6"/>
              </a:solidFill>
              <a:ea typeface="Calibri"/>
              <a:cs typeface="Calibri"/>
            </a:endParaRPr>
          </a:p>
          <a:p>
            <a:pPr lvl="1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4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09E-77B7-90E6-C2E1-70CCB565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Von Neumann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7BB8-4CF2-6237-AD30-F33CD09D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Instruction and data are stored in same memory.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Three key concepts: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dirty="0">
                <a:cs typeface="Calibri"/>
              </a:rPr>
              <a:t>Data and instructions are stored in a single read-write memory.</a:t>
            </a:r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cs typeface="Calibri"/>
              </a:rPr>
              <a:t>The contents of this memory are addressable by location, without regard to the type of data contained there. </a:t>
            </a:r>
          </a:p>
          <a:p>
            <a:pPr lvl="1"/>
            <a:r>
              <a:rPr lang="en-US" sz="2800" dirty="0">
                <a:cs typeface="Calibri"/>
              </a:rPr>
              <a:t>Execution occurs in a sequential fashion, from one instruction to the next.</a:t>
            </a:r>
          </a:p>
        </p:txBody>
      </p:sp>
    </p:spTree>
    <p:extLst>
      <p:ext uri="{BB962C8B-B14F-4D97-AF65-F5344CB8AC3E}">
        <p14:creationId xmlns:p14="http://schemas.microsoft.com/office/powerpoint/2010/main" val="204313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D0167D1-DCA3-BB87-91A2-8E99B17B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68" y="25255"/>
            <a:ext cx="6897664" cy="68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A47A-2289-3E9D-EA35-470AF267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IAS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7157-EDCE-CF56-6079-8A95E8F0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Memory consists of 4096 storage locations, called words, of 40 bits each. </a:t>
            </a:r>
          </a:p>
          <a:p>
            <a:r>
              <a:rPr lang="en-US" dirty="0">
                <a:cs typeface="Calibri"/>
              </a:rPr>
              <a:t>Instructions and data are stored in binary format. </a:t>
            </a:r>
          </a:p>
          <a:p>
            <a:r>
              <a:rPr lang="en-US" dirty="0">
                <a:cs typeface="Calibri"/>
              </a:rPr>
              <a:t>Each number is represented by a sign bit and a 39-bit value. </a:t>
            </a:r>
          </a:p>
          <a:p>
            <a:r>
              <a:rPr lang="en-US" dirty="0">
                <a:cs typeface="Calibri"/>
              </a:rPr>
              <a:t>A word may contain two 20-bit instructions. </a:t>
            </a:r>
          </a:p>
          <a:p>
            <a:r>
              <a:rPr lang="en-US" dirty="0">
                <a:cs typeface="Calibri"/>
              </a:rPr>
              <a:t>Each instruction with 8-bit opcode (operation code) specifying the operation to be performed, and 12-bit address.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47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540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Georgia</vt:lpstr>
      <vt:lpstr>Office Theme</vt:lpstr>
      <vt:lpstr>Computer Architecture and Logic Design (CALD) Lecture 02</vt:lpstr>
      <vt:lpstr>Example </vt:lpstr>
      <vt:lpstr>PowerPoint Presentation</vt:lpstr>
      <vt:lpstr>Von Neumann Architecture </vt:lpstr>
      <vt:lpstr>Von Neumann Architecture – Block Diagram</vt:lpstr>
      <vt:lpstr>Von Neumann Architecture</vt:lpstr>
      <vt:lpstr>Von Neumann Architecture</vt:lpstr>
      <vt:lpstr>PowerPoint Presentation</vt:lpstr>
      <vt:lpstr>IAS Computer</vt:lpstr>
      <vt:lpstr>IAS Memory Formats</vt:lpstr>
      <vt:lpstr>IAS Registers</vt:lpstr>
      <vt:lpstr>IAS Instruction Set</vt:lpstr>
      <vt:lpstr>PowerPoint Presentation</vt:lpstr>
      <vt:lpstr>Computer Generations</vt:lpstr>
      <vt:lpstr>microprocessors</vt:lpstr>
      <vt:lpstr>Evolution of Processors </vt:lpstr>
      <vt:lpstr>Two Processor Families</vt:lpstr>
      <vt:lpstr>Microprocessor vs MicroController</vt:lpstr>
      <vt:lpstr>ARM Evolution</vt:lpstr>
      <vt:lpstr>Cloud Computing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 Lecture 01</dc:title>
  <dc:creator>Microsoft account</dc:creator>
  <cp:lastModifiedBy>Administrator</cp:lastModifiedBy>
  <cp:revision>826</cp:revision>
  <dcterms:created xsi:type="dcterms:W3CDTF">2022-10-09T07:28:56Z</dcterms:created>
  <dcterms:modified xsi:type="dcterms:W3CDTF">2023-09-26T06:27:18Z</dcterms:modified>
</cp:coreProperties>
</file>