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85" r:id="rId3"/>
    <p:sldId id="286" r:id="rId4"/>
    <p:sldId id="269" r:id="rId5"/>
    <p:sldId id="274" r:id="rId6"/>
    <p:sldId id="287" r:id="rId7"/>
    <p:sldId id="288" r:id="rId8"/>
    <p:sldId id="289" r:id="rId9"/>
    <p:sldId id="290" r:id="rId10"/>
    <p:sldId id="291" r:id="rId11"/>
    <p:sldId id="304" r:id="rId12"/>
    <p:sldId id="309" r:id="rId13"/>
    <p:sldId id="310" r:id="rId14"/>
    <p:sldId id="311" r:id="rId15"/>
    <p:sldId id="312" r:id="rId16"/>
    <p:sldId id="308" r:id="rId17"/>
    <p:sldId id="270" r:id="rId18"/>
    <p:sldId id="314" r:id="rId19"/>
    <p:sldId id="271" r:id="rId20"/>
    <p:sldId id="303" r:id="rId21"/>
    <p:sldId id="273" r:id="rId22"/>
    <p:sldId id="313" r:id="rId23"/>
    <p:sldId id="315" r:id="rId24"/>
    <p:sldId id="316" r:id="rId25"/>
    <p:sldId id="31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E12F8-5F77-461C-8C34-CC7BE7EA965B}" type="datetimeFigureOut">
              <a:rPr lang="en-US" smtClean="0"/>
              <a:t>03-Oct-2023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55A8B-9233-43CE-89EA-251C0E1BC783}" type="slidenum">
              <a:rPr lang="en-US" smtClean="0"/>
              <a:t>‹#›</a:t>
            </a:fld>
            <a:endParaRPr lang="en-US"/>
          </a:p>
        </p:txBody>
      </p:sp>
    </p:spTree>
    <p:extLst>
      <p:ext uri="{BB962C8B-B14F-4D97-AF65-F5344CB8AC3E}">
        <p14:creationId xmlns:p14="http://schemas.microsoft.com/office/powerpoint/2010/main" val="332479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AA5953-830F-45BA-9EE6-8D16D90D2C1E}" type="datetime1">
              <a:rPr lang="en-US" smtClean="0"/>
              <a:t>03-Oct-2023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381745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787FE-DAF0-4A74-A6A0-421AB879C5A9}" type="datetime1">
              <a:rPr lang="en-US" smtClean="0"/>
              <a:t>03-Oct-2023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258369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4E6C95-1C21-4BD8-89A0-FD74F551D551}" type="datetime1">
              <a:rPr lang="en-US" smtClean="0"/>
              <a:t>03-Oct-2023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196392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DE4074-3250-44A8-A1DE-C8EBB2FA4D0F}" type="datetime1">
              <a:rPr lang="en-US" smtClean="0"/>
              <a:t>03-Oct-2023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93054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CFEAFA-E013-4350-BF38-6A0B3F3CF540}" type="datetime1">
              <a:rPr lang="en-US" smtClean="0"/>
              <a:t>03-Oct-2023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136741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CC05F3-31A2-44D3-AC20-2906681E0D7D}" type="datetime1">
              <a:rPr lang="en-US" smtClean="0"/>
              <a:t>03-Oct-2023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109562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1B6FA-94F3-4D7B-AD42-6D4C61C1E073}" type="datetime1">
              <a:rPr lang="en-US" smtClean="0"/>
              <a:t>03-Oct-2023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747067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4A9758-7FDA-47EC-AE24-7B3E5DA86767}" type="datetime1">
              <a:rPr lang="en-US" smtClean="0"/>
              <a:t>03-Oct-2023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305990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E0786-514F-4BFC-9BFD-B566925A4A41}" type="datetime1">
              <a:rPr lang="en-US" smtClean="0"/>
              <a:t>03-Oct-2023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261108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BB34D-F1BE-4AC0-8EBA-CABCD22C5D95}" type="datetime1">
              <a:rPr lang="en-US" smtClean="0"/>
              <a:t>03-Oct-2023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361424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62713-8DC6-470C-A827-D5EC198BD231}" type="datetime1">
              <a:rPr lang="en-US" smtClean="0"/>
              <a:t>03-Oct-2023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4A5B6-4898-4356-BB32-774E4193F93B}" type="slidenum">
              <a:rPr lang="en-US" smtClean="0"/>
              <a:t>‹#›</a:t>
            </a:fld>
            <a:endParaRPr lang="en-US"/>
          </a:p>
        </p:txBody>
      </p:sp>
    </p:spTree>
    <p:extLst>
      <p:ext uri="{BB962C8B-B14F-4D97-AF65-F5344CB8AC3E}">
        <p14:creationId xmlns:p14="http://schemas.microsoft.com/office/powerpoint/2010/main" val="39437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1EE9-0664-4D30-9692-2E7FDA87E74C}" type="datetime1">
              <a:rPr lang="en-US" smtClean="0"/>
              <a:t>03-Oct-2023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4A5B6-4898-4356-BB32-774E4193F93B}" type="slidenum">
              <a:rPr lang="en-US" smtClean="0"/>
              <a:t>‹#›</a:t>
            </a:fld>
            <a:endParaRPr lang="en-US"/>
          </a:p>
        </p:txBody>
      </p:sp>
    </p:spTree>
    <p:extLst>
      <p:ext uri="{BB962C8B-B14F-4D97-AF65-F5344CB8AC3E}">
        <p14:creationId xmlns:p14="http://schemas.microsoft.com/office/powerpoint/2010/main" val="746340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b="0" kern="1200">
          <a:solidFill>
            <a:srgbClr val="FF0000"/>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7254"/>
            <a:ext cx="9144000" cy="2387600"/>
          </a:xfrm>
        </p:spPr>
        <p:txBody>
          <a:bodyPr/>
          <a:lstStyle/>
          <a:p>
            <a:r>
              <a:rPr lang="en-US" sz="4000" b="1" dirty="0">
                <a:latin typeface="Georgia"/>
              </a:rPr>
              <a:t>Computer Architecture and Logic Design (CALD)</a:t>
            </a:r>
            <a:br>
              <a:rPr lang="en-US" sz="4000" b="1" dirty="0">
                <a:latin typeface="Georgia" panose="02040502050405020303" pitchFamily="18" charset="0"/>
              </a:rPr>
            </a:br>
            <a:r>
              <a:rPr lang="en-US" sz="3600" dirty="0">
                <a:latin typeface="Georgia"/>
              </a:rPr>
              <a:t>Lecture 03</a:t>
            </a:r>
            <a:endParaRPr lang="en-US" sz="3600" dirty="0">
              <a:latin typeface="Georgia" panose="02040502050405020303" pitchFamily="18" charset="0"/>
            </a:endParaRPr>
          </a:p>
        </p:txBody>
      </p:sp>
      <p:sp>
        <p:nvSpPr>
          <p:cNvPr id="3" name="Subtitle 2"/>
          <p:cNvSpPr>
            <a:spLocks noGrp="1"/>
          </p:cNvSpPr>
          <p:nvPr>
            <p:ph type="subTitle" idx="1"/>
          </p:nvPr>
        </p:nvSpPr>
        <p:spPr>
          <a:xfrm>
            <a:off x="1524000" y="4050609"/>
            <a:ext cx="9144000" cy="2238045"/>
          </a:xfrm>
        </p:spPr>
        <p:txBody>
          <a:bodyPr>
            <a:normAutofit/>
          </a:bodyPr>
          <a:lstStyle/>
          <a:p>
            <a:pPr algn="l"/>
            <a:r>
              <a:rPr lang="en-US" dirty="0" err="1">
                <a:solidFill>
                  <a:schemeClr val="accent1">
                    <a:lumMod val="75000"/>
                  </a:schemeClr>
                </a:solidFill>
                <a:latin typeface="Georgia" panose="02040502050405020303" pitchFamily="18" charset="0"/>
              </a:rPr>
              <a:t>Engr.Ramsha</a:t>
            </a:r>
            <a:r>
              <a:rPr lang="en-US" dirty="0">
                <a:solidFill>
                  <a:schemeClr val="accent1">
                    <a:lumMod val="75000"/>
                  </a:schemeClr>
                </a:solidFill>
                <a:latin typeface="Georgia" panose="02040502050405020303" pitchFamily="18" charset="0"/>
              </a:rPr>
              <a:t> </a:t>
            </a:r>
            <a:r>
              <a:rPr lang="en-US" dirty="0" err="1">
                <a:solidFill>
                  <a:schemeClr val="accent1">
                    <a:lumMod val="75000"/>
                  </a:schemeClr>
                </a:solidFill>
                <a:latin typeface="Georgia" panose="02040502050405020303" pitchFamily="18" charset="0"/>
              </a:rPr>
              <a:t>Mashood</a:t>
            </a:r>
            <a:endParaRPr lang="en-US" dirty="0">
              <a:solidFill>
                <a:schemeClr val="accent1">
                  <a:lumMod val="75000"/>
                </a:schemeClr>
              </a:solidFill>
              <a:latin typeface="Georgia" panose="02040502050405020303" pitchFamily="18" charset="0"/>
            </a:endParaRPr>
          </a:p>
          <a:p>
            <a:pPr algn="l"/>
            <a:r>
              <a:rPr lang="en-US" sz="1800" dirty="0">
                <a:solidFill>
                  <a:schemeClr val="accent1">
                    <a:lumMod val="75000"/>
                  </a:schemeClr>
                </a:solidFill>
                <a:latin typeface="Georgia" panose="02040502050405020303" pitchFamily="18" charset="0"/>
              </a:rPr>
              <a:t>Senior Lecturer</a:t>
            </a:r>
          </a:p>
          <a:p>
            <a:pPr algn="l"/>
            <a:r>
              <a:rPr lang="en-US" sz="1800" dirty="0">
                <a:solidFill>
                  <a:schemeClr val="accent1">
                    <a:lumMod val="75000"/>
                  </a:schemeClr>
                </a:solidFill>
                <a:latin typeface="Georgia" panose="02040502050405020303" pitchFamily="18" charset="0"/>
              </a:rPr>
              <a:t>Department of Software Engineering </a:t>
            </a:r>
          </a:p>
          <a:p>
            <a:pPr algn="l"/>
            <a:r>
              <a:rPr lang="en-US" sz="1800" dirty="0" err="1">
                <a:solidFill>
                  <a:schemeClr val="accent1">
                    <a:lumMod val="75000"/>
                  </a:schemeClr>
                </a:solidFill>
                <a:latin typeface="Georgia" panose="02040502050405020303" pitchFamily="18" charset="0"/>
              </a:rPr>
              <a:t>Bahria</a:t>
            </a:r>
            <a:r>
              <a:rPr lang="en-US" sz="1800" dirty="0">
                <a:solidFill>
                  <a:schemeClr val="accent1">
                    <a:lumMod val="75000"/>
                  </a:schemeClr>
                </a:solidFill>
                <a:latin typeface="Georgia" panose="02040502050405020303" pitchFamily="18" charset="0"/>
              </a:rPr>
              <a:t> University Karachi Campus</a:t>
            </a:r>
          </a:p>
          <a:p>
            <a:pPr algn="l"/>
            <a:r>
              <a:rPr lang="en-US" sz="1800" dirty="0">
                <a:solidFill>
                  <a:schemeClr val="accent1">
                    <a:lumMod val="75000"/>
                  </a:schemeClr>
                </a:solidFill>
                <a:latin typeface="Georgia" panose="02040502050405020303" pitchFamily="18" charset="0"/>
              </a:rPr>
              <a:t>Email: sorathhansrajani.bukc@bahria.edu.pk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4" y="0"/>
            <a:ext cx="4095750" cy="1114425"/>
          </a:xfrm>
          <a:prstGeom prst="rect">
            <a:avLst/>
          </a:prstGeom>
        </p:spPr>
      </p:pic>
    </p:spTree>
    <p:extLst>
      <p:ext uri="{BB962C8B-B14F-4D97-AF65-F5344CB8AC3E}">
        <p14:creationId xmlns:p14="http://schemas.microsoft.com/office/powerpoint/2010/main" val="199812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9DFB54-48D1-4488-A33C-9D9E13729FEA}"/>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4387DF68-BC66-4B91-AA6A-404E34442C99}"/>
              </a:ext>
            </a:extLst>
          </p:cNvPr>
          <p:cNvSpPr>
            <a:spLocks noGrp="1"/>
          </p:cNvSpPr>
          <p:nvPr>
            <p:ph type="sldNum" sz="quarter" idx="12"/>
          </p:nvPr>
        </p:nvSpPr>
        <p:spPr/>
        <p:txBody>
          <a:bodyPr/>
          <a:lstStyle/>
          <a:p>
            <a:fld id="{EE14A5B6-4898-4356-BB32-774E4193F93B}" type="slidenum">
              <a:rPr lang="en-US" smtClean="0"/>
              <a:t>10</a:t>
            </a:fld>
            <a:endParaRPr lang="en-US"/>
          </a:p>
        </p:txBody>
      </p:sp>
      <p:sp>
        <p:nvSpPr>
          <p:cNvPr id="6" name="Rectangle 6">
            <a:extLst>
              <a:ext uri="{FF2B5EF4-FFF2-40B4-BE49-F238E27FC236}">
                <a16:creationId xmlns:a16="http://schemas.microsoft.com/office/drawing/2014/main" id="{64DB8459-4E64-48D4-9682-0B8827CCC164}"/>
              </a:ext>
            </a:extLst>
          </p:cNvPr>
          <p:cNvSpPr>
            <a:spLocks noGrp="1" noChangeArrowheads="1"/>
          </p:cNvSpPr>
          <p:nvPr>
            <p:ph type="title"/>
          </p:nvPr>
        </p:nvSpPr>
        <p:spPr>
          <a:xfrm>
            <a:off x="683507" y="509587"/>
            <a:ext cx="11508493" cy="838200"/>
          </a:xfrm>
        </p:spPr>
        <p:txBody>
          <a:bodyPr>
            <a:normAutofit fontScale="90000"/>
          </a:bodyPr>
          <a:lstStyle/>
          <a:p>
            <a:r>
              <a:rPr lang="en-GB" dirty="0"/>
              <a:t>Improvements in Chip Organization and Architecture</a:t>
            </a:r>
          </a:p>
        </p:txBody>
      </p:sp>
      <p:sp>
        <p:nvSpPr>
          <p:cNvPr id="7" name="Rectangle 7">
            <a:extLst>
              <a:ext uri="{FF2B5EF4-FFF2-40B4-BE49-F238E27FC236}">
                <a16:creationId xmlns:a16="http://schemas.microsoft.com/office/drawing/2014/main" id="{270EB03F-E1EF-4C2F-8357-BA46EC806F17}"/>
              </a:ext>
            </a:extLst>
          </p:cNvPr>
          <p:cNvSpPr txBox="1">
            <a:spLocks noChangeArrowheads="1"/>
          </p:cNvSpPr>
          <p:nvPr/>
        </p:nvSpPr>
        <p:spPr>
          <a:xfrm>
            <a:off x="838200" y="1566862"/>
            <a:ext cx="11472863" cy="563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Increase hardware speed of processor</a:t>
            </a:r>
          </a:p>
          <a:p>
            <a:pPr lvl="1"/>
            <a:r>
              <a:rPr lang="en-GB" dirty="0"/>
              <a:t>Fundamentally due to shrinking logic gate size</a:t>
            </a:r>
          </a:p>
          <a:p>
            <a:pPr lvl="2"/>
            <a:r>
              <a:rPr lang="en-GB" dirty="0"/>
              <a:t>More gates, packed more tightly, increasing clock rate</a:t>
            </a:r>
          </a:p>
          <a:p>
            <a:pPr lvl="2"/>
            <a:r>
              <a:rPr lang="en-GB" dirty="0"/>
              <a:t>Propagation time for signals reduced</a:t>
            </a:r>
          </a:p>
          <a:p>
            <a:r>
              <a:rPr lang="en-GB" dirty="0"/>
              <a:t>Increase size and speed of caches</a:t>
            </a:r>
          </a:p>
          <a:p>
            <a:pPr lvl="1"/>
            <a:r>
              <a:rPr lang="en-GB" dirty="0"/>
              <a:t>Dedicating part of processor chip </a:t>
            </a:r>
          </a:p>
          <a:p>
            <a:pPr lvl="2"/>
            <a:r>
              <a:rPr lang="en-GB" dirty="0"/>
              <a:t>Cache access times drop significantly</a:t>
            </a:r>
          </a:p>
          <a:p>
            <a:r>
              <a:rPr lang="en-GB" dirty="0"/>
              <a:t>Change processor organization and architecture</a:t>
            </a:r>
          </a:p>
          <a:p>
            <a:pPr lvl="1"/>
            <a:r>
              <a:rPr lang="en-GB" dirty="0"/>
              <a:t>Increase effective speed of execution</a:t>
            </a:r>
          </a:p>
          <a:p>
            <a:pPr lvl="1"/>
            <a:r>
              <a:rPr lang="en-GB" dirty="0"/>
              <a:t>Parallelism</a:t>
            </a:r>
          </a:p>
          <a:p>
            <a:pPr>
              <a:buFontTx/>
              <a:buNone/>
            </a:pPr>
            <a:endParaRPr lang="en-GB" dirty="0"/>
          </a:p>
        </p:txBody>
      </p:sp>
    </p:spTree>
    <p:extLst>
      <p:ext uri="{BB962C8B-B14F-4D97-AF65-F5344CB8AC3E}">
        <p14:creationId xmlns:p14="http://schemas.microsoft.com/office/powerpoint/2010/main" val="85635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81B3-EDAA-4088-89A3-A780965E8158}"/>
              </a:ext>
            </a:extLst>
          </p:cNvPr>
          <p:cNvSpPr>
            <a:spLocks noGrp="1"/>
          </p:cNvSpPr>
          <p:nvPr>
            <p:ph type="title"/>
          </p:nvPr>
        </p:nvSpPr>
        <p:spPr/>
        <p:txBody>
          <a:bodyPr/>
          <a:lstStyle/>
          <a:p>
            <a:r>
              <a:rPr lang="en-US" dirty="0"/>
              <a:t>Amdahl’s Law</a:t>
            </a:r>
          </a:p>
        </p:txBody>
      </p:sp>
      <p:sp>
        <p:nvSpPr>
          <p:cNvPr id="3" name="Content Placeholder 2">
            <a:extLst>
              <a:ext uri="{FF2B5EF4-FFF2-40B4-BE49-F238E27FC236}">
                <a16:creationId xmlns:a16="http://schemas.microsoft.com/office/drawing/2014/main" id="{BC735F1F-12E8-4F70-956F-562A77F82AA5}"/>
              </a:ext>
            </a:extLst>
          </p:cNvPr>
          <p:cNvSpPr>
            <a:spLocks noGrp="1"/>
          </p:cNvSpPr>
          <p:nvPr>
            <p:ph idx="1"/>
          </p:nvPr>
        </p:nvSpPr>
        <p:spPr/>
        <p:txBody>
          <a:bodyPr/>
          <a:lstStyle/>
          <a:p>
            <a:r>
              <a:rPr lang="en-US" dirty="0"/>
              <a:t>Amdahl’s law was first proposed by Gene Amdahl in 1967 </a:t>
            </a:r>
          </a:p>
          <a:p>
            <a:r>
              <a:rPr lang="en-US" dirty="0"/>
              <a:t>deals with the potential speedup of a program using multiple processors</a:t>
            </a:r>
          </a:p>
        </p:txBody>
      </p:sp>
      <p:sp>
        <p:nvSpPr>
          <p:cNvPr id="4" name="Date Placeholder 3">
            <a:extLst>
              <a:ext uri="{FF2B5EF4-FFF2-40B4-BE49-F238E27FC236}">
                <a16:creationId xmlns:a16="http://schemas.microsoft.com/office/drawing/2014/main" id="{B9B0812F-76F8-4CC1-9EC5-F502ADBE7F26}"/>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D29AC704-13CE-493E-9CB3-8E35DF10D4B3}"/>
              </a:ext>
            </a:extLst>
          </p:cNvPr>
          <p:cNvSpPr>
            <a:spLocks noGrp="1"/>
          </p:cNvSpPr>
          <p:nvPr>
            <p:ph type="sldNum" sz="quarter" idx="12"/>
          </p:nvPr>
        </p:nvSpPr>
        <p:spPr/>
        <p:txBody>
          <a:bodyPr/>
          <a:lstStyle/>
          <a:p>
            <a:fld id="{EE14A5B6-4898-4356-BB32-774E4193F93B}" type="slidenum">
              <a:rPr lang="en-US" smtClean="0"/>
              <a:t>11</a:t>
            </a:fld>
            <a:endParaRPr lang="en-US"/>
          </a:p>
        </p:txBody>
      </p:sp>
      <p:pic>
        <p:nvPicPr>
          <p:cNvPr id="6" name="Picture 5">
            <a:extLst>
              <a:ext uri="{FF2B5EF4-FFF2-40B4-BE49-F238E27FC236}">
                <a16:creationId xmlns:a16="http://schemas.microsoft.com/office/drawing/2014/main" id="{7D032FBE-76A4-4288-AF07-56978BA7DA38}"/>
              </a:ext>
            </a:extLst>
          </p:cNvPr>
          <p:cNvPicPr>
            <a:picLocks noChangeAspect="1"/>
          </p:cNvPicPr>
          <p:nvPr/>
        </p:nvPicPr>
        <p:blipFill>
          <a:blip r:embed="rId2"/>
          <a:stretch>
            <a:fillRect/>
          </a:stretch>
        </p:blipFill>
        <p:spPr>
          <a:xfrm>
            <a:off x="1341525" y="3242896"/>
            <a:ext cx="9508949" cy="2548304"/>
          </a:xfrm>
          <a:prstGeom prst="rect">
            <a:avLst/>
          </a:prstGeom>
        </p:spPr>
      </p:pic>
    </p:spTree>
    <p:extLst>
      <p:ext uri="{BB962C8B-B14F-4D97-AF65-F5344CB8AC3E}">
        <p14:creationId xmlns:p14="http://schemas.microsoft.com/office/powerpoint/2010/main" val="1766561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ACB5C-2B63-4559-977A-9C821F6A76E0}"/>
              </a:ext>
            </a:extLst>
          </p:cNvPr>
          <p:cNvSpPr>
            <a:spLocks noGrp="1"/>
          </p:cNvSpPr>
          <p:nvPr>
            <p:ph idx="1"/>
          </p:nvPr>
        </p:nvSpPr>
        <p:spPr>
          <a:xfrm>
            <a:off x="838200" y="398585"/>
            <a:ext cx="10515600" cy="5778378"/>
          </a:xfrm>
        </p:spPr>
        <p:txBody>
          <a:bodyPr/>
          <a:lstStyle/>
          <a:p>
            <a:r>
              <a:rPr lang="en-US" dirty="0"/>
              <a:t>This equation is illustrated in Figures 2.3 and 2.4. Two important conclusions can be drawn:</a:t>
            </a:r>
          </a:p>
          <a:p>
            <a:r>
              <a:rPr lang="en-US" dirty="0"/>
              <a:t> 1. When f is small, the use of parallel processors has little effect. </a:t>
            </a:r>
          </a:p>
          <a:p>
            <a:r>
              <a:rPr lang="en-US" dirty="0"/>
              <a:t>2. As N approaches infinity, speedup is bound by 1/(1 - f), so that there are diminishing returns for using more processors</a:t>
            </a:r>
          </a:p>
        </p:txBody>
      </p:sp>
      <p:sp>
        <p:nvSpPr>
          <p:cNvPr id="4" name="Date Placeholder 3">
            <a:extLst>
              <a:ext uri="{FF2B5EF4-FFF2-40B4-BE49-F238E27FC236}">
                <a16:creationId xmlns:a16="http://schemas.microsoft.com/office/drawing/2014/main" id="{3C4B2D0F-BB02-4170-802A-3F684E5A5CF0}"/>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C9DAFB47-7E59-41BB-BD7F-2C0C9BD2A04C}"/>
              </a:ext>
            </a:extLst>
          </p:cNvPr>
          <p:cNvSpPr>
            <a:spLocks noGrp="1"/>
          </p:cNvSpPr>
          <p:nvPr>
            <p:ph type="sldNum" sz="quarter" idx="12"/>
          </p:nvPr>
        </p:nvSpPr>
        <p:spPr/>
        <p:txBody>
          <a:bodyPr/>
          <a:lstStyle/>
          <a:p>
            <a:fld id="{EE14A5B6-4898-4356-BB32-774E4193F93B}" type="slidenum">
              <a:rPr lang="en-US" smtClean="0"/>
              <a:t>12</a:t>
            </a:fld>
            <a:endParaRPr lang="en-US"/>
          </a:p>
        </p:txBody>
      </p:sp>
      <p:pic>
        <p:nvPicPr>
          <p:cNvPr id="6" name="Picture 5">
            <a:extLst>
              <a:ext uri="{FF2B5EF4-FFF2-40B4-BE49-F238E27FC236}">
                <a16:creationId xmlns:a16="http://schemas.microsoft.com/office/drawing/2014/main" id="{DE0B3834-288E-4E9A-AD67-7E19E481E16E}"/>
              </a:ext>
            </a:extLst>
          </p:cNvPr>
          <p:cNvPicPr>
            <a:picLocks noChangeAspect="1"/>
          </p:cNvPicPr>
          <p:nvPr/>
        </p:nvPicPr>
        <p:blipFill>
          <a:blip r:embed="rId2"/>
          <a:stretch>
            <a:fillRect/>
          </a:stretch>
        </p:blipFill>
        <p:spPr>
          <a:xfrm>
            <a:off x="2209800" y="2766219"/>
            <a:ext cx="8434754" cy="3410744"/>
          </a:xfrm>
          <a:prstGeom prst="rect">
            <a:avLst/>
          </a:prstGeom>
        </p:spPr>
      </p:pic>
    </p:spTree>
    <p:extLst>
      <p:ext uri="{BB962C8B-B14F-4D97-AF65-F5344CB8AC3E}">
        <p14:creationId xmlns:p14="http://schemas.microsoft.com/office/powerpoint/2010/main" val="331240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8F377-BA6D-4015-BE56-07C7AFC58733}"/>
              </a:ext>
            </a:extLst>
          </p:cNvPr>
          <p:cNvSpPr>
            <a:spLocks noGrp="1"/>
          </p:cNvSpPr>
          <p:nvPr>
            <p:ph idx="1"/>
          </p:nvPr>
        </p:nvSpPr>
        <p:spPr>
          <a:xfrm>
            <a:off x="838200" y="609600"/>
            <a:ext cx="10515600" cy="5567363"/>
          </a:xfrm>
        </p:spPr>
        <p:txBody>
          <a:bodyPr/>
          <a:lstStyle/>
          <a:p>
            <a:r>
              <a:rPr lang="en-US" dirty="0"/>
              <a:t>Amdahl’s law can be generalized to evaluate any design or technical improvement in a computer system. Consider any enhancement to a feature of a system that results in a speedup. The speedup can be expressed as</a:t>
            </a:r>
          </a:p>
        </p:txBody>
      </p:sp>
      <p:sp>
        <p:nvSpPr>
          <p:cNvPr id="4" name="Date Placeholder 3">
            <a:extLst>
              <a:ext uri="{FF2B5EF4-FFF2-40B4-BE49-F238E27FC236}">
                <a16:creationId xmlns:a16="http://schemas.microsoft.com/office/drawing/2014/main" id="{D7220419-D3FB-4B95-B310-2C8F86B9EA9F}"/>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20A91834-7282-4D56-9E13-A0C6D8F74E5C}"/>
              </a:ext>
            </a:extLst>
          </p:cNvPr>
          <p:cNvSpPr>
            <a:spLocks noGrp="1"/>
          </p:cNvSpPr>
          <p:nvPr>
            <p:ph type="sldNum" sz="quarter" idx="12"/>
          </p:nvPr>
        </p:nvSpPr>
        <p:spPr/>
        <p:txBody>
          <a:bodyPr/>
          <a:lstStyle/>
          <a:p>
            <a:fld id="{EE14A5B6-4898-4356-BB32-774E4193F93B}" type="slidenum">
              <a:rPr lang="en-US" smtClean="0"/>
              <a:t>13</a:t>
            </a:fld>
            <a:endParaRPr lang="en-US"/>
          </a:p>
        </p:txBody>
      </p:sp>
      <p:pic>
        <p:nvPicPr>
          <p:cNvPr id="6" name="Picture 5">
            <a:extLst>
              <a:ext uri="{FF2B5EF4-FFF2-40B4-BE49-F238E27FC236}">
                <a16:creationId xmlns:a16="http://schemas.microsoft.com/office/drawing/2014/main" id="{9825586C-5C07-409B-8CA9-A9A34BB3E8FA}"/>
              </a:ext>
            </a:extLst>
          </p:cNvPr>
          <p:cNvPicPr>
            <a:picLocks noChangeAspect="1"/>
          </p:cNvPicPr>
          <p:nvPr/>
        </p:nvPicPr>
        <p:blipFill>
          <a:blip r:embed="rId2"/>
          <a:stretch>
            <a:fillRect/>
          </a:stretch>
        </p:blipFill>
        <p:spPr>
          <a:xfrm>
            <a:off x="3798278" y="2153382"/>
            <a:ext cx="7924800" cy="4202967"/>
          </a:xfrm>
          <a:prstGeom prst="rect">
            <a:avLst/>
          </a:prstGeom>
        </p:spPr>
      </p:pic>
    </p:spTree>
    <p:extLst>
      <p:ext uri="{BB962C8B-B14F-4D97-AF65-F5344CB8AC3E}">
        <p14:creationId xmlns:p14="http://schemas.microsoft.com/office/powerpoint/2010/main" val="1843727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BAD9F-B7AF-489B-AD3F-18AC64E975F5}"/>
              </a:ext>
            </a:extLst>
          </p:cNvPr>
          <p:cNvSpPr>
            <a:spLocks noGrp="1"/>
          </p:cNvSpPr>
          <p:nvPr>
            <p:ph idx="1"/>
          </p:nvPr>
        </p:nvSpPr>
        <p:spPr/>
        <p:txBody>
          <a:bodyPr/>
          <a:lstStyle/>
          <a:p>
            <a:r>
              <a:rPr lang="en-US" dirty="0"/>
              <a:t>Suppose that a feature of the system is used during execution a fraction of the time f, before enhancement, and that the speedup of that feature after enhancement is </a:t>
            </a:r>
            <a:r>
              <a:rPr lang="en-US" dirty="0" err="1"/>
              <a:t>SUf.</a:t>
            </a:r>
            <a:r>
              <a:rPr lang="en-US" dirty="0"/>
              <a:t> Then the overall speedup of the system is</a:t>
            </a:r>
          </a:p>
        </p:txBody>
      </p:sp>
      <p:sp>
        <p:nvSpPr>
          <p:cNvPr id="4" name="Date Placeholder 3">
            <a:extLst>
              <a:ext uri="{FF2B5EF4-FFF2-40B4-BE49-F238E27FC236}">
                <a16:creationId xmlns:a16="http://schemas.microsoft.com/office/drawing/2014/main" id="{562DD080-2BC0-4DB6-9B3E-840C55B703A9}"/>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E8D4D794-38D6-48ED-827B-77981B4CF116}"/>
              </a:ext>
            </a:extLst>
          </p:cNvPr>
          <p:cNvSpPr>
            <a:spLocks noGrp="1"/>
          </p:cNvSpPr>
          <p:nvPr>
            <p:ph type="sldNum" sz="quarter" idx="12"/>
          </p:nvPr>
        </p:nvSpPr>
        <p:spPr/>
        <p:txBody>
          <a:bodyPr/>
          <a:lstStyle/>
          <a:p>
            <a:fld id="{EE14A5B6-4898-4356-BB32-774E4193F93B}" type="slidenum">
              <a:rPr lang="en-US" smtClean="0"/>
              <a:t>14</a:t>
            </a:fld>
            <a:endParaRPr lang="en-US"/>
          </a:p>
        </p:txBody>
      </p:sp>
      <p:pic>
        <p:nvPicPr>
          <p:cNvPr id="6" name="Picture 5">
            <a:extLst>
              <a:ext uri="{FF2B5EF4-FFF2-40B4-BE49-F238E27FC236}">
                <a16:creationId xmlns:a16="http://schemas.microsoft.com/office/drawing/2014/main" id="{8325136C-B639-413C-853B-33AEC7416B26}"/>
              </a:ext>
            </a:extLst>
          </p:cNvPr>
          <p:cNvPicPr>
            <a:picLocks noChangeAspect="1"/>
          </p:cNvPicPr>
          <p:nvPr/>
        </p:nvPicPr>
        <p:blipFill>
          <a:blip r:embed="rId2"/>
          <a:stretch>
            <a:fillRect/>
          </a:stretch>
        </p:blipFill>
        <p:spPr>
          <a:xfrm>
            <a:off x="3416195" y="3249490"/>
            <a:ext cx="7937605" cy="2283802"/>
          </a:xfrm>
          <a:prstGeom prst="rect">
            <a:avLst/>
          </a:prstGeom>
        </p:spPr>
      </p:pic>
    </p:spTree>
    <p:extLst>
      <p:ext uri="{BB962C8B-B14F-4D97-AF65-F5344CB8AC3E}">
        <p14:creationId xmlns:p14="http://schemas.microsoft.com/office/powerpoint/2010/main" val="290118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7D85-8618-47EA-A5C6-FEE9D58A4010}"/>
              </a:ext>
            </a:extLst>
          </p:cNvPr>
          <p:cNvSpPr>
            <a:spLocks noGrp="1"/>
          </p:cNvSpPr>
          <p:nvPr>
            <p:ph type="title"/>
          </p:nvPr>
        </p:nvSpPr>
        <p:spPr/>
        <p:txBody>
          <a:bodyPr/>
          <a:lstStyle/>
          <a:p>
            <a:r>
              <a:rPr lang="en-US" dirty="0"/>
              <a:t>Example 1</a:t>
            </a:r>
          </a:p>
        </p:txBody>
      </p:sp>
      <p:sp>
        <p:nvSpPr>
          <p:cNvPr id="4" name="Date Placeholder 3">
            <a:extLst>
              <a:ext uri="{FF2B5EF4-FFF2-40B4-BE49-F238E27FC236}">
                <a16:creationId xmlns:a16="http://schemas.microsoft.com/office/drawing/2014/main" id="{7E1AD48C-02DB-4F6F-8031-0F6C249EB3BE}"/>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E5232E7F-3202-401E-815F-5D59496D2961}"/>
              </a:ext>
            </a:extLst>
          </p:cNvPr>
          <p:cNvSpPr>
            <a:spLocks noGrp="1"/>
          </p:cNvSpPr>
          <p:nvPr>
            <p:ph type="sldNum" sz="quarter" idx="12"/>
          </p:nvPr>
        </p:nvSpPr>
        <p:spPr/>
        <p:txBody>
          <a:bodyPr/>
          <a:lstStyle/>
          <a:p>
            <a:fld id="{EE14A5B6-4898-4356-BB32-774E4193F93B}" type="slidenum">
              <a:rPr lang="en-US" smtClean="0"/>
              <a:t>15</a:t>
            </a:fld>
            <a:endParaRPr lang="en-US"/>
          </a:p>
        </p:txBody>
      </p:sp>
      <p:pic>
        <p:nvPicPr>
          <p:cNvPr id="8" name="Picture 7">
            <a:extLst>
              <a:ext uri="{FF2B5EF4-FFF2-40B4-BE49-F238E27FC236}">
                <a16:creationId xmlns:a16="http://schemas.microsoft.com/office/drawing/2014/main" id="{2B4DC26A-6E02-48F0-A09F-D33DF66219C5}"/>
              </a:ext>
            </a:extLst>
          </p:cNvPr>
          <p:cNvPicPr>
            <a:picLocks noChangeAspect="1"/>
          </p:cNvPicPr>
          <p:nvPr/>
        </p:nvPicPr>
        <p:blipFill>
          <a:blip r:embed="rId2"/>
          <a:stretch>
            <a:fillRect/>
          </a:stretch>
        </p:blipFill>
        <p:spPr>
          <a:xfrm>
            <a:off x="365911" y="2013801"/>
            <a:ext cx="11460178" cy="4019436"/>
          </a:xfrm>
          <a:prstGeom prst="rect">
            <a:avLst/>
          </a:prstGeom>
        </p:spPr>
      </p:pic>
    </p:spTree>
    <p:extLst>
      <p:ext uri="{BB962C8B-B14F-4D97-AF65-F5344CB8AC3E}">
        <p14:creationId xmlns:p14="http://schemas.microsoft.com/office/powerpoint/2010/main" val="199164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a:t>Diminishing Returns</a:t>
            </a:r>
          </a:p>
        </p:txBody>
      </p:sp>
      <p:sp>
        <p:nvSpPr>
          <p:cNvPr id="104453" name="Rectangle 5"/>
          <p:cNvSpPr>
            <a:spLocks noGrp="1" noChangeArrowheads="1"/>
          </p:cNvSpPr>
          <p:nvPr>
            <p:ph type="body" idx="1"/>
          </p:nvPr>
        </p:nvSpPr>
        <p:spPr/>
        <p:txBody>
          <a:bodyPr/>
          <a:lstStyle/>
          <a:p>
            <a:r>
              <a:rPr lang="en-GB"/>
              <a:t>Internal organization of processors complex</a:t>
            </a:r>
          </a:p>
          <a:p>
            <a:pPr lvl="1"/>
            <a:r>
              <a:rPr lang="en-GB"/>
              <a:t>Can get a great deal of parallelism</a:t>
            </a:r>
          </a:p>
          <a:p>
            <a:pPr lvl="1"/>
            <a:r>
              <a:rPr lang="en-GB"/>
              <a:t>Further significant increases likely to be relatively modest</a:t>
            </a:r>
          </a:p>
          <a:p>
            <a:r>
              <a:rPr lang="en-GB"/>
              <a:t>Benefits from cache are reaching limit</a:t>
            </a:r>
          </a:p>
          <a:p>
            <a:r>
              <a:rPr lang="en-GB"/>
              <a:t>Increasing clock rate runs into power dissipation problem </a:t>
            </a:r>
          </a:p>
          <a:p>
            <a:pPr lvl="1"/>
            <a:r>
              <a:rPr lang="en-GB"/>
              <a:t>Some fundamental physical limits are being reached</a:t>
            </a:r>
          </a:p>
          <a:p>
            <a:endParaRPr lang="en-GB"/>
          </a:p>
        </p:txBody>
      </p:sp>
    </p:spTree>
    <p:extLst>
      <p:ext uri="{BB962C8B-B14F-4D97-AF65-F5344CB8AC3E}">
        <p14:creationId xmlns:p14="http://schemas.microsoft.com/office/powerpoint/2010/main" val="4066403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6A7-5DF5-5D8E-6692-CA46AC5A98B8}"/>
              </a:ext>
            </a:extLst>
          </p:cNvPr>
          <p:cNvSpPr>
            <a:spLocks noGrp="1"/>
          </p:cNvSpPr>
          <p:nvPr>
            <p:ph type="title"/>
          </p:nvPr>
        </p:nvSpPr>
        <p:spPr/>
        <p:txBody>
          <a:bodyPr/>
          <a:lstStyle/>
          <a:p>
            <a:r>
              <a:rPr lang="en-US" dirty="0">
                <a:latin typeface="Georgia"/>
              </a:rPr>
              <a:t>System Clock</a:t>
            </a:r>
            <a:endParaRPr lang="en-US" dirty="0"/>
          </a:p>
        </p:txBody>
      </p:sp>
      <p:sp>
        <p:nvSpPr>
          <p:cNvPr id="7" name="Content Placeholder 6">
            <a:extLst>
              <a:ext uri="{FF2B5EF4-FFF2-40B4-BE49-F238E27FC236}">
                <a16:creationId xmlns:a16="http://schemas.microsoft.com/office/drawing/2014/main" id="{B7AAA24B-BF01-4350-9BFE-BB9BC39437D5}"/>
              </a:ext>
            </a:extLst>
          </p:cNvPr>
          <p:cNvSpPr>
            <a:spLocks noGrp="1"/>
          </p:cNvSpPr>
          <p:nvPr>
            <p:ph sz="half" idx="1"/>
          </p:nvPr>
        </p:nvSpPr>
        <p:spPr>
          <a:xfrm>
            <a:off x="838200" y="1825625"/>
            <a:ext cx="5741043" cy="4351338"/>
          </a:xfrm>
        </p:spPr>
        <p:txBody>
          <a:bodyPr vert="horz" lIns="91440" tIns="45720" rIns="91440" bIns="45720" rtlCol="0" anchor="t">
            <a:normAutofit lnSpcReduction="10000"/>
          </a:bodyPr>
          <a:lstStyle/>
          <a:p>
            <a:r>
              <a:rPr lang="en-US" dirty="0">
                <a:ea typeface="Calibri"/>
                <a:cs typeface="Calibri"/>
              </a:rPr>
              <a:t>Performance is one of the key parameters to consider, along with cost, size, security, reliability, and power consumption (in some cases). </a:t>
            </a:r>
            <a:endParaRPr lang="en-US" dirty="0">
              <a:ea typeface="+mn-lt"/>
              <a:cs typeface="+mn-lt"/>
            </a:endParaRPr>
          </a:p>
          <a:p>
            <a:r>
              <a:rPr lang="en-US" dirty="0">
                <a:ea typeface="Calibri"/>
                <a:cs typeface="Calibri"/>
              </a:rPr>
              <a:t>Operations performed by a processor (fetching, decoding, execution), are governed by a system clock. </a:t>
            </a:r>
            <a:endParaRPr lang="en-US" dirty="0">
              <a:ea typeface="+mn-lt"/>
              <a:cs typeface="+mn-lt"/>
            </a:endParaRPr>
          </a:p>
          <a:p>
            <a:r>
              <a:rPr lang="en-US" dirty="0">
                <a:ea typeface="Calibri"/>
                <a:cs typeface="Calibri"/>
              </a:rPr>
              <a:t>All operations begin with the pulse of the clock. </a:t>
            </a:r>
            <a:endParaRPr lang="en-US" dirty="0">
              <a:ea typeface="+mn-lt"/>
              <a:cs typeface="+mn-lt"/>
            </a:endParaRPr>
          </a:p>
          <a:p>
            <a:endParaRPr lang="en-US" dirty="0">
              <a:ea typeface="Calibri"/>
              <a:cs typeface="Calibri"/>
            </a:endParaRPr>
          </a:p>
          <a:p>
            <a:endParaRPr lang="en-US" dirty="0">
              <a:ea typeface="Calibri"/>
              <a:cs typeface="Calibri"/>
            </a:endParaRPr>
          </a:p>
        </p:txBody>
      </p:sp>
      <p:pic>
        <p:nvPicPr>
          <p:cNvPr id="8" name="Picture 8" descr="Diagram, engineering drawing&#10;&#10;Description automatically generated">
            <a:extLst>
              <a:ext uri="{FF2B5EF4-FFF2-40B4-BE49-F238E27FC236}">
                <a16:creationId xmlns:a16="http://schemas.microsoft.com/office/drawing/2014/main" id="{DF3B31C1-9DC3-ED83-CC27-A930228D6B9D}"/>
              </a:ext>
            </a:extLst>
          </p:cNvPr>
          <p:cNvPicPr>
            <a:picLocks noChangeAspect="1"/>
          </p:cNvPicPr>
          <p:nvPr/>
        </p:nvPicPr>
        <p:blipFill>
          <a:blip r:embed="rId2"/>
          <a:stretch>
            <a:fillRect/>
          </a:stretch>
        </p:blipFill>
        <p:spPr>
          <a:xfrm>
            <a:off x="6402729" y="2204789"/>
            <a:ext cx="5434312" cy="3123611"/>
          </a:xfrm>
          <a:prstGeom prst="rect">
            <a:avLst/>
          </a:prstGeom>
        </p:spPr>
      </p:pic>
    </p:spTree>
    <p:extLst>
      <p:ext uri="{BB962C8B-B14F-4D97-AF65-F5344CB8AC3E}">
        <p14:creationId xmlns:p14="http://schemas.microsoft.com/office/powerpoint/2010/main" val="379710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754E-4237-5EC2-F307-1407C6E6A4AF}"/>
              </a:ext>
            </a:extLst>
          </p:cNvPr>
          <p:cNvSpPr>
            <a:spLocks noGrp="1"/>
          </p:cNvSpPr>
          <p:nvPr>
            <p:ph type="title"/>
          </p:nvPr>
        </p:nvSpPr>
        <p:spPr/>
        <p:txBody>
          <a:bodyPr/>
          <a:lstStyle/>
          <a:p>
            <a:r>
              <a:rPr lang="en-US" dirty="0">
                <a:latin typeface="Georgia"/>
              </a:rPr>
              <a:t>Computer Performance Measures – Clock Speed</a:t>
            </a:r>
            <a:endParaRPr lang="en-US" dirty="0"/>
          </a:p>
        </p:txBody>
      </p:sp>
      <p:sp>
        <p:nvSpPr>
          <p:cNvPr id="3" name="Content Placeholder 2">
            <a:extLst>
              <a:ext uri="{FF2B5EF4-FFF2-40B4-BE49-F238E27FC236}">
                <a16:creationId xmlns:a16="http://schemas.microsoft.com/office/drawing/2014/main" id="{106808F5-080A-026C-5092-38CB964F87DD}"/>
              </a:ext>
            </a:extLst>
          </p:cNvPr>
          <p:cNvSpPr>
            <a:spLocks noGrp="1"/>
          </p:cNvSpPr>
          <p:nvPr>
            <p:ph idx="1"/>
          </p:nvPr>
        </p:nvSpPr>
        <p:spPr/>
        <p:txBody>
          <a:bodyPr vert="horz" lIns="91440" tIns="45720" rIns="91440" bIns="45720" rtlCol="0" anchor="t">
            <a:normAutofit/>
          </a:bodyPr>
          <a:lstStyle/>
          <a:p>
            <a:r>
              <a:rPr lang="en-US" dirty="0"/>
              <a:t>The execution of an instruction involves a number of discrete steps, such as </a:t>
            </a:r>
          </a:p>
          <a:p>
            <a:pPr marL="514350" indent="-514350">
              <a:buFont typeface="+mj-lt"/>
              <a:buAutoNum type="arabicPeriod"/>
            </a:pPr>
            <a:r>
              <a:rPr lang="en-US" dirty="0">
                <a:solidFill>
                  <a:schemeClr val="tx1"/>
                </a:solidFill>
              </a:rPr>
              <a:t>Fetching the instruction from memory</a:t>
            </a:r>
          </a:p>
          <a:p>
            <a:pPr marL="514350" indent="-514350">
              <a:buFont typeface="+mj-lt"/>
              <a:buAutoNum type="arabicPeriod"/>
            </a:pPr>
            <a:r>
              <a:rPr lang="en-US" dirty="0">
                <a:solidFill>
                  <a:schemeClr val="tx1"/>
                </a:solidFill>
              </a:rPr>
              <a:t>Decoding the various portions of the instruction</a:t>
            </a:r>
          </a:p>
          <a:p>
            <a:pPr marL="514350" indent="-514350">
              <a:buFont typeface="+mj-lt"/>
              <a:buAutoNum type="arabicPeriod"/>
            </a:pPr>
            <a:r>
              <a:rPr lang="en-US" dirty="0">
                <a:solidFill>
                  <a:schemeClr val="tx1"/>
                </a:solidFill>
              </a:rPr>
              <a:t>Loading and storing data</a:t>
            </a:r>
          </a:p>
          <a:p>
            <a:pPr marL="514350" indent="-514350">
              <a:buFont typeface="+mj-lt"/>
              <a:buAutoNum type="arabicPeriod"/>
            </a:pPr>
            <a:r>
              <a:rPr lang="en-US" dirty="0">
                <a:solidFill>
                  <a:schemeClr val="tx1"/>
                </a:solidFill>
              </a:rPr>
              <a:t>Performing arithmetic and logical operations. </a:t>
            </a:r>
            <a:endParaRPr lang="en-US" dirty="0">
              <a:solidFill>
                <a:schemeClr val="tx1"/>
              </a:solidFill>
              <a:ea typeface="Calibri"/>
              <a:cs typeface="Calibri"/>
            </a:endParaRPr>
          </a:p>
        </p:txBody>
      </p:sp>
    </p:spTree>
    <p:extLst>
      <p:ext uri="{BB962C8B-B14F-4D97-AF65-F5344CB8AC3E}">
        <p14:creationId xmlns:p14="http://schemas.microsoft.com/office/powerpoint/2010/main" val="261006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754E-4237-5EC2-F307-1407C6E6A4AF}"/>
              </a:ext>
            </a:extLst>
          </p:cNvPr>
          <p:cNvSpPr>
            <a:spLocks noGrp="1"/>
          </p:cNvSpPr>
          <p:nvPr>
            <p:ph type="title"/>
          </p:nvPr>
        </p:nvSpPr>
        <p:spPr/>
        <p:txBody>
          <a:bodyPr/>
          <a:lstStyle/>
          <a:p>
            <a:r>
              <a:rPr lang="en-US" dirty="0">
                <a:latin typeface="Georgia"/>
              </a:rPr>
              <a:t>Computer Performance Measures – Clock Speed</a:t>
            </a:r>
            <a:endParaRPr lang="en-US" dirty="0"/>
          </a:p>
        </p:txBody>
      </p:sp>
      <p:sp>
        <p:nvSpPr>
          <p:cNvPr id="3" name="Content Placeholder 2">
            <a:extLst>
              <a:ext uri="{FF2B5EF4-FFF2-40B4-BE49-F238E27FC236}">
                <a16:creationId xmlns:a16="http://schemas.microsoft.com/office/drawing/2014/main" id="{106808F5-080A-026C-5092-38CB964F87DD}"/>
              </a:ext>
            </a:extLst>
          </p:cNvPr>
          <p:cNvSpPr>
            <a:spLocks noGrp="1"/>
          </p:cNvSpPr>
          <p:nvPr>
            <p:ph idx="1"/>
          </p:nvPr>
        </p:nvSpPr>
        <p:spPr/>
        <p:txBody>
          <a:bodyPr vert="horz" lIns="91440" tIns="45720" rIns="91440" bIns="45720" rtlCol="0" anchor="t">
            <a:normAutofit/>
          </a:bodyPr>
          <a:lstStyle/>
          <a:p>
            <a:r>
              <a:rPr lang="en-US" dirty="0">
                <a:ea typeface="Calibri"/>
                <a:cs typeface="Calibri"/>
              </a:rPr>
              <a:t>Clock rate or clock speed: </a:t>
            </a:r>
            <a:endParaRPr lang="en-US"/>
          </a:p>
          <a:p>
            <a:pPr lvl="1"/>
            <a:r>
              <a:rPr lang="en-US" dirty="0">
                <a:ea typeface="Calibri"/>
                <a:cs typeface="Calibri"/>
              </a:rPr>
              <a:t>Pulse frequency or the rate of pulses produced by the clock.</a:t>
            </a:r>
          </a:p>
          <a:p>
            <a:pPr lvl="1"/>
            <a:r>
              <a:rPr lang="en-US" dirty="0">
                <a:ea typeface="Calibri"/>
                <a:cs typeface="Calibri"/>
              </a:rPr>
              <a:t>Measured in number of cycles per second or Hertz (Hz).</a:t>
            </a:r>
          </a:p>
          <a:p>
            <a:r>
              <a:rPr lang="en-US" dirty="0">
                <a:ea typeface="Calibri"/>
                <a:cs typeface="Calibri"/>
              </a:rPr>
              <a:t>Clock cycle or clock tick:</a:t>
            </a:r>
          </a:p>
          <a:p>
            <a:pPr lvl="1"/>
            <a:r>
              <a:rPr lang="en-US" dirty="0">
                <a:ea typeface="Calibri"/>
                <a:cs typeface="Calibri"/>
              </a:rPr>
              <a:t>One increment, or pulse of the clock. </a:t>
            </a:r>
            <a:endParaRPr lang="en-US" dirty="0">
              <a:solidFill>
                <a:srgbClr val="2E75B6"/>
              </a:solidFill>
              <a:ea typeface="Calibri"/>
              <a:cs typeface="Calibri"/>
            </a:endParaRPr>
          </a:p>
          <a:p>
            <a:r>
              <a:rPr lang="en-US" dirty="0">
                <a:ea typeface="Calibri"/>
                <a:cs typeface="Calibri"/>
              </a:rPr>
              <a:t>Cycle time:</a:t>
            </a:r>
          </a:p>
          <a:p>
            <a:pPr lvl="1"/>
            <a:r>
              <a:rPr lang="en-US" dirty="0">
                <a:ea typeface="Calibri"/>
                <a:cs typeface="Calibri"/>
              </a:rPr>
              <a:t>The time between pulses (t = 1/f). </a:t>
            </a:r>
          </a:p>
        </p:txBody>
      </p:sp>
    </p:spTree>
    <p:extLst>
      <p:ext uri="{BB962C8B-B14F-4D97-AF65-F5344CB8AC3E}">
        <p14:creationId xmlns:p14="http://schemas.microsoft.com/office/powerpoint/2010/main" val="303783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F4D70F-5A50-4135-806E-142E600E7583}"/>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3A351850-7181-41A2-9629-F23AC19B9519}"/>
              </a:ext>
            </a:extLst>
          </p:cNvPr>
          <p:cNvSpPr>
            <a:spLocks noGrp="1"/>
          </p:cNvSpPr>
          <p:nvPr>
            <p:ph type="sldNum" sz="quarter" idx="12"/>
          </p:nvPr>
        </p:nvSpPr>
        <p:spPr/>
        <p:txBody>
          <a:bodyPr/>
          <a:lstStyle/>
          <a:p>
            <a:fld id="{EE14A5B6-4898-4356-BB32-774E4193F93B}" type="slidenum">
              <a:rPr lang="en-US" smtClean="0"/>
              <a:t>2</a:t>
            </a:fld>
            <a:endParaRPr lang="en-US"/>
          </a:p>
        </p:txBody>
      </p:sp>
      <p:sp>
        <p:nvSpPr>
          <p:cNvPr id="6" name="Rectangle 4">
            <a:extLst>
              <a:ext uri="{FF2B5EF4-FFF2-40B4-BE49-F238E27FC236}">
                <a16:creationId xmlns:a16="http://schemas.microsoft.com/office/drawing/2014/main" id="{138AC46A-0FC7-402D-9CDF-263823E6F439}"/>
              </a:ext>
            </a:extLst>
          </p:cNvPr>
          <p:cNvSpPr>
            <a:spLocks noGrp="1" noChangeArrowheads="1"/>
          </p:cNvSpPr>
          <p:nvPr>
            <p:ph type="title"/>
          </p:nvPr>
        </p:nvSpPr>
        <p:spPr>
          <a:xfrm>
            <a:off x="406399" y="152400"/>
            <a:ext cx="11571843" cy="838200"/>
          </a:xfrm>
        </p:spPr>
        <p:txBody>
          <a:bodyPr/>
          <a:lstStyle/>
          <a:p>
            <a:r>
              <a:rPr lang="en-US" dirty="0"/>
              <a:t>Moore’s Law</a:t>
            </a:r>
          </a:p>
        </p:txBody>
      </p:sp>
      <p:sp>
        <p:nvSpPr>
          <p:cNvPr id="7" name="Rectangle 5">
            <a:extLst>
              <a:ext uri="{FF2B5EF4-FFF2-40B4-BE49-F238E27FC236}">
                <a16:creationId xmlns:a16="http://schemas.microsoft.com/office/drawing/2014/main" id="{80C06D0E-19D2-49D9-83A1-54F51DCEB5B6}"/>
              </a:ext>
            </a:extLst>
          </p:cNvPr>
          <p:cNvSpPr txBox="1">
            <a:spLocks noChangeArrowheads="1"/>
          </p:cNvSpPr>
          <p:nvPr/>
        </p:nvSpPr>
        <p:spPr>
          <a:xfrm>
            <a:off x="457199" y="1066800"/>
            <a:ext cx="11536017" cy="563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Increased density of components on chip</a:t>
            </a:r>
          </a:p>
          <a:p>
            <a:r>
              <a:rPr lang="en-US" sz="2400"/>
              <a:t>Gordon Moore – co-founder of Intel</a:t>
            </a:r>
          </a:p>
          <a:p>
            <a:r>
              <a:rPr lang="en-US" sz="2400"/>
              <a:t>Number of transistors on a chip will double every year</a:t>
            </a:r>
          </a:p>
          <a:p>
            <a:r>
              <a:rPr lang="en-US" sz="2400"/>
              <a:t>Since 1970’s development has slowed a little</a:t>
            </a:r>
          </a:p>
          <a:p>
            <a:pPr lvl="1"/>
            <a:r>
              <a:rPr lang="en-US" sz="2000"/>
              <a:t>Number of transistors doubles every 18 months</a:t>
            </a:r>
          </a:p>
          <a:p>
            <a:r>
              <a:rPr lang="en-US" sz="2400"/>
              <a:t>Cost of a chip has remained almost unchanged</a:t>
            </a:r>
          </a:p>
          <a:p>
            <a:r>
              <a:rPr lang="en-US" sz="2400"/>
              <a:t>Higher packing density means shorter electrical paths, giving higher performance</a:t>
            </a:r>
          </a:p>
          <a:p>
            <a:r>
              <a:rPr lang="en-US" sz="2400"/>
              <a:t>Smaller size gives increased flexibility</a:t>
            </a:r>
          </a:p>
          <a:p>
            <a:r>
              <a:rPr lang="en-US" sz="2400"/>
              <a:t>Reduced power and cooling requirements</a:t>
            </a:r>
          </a:p>
          <a:p>
            <a:r>
              <a:rPr lang="en-US" sz="2400"/>
              <a:t>Fewer interconnections increases reliability</a:t>
            </a:r>
            <a:endParaRPr lang="en-US" sz="2400" dirty="0"/>
          </a:p>
        </p:txBody>
      </p:sp>
    </p:spTree>
    <p:extLst>
      <p:ext uri="{BB962C8B-B14F-4D97-AF65-F5344CB8AC3E}">
        <p14:creationId xmlns:p14="http://schemas.microsoft.com/office/powerpoint/2010/main" val="2152257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t>Problems with Clock Speed and Login Density</a:t>
            </a:r>
          </a:p>
        </p:txBody>
      </p:sp>
      <p:sp>
        <p:nvSpPr>
          <p:cNvPr id="99333" name="Rectangle 5"/>
          <p:cNvSpPr>
            <a:spLocks noGrp="1" noChangeArrowheads="1"/>
          </p:cNvSpPr>
          <p:nvPr>
            <p:ph type="body" idx="1"/>
          </p:nvPr>
        </p:nvSpPr>
        <p:spPr/>
        <p:txBody>
          <a:bodyPr>
            <a:normAutofit fontScale="92500" lnSpcReduction="10000"/>
          </a:bodyPr>
          <a:lstStyle/>
          <a:p>
            <a:r>
              <a:rPr lang="en-GB" sz="2400" dirty="0"/>
              <a:t>Power</a:t>
            </a:r>
          </a:p>
          <a:p>
            <a:pPr lvl="1"/>
            <a:r>
              <a:rPr lang="en-GB" sz="2000" dirty="0"/>
              <a:t>Power density increases with density of logic and clock speed</a:t>
            </a:r>
          </a:p>
          <a:p>
            <a:pPr lvl="1"/>
            <a:r>
              <a:rPr lang="en-GB" sz="2000" dirty="0"/>
              <a:t>Dissipating heat</a:t>
            </a:r>
          </a:p>
          <a:p>
            <a:r>
              <a:rPr lang="en-GB" sz="2400" dirty="0"/>
              <a:t>RC delay</a:t>
            </a:r>
          </a:p>
          <a:p>
            <a:pPr lvl="1"/>
            <a:r>
              <a:rPr lang="en-GB" sz="2000" dirty="0"/>
              <a:t>Speed at which electrons flow limited by resistance and capacitance of metal wires connecting them</a:t>
            </a:r>
          </a:p>
          <a:p>
            <a:pPr lvl="1"/>
            <a:r>
              <a:rPr lang="en-GB" sz="2000" dirty="0"/>
              <a:t>Delay increases as RC product increases</a:t>
            </a:r>
          </a:p>
          <a:p>
            <a:pPr lvl="1"/>
            <a:r>
              <a:rPr lang="en-GB" sz="2000" dirty="0"/>
              <a:t>Wire interconnects thinner, increasing resistance</a:t>
            </a:r>
          </a:p>
          <a:p>
            <a:pPr lvl="1"/>
            <a:r>
              <a:rPr lang="en-GB" sz="2000" dirty="0"/>
              <a:t>Wires closer together, increasing capacitance</a:t>
            </a:r>
          </a:p>
          <a:p>
            <a:r>
              <a:rPr lang="en-GB" sz="2400" dirty="0"/>
              <a:t>Memory latency</a:t>
            </a:r>
          </a:p>
          <a:p>
            <a:pPr lvl="1"/>
            <a:r>
              <a:rPr lang="en-GB" sz="2000" dirty="0"/>
              <a:t>Memory speeds lag processor speeds</a:t>
            </a:r>
          </a:p>
          <a:p>
            <a:r>
              <a:rPr lang="en-GB" sz="2400" dirty="0"/>
              <a:t>Solution:</a:t>
            </a:r>
          </a:p>
          <a:p>
            <a:pPr lvl="1"/>
            <a:r>
              <a:rPr lang="en-GB" sz="2000" dirty="0"/>
              <a:t>More emphasis on organizational and architectural approaches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754E-4237-5EC2-F307-1407C6E6A4AF}"/>
              </a:ext>
            </a:extLst>
          </p:cNvPr>
          <p:cNvSpPr>
            <a:spLocks noGrp="1"/>
          </p:cNvSpPr>
          <p:nvPr>
            <p:ph type="title"/>
          </p:nvPr>
        </p:nvSpPr>
        <p:spPr/>
        <p:txBody>
          <a:bodyPr/>
          <a:lstStyle/>
          <a:p>
            <a:r>
              <a:rPr lang="en-US" dirty="0">
                <a:latin typeface="Georgia"/>
              </a:rPr>
              <a:t>Computer Performance Measures – Instruction Execution Rate</a:t>
            </a:r>
            <a:endParaRPr lang="en-US" dirty="0"/>
          </a:p>
        </p:txBody>
      </p:sp>
      <p:sp>
        <p:nvSpPr>
          <p:cNvPr id="3" name="Content Placeholder 2">
            <a:extLst>
              <a:ext uri="{FF2B5EF4-FFF2-40B4-BE49-F238E27FC236}">
                <a16:creationId xmlns:a16="http://schemas.microsoft.com/office/drawing/2014/main" id="{106808F5-080A-026C-5092-38CB964F87DD}"/>
              </a:ext>
            </a:extLst>
          </p:cNvPr>
          <p:cNvSpPr>
            <a:spLocks noGrp="1"/>
          </p:cNvSpPr>
          <p:nvPr>
            <p:ph idx="1"/>
          </p:nvPr>
        </p:nvSpPr>
        <p:spPr/>
        <p:txBody>
          <a:bodyPr vert="horz" lIns="91440" tIns="45720" rIns="91440" bIns="45720" rtlCol="0" anchor="t">
            <a:normAutofit/>
          </a:bodyPr>
          <a:lstStyle/>
          <a:p>
            <a:r>
              <a:rPr lang="en-US" dirty="0">
                <a:ea typeface="Calibri"/>
                <a:cs typeface="Calibri"/>
              </a:rPr>
              <a:t>CPI: </a:t>
            </a:r>
            <a:endParaRPr lang="en-US" dirty="0"/>
          </a:p>
          <a:p>
            <a:pPr lvl="1"/>
            <a:r>
              <a:rPr lang="en-US" dirty="0">
                <a:ea typeface="Calibri"/>
                <a:cs typeface="Calibri"/>
              </a:rPr>
              <a:t>Average number of cycles per instruction. </a:t>
            </a:r>
          </a:p>
          <a:p>
            <a:r>
              <a:rPr lang="en-US" dirty="0">
                <a:ea typeface="Calibri"/>
                <a:cs typeface="Calibri"/>
              </a:rPr>
              <a:t>MIPS:</a:t>
            </a:r>
          </a:p>
          <a:p>
            <a:pPr lvl="1"/>
            <a:r>
              <a:rPr lang="en-US" dirty="0">
                <a:ea typeface="Calibri"/>
                <a:cs typeface="Calibri"/>
              </a:rPr>
              <a:t>Millions of Instructions per second. </a:t>
            </a:r>
            <a:endParaRPr lang="en-US" dirty="0">
              <a:solidFill>
                <a:srgbClr val="2E75B6"/>
              </a:solidFill>
              <a:ea typeface="Calibri"/>
              <a:cs typeface="Calibri"/>
            </a:endParaRPr>
          </a:p>
          <a:p>
            <a:r>
              <a:rPr lang="en-US" dirty="0">
                <a:ea typeface="Calibri"/>
                <a:cs typeface="Calibri"/>
              </a:rPr>
              <a:t>FLOPS</a:t>
            </a:r>
            <a:r>
              <a:rPr lang="en-US" dirty="0">
                <a:solidFill>
                  <a:srgbClr val="2E75B6"/>
                </a:solidFill>
                <a:ea typeface="Calibri"/>
                <a:cs typeface="Calibri"/>
              </a:rPr>
              <a:t> or MFLOPS:</a:t>
            </a:r>
          </a:p>
          <a:p>
            <a:pPr lvl="1"/>
            <a:r>
              <a:rPr lang="en-US" dirty="0">
                <a:ea typeface="Calibri"/>
                <a:cs typeface="Calibri"/>
              </a:rPr>
              <a:t>Floating point operations per second or </a:t>
            </a:r>
          </a:p>
          <a:p>
            <a:pPr lvl="1"/>
            <a:r>
              <a:rPr lang="en-US" dirty="0">
                <a:ea typeface="Calibri"/>
                <a:cs typeface="Calibri"/>
              </a:rPr>
              <a:t>Millions of floating-point operations per second. </a:t>
            </a:r>
          </a:p>
        </p:txBody>
      </p:sp>
    </p:spTree>
    <p:extLst>
      <p:ext uri="{BB962C8B-B14F-4D97-AF65-F5344CB8AC3E}">
        <p14:creationId xmlns:p14="http://schemas.microsoft.com/office/powerpoint/2010/main" val="58271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348F-8C36-446E-A741-96CA894ED378}"/>
              </a:ext>
            </a:extLst>
          </p:cNvPr>
          <p:cNvSpPr>
            <a:spLocks noGrp="1"/>
          </p:cNvSpPr>
          <p:nvPr>
            <p:ph type="title"/>
          </p:nvPr>
        </p:nvSpPr>
        <p:spPr/>
        <p:txBody>
          <a:bodyPr/>
          <a:lstStyle/>
          <a:p>
            <a:r>
              <a:rPr lang="en-US" dirty="0"/>
              <a:t>Instruction Execution Rate</a:t>
            </a:r>
          </a:p>
        </p:txBody>
      </p:sp>
      <p:sp>
        <p:nvSpPr>
          <p:cNvPr id="3" name="Content Placeholder 2">
            <a:extLst>
              <a:ext uri="{FF2B5EF4-FFF2-40B4-BE49-F238E27FC236}">
                <a16:creationId xmlns:a16="http://schemas.microsoft.com/office/drawing/2014/main" id="{441F3EAC-938E-40FE-AE74-73F041C5DF9D}"/>
              </a:ext>
            </a:extLst>
          </p:cNvPr>
          <p:cNvSpPr>
            <a:spLocks noGrp="1"/>
          </p:cNvSpPr>
          <p:nvPr>
            <p:ph idx="1"/>
          </p:nvPr>
        </p:nvSpPr>
        <p:spPr/>
        <p:txBody>
          <a:bodyPr/>
          <a:lstStyle/>
          <a:p>
            <a:r>
              <a:rPr lang="en-US" dirty="0"/>
              <a:t>Let </a:t>
            </a:r>
            <a:r>
              <a:rPr lang="en-US" dirty="0" err="1"/>
              <a:t>CPIi</a:t>
            </a:r>
            <a:r>
              <a:rPr lang="en-US" dirty="0"/>
              <a:t> be the number of cycles required for instruction type </a:t>
            </a:r>
            <a:r>
              <a:rPr lang="en-US" dirty="0" err="1"/>
              <a:t>i</a:t>
            </a:r>
            <a:r>
              <a:rPr lang="en-US" dirty="0"/>
              <a:t>, and Ii be the number of executed instructions of type </a:t>
            </a:r>
            <a:r>
              <a:rPr lang="en-US" dirty="0" err="1"/>
              <a:t>i</a:t>
            </a:r>
            <a:r>
              <a:rPr lang="en-US" dirty="0"/>
              <a:t> for a given program. Then we can calculate an overall CPI as follows</a:t>
            </a:r>
          </a:p>
          <a:p>
            <a:endParaRPr lang="en-US" dirty="0"/>
          </a:p>
          <a:p>
            <a:endParaRPr lang="en-US" dirty="0"/>
          </a:p>
        </p:txBody>
      </p:sp>
      <p:sp>
        <p:nvSpPr>
          <p:cNvPr id="4" name="Date Placeholder 3">
            <a:extLst>
              <a:ext uri="{FF2B5EF4-FFF2-40B4-BE49-F238E27FC236}">
                <a16:creationId xmlns:a16="http://schemas.microsoft.com/office/drawing/2014/main" id="{D6A4C52E-6F1F-480F-9C05-9F4A9B88693C}"/>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B2DD3F80-4229-4AE4-A6E3-6F0399482AB5}"/>
              </a:ext>
            </a:extLst>
          </p:cNvPr>
          <p:cNvSpPr>
            <a:spLocks noGrp="1"/>
          </p:cNvSpPr>
          <p:nvPr>
            <p:ph type="sldNum" sz="quarter" idx="12"/>
          </p:nvPr>
        </p:nvSpPr>
        <p:spPr/>
        <p:txBody>
          <a:bodyPr/>
          <a:lstStyle/>
          <a:p>
            <a:fld id="{EE14A5B6-4898-4356-BB32-774E4193F93B}" type="slidenum">
              <a:rPr lang="en-US" smtClean="0"/>
              <a:t>22</a:t>
            </a:fld>
            <a:endParaRPr lang="en-US"/>
          </a:p>
        </p:txBody>
      </p:sp>
      <p:pic>
        <p:nvPicPr>
          <p:cNvPr id="6" name="Picture 5">
            <a:extLst>
              <a:ext uri="{FF2B5EF4-FFF2-40B4-BE49-F238E27FC236}">
                <a16:creationId xmlns:a16="http://schemas.microsoft.com/office/drawing/2014/main" id="{368CF953-5E7E-42B4-A3ED-C409AB47857A}"/>
              </a:ext>
            </a:extLst>
          </p:cNvPr>
          <p:cNvPicPr>
            <a:picLocks noChangeAspect="1"/>
          </p:cNvPicPr>
          <p:nvPr/>
        </p:nvPicPr>
        <p:blipFill>
          <a:blip r:embed="rId2"/>
          <a:stretch>
            <a:fillRect/>
          </a:stretch>
        </p:blipFill>
        <p:spPr>
          <a:xfrm>
            <a:off x="3683614" y="3379236"/>
            <a:ext cx="4216151" cy="836164"/>
          </a:xfrm>
          <a:prstGeom prst="rect">
            <a:avLst/>
          </a:prstGeom>
        </p:spPr>
      </p:pic>
      <p:pic>
        <p:nvPicPr>
          <p:cNvPr id="7" name="Picture 6">
            <a:extLst>
              <a:ext uri="{FF2B5EF4-FFF2-40B4-BE49-F238E27FC236}">
                <a16:creationId xmlns:a16="http://schemas.microsoft.com/office/drawing/2014/main" id="{CD953F8A-9E4B-450F-A758-D0ED8DF33A52}"/>
              </a:ext>
            </a:extLst>
          </p:cNvPr>
          <p:cNvPicPr>
            <a:picLocks noChangeAspect="1"/>
          </p:cNvPicPr>
          <p:nvPr/>
        </p:nvPicPr>
        <p:blipFill>
          <a:blip r:embed="rId3"/>
          <a:stretch>
            <a:fillRect/>
          </a:stretch>
        </p:blipFill>
        <p:spPr>
          <a:xfrm>
            <a:off x="2512191" y="4255520"/>
            <a:ext cx="6877050" cy="1214231"/>
          </a:xfrm>
          <a:prstGeom prst="rect">
            <a:avLst/>
          </a:prstGeom>
        </p:spPr>
      </p:pic>
    </p:spTree>
    <p:extLst>
      <p:ext uri="{BB962C8B-B14F-4D97-AF65-F5344CB8AC3E}">
        <p14:creationId xmlns:p14="http://schemas.microsoft.com/office/powerpoint/2010/main" val="3726613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348F-8C36-446E-A741-96CA894ED378}"/>
              </a:ext>
            </a:extLst>
          </p:cNvPr>
          <p:cNvSpPr>
            <a:spLocks noGrp="1"/>
          </p:cNvSpPr>
          <p:nvPr>
            <p:ph type="title"/>
          </p:nvPr>
        </p:nvSpPr>
        <p:spPr/>
        <p:txBody>
          <a:bodyPr/>
          <a:lstStyle/>
          <a:p>
            <a:r>
              <a:rPr lang="en-US" dirty="0"/>
              <a:t>Instruction Execution Rate</a:t>
            </a:r>
          </a:p>
        </p:txBody>
      </p:sp>
      <p:sp>
        <p:nvSpPr>
          <p:cNvPr id="3" name="Content Placeholder 2">
            <a:extLst>
              <a:ext uri="{FF2B5EF4-FFF2-40B4-BE49-F238E27FC236}">
                <a16:creationId xmlns:a16="http://schemas.microsoft.com/office/drawing/2014/main" id="{441F3EAC-938E-40FE-AE74-73F041C5DF9D}"/>
              </a:ext>
            </a:extLst>
          </p:cNvPr>
          <p:cNvSpPr>
            <a:spLocks noGrp="1"/>
          </p:cNvSpPr>
          <p:nvPr>
            <p:ph idx="1"/>
          </p:nvPr>
        </p:nvSpPr>
        <p:spPr>
          <a:xfrm>
            <a:off x="838200" y="1550504"/>
            <a:ext cx="10515600" cy="4626459"/>
          </a:xfrm>
        </p:spPr>
        <p:txBody>
          <a:bodyPr/>
          <a:lstStyle/>
          <a:p>
            <a:endParaRPr lang="en-US" dirty="0"/>
          </a:p>
          <a:p>
            <a:endParaRPr lang="en-US" dirty="0"/>
          </a:p>
          <a:p>
            <a:r>
              <a:rPr lang="en-US" dirty="0"/>
              <a:t>p is the number of processor cycles needed to decode and execute the instruction</a:t>
            </a:r>
          </a:p>
          <a:p>
            <a:r>
              <a:rPr lang="en-US" dirty="0"/>
              <a:t>m is the number of memory references needed</a:t>
            </a:r>
          </a:p>
          <a:p>
            <a:r>
              <a:rPr lang="en-US" dirty="0"/>
              <a:t>k is the ratio between memory cycle time and processor cycle time.</a:t>
            </a:r>
          </a:p>
          <a:p>
            <a:r>
              <a:rPr lang="en-US" dirty="0"/>
              <a:t>The five performance factors in the preceding equation (</a:t>
            </a:r>
            <a:r>
              <a:rPr lang="en-US" dirty="0" err="1"/>
              <a:t>Ic</a:t>
            </a:r>
            <a:r>
              <a:rPr lang="en-US" dirty="0"/>
              <a:t>, p, m, k, t) are influenced by four system attributes: the design of the instruction set (known as instruction set architecture</a:t>
            </a:r>
          </a:p>
          <a:p>
            <a:endParaRPr lang="en-US" dirty="0"/>
          </a:p>
        </p:txBody>
      </p:sp>
      <p:sp>
        <p:nvSpPr>
          <p:cNvPr id="4" name="Date Placeholder 3">
            <a:extLst>
              <a:ext uri="{FF2B5EF4-FFF2-40B4-BE49-F238E27FC236}">
                <a16:creationId xmlns:a16="http://schemas.microsoft.com/office/drawing/2014/main" id="{D6A4C52E-6F1F-480F-9C05-9F4A9B88693C}"/>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B2DD3F80-4229-4AE4-A6E3-6F0399482AB5}"/>
              </a:ext>
            </a:extLst>
          </p:cNvPr>
          <p:cNvSpPr>
            <a:spLocks noGrp="1"/>
          </p:cNvSpPr>
          <p:nvPr>
            <p:ph type="sldNum" sz="quarter" idx="12"/>
          </p:nvPr>
        </p:nvSpPr>
        <p:spPr/>
        <p:txBody>
          <a:bodyPr/>
          <a:lstStyle/>
          <a:p>
            <a:fld id="{EE14A5B6-4898-4356-BB32-774E4193F93B}" type="slidenum">
              <a:rPr lang="en-US" smtClean="0"/>
              <a:t>23</a:t>
            </a:fld>
            <a:endParaRPr lang="en-US"/>
          </a:p>
        </p:txBody>
      </p:sp>
      <p:pic>
        <p:nvPicPr>
          <p:cNvPr id="8" name="Picture 7">
            <a:extLst>
              <a:ext uri="{FF2B5EF4-FFF2-40B4-BE49-F238E27FC236}">
                <a16:creationId xmlns:a16="http://schemas.microsoft.com/office/drawing/2014/main" id="{5C6918B8-EA70-495E-B6A7-1C42C50CE012}"/>
              </a:ext>
            </a:extLst>
          </p:cNvPr>
          <p:cNvPicPr>
            <a:picLocks noChangeAspect="1"/>
          </p:cNvPicPr>
          <p:nvPr/>
        </p:nvPicPr>
        <p:blipFill>
          <a:blip r:embed="rId2"/>
          <a:stretch>
            <a:fillRect/>
          </a:stretch>
        </p:blipFill>
        <p:spPr>
          <a:xfrm>
            <a:off x="2677018" y="1690688"/>
            <a:ext cx="6837963" cy="836164"/>
          </a:xfrm>
          <a:prstGeom prst="rect">
            <a:avLst/>
          </a:prstGeom>
        </p:spPr>
      </p:pic>
    </p:spTree>
    <p:extLst>
      <p:ext uri="{BB962C8B-B14F-4D97-AF65-F5344CB8AC3E}">
        <p14:creationId xmlns:p14="http://schemas.microsoft.com/office/powerpoint/2010/main" val="3458800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417D-24C3-47B8-B118-823B633ECCD8}"/>
              </a:ext>
            </a:extLst>
          </p:cNvPr>
          <p:cNvSpPr>
            <a:spLocks noGrp="1"/>
          </p:cNvSpPr>
          <p:nvPr>
            <p:ph type="title"/>
          </p:nvPr>
        </p:nvSpPr>
        <p:spPr/>
        <p:txBody>
          <a:bodyPr/>
          <a:lstStyle/>
          <a:p>
            <a:r>
              <a:rPr lang="en-US" dirty="0"/>
              <a:t>MIPS RATE </a:t>
            </a:r>
          </a:p>
        </p:txBody>
      </p:sp>
      <p:pic>
        <p:nvPicPr>
          <p:cNvPr id="6" name="Content Placeholder 5">
            <a:extLst>
              <a:ext uri="{FF2B5EF4-FFF2-40B4-BE49-F238E27FC236}">
                <a16:creationId xmlns:a16="http://schemas.microsoft.com/office/drawing/2014/main" id="{A3C1DC70-DBE3-4506-A15C-C26D9416F38E}"/>
              </a:ext>
            </a:extLst>
          </p:cNvPr>
          <p:cNvPicPr>
            <a:picLocks noGrp="1" noChangeAspect="1"/>
          </p:cNvPicPr>
          <p:nvPr>
            <p:ph idx="1"/>
          </p:nvPr>
        </p:nvPicPr>
        <p:blipFill>
          <a:blip r:embed="rId2"/>
          <a:stretch>
            <a:fillRect/>
          </a:stretch>
        </p:blipFill>
        <p:spPr>
          <a:xfrm>
            <a:off x="3085271" y="3483082"/>
            <a:ext cx="6336198" cy="1276938"/>
          </a:xfrm>
          <a:prstGeom prst="rect">
            <a:avLst/>
          </a:prstGeom>
        </p:spPr>
      </p:pic>
      <p:sp>
        <p:nvSpPr>
          <p:cNvPr id="4" name="Date Placeholder 3">
            <a:extLst>
              <a:ext uri="{FF2B5EF4-FFF2-40B4-BE49-F238E27FC236}">
                <a16:creationId xmlns:a16="http://schemas.microsoft.com/office/drawing/2014/main" id="{24B996FA-F3E0-4598-8271-196C24DAE62B}"/>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E2CC5890-2A24-4DA5-8766-2EBFB984AE0C}"/>
              </a:ext>
            </a:extLst>
          </p:cNvPr>
          <p:cNvSpPr>
            <a:spLocks noGrp="1"/>
          </p:cNvSpPr>
          <p:nvPr>
            <p:ph type="sldNum" sz="quarter" idx="12"/>
          </p:nvPr>
        </p:nvSpPr>
        <p:spPr/>
        <p:txBody>
          <a:bodyPr/>
          <a:lstStyle/>
          <a:p>
            <a:fld id="{EE14A5B6-4898-4356-BB32-774E4193F93B}" type="slidenum">
              <a:rPr lang="en-US" smtClean="0"/>
              <a:t>24</a:t>
            </a:fld>
            <a:endParaRPr lang="en-US"/>
          </a:p>
        </p:txBody>
      </p:sp>
      <p:sp>
        <p:nvSpPr>
          <p:cNvPr id="7" name="Rectangle 6">
            <a:extLst>
              <a:ext uri="{FF2B5EF4-FFF2-40B4-BE49-F238E27FC236}">
                <a16:creationId xmlns:a16="http://schemas.microsoft.com/office/drawing/2014/main" id="{2E63A0A6-A5E6-4025-B812-AEF9FCB3D740}"/>
              </a:ext>
            </a:extLst>
          </p:cNvPr>
          <p:cNvSpPr/>
          <p:nvPr/>
        </p:nvSpPr>
        <p:spPr>
          <a:xfrm>
            <a:off x="995570" y="1471136"/>
            <a:ext cx="10515600" cy="1815882"/>
          </a:xfrm>
          <a:prstGeom prst="rect">
            <a:avLst/>
          </a:prstGeom>
        </p:spPr>
        <p:txBody>
          <a:bodyPr wrap="square">
            <a:spAutoFit/>
          </a:bodyPr>
          <a:lstStyle/>
          <a:p>
            <a:pPr algn="just"/>
            <a:r>
              <a:rPr lang="en-US" sz="2800" dirty="0">
                <a:solidFill>
                  <a:schemeClr val="accent1">
                    <a:lumMod val="75000"/>
                  </a:schemeClr>
                </a:solidFill>
              </a:rPr>
              <a:t>A common measure of performance for a processor is the rate at which instructions are executed, expressed as millions of instructions per second (MIPS), referred to as the MIPS rate. We can express the MIPS rate in terms of the clock rate and CPI as follows</a:t>
            </a:r>
          </a:p>
        </p:txBody>
      </p:sp>
    </p:spTree>
    <p:extLst>
      <p:ext uri="{BB962C8B-B14F-4D97-AF65-F5344CB8AC3E}">
        <p14:creationId xmlns:p14="http://schemas.microsoft.com/office/powerpoint/2010/main" val="2752115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FC471C-1E3D-4F12-99D2-44310B7969D7}"/>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BE676C44-445A-4AFB-BB97-6C792369D1D1}"/>
              </a:ext>
            </a:extLst>
          </p:cNvPr>
          <p:cNvSpPr>
            <a:spLocks noGrp="1"/>
          </p:cNvSpPr>
          <p:nvPr>
            <p:ph type="sldNum" sz="quarter" idx="12"/>
          </p:nvPr>
        </p:nvSpPr>
        <p:spPr/>
        <p:txBody>
          <a:bodyPr/>
          <a:lstStyle/>
          <a:p>
            <a:fld id="{EE14A5B6-4898-4356-BB32-774E4193F93B}" type="slidenum">
              <a:rPr lang="en-US" smtClean="0"/>
              <a:t>25</a:t>
            </a:fld>
            <a:endParaRPr lang="en-US"/>
          </a:p>
        </p:txBody>
      </p:sp>
      <p:pic>
        <p:nvPicPr>
          <p:cNvPr id="6" name="Picture 5">
            <a:extLst>
              <a:ext uri="{FF2B5EF4-FFF2-40B4-BE49-F238E27FC236}">
                <a16:creationId xmlns:a16="http://schemas.microsoft.com/office/drawing/2014/main" id="{25D5AA6E-B21D-49C1-93CA-97AE55013CBF}"/>
              </a:ext>
            </a:extLst>
          </p:cNvPr>
          <p:cNvPicPr>
            <a:picLocks noChangeAspect="1"/>
          </p:cNvPicPr>
          <p:nvPr/>
        </p:nvPicPr>
        <p:blipFill>
          <a:blip r:embed="rId2"/>
          <a:stretch>
            <a:fillRect/>
          </a:stretch>
        </p:blipFill>
        <p:spPr>
          <a:xfrm>
            <a:off x="916885" y="1013646"/>
            <a:ext cx="10358230" cy="5048823"/>
          </a:xfrm>
          <a:prstGeom prst="rect">
            <a:avLst/>
          </a:prstGeom>
        </p:spPr>
      </p:pic>
    </p:spTree>
    <p:extLst>
      <p:ext uri="{BB962C8B-B14F-4D97-AF65-F5344CB8AC3E}">
        <p14:creationId xmlns:p14="http://schemas.microsoft.com/office/powerpoint/2010/main" val="196325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88A2EE70-9296-4317-86C1-A507711DD991}"/>
              </a:ext>
            </a:extLst>
          </p:cNvPr>
          <p:cNvPicPr>
            <a:picLocks noChangeAspect="1" noChangeArrowheads="1"/>
          </p:cNvPicPr>
          <p:nvPr/>
        </p:nvPicPr>
        <p:blipFill>
          <a:blip r:embed="rId2"/>
          <a:srcRect b="10692"/>
          <a:stretch>
            <a:fillRect/>
          </a:stretch>
        </p:blipFill>
        <p:spPr bwMode="auto">
          <a:xfrm>
            <a:off x="992188" y="1157288"/>
            <a:ext cx="10152890" cy="5548312"/>
          </a:xfrm>
          <a:prstGeom prst="rect">
            <a:avLst/>
          </a:prstGeom>
          <a:noFill/>
          <a:ln w="9525">
            <a:noFill/>
            <a:miter lim="800000"/>
            <a:headEnd/>
            <a:tailEnd/>
          </a:ln>
          <a:effectLst/>
        </p:spPr>
      </p:pic>
      <p:sp>
        <p:nvSpPr>
          <p:cNvPr id="9" name="Rectangle 2">
            <a:extLst>
              <a:ext uri="{FF2B5EF4-FFF2-40B4-BE49-F238E27FC236}">
                <a16:creationId xmlns:a16="http://schemas.microsoft.com/office/drawing/2014/main" id="{F896F89C-4F18-41B2-A6E2-FFDE5A4AA4BF}"/>
              </a:ext>
            </a:extLst>
          </p:cNvPr>
          <p:cNvSpPr>
            <a:spLocks noGrp="1" noChangeArrowheads="1"/>
          </p:cNvSpPr>
          <p:nvPr>
            <p:ph type="title"/>
          </p:nvPr>
        </p:nvSpPr>
        <p:spPr>
          <a:xfrm>
            <a:off x="406400" y="152400"/>
            <a:ext cx="11631598" cy="838200"/>
          </a:xfrm>
        </p:spPr>
        <p:txBody>
          <a:bodyPr>
            <a:normAutofit/>
          </a:bodyPr>
          <a:lstStyle/>
          <a:p>
            <a:r>
              <a:rPr lang="en-US"/>
              <a:t>Growth in CPU Transistor Count</a:t>
            </a:r>
          </a:p>
        </p:txBody>
      </p:sp>
    </p:spTree>
    <p:extLst>
      <p:ext uri="{BB962C8B-B14F-4D97-AF65-F5344CB8AC3E}">
        <p14:creationId xmlns:p14="http://schemas.microsoft.com/office/powerpoint/2010/main" val="60382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4DE1-FDA0-F97D-4180-DFCBD7B1082F}"/>
              </a:ext>
            </a:extLst>
          </p:cNvPr>
          <p:cNvSpPr>
            <a:spLocks noGrp="1"/>
          </p:cNvSpPr>
          <p:nvPr>
            <p:ph type="title"/>
          </p:nvPr>
        </p:nvSpPr>
        <p:spPr/>
        <p:txBody>
          <a:bodyPr/>
          <a:lstStyle/>
          <a:p>
            <a:r>
              <a:rPr lang="en-US" dirty="0">
                <a:latin typeface="Georgia"/>
              </a:rPr>
              <a:t>Microprocessor Speed</a:t>
            </a:r>
            <a:endParaRPr lang="en-US" dirty="0"/>
          </a:p>
        </p:txBody>
      </p:sp>
      <p:sp>
        <p:nvSpPr>
          <p:cNvPr id="3" name="Content Placeholder 2">
            <a:extLst>
              <a:ext uri="{FF2B5EF4-FFF2-40B4-BE49-F238E27FC236}">
                <a16:creationId xmlns:a16="http://schemas.microsoft.com/office/drawing/2014/main" id="{09333113-A510-EFD8-9878-F9E4E2E36A83}"/>
              </a:ext>
            </a:extLst>
          </p:cNvPr>
          <p:cNvSpPr>
            <a:spLocks noGrp="1"/>
          </p:cNvSpPr>
          <p:nvPr>
            <p:ph idx="1"/>
          </p:nvPr>
        </p:nvSpPr>
        <p:spPr/>
        <p:txBody>
          <a:bodyPr vert="horz" lIns="91440" tIns="45720" rIns="91440" bIns="45720" rtlCol="0" anchor="t">
            <a:normAutofit fontScale="92500" lnSpcReduction="20000"/>
          </a:bodyPr>
          <a:lstStyle/>
          <a:p>
            <a:r>
              <a:rPr lang="en-US" dirty="0">
                <a:ea typeface="Calibri"/>
                <a:cs typeface="Calibri"/>
              </a:rPr>
              <a:t>Pipelining:</a:t>
            </a:r>
          </a:p>
          <a:p>
            <a:pPr lvl="1"/>
            <a:r>
              <a:rPr lang="en-US" dirty="0">
                <a:ea typeface="Calibri"/>
                <a:cs typeface="Calibri"/>
              </a:rPr>
              <a:t>Multiple stages of operation including fetching the instruction, decoding the opcode, fetching operands, performing a calculation, and so on..</a:t>
            </a:r>
            <a:r>
              <a:rPr lang="en-US" dirty="0">
                <a:solidFill>
                  <a:srgbClr val="2E75B6"/>
                </a:solidFill>
                <a:ea typeface="Calibri"/>
                <a:cs typeface="Calibri"/>
              </a:rPr>
              <a:t> </a:t>
            </a:r>
            <a:endParaRPr lang="en-US" dirty="0">
              <a:ea typeface="+mn-lt"/>
              <a:cs typeface="+mn-lt"/>
            </a:endParaRPr>
          </a:p>
          <a:p>
            <a:pPr lvl="1"/>
            <a:r>
              <a:rPr lang="en-US" dirty="0">
                <a:ea typeface="+mn-lt"/>
                <a:cs typeface="+mn-lt"/>
              </a:rPr>
              <a:t>Pipelining enables a processor to work simultaneously on multiple instructions. </a:t>
            </a:r>
            <a:endParaRPr lang="en-US" dirty="0">
              <a:ea typeface="Calibri"/>
              <a:cs typeface="Calibri"/>
            </a:endParaRPr>
          </a:p>
          <a:p>
            <a:pPr lvl="1"/>
            <a:r>
              <a:rPr lang="en-US" dirty="0">
                <a:solidFill>
                  <a:srgbClr val="000000"/>
                </a:solidFill>
                <a:ea typeface="Calibri"/>
                <a:cs typeface="Calibri"/>
              </a:rPr>
              <a:t>For example: while one instruction is being executed, the computer is decoding the next instruction. </a:t>
            </a:r>
          </a:p>
          <a:p>
            <a:r>
              <a:rPr lang="en-US" dirty="0">
                <a:ea typeface="Calibri"/>
                <a:cs typeface="Calibri"/>
              </a:rPr>
              <a:t>Branch prediction:</a:t>
            </a:r>
          </a:p>
          <a:p>
            <a:pPr lvl="1"/>
            <a:r>
              <a:rPr lang="en-US" dirty="0">
                <a:ea typeface="Calibri"/>
                <a:cs typeface="Calibri"/>
              </a:rPr>
              <a:t>The processor looks ahead in the instruction code fetched from memory and predicts which branches or group of instructions, are likely to be processed next. </a:t>
            </a:r>
          </a:p>
          <a:p>
            <a:pPr lvl="1"/>
            <a:r>
              <a:rPr lang="en-US" dirty="0">
                <a:solidFill>
                  <a:srgbClr val="000000"/>
                </a:solidFill>
                <a:ea typeface="Calibri"/>
                <a:cs typeface="Calibri"/>
              </a:rPr>
              <a:t>Prefetches the correct instructions and buffer them so that the processor is kept busy. </a:t>
            </a:r>
          </a:p>
          <a:p>
            <a:r>
              <a:rPr lang="en-US" dirty="0">
                <a:ea typeface="+mn-lt"/>
                <a:cs typeface="Calibri"/>
              </a:rPr>
              <a:t>Superscalar execution:</a:t>
            </a:r>
            <a:endParaRPr lang="en-US" dirty="0">
              <a:ea typeface="+mn-lt"/>
              <a:cs typeface="+mn-lt"/>
            </a:endParaRPr>
          </a:p>
          <a:p>
            <a:pPr lvl="1"/>
            <a:r>
              <a:rPr lang="en-US" dirty="0">
                <a:ea typeface="+mn-lt"/>
                <a:cs typeface="Calibri"/>
              </a:rPr>
              <a:t>Ability to issue more than one instruction in every processor clock cycle. </a:t>
            </a:r>
            <a:endParaRPr lang="en-US" dirty="0">
              <a:ea typeface="+mn-lt"/>
              <a:cs typeface="+mn-lt"/>
            </a:endParaRPr>
          </a:p>
          <a:p>
            <a:pPr lvl="1"/>
            <a:r>
              <a:rPr lang="en-US" dirty="0">
                <a:cs typeface="Calibri"/>
              </a:rPr>
              <a:t>Multiple parallel pipelines are used. </a:t>
            </a:r>
            <a:endParaRPr lang="en-US" dirty="0"/>
          </a:p>
        </p:txBody>
      </p:sp>
    </p:spTree>
    <p:extLst>
      <p:ext uri="{BB962C8B-B14F-4D97-AF65-F5344CB8AC3E}">
        <p14:creationId xmlns:p14="http://schemas.microsoft.com/office/powerpoint/2010/main" val="407935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4DE1-FDA0-F97D-4180-DFCBD7B1082F}"/>
              </a:ext>
            </a:extLst>
          </p:cNvPr>
          <p:cNvSpPr>
            <a:spLocks noGrp="1"/>
          </p:cNvSpPr>
          <p:nvPr>
            <p:ph type="title"/>
          </p:nvPr>
        </p:nvSpPr>
        <p:spPr/>
        <p:txBody>
          <a:bodyPr/>
          <a:lstStyle/>
          <a:p>
            <a:r>
              <a:rPr lang="en-US" dirty="0">
                <a:latin typeface="Georgia"/>
              </a:rPr>
              <a:t>Microprocessor Speed</a:t>
            </a:r>
            <a:endParaRPr lang="en-US" dirty="0"/>
          </a:p>
        </p:txBody>
      </p:sp>
      <p:sp>
        <p:nvSpPr>
          <p:cNvPr id="3" name="Content Placeholder 2">
            <a:extLst>
              <a:ext uri="{FF2B5EF4-FFF2-40B4-BE49-F238E27FC236}">
                <a16:creationId xmlns:a16="http://schemas.microsoft.com/office/drawing/2014/main" id="{09333113-A510-EFD8-9878-F9E4E2E36A83}"/>
              </a:ext>
            </a:extLst>
          </p:cNvPr>
          <p:cNvSpPr>
            <a:spLocks noGrp="1"/>
          </p:cNvSpPr>
          <p:nvPr>
            <p:ph idx="1"/>
          </p:nvPr>
        </p:nvSpPr>
        <p:spPr/>
        <p:txBody>
          <a:bodyPr vert="horz" lIns="91440" tIns="45720" rIns="91440" bIns="45720" rtlCol="0" anchor="t">
            <a:normAutofit/>
          </a:bodyPr>
          <a:lstStyle/>
          <a:p>
            <a:r>
              <a:rPr lang="en-US" dirty="0">
                <a:ea typeface="Calibri"/>
                <a:cs typeface="Calibri"/>
              </a:rPr>
              <a:t>Data flow analysis:</a:t>
            </a:r>
          </a:p>
          <a:p>
            <a:pPr lvl="1"/>
            <a:r>
              <a:rPr lang="en-US" dirty="0">
                <a:ea typeface="Calibri"/>
                <a:cs typeface="Calibri"/>
              </a:rPr>
              <a:t>The processor analyses which instructions are dependent on each other's results, or data, to create an optimized schedule of instructions. </a:t>
            </a:r>
          </a:p>
          <a:p>
            <a:pPr lvl="1"/>
            <a:r>
              <a:rPr lang="en-US" dirty="0">
                <a:solidFill>
                  <a:srgbClr val="000000"/>
                </a:solidFill>
                <a:ea typeface="Calibri"/>
                <a:cs typeface="Calibri"/>
              </a:rPr>
              <a:t>Prevents unnecessary delay. </a:t>
            </a:r>
          </a:p>
          <a:p>
            <a:r>
              <a:rPr lang="en-US" dirty="0">
                <a:ea typeface="Calibri"/>
                <a:cs typeface="Calibri"/>
              </a:rPr>
              <a:t>Speculative execution:</a:t>
            </a:r>
          </a:p>
          <a:p>
            <a:pPr lvl="1"/>
            <a:r>
              <a:rPr lang="en-US" dirty="0">
                <a:ea typeface="Calibri"/>
                <a:cs typeface="Calibri"/>
              </a:rPr>
              <a:t>Using branch prediction and data flow analysis, some processors speculatively executes instructions ahead of their actual appearance in the program execution, holding the results in temporary locations. </a:t>
            </a:r>
          </a:p>
          <a:p>
            <a:pPr lvl="1"/>
            <a:r>
              <a:rPr lang="en-US" dirty="0">
                <a:ea typeface="Calibri"/>
                <a:cs typeface="Calibri"/>
              </a:rPr>
              <a:t>Enabling processors to keep their execution engines as busy as possible by executing instructions that are likely to be needed. </a:t>
            </a:r>
          </a:p>
        </p:txBody>
      </p:sp>
    </p:spTree>
    <p:extLst>
      <p:ext uri="{BB962C8B-B14F-4D97-AF65-F5344CB8AC3E}">
        <p14:creationId xmlns:p14="http://schemas.microsoft.com/office/powerpoint/2010/main" val="374953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7C98-9826-408B-ADD0-C8F2B00662C9}"/>
              </a:ext>
            </a:extLst>
          </p:cNvPr>
          <p:cNvSpPr>
            <a:spLocks noGrp="1"/>
          </p:cNvSpPr>
          <p:nvPr>
            <p:ph type="title"/>
          </p:nvPr>
        </p:nvSpPr>
        <p:spPr/>
        <p:txBody>
          <a:bodyPr/>
          <a:lstStyle/>
          <a:p>
            <a:r>
              <a:rPr lang="en-US" dirty="0"/>
              <a:t>Performance Balance </a:t>
            </a:r>
          </a:p>
        </p:txBody>
      </p:sp>
      <p:sp>
        <p:nvSpPr>
          <p:cNvPr id="3" name="Content Placeholder 2">
            <a:extLst>
              <a:ext uri="{FF2B5EF4-FFF2-40B4-BE49-F238E27FC236}">
                <a16:creationId xmlns:a16="http://schemas.microsoft.com/office/drawing/2014/main" id="{7E73BC9C-BCE0-4FD3-ACF0-82909298B065}"/>
              </a:ext>
            </a:extLst>
          </p:cNvPr>
          <p:cNvSpPr>
            <a:spLocks noGrp="1"/>
          </p:cNvSpPr>
          <p:nvPr>
            <p:ph idx="1"/>
          </p:nvPr>
        </p:nvSpPr>
        <p:spPr/>
        <p:txBody>
          <a:bodyPr/>
          <a:lstStyle/>
          <a:p>
            <a:r>
              <a:rPr lang="en-US" dirty="0"/>
              <a:t>While processor speed has grown rapidly, the speed with which data can be transferred between main memory and the processor has lagged badly. </a:t>
            </a:r>
          </a:p>
          <a:p>
            <a:r>
              <a:rPr lang="en-US" dirty="0"/>
              <a:t>The interface between processor and main memory is the most crucial pathway in the entire computer because it is responsible for carrying a constant flow of program instructions and data between memory chips and the processor.</a:t>
            </a:r>
          </a:p>
          <a:p>
            <a:r>
              <a:rPr lang="en-US" dirty="0"/>
              <a:t> If memory or the pathway fails to keep pace with the processor’s insistent demands, the processor stalls in a wait state, and valuable processing time is lost</a:t>
            </a:r>
          </a:p>
        </p:txBody>
      </p:sp>
      <p:sp>
        <p:nvSpPr>
          <p:cNvPr id="4" name="Date Placeholder 3">
            <a:extLst>
              <a:ext uri="{FF2B5EF4-FFF2-40B4-BE49-F238E27FC236}">
                <a16:creationId xmlns:a16="http://schemas.microsoft.com/office/drawing/2014/main" id="{85886207-FFC2-4BB5-8FEB-3334D6A96868}"/>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BA827140-6147-4EC9-93E8-AF003E932C2B}"/>
              </a:ext>
            </a:extLst>
          </p:cNvPr>
          <p:cNvSpPr>
            <a:spLocks noGrp="1"/>
          </p:cNvSpPr>
          <p:nvPr>
            <p:ph type="sldNum" sz="quarter" idx="12"/>
          </p:nvPr>
        </p:nvSpPr>
        <p:spPr/>
        <p:txBody>
          <a:bodyPr/>
          <a:lstStyle/>
          <a:p>
            <a:fld id="{EE14A5B6-4898-4356-BB32-774E4193F93B}" type="slidenum">
              <a:rPr lang="en-US" smtClean="0"/>
              <a:t>6</a:t>
            </a:fld>
            <a:endParaRPr lang="en-US"/>
          </a:p>
        </p:txBody>
      </p:sp>
    </p:spTree>
    <p:extLst>
      <p:ext uri="{BB962C8B-B14F-4D97-AF65-F5344CB8AC3E}">
        <p14:creationId xmlns:p14="http://schemas.microsoft.com/office/powerpoint/2010/main" val="283586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1AA8-CF98-42ED-9394-802C48A246AD}"/>
              </a:ext>
            </a:extLst>
          </p:cNvPr>
          <p:cNvSpPr>
            <a:spLocks noGrp="1"/>
          </p:cNvSpPr>
          <p:nvPr>
            <p:ph type="title"/>
          </p:nvPr>
        </p:nvSpPr>
        <p:spPr/>
        <p:txBody>
          <a:bodyPr/>
          <a:lstStyle/>
          <a:p>
            <a:r>
              <a:rPr lang="en-US" dirty="0"/>
              <a:t>Some Solution</a:t>
            </a:r>
          </a:p>
        </p:txBody>
      </p:sp>
      <p:sp>
        <p:nvSpPr>
          <p:cNvPr id="3" name="Content Placeholder 2">
            <a:extLst>
              <a:ext uri="{FF2B5EF4-FFF2-40B4-BE49-F238E27FC236}">
                <a16:creationId xmlns:a16="http://schemas.microsoft.com/office/drawing/2014/main" id="{FA6FF268-D94B-4E36-B286-7DB4AD65AFA3}"/>
              </a:ext>
            </a:extLst>
          </p:cNvPr>
          <p:cNvSpPr>
            <a:spLocks noGrp="1"/>
          </p:cNvSpPr>
          <p:nvPr>
            <p:ph idx="1"/>
          </p:nvPr>
        </p:nvSpPr>
        <p:spPr/>
        <p:txBody>
          <a:bodyPr>
            <a:normAutofit/>
          </a:bodyPr>
          <a:lstStyle/>
          <a:p>
            <a:pPr marL="0" indent="0">
              <a:buNone/>
            </a:pPr>
            <a:r>
              <a:rPr lang="en-US" dirty="0"/>
              <a:t>■ Increase the number of bits that are retrieved at one time by making DRAMs “wider” rather than “deeper” and by using wide bus data paths.</a:t>
            </a:r>
          </a:p>
          <a:p>
            <a:pPr marL="0" indent="0">
              <a:buNone/>
            </a:pPr>
            <a:r>
              <a:rPr lang="en-US" dirty="0"/>
              <a:t>■ Change the DRAM interface to make it more efficient by including a cache1 or other buffering scheme on the DRAM chip. </a:t>
            </a:r>
          </a:p>
          <a:p>
            <a:pPr marL="0" indent="0">
              <a:buNone/>
            </a:pPr>
            <a:r>
              <a:rPr lang="en-US" dirty="0"/>
              <a:t>■ Reduce the frequency of memory access by incorporating increasingly complex and efficient cache structures between the processor and main memory. This includes the incorporation of one or more caches on the processor chip as well as on an off-chip cache close to the processor chip.</a:t>
            </a:r>
          </a:p>
          <a:p>
            <a:pPr marL="0" indent="0">
              <a:buNone/>
            </a:pPr>
            <a:endParaRPr lang="en-US" dirty="0"/>
          </a:p>
        </p:txBody>
      </p:sp>
      <p:sp>
        <p:nvSpPr>
          <p:cNvPr id="4" name="Date Placeholder 3">
            <a:extLst>
              <a:ext uri="{FF2B5EF4-FFF2-40B4-BE49-F238E27FC236}">
                <a16:creationId xmlns:a16="http://schemas.microsoft.com/office/drawing/2014/main" id="{8B3E870C-4656-4CCE-B7D3-1540FB21389B}"/>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0CB39FDF-5FC0-4941-B87E-2C6218FB9B24}"/>
              </a:ext>
            </a:extLst>
          </p:cNvPr>
          <p:cNvSpPr>
            <a:spLocks noGrp="1"/>
          </p:cNvSpPr>
          <p:nvPr>
            <p:ph type="sldNum" sz="quarter" idx="12"/>
          </p:nvPr>
        </p:nvSpPr>
        <p:spPr/>
        <p:txBody>
          <a:bodyPr/>
          <a:lstStyle/>
          <a:p>
            <a:fld id="{EE14A5B6-4898-4356-BB32-774E4193F93B}" type="slidenum">
              <a:rPr lang="en-US" smtClean="0"/>
              <a:t>7</a:t>
            </a:fld>
            <a:endParaRPr lang="en-US"/>
          </a:p>
        </p:txBody>
      </p:sp>
    </p:spTree>
    <p:extLst>
      <p:ext uri="{BB962C8B-B14F-4D97-AF65-F5344CB8AC3E}">
        <p14:creationId xmlns:p14="http://schemas.microsoft.com/office/powerpoint/2010/main" val="297635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A50B-4DAE-4FA3-BB07-54FDA92974AA}"/>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3B24D3B-293D-41F1-B478-60BA5C9C91A5}"/>
              </a:ext>
            </a:extLst>
          </p:cNvPr>
          <p:cNvSpPr>
            <a:spLocks noGrp="1"/>
          </p:cNvSpPr>
          <p:nvPr>
            <p:ph idx="1"/>
          </p:nvPr>
        </p:nvSpPr>
        <p:spPr/>
        <p:txBody>
          <a:bodyPr/>
          <a:lstStyle/>
          <a:p>
            <a:r>
              <a:rPr lang="en-US" dirty="0"/>
              <a:t>Increase the interconnect bandwidth between processors and memory by using higher-speed buses and a hierarchy of buses to buffer and structure data flow.</a:t>
            </a:r>
          </a:p>
          <a:p>
            <a:r>
              <a:rPr lang="en-US" dirty="0"/>
              <a:t>Another area of design focus is the handling of I/O devices. </a:t>
            </a:r>
          </a:p>
        </p:txBody>
      </p:sp>
      <p:sp>
        <p:nvSpPr>
          <p:cNvPr id="4" name="Date Placeholder 3">
            <a:extLst>
              <a:ext uri="{FF2B5EF4-FFF2-40B4-BE49-F238E27FC236}">
                <a16:creationId xmlns:a16="http://schemas.microsoft.com/office/drawing/2014/main" id="{BC6E496C-A20B-4115-A8D8-D928256A85E6}"/>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B0E7C17E-4BC3-48D7-A5A1-AE0A172D80D6}"/>
              </a:ext>
            </a:extLst>
          </p:cNvPr>
          <p:cNvSpPr>
            <a:spLocks noGrp="1"/>
          </p:cNvSpPr>
          <p:nvPr>
            <p:ph type="sldNum" sz="quarter" idx="12"/>
          </p:nvPr>
        </p:nvSpPr>
        <p:spPr/>
        <p:txBody>
          <a:bodyPr/>
          <a:lstStyle/>
          <a:p>
            <a:fld id="{EE14A5B6-4898-4356-BB32-774E4193F93B}" type="slidenum">
              <a:rPr lang="en-US" smtClean="0"/>
              <a:t>8</a:t>
            </a:fld>
            <a:endParaRPr lang="en-US"/>
          </a:p>
        </p:txBody>
      </p:sp>
    </p:spTree>
    <p:extLst>
      <p:ext uri="{BB962C8B-B14F-4D97-AF65-F5344CB8AC3E}">
        <p14:creationId xmlns:p14="http://schemas.microsoft.com/office/powerpoint/2010/main" val="170854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99100-465C-4860-BED2-456505849A22}"/>
              </a:ext>
            </a:extLst>
          </p:cNvPr>
          <p:cNvSpPr>
            <a:spLocks noGrp="1"/>
          </p:cNvSpPr>
          <p:nvPr>
            <p:ph idx="1"/>
          </p:nvPr>
        </p:nvSpPr>
        <p:spPr>
          <a:xfrm>
            <a:off x="838200" y="431164"/>
            <a:ext cx="10515600" cy="5925185"/>
          </a:xfrm>
        </p:spPr>
        <p:txBody>
          <a:bodyPr/>
          <a:lstStyle/>
          <a:p>
            <a:r>
              <a:rPr lang="en-US" dirty="0"/>
              <a:t>Another area of design focus is the handling of I/O devices. </a:t>
            </a:r>
          </a:p>
          <a:p>
            <a:endParaRPr lang="en-US" dirty="0"/>
          </a:p>
        </p:txBody>
      </p:sp>
      <p:sp>
        <p:nvSpPr>
          <p:cNvPr id="4" name="Date Placeholder 3">
            <a:extLst>
              <a:ext uri="{FF2B5EF4-FFF2-40B4-BE49-F238E27FC236}">
                <a16:creationId xmlns:a16="http://schemas.microsoft.com/office/drawing/2014/main" id="{9D7AC464-61A7-4ECC-B158-789CD738325A}"/>
              </a:ext>
            </a:extLst>
          </p:cNvPr>
          <p:cNvSpPr>
            <a:spLocks noGrp="1"/>
          </p:cNvSpPr>
          <p:nvPr>
            <p:ph type="dt" sz="half" idx="10"/>
          </p:nvPr>
        </p:nvSpPr>
        <p:spPr/>
        <p:txBody>
          <a:bodyPr/>
          <a:lstStyle/>
          <a:p>
            <a:fld id="{61DE4074-3250-44A8-A1DE-C8EBB2FA4D0F}" type="datetime1">
              <a:rPr lang="en-US" smtClean="0"/>
              <a:t>03-Oct-2023</a:t>
            </a:fld>
            <a:endParaRPr lang="en-US"/>
          </a:p>
        </p:txBody>
      </p:sp>
      <p:sp>
        <p:nvSpPr>
          <p:cNvPr id="5" name="Slide Number Placeholder 4">
            <a:extLst>
              <a:ext uri="{FF2B5EF4-FFF2-40B4-BE49-F238E27FC236}">
                <a16:creationId xmlns:a16="http://schemas.microsoft.com/office/drawing/2014/main" id="{211EDE1D-766D-4E52-9C2A-492794607B19}"/>
              </a:ext>
            </a:extLst>
          </p:cNvPr>
          <p:cNvSpPr>
            <a:spLocks noGrp="1"/>
          </p:cNvSpPr>
          <p:nvPr>
            <p:ph type="sldNum" sz="quarter" idx="12"/>
          </p:nvPr>
        </p:nvSpPr>
        <p:spPr/>
        <p:txBody>
          <a:bodyPr/>
          <a:lstStyle/>
          <a:p>
            <a:fld id="{EE14A5B6-4898-4356-BB32-774E4193F93B}" type="slidenum">
              <a:rPr lang="en-US" smtClean="0"/>
              <a:t>9</a:t>
            </a:fld>
            <a:endParaRPr lang="en-US"/>
          </a:p>
        </p:txBody>
      </p:sp>
      <p:pic>
        <p:nvPicPr>
          <p:cNvPr id="7" name="Picture 6">
            <a:extLst>
              <a:ext uri="{FF2B5EF4-FFF2-40B4-BE49-F238E27FC236}">
                <a16:creationId xmlns:a16="http://schemas.microsoft.com/office/drawing/2014/main" id="{CF6619FA-D7DA-47E2-8D62-94EC46DA4D2E}"/>
              </a:ext>
            </a:extLst>
          </p:cNvPr>
          <p:cNvPicPr>
            <a:picLocks noChangeAspect="1"/>
          </p:cNvPicPr>
          <p:nvPr/>
        </p:nvPicPr>
        <p:blipFill>
          <a:blip r:embed="rId2"/>
          <a:stretch>
            <a:fillRect/>
          </a:stretch>
        </p:blipFill>
        <p:spPr>
          <a:xfrm>
            <a:off x="548640" y="937260"/>
            <a:ext cx="11201400" cy="5166359"/>
          </a:xfrm>
          <a:prstGeom prst="rect">
            <a:avLst/>
          </a:prstGeom>
        </p:spPr>
      </p:pic>
    </p:spTree>
    <p:extLst>
      <p:ext uri="{BB962C8B-B14F-4D97-AF65-F5344CB8AC3E}">
        <p14:creationId xmlns:p14="http://schemas.microsoft.com/office/powerpoint/2010/main" val="67535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1047</Words>
  <Application>Microsoft Office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Georgia</vt:lpstr>
      <vt:lpstr>Office Theme</vt:lpstr>
      <vt:lpstr>Computer Architecture and Logic Design (CALD) Lecture 03</vt:lpstr>
      <vt:lpstr>Moore’s Law</vt:lpstr>
      <vt:lpstr>Growth in CPU Transistor Count</vt:lpstr>
      <vt:lpstr>Microprocessor Speed</vt:lpstr>
      <vt:lpstr>Microprocessor Speed</vt:lpstr>
      <vt:lpstr>Performance Balance </vt:lpstr>
      <vt:lpstr>Some Solution</vt:lpstr>
      <vt:lpstr>Continue..</vt:lpstr>
      <vt:lpstr>PowerPoint Presentation</vt:lpstr>
      <vt:lpstr>Improvements in Chip Organization and Architecture</vt:lpstr>
      <vt:lpstr>Amdahl’s Law</vt:lpstr>
      <vt:lpstr>PowerPoint Presentation</vt:lpstr>
      <vt:lpstr>PowerPoint Presentation</vt:lpstr>
      <vt:lpstr>PowerPoint Presentation</vt:lpstr>
      <vt:lpstr>Example 1</vt:lpstr>
      <vt:lpstr>Diminishing Returns</vt:lpstr>
      <vt:lpstr>System Clock</vt:lpstr>
      <vt:lpstr>Computer Performance Measures – Clock Speed</vt:lpstr>
      <vt:lpstr>Computer Performance Measures – Clock Speed</vt:lpstr>
      <vt:lpstr>Problems with Clock Speed and Login Density</vt:lpstr>
      <vt:lpstr>Computer Performance Measures – Instruction Execution Rate</vt:lpstr>
      <vt:lpstr>Instruction Execution Rate</vt:lpstr>
      <vt:lpstr>Instruction Execution Rate</vt:lpstr>
      <vt:lpstr>MIPS RATE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 Lecture 01</dc:title>
  <dc:creator>Microsoft account</dc:creator>
  <cp:lastModifiedBy>Administrator</cp:lastModifiedBy>
  <cp:revision>839</cp:revision>
  <dcterms:created xsi:type="dcterms:W3CDTF">2022-10-09T07:28:56Z</dcterms:created>
  <dcterms:modified xsi:type="dcterms:W3CDTF">2023-10-03T06:39:59Z</dcterms:modified>
</cp:coreProperties>
</file>