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332" r:id="rId2"/>
    <p:sldId id="334" r:id="rId3"/>
    <p:sldId id="319" r:id="rId4"/>
    <p:sldId id="320" r:id="rId5"/>
    <p:sldId id="321" r:id="rId6"/>
    <p:sldId id="322" r:id="rId7"/>
    <p:sldId id="297" r:id="rId8"/>
    <p:sldId id="261" r:id="rId9"/>
    <p:sldId id="294" r:id="rId10"/>
    <p:sldId id="323" r:id="rId11"/>
    <p:sldId id="324" r:id="rId12"/>
    <p:sldId id="296" r:id="rId13"/>
    <p:sldId id="346" r:id="rId14"/>
    <p:sldId id="298" r:id="rId15"/>
    <p:sldId id="325" r:id="rId16"/>
    <p:sldId id="299" r:id="rId17"/>
    <p:sldId id="306" r:id="rId18"/>
    <p:sldId id="307" r:id="rId19"/>
    <p:sldId id="338" r:id="rId20"/>
    <p:sldId id="335" r:id="rId21"/>
    <p:sldId id="336" r:id="rId22"/>
    <p:sldId id="308" r:id="rId23"/>
    <p:sldId id="301" r:id="rId24"/>
    <p:sldId id="303" r:id="rId25"/>
    <p:sldId id="337" r:id="rId26"/>
    <p:sldId id="304" r:id="rId27"/>
    <p:sldId id="263" r:id="rId28"/>
    <p:sldId id="339" r:id="rId29"/>
    <p:sldId id="311" r:id="rId30"/>
    <p:sldId id="341" r:id="rId31"/>
    <p:sldId id="342" r:id="rId32"/>
    <p:sldId id="343" r:id="rId33"/>
    <p:sldId id="265" r:id="rId34"/>
    <p:sldId id="269" r:id="rId35"/>
    <p:sldId id="270" r:id="rId36"/>
    <p:sldId id="271" r:id="rId37"/>
    <p:sldId id="344" r:id="rId38"/>
    <p:sldId id="345" r:id="rId39"/>
    <p:sldId id="305" r:id="rId40"/>
    <p:sldId id="31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74152" autoAdjust="0"/>
  </p:normalViewPr>
  <p:slideViewPr>
    <p:cSldViewPr>
      <p:cViewPr varScale="1">
        <p:scale>
          <a:sx n="54" d="100"/>
          <a:sy n="54" d="100"/>
        </p:scale>
        <p:origin x="12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3" Type="http://schemas.openxmlformats.org/officeDocument/2006/relationships/slide" Target="slides/slide27.xml"/><Relationship Id="rId7" Type="http://schemas.openxmlformats.org/officeDocument/2006/relationships/slide" Target="slides/slide36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35.xml"/><Relationship Id="rId5" Type="http://schemas.openxmlformats.org/officeDocument/2006/relationships/slide" Target="slides/slide34.xml"/><Relationship Id="rId4" Type="http://schemas.openxmlformats.org/officeDocument/2006/relationships/slide" Target="slides/slide3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/>
      <dgm:t>
        <a:bodyPr/>
        <a:lstStyle/>
        <a:p>
          <a:pPr rtl="0"/>
          <a:r>
            <a:rPr lang="en-US" b="1" dirty="0"/>
            <a:t>Software</a:t>
          </a:r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/>
            <a:t>A sequence of codes or instructions</a:t>
          </a:r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/>
            <a:t>Part of the hardware interprets each instruction and generates control signals</a:t>
          </a:r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/>
            <a:t>Provide a new sequence of codes for each new program instead of rewiring the hardware</a:t>
          </a:r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b="1" dirty="0"/>
            <a:t>Major components:</a:t>
          </a:r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/>
            <a:t>Means of reporting results</a:t>
          </a:r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/>
            <a:t>Output module</a:t>
          </a:r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/>
            <a:t>Contains basic components for accepting data and instructions and converting them into an internal form of signals usable by the system</a:t>
          </a:r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/>
            <a:t>Input module</a:t>
          </a:r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/>
            <a:t>I/O Components</a:t>
          </a:r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/>
            <a:t>Module of general-purpose arithmetic and logic functions</a:t>
          </a:r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/>
            <a:t>Instruction interpreter</a:t>
          </a:r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/>
            <a:t>CPU	</a:t>
          </a:r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/>
            <a:t>Specifies the address in memory for the next read or write</a:t>
          </a:r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/>
            <a:t>Contains the data to be written into memory or receives the data read from memory</a:t>
          </a:r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/>
            <a:t>Specifies a particular I/O device</a:t>
          </a:r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/>
            <a:t>Used for the exchange of data between an I/O module and the CPU</a:t>
          </a:r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#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1400" dirty="0"/>
            <a:t>Data transferred from processor to memory or from memory to processor</a:t>
          </a:r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solidFill>
          <a:schemeClr val="tx2">
            <a:lumMod val="25000"/>
            <a:lumOff val="75000"/>
            <a:alpha val="90000"/>
          </a:schemeClr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Data</a:t>
          </a:r>
          <a:r>
            <a:rPr lang="en-US" sz="1200" dirty="0"/>
            <a:t> </a:t>
          </a:r>
          <a:r>
            <a:rPr lang="en-US" sz="1400" dirty="0"/>
            <a:t>transferred to or from a peripheral device by transferring between the processor and an I/O module</a:t>
          </a:r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1400" dirty="0"/>
            <a:t>The processor may perform some arithmetic or logic operation on data</a:t>
          </a:r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 custT="1"/>
      <dgm:spPr>
        <a:solidFill>
          <a:schemeClr val="tx2">
            <a:lumMod val="25000"/>
            <a:lumOff val="75000"/>
            <a:alpha val="90000"/>
          </a:schemeClr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An instruction may specify that the sequence of execution be altered</a:t>
          </a:r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 custLinFactNeighborX="8907"/>
      <dgm:spPr/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 custLinFactNeighborX="-6073"/>
      <dgm:spPr/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</dgm:pt>
  </dgm:ptLst>
  <dgm:cxnLst>
    <dgm:cxn modelId="{7A752305-7C80-1540-B2FB-727220A5B12C}" type="presOf" srcId="{1C91299F-D68C-9C4C-8BF1-0C6C2FB8035E}" destId="{B6D267FD-09DA-104F-871C-15256C7ADB06}" srcOrd="0" destOrd="0" presId="urn:microsoft.com/office/officeart/2005/8/layout/cycle4#2"/>
    <dgm:cxn modelId="{8C407C0D-A9D8-5D44-8231-9DD120B1B0D3}" type="presOf" srcId="{0D06A67A-239C-4541-B776-902577A3BA9C}" destId="{FB9FD6F2-BE77-E846-84E9-9675E89A206D}" srcOrd="0" destOrd="0" presId="urn:microsoft.com/office/officeart/2005/8/layout/cycle4#2"/>
    <dgm:cxn modelId="{BFE4660F-2DB8-B74F-8891-6433CE762F5F}" type="presOf" srcId="{EEE5115B-CAE8-F943-B4E4-FAB5123A0074}" destId="{9F8AAC68-863D-194A-94BC-958615861BE8}" srcOrd="0" destOrd="0" presId="urn:microsoft.com/office/officeart/2005/8/layout/cycle4#2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93F16417-D8E9-1940-B69E-8EF2DD406196}" type="presOf" srcId="{371D24A7-74FB-C64E-AE86-03FDE598AB8E}" destId="{2255D29E-98A3-2841-959C-001A2E7769D2}" srcOrd="0" destOrd="0" presId="urn:microsoft.com/office/officeart/2005/8/layout/cycle4#2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63914F5F-66B2-1846-844E-799A0D829B25}" type="presOf" srcId="{56D2CB20-CC23-684C-8655-4FCB8BAFA7DF}" destId="{FA7231E4-FE93-2E44-B26F-43C0B0662DE3}" srcOrd="0" destOrd="0" presId="urn:microsoft.com/office/officeart/2005/8/layout/cycle4#2"/>
    <dgm:cxn modelId="{DA1C0643-D727-504B-BAC7-92AB1BFCC012}" type="presOf" srcId="{44BDB83A-6BE0-DD4E-B589-C1A1B2EDE82A}" destId="{E542AEEC-33F8-D74A-9237-79BE96E8F29F}" srcOrd="1" destOrd="0" presId="urn:microsoft.com/office/officeart/2005/8/layout/cycle4#2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698FE556-5753-D842-882A-5B10CD47477D}" type="presOf" srcId="{95800EDA-E360-9B46-86CD-A41851E5E674}" destId="{2776F45E-5FC5-CA43-9A50-D05A48CD1AFA}" srcOrd="0" destOrd="0" presId="urn:microsoft.com/office/officeart/2005/8/layout/cycle4#2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B73B7B97-AFED-5144-9C3A-16AA136C6B7E}" type="presOf" srcId="{44BDB83A-6BE0-DD4E-B589-C1A1B2EDE82A}" destId="{D4B4A3D9-04BB-FF44-A8A8-6AB4DC697EE2}" srcOrd="0" destOrd="0" presId="urn:microsoft.com/office/officeart/2005/8/layout/cycle4#2"/>
    <dgm:cxn modelId="{20BDF09A-E0B2-4543-B281-CB966D66564E}" type="presOf" srcId="{95800EDA-E360-9B46-86CD-A41851E5E674}" destId="{D6C3FA06-5991-2B4C-B5E5-5702BC1D6275}" srcOrd="1" destOrd="0" presId="urn:microsoft.com/office/officeart/2005/8/layout/cycle4#2"/>
    <dgm:cxn modelId="{31B9ED9B-7E55-4640-9FE3-F35FF6AA3F06}" type="presOf" srcId="{56085E4A-5C29-A540-9D55-CE6E6A2B5B2E}" destId="{AB84E314-BABC-734B-A008-40716B08F420}" srcOrd="0" destOrd="0" presId="urn:microsoft.com/office/officeart/2005/8/layout/cycle4#2"/>
    <dgm:cxn modelId="{EFA092A0-7623-D548-B96D-1FFA3F09A22A}" type="presOf" srcId="{A9CC95F7-454C-2046-A231-E04268ABBD1D}" destId="{31728101-0A4A-C148-9CC0-7B417D851487}" srcOrd="0" destOrd="0" presId="urn:microsoft.com/office/officeart/2005/8/layout/cycle4#2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4A106DB6-1D01-0946-AFF9-38C9D01BE88C}" type="presOf" srcId="{EEE5115B-CAE8-F943-B4E4-FAB5123A0074}" destId="{05AADD49-61D9-8140-AE00-C44A70E0E84F}" srcOrd="1" destOrd="0" presId="urn:microsoft.com/office/officeart/2005/8/layout/cycle4#2"/>
    <dgm:cxn modelId="{501121C3-D5BC-1B46-8445-2992FCAD6F21}" type="presOf" srcId="{56D2CB20-CC23-684C-8655-4FCB8BAFA7DF}" destId="{BD2ACE57-62A0-C64E-BB52-93C7869D86BC}" srcOrd="1" destOrd="0" presId="urn:microsoft.com/office/officeart/2005/8/layout/cycle4#2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7E3A6DC6-77E7-2440-B499-99834709B54B}" type="presParOf" srcId="{B6D267FD-09DA-104F-871C-15256C7ADB06}" destId="{93853970-7B39-A749-B247-29573B129C76}" srcOrd="0" destOrd="0" presId="urn:microsoft.com/office/officeart/2005/8/layout/cycle4#2"/>
    <dgm:cxn modelId="{B7AA9606-93C3-E147-8880-EB6D3609674E}" type="presParOf" srcId="{93853970-7B39-A749-B247-29573B129C76}" destId="{D0A02F44-6D2D-E146-BE0D-6F1132160A42}" srcOrd="0" destOrd="0" presId="urn:microsoft.com/office/officeart/2005/8/layout/cycle4#2"/>
    <dgm:cxn modelId="{B14593DA-62A3-F947-9E3D-6ACCFF641C8B}" type="presParOf" srcId="{D0A02F44-6D2D-E146-BE0D-6F1132160A42}" destId="{9F8AAC68-863D-194A-94BC-958615861BE8}" srcOrd="0" destOrd="0" presId="urn:microsoft.com/office/officeart/2005/8/layout/cycle4#2"/>
    <dgm:cxn modelId="{69247437-B2E1-864E-8723-F68430045C8A}" type="presParOf" srcId="{D0A02F44-6D2D-E146-BE0D-6F1132160A42}" destId="{05AADD49-61D9-8140-AE00-C44A70E0E84F}" srcOrd="1" destOrd="0" presId="urn:microsoft.com/office/officeart/2005/8/layout/cycle4#2"/>
    <dgm:cxn modelId="{0382EC10-B2BD-0C4C-95B7-6BE9AD7191CE}" type="presParOf" srcId="{93853970-7B39-A749-B247-29573B129C76}" destId="{62F450E4-2274-264B-BC72-058FC73AD90A}" srcOrd="1" destOrd="0" presId="urn:microsoft.com/office/officeart/2005/8/layout/cycle4#2"/>
    <dgm:cxn modelId="{5D84A803-F0BA-5E4A-A99B-B5404A7ADDE8}" type="presParOf" srcId="{62F450E4-2274-264B-BC72-058FC73AD90A}" destId="{FA7231E4-FE93-2E44-B26F-43C0B0662DE3}" srcOrd="0" destOrd="0" presId="urn:microsoft.com/office/officeart/2005/8/layout/cycle4#2"/>
    <dgm:cxn modelId="{E0651100-2B89-DF48-B4DC-844BE4FAD89E}" type="presParOf" srcId="{62F450E4-2274-264B-BC72-058FC73AD90A}" destId="{BD2ACE57-62A0-C64E-BB52-93C7869D86BC}" srcOrd="1" destOrd="0" presId="urn:microsoft.com/office/officeart/2005/8/layout/cycle4#2"/>
    <dgm:cxn modelId="{9BDFB4DA-BCDD-A94D-A8F8-93BFCB4411EA}" type="presParOf" srcId="{93853970-7B39-A749-B247-29573B129C76}" destId="{55FC0761-B9D6-4B46-BF3A-053217CC174B}" srcOrd="2" destOrd="0" presId="urn:microsoft.com/office/officeart/2005/8/layout/cycle4#2"/>
    <dgm:cxn modelId="{FD2EA69E-66B0-4E45-8691-C8AF95A840D7}" type="presParOf" srcId="{55FC0761-B9D6-4B46-BF3A-053217CC174B}" destId="{D4B4A3D9-04BB-FF44-A8A8-6AB4DC697EE2}" srcOrd="0" destOrd="0" presId="urn:microsoft.com/office/officeart/2005/8/layout/cycle4#2"/>
    <dgm:cxn modelId="{9313B752-6E89-0540-BA5B-2C0D7D9F644E}" type="presParOf" srcId="{55FC0761-B9D6-4B46-BF3A-053217CC174B}" destId="{E542AEEC-33F8-D74A-9237-79BE96E8F29F}" srcOrd="1" destOrd="0" presId="urn:microsoft.com/office/officeart/2005/8/layout/cycle4#2"/>
    <dgm:cxn modelId="{61CA8A5D-3B1E-194F-BE93-01C4C9D216B0}" type="presParOf" srcId="{93853970-7B39-A749-B247-29573B129C76}" destId="{6B38CA4B-4999-B548-B216-AD0083C90448}" srcOrd="3" destOrd="0" presId="urn:microsoft.com/office/officeart/2005/8/layout/cycle4#2"/>
    <dgm:cxn modelId="{88CFFE6F-C36E-224D-9ACC-4E5BA098D6FB}" type="presParOf" srcId="{6B38CA4B-4999-B548-B216-AD0083C90448}" destId="{2776F45E-5FC5-CA43-9A50-D05A48CD1AFA}" srcOrd="0" destOrd="0" presId="urn:microsoft.com/office/officeart/2005/8/layout/cycle4#2"/>
    <dgm:cxn modelId="{28A2609F-2899-EA4C-B00E-15BE69EAECBA}" type="presParOf" srcId="{6B38CA4B-4999-B548-B216-AD0083C90448}" destId="{D6C3FA06-5991-2B4C-B5E5-5702BC1D6275}" srcOrd="1" destOrd="0" presId="urn:microsoft.com/office/officeart/2005/8/layout/cycle4#2"/>
    <dgm:cxn modelId="{472D821B-10C0-7849-B5CD-7409CCEEC401}" type="presParOf" srcId="{93853970-7B39-A749-B247-29573B129C76}" destId="{B415FCCA-89C1-9341-AC53-0F0BCC825EF9}" srcOrd="4" destOrd="0" presId="urn:microsoft.com/office/officeart/2005/8/layout/cycle4#2"/>
    <dgm:cxn modelId="{B41E98BE-2839-ED47-ADB1-2B471CC3D271}" type="presParOf" srcId="{B6D267FD-09DA-104F-871C-15256C7ADB06}" destId="{1DFE690F-4A75-9A42-807D-CD4EAFA70E3B}" srcOrd="1" destOrd="0" presId="urn:microsoft.com/office/officeart/2005/8/layout/cycle4#2"/>
    <dgm:cxn modelId="{5A174453-2D33-6C40-BE9D-BDDF37A844EA}" type="presParOf" srcId="{1DFE690F-4A75-9A42-807D-CD4EAFA70E3B}" destId="{31728101-0A4A-C148-9CC0-7B417D851487}" srcOrd="0" destOrd="0" presId="urn:microsoft.com/office/officeart/2005/8/layout/cycle4#2"/>
    <dgm:cxn modelId="{E455D0BB-999A-E347-951C-F20A59E979E6}" type="presParOf" srcId="{1DFE690F-4A75-9A42-807D-CD4EAFA70E3B}" destId="{FB9FD6F2-BE77-E846-84E9-9675E89A206D}" srcOrd="1" destOrd="0" presId="urn:microsoft.com/office/officeart/2005/8/layout/cycle4#2"/>
    <dgm:cxn modelId="{E7741AB5-AF72-4148-98C6-275779DA5AF4}" type="presParOf" srcId="{1DFE690F-4A75-9A42-807D-CD4EAFA70E3B}" destId="{2255D29E-98A3-2841-959C-001A2E7769D2}" srcOrd="2" destOrd="0" presId="urn:microsoft.com/office/officeart/2005/8/layout/cycle4#2"/>
    <dgm:cxn modelId="{A4383747-58A8-A74B-8503-012016CEF2C8}" type="presParOf" srcId="{1DFE690F-4A75-9A42-807D-CD4EAFA70E3B}" destId="{AB84E314-BABC-734B-A008-40716B08F420}" srcOrd="3" destOrd="0" presId="urn:microsoft.com/office/officeart/2005/8/layout/cycle4#2"/>
    <dgm:cxn modelId="{A5CAA3B4-AA7D-FC48-9D60-150D40C46A40}" type="presParOf" srcId="{1DFE690F-4A75-9A42-807D-CD4EAFA70E3B}" destId="{64B9AD24-1873-5F4F-8C9E-25478E85FA2F}" srcOrd="4" destOrd="0" presId="urn:microsoft.com/office/officeart/2005/8/layout/cycle4#2"/>
    <dgm:cxn modelId="{B56FEBBF-84B8-E848-B121-77178A52560A}" type="presParOf" srcId="{B6D267FD-09DA-104F-871C-15256C7ADB06}" destId="{860CA274-597B-3442-8D13-FB3B68E98947}" srcOrd="2" destOrd="0" presId="urn:microsoft.com/office/officeart/2005/8/layout/cycle4#2"/>
    <dgm:cxn modelId="{BDD6090F-9E61-1A46-B73E-10D24856EEE5}" type="presParOf" srcId="{B6D267FD-09DA-104F-871C-15256C7ADB06}" destId="{49BA8253-F2D2-2C49-AA5B-CEAA3BE354E5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Memory to processor</a:t>
          </a:r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memory</a:t>
          </a:r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processor</a:t>
          </a:r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I/O</a:t>
          </a:r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or from memory</a:t>
          </a:r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</dgm:pt>
    <dgm:pt modelId="{8D70B0D6-0FC4-4B4B-B3A6-877C0FF37A51}" type="pres">
      <dgm:prSet presAssocID="{17553587-2D3D-FC4F-8137-B6F55B24A175}" presName="textNode" presStyleLbl="bgShp" presStyleIdx="0" presStyleCnt="5"/>
      <dgm:spPr/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</dgm:pt>
    <dgm:pt modelId="{7ABC80D2-827C-C244-8E22-58D79F96E4BC}" type="pres">
      <dgm:prSet presAssocID="{0C55DB15-68B7-6846-9986-2C88DD67F02C}" presName="textNode" presStyleLbl="bgShp" presStyleIdx="1" presStyleCnt="5"/>
      <dgm:spPr/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</dgm:pt>
    <dgm:pt modelId="{9FA69D95-BE40-EC4E-979A-EAF928AA7B0B}" type="pres">
      <dgm:prSet presAssocID="{64B1C973-0182-0343-888C-8B1FBF55A968}" presName="textNode" presStyleLbl="bgShp" presStyleIdx="2" presStyleCnt="5"/>
      <dgm:spPr/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</dgm:pt>
    <dgm:pt modelId="{4F4B6C10-CD58-DB43-A37F-24A6FD08ED0F}" type="pres">
      <dgm:prSet presAssocID="{D2A707C6-0E91-8144-BDBE-B55204826D27}" presName="textNode" presStyleLbl="bgShp" presStyleIdx="3" presStyleCnt="5"/>
      <dgm:spPr/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</dgm:pt>
    <dgm:pt modelId="{08CEF94A-E93E-574E-989A-04C40BF07E2B}" type="pres">
      <dgm:prSet presAssocID="{CF04471B-2672-AC42-B681-E03987162B5B}" presName="textNode" presStyleLbl="bgShp" presStyleIdx="4" presStyleCnt="5"/>
      <dgm:spPr/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A communication pathway connecting two or more devices</a:t>
          </a:r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Key characteristic is that it is a shared transmission medium</a:t>
          </a:r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/>
            <a:t>Signals transmitted by any one device are available for reception by all other devices attached to the bus</a:t>
          </a:r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/>
            <a:t>If two devices transmit during the same time period their signals will overlap and become garbled</a:t>
          </a:r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Typically consists of multiple communication lines</a:t>
          </a:r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Each line is capable of transmitting signals representing binary 1 and binary 0</a:t>
          </a:r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Computer systems contain a number of different buses that provide pathways between components at various levels of the computer system hierarchy</a:t>
          </a:r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/>
            <a:t>A bus that connects major computer components (processor, memory, I/O)</a:t>
          </a:r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/>
            <a:t>The most common computer interconnection structures are based on the use of one or more system buses</a:t>
          </a:r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</dgm:pt>
    <dgm:pt modelId="{631121B5-F90D-4E46-B8FD-6CEC9D573020}" type="pres">
      <dgm:prSet presAssocID="{27D62082-75CC-184C-9FB7-60E6C8978923}" presName="sibTrans" presStyleLbl="sibTrans1D1" presStyleIdx="0" presStyleCnt="5"/>
      <dgm:spPr/>
    </dgm:pt>
    <dgm:pt modelId="{7F0E2F1E-C94E-DA40-B648-541F47EB3C53}" type="pres">
      <dgm:prSet presAssocID="{27D62082-75CC-184C-9FB7-60E6C8978923}" presName="connectorText" presStyleLbl="sibTrans1D1" presStyleIdx="0" presStyleCnt="5"/>
      <dgm:spPr/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</dgm:pt>
    <dgm:pt modelId="{6E7EBF88-55F2-0E4E-90DA-D1819370D293}" type="pres">
      <dgm:prSet presAssocID="{953D51F2-F817-5E4D-8D86-196CB93CCC36}" presName="sibTrans" presStyleLbl="sibTrans1D1" presStyleIdx="1" presStyleCnt="5"/>
      <dgm:spPr/>
    </dgm:pt>
    <dgm:pt modelId="{9BF7BD5C-860D-934F-89CF-ACA271BC028C}" type="pres">
      <dgm:prSet presAssocID="{953D51F2-F817-5E4D-8D86-196CB93CCC36}" presName="connectorText" presStyleLbl="sibTrans1D1" presStyleIdx="1" presStyleCnt="5"/>
      <dgm:spPr/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</dgm:pt>
    <dgm:pt modelId="{51079562-9429-E64A-9F8F-15ABD7DBF7FD}" type="pres">
      <dgm:prSet presAssocID="{C2D31CE6-9201-EC44-B718-1FF04AE572E4}" presName="sibTrans" presStyleLbl="sibTrans1D1" presStyleIdx="2" presStyleCnt="5"/>
      <dgm:spPr/>
    </dgm:pt>
    <dgm:pt modelId="{E7CBA334-3534-BB45-AC94-C45FF46DDE2D}" type="pres">
      <dgm:prSet presAssocID="{C2D31CE6-9201-EC44-B718-1FF04AE572E4}" presName="connectorText" presStyleLbl="sibTrans1D1" presStyleIdx="2" presStyleCnt="5"/>
      <dgm:spPr/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</dgm:pt>
    <dgm:pt modelId="{C1D27491-8205-D643-90DC-71FD8A31FE32}" type="pres">
      <dgm:prSet presAssocID="{893785DB-B566-C34C-9F83-50CFBE946D7E}" presName="sibTrans" presStyleLbl="sibTrans1D1" presStyleIdx="3" presStyleCnt="5"/>
      <dgm:spPr/>
    </dgm:pt>
    <dgm:pt modelId="{0B0338DD-BBC5-D445-A1DF-1C17B2010AD2}" type="pres">
      <dgm:prSet presAssocID="{893785DB-B566-C34C-9F83-50CFBE946D7E}" presName="connectorText" presStyleLbl="sibTrans1D1" presStyleIdx="3" presStyleCnt="5"/>
      <dgm:spPr/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</dgm:pt>
    <dgm:pt modelId="{71B0C6C9-D4C6-D84F-8A1A-6C057EDBC2A7}" type="pres">
      <dgm:prSet presAssocID="{D77C5A79-43C5-E749-B5E4-BAA9AF38EDBC}" presName="sibTrans" presStyleLbl="sibTrans1D1" presStyleIdx="4" presStyleCnt="5"/>
      <dgm:spPr/>
    </dgm:pt>
    <dgm:pt modelId="{62EFFE04-00EA-D148-93F4-E1428BE2580F}" type="pres">
      <dgm:prSet presAssocID="{D77C5A79-43C5-E749-B5E4-BAA9AF38EDBC}" presName="connectorText" presStyleLbl="sibTrans1D1" presStyleIdx="4" presStyleCnt="5"/>
      <dgm:spPr/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</dgm:pt>
  </dgm:ptLst>
  <dgm:cxnLst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Software</a:t>
          </a:r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sequence of codes or instructions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Part of the hardware interprets each instruction and generates control signals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Provide a new sequence of codes for each new program instead of rewiring the hardware</a:t>
          </a:r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3">
                <a:hueOff val="-1080000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1080000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Major components:</a:t>
          </a:r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CPU	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Instruction interpreter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Module of general-purpose arithmetic and logic functions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I/O Components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Contains basic components for accepting data and instructions and converting them into an internal form of signals usable by the system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Output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Means of reporting results</a:t>
          </a:r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the address in memory for the next read or write</a:t>
          </a:r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Contains the data to be written into memory or receives the data read from memory</a:t>
          </a:r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a particular I/O device</a:t>
          </a:r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for the exchange of data between an I/O module and the CPU</a:t>
          </a:r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5048619" y="3672408"/>
          <a:ext cx="2667896" cy="1728192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processor may perform some arithmetic or logic operation on data</a:t>
          </a:r>
        </a:p>
      </dsp:txBody>
      <dsp:txXfrm>
        <a:off x="5886951" y="4142419"/>
        <a:ext cx="1791601" cy="1220218"/>
      </dsp:txXfrm>
    </dsp:sp>
    <dsp:sp modelId="{2776F45E-5FC5-CA43-9A50-D05A48CD1AFA}">
      <dsp:nvSpPr>
        <dsp:cNvPr id="0" name=""/>
        <dsp:cNvSpPr/>
      </dsp:nvSpPr>
      <dsp:spPr>
        <a:xfrm>
          <a:off x="288028" y="3672408"/>
          <a:ext cx="2667896" cy="1728192"/>
        </a:xfrm>
        <a:prstGeom prst="roundRect">
          <a:avLst>
            <a:gd name="adj" fmla="val 10000"/>
          </a:avLst>
        </a:prstGeom>
        <a:solidFill>
          <a:schemeClr val="tx2">
            <a:lumMod val="25000"/>
            <a:lumOff val="75000"/>
            <a:alpha val="9000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instruction may specify that the sequence of execution be altered</a:t>
          </a:r>
        </a:p>
      </dsp:txBody>
      <dsp:txXfrm>
        <a:off x="325991" y="4142419"/>
        <a:ext cx="1791601" cy="1220218"/>
      </dsp:txXfrm>
    </dsp:sp>
    <dsp:sp modelId="{FA7231E4-FE93-2E44-B26F-43C0B0662DE3}">
      <dsp:nvSpPr>
        <dsp:cNvPr id="0" name=""/>
        <dsp:cNvSpPr/>
      </dsp:nvSpPr>
      <dsp:spPr>
        <a:xfrm>
          <a:off x="5040562" y="0"/>
          <a:ext cx="2667896" cy="1728192"/>
        </a:xfrm>
        <a:prstGeom prst="roundRect">
          <a:avLst>
            <a:gd name="adj" fmla="val 10000"/>
          </a:avLst>
        </a:prstGeom>
        <a:solidFill>
          <a:schemeClr val="tx2">
            <a:lumMod val="25000"/>
            <a:lumOff val="75000"/>
            <a:alpha val="9000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</a:t>
          </a:r>
          <a:r>
            <a:rPr lang="en-US" sz="1200" kern="1200" dirty="0"/>
            <a:t> </a:t>
          </a:r>
          <a:r>
            <a:rPr lang="en-US" sz="1400" kern="1200" dirty="0"/>
            <a:t>transferred to or from a peripheral device by transferring between the processor and an I/O module</a:t>
          </a:r>
        </a:p>
      </dsp:txBody>
      <dsp:txXfrm>
        <a:off x="5878894" y="37963"/>
        <a:ext cx="1791601" cy="1220218"/>
      </dsp:txXfrm>
    </dsp:sp>
    <dsp:sp modelId="{9F8AAC68-863D-194A-94BC-958615861BE8}">
      <dsp:nvSpPr>
        <dsp:cNvPr id="0" name=""/>
        <dsp:cNvSpPr/>
      </dsp:nvSpPr>
      <dsp:spPr>
        <a:xfrm>
          <a:off x="450049" y="0"/>
          <a:ext cx="2667896" cy="1728192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from processor to memory or from memory to processor</a:t>
          </a:r>
        </a:p>
      </dsp:txBody>
      <dsp:txXfrm>
        <a:off x="488012" y="37963"/>
        <a:ext cx="1791601" cy="1220218"/>
      </dsp:txXfrm>
    </dsp:sp>
    <dsp:sp modelId="{31728101-0A4A-C148-9CC0-7B417D851487}">
      <dsp:nvSpPr>
        <dsp:cNvPr id="0" name=""/>
        <dsp:cNvSpPr/>
      </dsp:nvSpPr>
      <dsp:spPr>
        <a:xfrm>
          <a:off x="1567973" y="307834"/>
          <a:ext cx="2338459" cy="2338459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sp:txBody>
      <dsp:txXfrm>
        <a:off x="2252892" y="992753"/>
        <a:ext cx="1653540" cy="1653540"/>
      </dsp:txXfrm>
    </dsp:sp>
    <dsp:sp modelId="{FB9FD6F2-BE77-E846-84E9-9675E89A206D}">
      <dsp:nvSpPr>
        <dsp:cNvPr id="0" name=""/>
        <dsp:cNvSpPr/>
      </dsp:nvSpPr>
      <dsp:spPr>
        <a:xfrm rot="5400000">
          <a:off x="4014445" y="307834"/>
          <a:ext cx="2338459" cy="233845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sp:txBody>
      <dsp:txXfrm rot="-5400000">
        <a:off x="4014445" y="992753"/>
        <a:ext cx="1653540" cy="1653540"/>
      </dsp:txXfrm>
    </dsp:sp>
    <dsp:sp modelId="{2255D29E-98A3-2841-959C-001A2E7769D2}">
      <dsp:nvSpPr>
        <dsp:cNvPr id="0" name=""/>
        <dsp:cNvSpPr/>
      </dsp:nvSpPr>
      <dsp:spPr>
        <a:xfrm rot="10800000">
          <a:off x="4014445" y="2754306"/>
          <a:ext cx="2338459" cy="2338459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4014445" y="2754306"/>
        <a:ext cx="1653540" cy="1653540"/>
      </dsp:txXfrm>
    </dsp:sp>
    <dsp:sp modelId="{AB84E314-BABC-734B-A008-40716B08F420}">
      <dsp:nvSpPr>
        <dsp:cNvPr id="0" name=""/>
        <dsp:cNvSpPr/>
      </dsp:nvSpPr>
      <dsp:spPr>
        <a:xfrm rot="16200000">
          <a:off x="1567973" y="2754306"/>
          <a:ext cx="2338459" cy="233845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252892" y="2754306"/>
        <a:ext cx="1653540" cy="1653540"/>
      </dsp:txXfrm>
    </dsp:sp>
    <dsp:sp modelId="{860CA274-597B-3442-8D13-FB3B68E98947}">
      <dsp:nvSpPr>
        <dsp:cNvPr id="0" name=""/>
        <dsp:cNvSpPr/>
      </dsp:nvSpPr>
      <dsp:spPr>
        <a:xfrm>
          <a:off x="3556744" y="2214246"/>
          <a:ext cx="807389" cy="702078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556744" y="2484276"/>
          <a:ext cx="807389" cy="702078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Memory to processor</a:t>
          </a:r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memory</a:t>
          </a:r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processor</a:t>
          </a:r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I/O</a:t>
          </a:r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or from memory</a:t>
          </a:r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sz="1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communication pathway connecting two or more devices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 characteristic is that it is a shared transmission medium</a:t>
          </a:r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Signals transmitted by any one device are available for reception by all other devices attached to the bus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If two devices transmit during the same time period their signals will overlap and become garbled</a:t>
          </a:r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Typically consists of multiple communication lines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line is capable of transmitting signals representing binary 1 and binary 0</a:t>
          </a:r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Computer systems contain a number of different buses that provide pathways between components at various levels of the computer system hierarchy</a:t>
          </a:r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bus that connects major computer components (processor, memory, I/O)</a:t>
          </a:r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most common computer interconnection structures are based on the use of one or more system buses</a:t>
          </a:r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96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847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791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592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804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074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386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8914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673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97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1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8173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481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1711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3361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3530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2106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643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4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04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77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8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41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6706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was the dominant means of computer system component interconnection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decades. For general-purpose computers, it has gradually given way to various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structures, which now dominate computer system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design. However, bus structures are still commonly used for embedded systems, particularly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microcontrollers. In this section, we give a brief overview of bus structure.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Appendix C provides more detail.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873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3558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951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1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2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line is assigned a particular meaning or function. Although there are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different bus designs, on any bus the lines can be classified into three functional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groups (Figure 3.16): data, address, and control lines. In addition, there may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power distribution lines that supply power to the attached modules.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9994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summary.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32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496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57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The basic function performed by a computer is execution of a program, which consists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set of instructions stored in memory. The processor does the actual work by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executing instructions specified in the program. This section provides an overview of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key elements of program execution. In its simplest form, instruction processing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(fetches ) instructions from memory one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 of instruction fetch and instruction execution. The instruction execution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involve several operations and depends on the nature of the instruction (see, for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the lower portion of Figure 2.4).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247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509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 may specify that the sequence of execution be altered.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404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© 2016 Pearson Education, Inc., Hoboken, NJ.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rgbClr val="0070C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2575" y="228600"/>
            <a:ext cx="4235450" cy="418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3089666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rgbClr val="FF0000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11347"/>
            <a:ext cx="8200930" cy="634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3" y="3133725"/>
            <a:ext cx="731324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906" y="4725144"/>
            <a:ext cx="7265894" cy="1270843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rgbClr val="0070C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8474" y="1844824"/>
            <a:ext cx="7556313" cy="171880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Georgia"/>
              </a:rPr>
              <a:t>Computer Architecture and Logic Design (CALD)</a:t>
            </a:r>
            <a:b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Georgia"/>
              </a:rPr>
              <a:t>Lecture 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8474" y="4077072"/>
            <a:ext cx="7556313" cy="204909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2400" dirty="0" err="1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Engr.RamshaMashood</a:t>
            </a:r>
            <a:endParaRPr lang="en-US" sz="2400" dirty="0">
              <a:solidFill>
                <a:srgbClr val="5B9BD5">
                  <a:lumMod val="75000"/>
                </a:srgbClr>
              </a:solidFill>
              <a:latin typeface="Georgia" panose="02040502050405020303" pitchFamily="18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Senior Lecturer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Department of Software Engineering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 err="1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Bahria</a:t>
            </a: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 University Karachi Campus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sz="1800" dirty="0">
                <a:solidFill>
                  <a:srgbClr val="5B9BD5">
                    <a:lumMod val="75000"/>
                  </a:srgbClr>
                </a:solidFill>
                <a:latin typeface="Georgia" panose="02040502050405020303" pitchFamily="18" charset="0"/>
              </a:rPr>
              <a:t>Email: sorathhansrajani.bukc@bahria.edu.pk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4" y="0"/>
            <a:ext cx="4095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7708900" cy="11160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94886952"/>
              </p:ext>
            </p:extLst>
          </p:nvPr>
        </p:nvGraphicFramePr>
        <p:xfrm>
          <a:off x="539552" y="908720"/>
          <a:ext cx="7920879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 b="29967"/>
          <a:stretch/>
        </p:blipFill>
        <p:spPr>
          <a:xfrm>
            <a:off x="323528" y="-171400"/>
            <a:ext cx="8090611" cy="666285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diamond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40D662A7-8738-3C8B-71D9-681C8071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803"/>
            <a:ext cx="6438005" cy="65527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CFC8F7-D9F4-4459-8D2A-781A118D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BAA-012D-4BE2-A24F-90BA8220F9B7}"/>
              </a:ext>
            </a:extLst>
          </p:cNvPr>
          <p:cNvSpPr/>
          <p:nvPr/>
        </p:nvSpPr>
        <p:spPr>
          <a:xfrm>
            <a:off x="201706" y="1196751"/>
            <a:ext cx="8207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hypothetical machine of Figure 3.4 also has two I/O instructions: </a:t>
            </a:r>
          </a:p>
          <a:p>
            <a:r>
              <a:rPr lang="en-US" dirty="0"/>
              <a:t>0011 = Load AC from I/O </a:t>
            </a:r>
          </a:p>
          <a:p>
            <a:r>
              <a:rPr lang="en-US" dirty="0"/>
              <a:t>0111 = Store AC to I/O </a:t>
            </a:r>
          </a:p>
          <a:p>
            <a:r>
              <a:rPr lang="en-US" dirty="0"/>
              <a:t>In these cases, the 12-bit address identifies a particular I/O device. Show the program execution (using the format of Figure 3.5) for the following program:</a:t>
            </a:r>
          </a:p>
          <a:p>
            <a:r>
              <a:rPr lang="en-US" dirty="0"/>
              <a:t> 1. Load AC from device 5.</a:t>
            </a:r>
          </a:p>
          <a:p>
            <a:r>
              <a:rPr lang="en-US" dirty="0"/>
              <a:t> 2. Add contents of memory location 940. </a:t>
            </a:r>
          </a:p>
          <a:p>
            <a:r>
              <a:rPr lang="en-US" dirty="0"/>
              <a:t> 3. Store AC to device 6.</a:t>
            </a:r>
          </a:p>
          <a:p>
            <a:r>
              <a:rPr lang="en-US" dirty="0"/>
              <a:t>Assume that the next value retrieved from device 5 is 3 and that location 940 contains a value of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A8FCB-425E-4810-9A2B-516362A8DC4A}"/>
              </a:ext>
            </a:extLst>
          </p:cNvPr>
          <p:cNvSpPr txBox="1"/>
          <p:nvPr/>
        </p:nvSpPr>
        <p:spPr>
          <a:xfrm>
            <a:off x="971600" y="476672"/>
            <a:ext cx="99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4259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4" b="24242"/>
          <a:stretch/>
        </p:blipFill>
        <p:spPr>
          <a:xfrm>
            <a:off x="-108520" y="-99392"/>
            <a:ext cx="9721080" cy="675604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73416"/>
            <a:ext cx="8928992" cy="3311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8691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Table 3.1 </a:t>
            </a:r>
          </a:p>
          <a:p>
            <a:pPr algn="ctr"/>
            <a:r>
              <a:rPr lang="en-US" dirty="0">
                <a:latin typeface="+mn-lt"/>
              </a:rPr>
              <a:t>    </a:t>
            </a:r>
          </a:p>
          <a:p>
            <a:pPr algn="ctr"/>
            <a:r>
              <a:rPr lang="en-US" dirty="0">
                <a:latin typeface="+mn-lt"/>
              </a:rPr>
              <a:t>Classes of Interrupts</a:t>
            </a:r>
          </a:p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33284F-2AD7-49CE-BCE7-3D6E03A8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Interrupts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07B9-4486-4388-9928-9E621DF3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4" y="116632"/>
            <a:ext cx="8861802" cy="626552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FA454A-7C43-4284-8B1A-983462C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Control via Interrupts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F1EA0B-46E8-469F-B985-9E8173F9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212" y="1411844"/>
            <a:ext cx="7096187" cy="49620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7C3385-905E-4D71-A34F-9F691F07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with Interrupts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0F65-3328-4981-B9E8-04A18E6B8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076" y="1988840"/>
            <a:ext cx="8437848" cy="3739124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with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Added to instruction cycle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Processor checks for interrupt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Indicated by an interrupt signal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If no interrupt, fetch next instruction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If interrupt pending: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Suspend execution of current program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Save context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Set PC to start address of interrupt handler routine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Process interrupt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Restore context and continue interrupted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71600" y="2060848"/>
            <a:ext cx="7272808" cy="24482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Computer Functio</a:t>
            </a:r>
            <a:r>
              <a:rPr lang="en-US" sz="4000" b="1" dirty="0">
                <a:latin typeface="Georgia" panose="02040502050405020303" pitchFamily="18" charset="0"/>
              </a:rPr>
              <a:t>n and Interconnection</a:t>
            </a:r>
            <a:endParaRPr lang="en-US" sz="40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5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7C3385-905E-4D71-A34F-9F691F07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with Interrupts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0FA16-BADD-4BEF-9404-79FCB0C6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any interrupt occurs the processor does the following:</a:t>
            </a:r>
          </a:p>
          <a:p>
            <a:pPr lvl="1"/>
            <a:r>
              <a:rPr kumimoji="1"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It suspends execution of the current program being executed and saves its </a:t>
            </a:r>
            <a:r>
              <a:rPr kumimoji="1"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context</a:t>
            </a:r>
            <a:r>
              <a:rPr kumimoji="1"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kumimoji="1"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This means saving the address of the next instruction to be executed (current contents of the program counter) and any other data relevant to the processor’s current activity.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It sets the program counter to the starting address of an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interrupt handler routine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</a:p>
          <a:p>
            <a:r>
              <a:rPr kumimoji="1" lang="en-US" dirty="0"/>
              <a:t>The interrupt handler program is generally part of the operating system. Typically, this program determines the nature of the interrupt and performs whatever actions are needed.</a:t>
            </a:r>
          </a:p>
          <a:p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7669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07B9-4486-4388-9928-9E621DF3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4" y="116632"/>
            <a:ext cx="8861802" cy="62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87510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3C129D-0060-4E27-AF26-6B97323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Timing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44290-0E30-4721-82D8-D447E05F4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016" y="1464490"/>
            <a:ext cx="4572000" cy="50608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3C290-D2CE-4CEE-9FF5-5F500A01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72933"/>
            <a:ext cx="4216407" cy="5452411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E266A-332C-46B7-A03D-9FF7B322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with Interrupts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C30EC1-4A1D-44DF-9299-D7163F75F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80" y="1772816"/>
            <a:ext cx="8857290" cy="39775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A93B4-24EF-4ED2-8B8B-96B84C6E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484094"/>
            <a:ext cx="3959510" cy="1116106"/>
          </a:xfrm>
        </p:spPr>
        <p:txBody>
          <a:bodyPr/>
          <a:lstStyle/>
          <a:p>
            <a:r>
              <a:rPr lang="en-US" dirty="0"/>
              <a:t>Multiple Interrupts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A1FEC-2E7B-47D0-9D9C-65ACA494F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57759-A871-4B8C-BA76-854FBED2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84" y="0"/>
            <a:ext cx="4686016" cy="6858000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A93B4-24EF-4ED2-8B8B-96B84C6E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Interrupts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439C21-7814-4BD5-9300-D50420C6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Interrupt Processing</a:t>
            </a:r>
          </a:p>
          <a:p>
            <a:pPr lvl="1"/>
            <a:r>
              <a:rPr lang="en-US" dirty="0"/>
              <a:t>Disabled interrupt:</a:t>
            </a:r>
          </a:p>
          <a:p>
            <a:pPr lvl="1"/>
            <a:r>
              <a:rPr lang="en-US" dirty="0"/>
              <a:t>User program executing -&gt; interrupt occurs -&gt; disable other interrupts -&gt; execute interrupt handler routine -&gt; enable interrupts -&gt; check for additional interrupts -&gt; user program.</a:t>
            </a:r>
          </a:p>
          <a:p>
            <a:pPr lvl="1"/>
            <a:r>
              <a:rPr lang="en-US" dirty="0"/>
              <a:t>Drawback: No priority for time-critical needs.</a:t>
            </a:r>
          </a:p>
          <a:p>
            <a:r>
              <a:rPr lang="en-US" dirty="0"/>
              <a:t>Nested Interrupt Processing</a:t>
            </a:r>
          </a:p>
          <a:p>
            <a:pPr lvl="1"/>
            <a:r>
              <a:rPr lang="en-US" dirty="0"/>
              <a:t>Define priorities for interrupts</a:t>
            </a:r>
          </a:p>
          <a:p>
            <a:pPr lvl="1"/>
            <a:r>
              <a:rPr lang="en-US" dirty="0"/>
              <a:t>Allow an interrupt of higher priority to cause a lower-priority interrupt handler to be itself interrupted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163595"/>
      </p:ext>
    </p:extLst>
  </p:cSld>
  <p:clrMapOvr>
    <a:masterClrMapping/>
  </p:clrMapOvr>
  <p:transition spd="med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512" y="6497195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709C1-1CDC-429D-9F02-9753B91E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275785"/>
            <a:ext cx="8630854" cy="6306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E56DD-7EA8-4C74-9E05-B41E970500C4}"/>
              </a:ext>
            </a:extLst>
          </p:cNvPr>
          <p:cNvSpPr txBox="1"/>
          <p:nvPr/>
        </p:nvSpPr>
        <p:spPr>
          <a:xfrm>
            <a:off x="2843808" y="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Priority=2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3BEC9-2906-4796-A3C6-0F49615FFE8B}"/>
              </a:ext>
            </a:extLst>
          </p:cNvPr>
          <p:cNvSpPr txBox="1"/>
          <p:nvPr/>
        </p:nvSpPr>
        <p:spPr>
          <a:xfrm>
            <a:off x="5289553" y="813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Priority=5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9E238-A576-4DB8-8776-3D41D1FA292D}"/>
              </a:ext>
            </a:extLst>
          </p:cNvPr>
          <p:cNvSpPr txBox="1"/>
          <p:nvPr/>
        </p:nvSpPr>
        <p:spPr>
          <a:xfrm>
            <a:off x="7596336" y="2708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Priority=4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7556313" cy="4876800"/>
          </a:xfrm>
        </p:spPr>
        <p:txBody>
          <a:bodyPr>
            <a:normAutofit/>
          </a:bodyPr>
          <a:lstStyle/>
          <a:p>
            <a:r>
              <a:rPr lang="en-GB" dirty="0"/>
              <a:t>I/O module can exchange data directly with the processor</a:t>
            </a:r>
          </a:p>
          <a:p>
            <a:r>
              <a:rPr lang="en-GB" dirty="0"/>
              <a:t>Processor can read data from or write data to an I/O module</a:t>
            </a:r>
          </a:p>
          <a:p>
            <a:pPr lvl="1"/>
            <a:r>
              <a:rPr lang="en-GB" dirty="0"/>
              <a:t>Processor identifies a specific device that is controlled by a particular I/O module</a:t>
            </a:r>
          </a:p>
          <a:p>
            <a:pPr lvl="1"/>
            <a:r>
              <a:rPr lang="en-GB" dirty="0"/>
              <a:t>I/O instructions rather than memory referencing instructions</a:t>
            </a:r>
          </a:p>
          <a:p>
            <a:r>
              <a:rPr lang="en-GB" dirty="0"/>
              <a:t>In some cases it is desirable to allow I/O exchanges to occur directly with memory</a:t>
            </a:r>
          </a:p>
          <a:p>
            <a:pPr lvl="1"/>
            <a:r>
              <a:rPr lang="en-GB" dirty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/>
              <a:t>The I/O module issues read or write commands to memory relieving the processor of responsibility for the exchange</a:t>
            </a:r>
          </a:p>
          <a:p>
            <a:pPr lvl="1"/>
            <a:r>
              <a:rPr lang="en-GB" dirty="0"/>
              <a:t>This operation is known as </a:t>
            </a:r>
            <a:r>
              <a:rPr lang="en-GB" dirty="0">
                <a:solidFill>
                  <a:srgbClr val="FF0000"/>
                </a:solidFill>
              </a:rPr>
              <a:t>direct memory access (DMA)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Modules or Components: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Memory </a:t>
            </a:r>
          </a:p>
          <a:p>
            <a:pPr lvl="1"/>
            <a:r>
              <a:rPr lang="en-US" dirty="0"/>
              <a:t>I/O</a:t>
            </a:r>
          </a:p>
          <a:p>
            <a:r>
              <a:rPr lang="en-US" dirty="0"/>
              <a:t>There must be paths for connecting the modules.</a:t>
            </a:r>
          </a:p>
          <a:p>
            <a:r>
              <a:rPr lang="en-US" dirty="0"/>
              <a:t>The collection of paths connecting the various modules is called the </a:t>
            </a:r>
            <a:r>
              <a:rPr lang="en-US" dirty="0">
                <a:solidFill>
                  <a:srgbClr val="FF0000"/>
                </a:solidFill>
              </a:rPr>
              <a:t>interconnection structure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7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82731"/>
            <a:ext cx="3728550" cy="645511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/>
              <a:t>Contemporary computer designs are based on concepts developed by John von Neumann at the Institute for Advanced Studies, Princeton</a:t>
            </a:r>
          </a:p>
          <a:p>
            <a:r>
              <a:rPr lang="en-US" dirty="0"/>
              <a:t>Referred to as the </a:t>
            </a:r>
            <a:r>
              <a:rPr lang="en-US" i="1" dirty="0"/>
              <a:t>von Neumann architecture </a:t>
            </a:r>
            <a:r>
              <a:rPr lang="en-US" dirty="0"/>
              <a:t>and is based on three key concepts:</a:t>
            </a:r>
          </a:p>
          <a:p>
            <a:pPr lvl="1"/>
            <a:r>
              <a:rPr lang="en-US" dirty="0"/>
              <a:t>Data and instructions are stored in a single read-write memory</a:t>
            </a:r>
          </a:p>
          <a:p>
            <a:pPr lvl="1"/>
            <a:r>
              <a:rPr lang="en-US" dirty="0"/>
              <a:t>The contents of this memory are addressable by location, without regard to the type of data contained there</a:t>
            </a:r>
          </a:p>
          <a:p>
            <a:pPr lvl="1"/>
            <a:r>
              <a:rPr lang="en-US" dirty="0"/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>
                <a:solidFill>
                  <a:srgbClr val="0070C0"/>
                </a:solidFill>
              </a:rPr>
              <a:t>Hardwired program</a:t>
            </a:r>
          </a:p>
          <a:p>
            <a:pPr lvl="1"/>
            <a:r>
              <a:rPr lang="en-US" dirty="0"/>
              <a:t>The result of the process of connecting the various components in the desired configuration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2269"/>
            <a:ext cx="7556313" cy="4144963"/>
          </a:xfrm>
        </p:spPr>
        <p:txBody>
          <a:bodyPr>
            <a:normAutofit/>
          </a:bodyPr>
          <a:lstStyle/>
          <a:p>
            <a:r>
              <a:rPr lang="en-US" sz="1800" dirty="0"/>
              <a:t>Typically, a memory module will consist of N words of equal length.</a:t>
            </a:r>
          </a:p>
          <a:p>
            <a:r>
              <a:rPr lang="en-US" sz="1800" dirty="0"/>
              <a:t>Each word is assigned a unique numerical address (0, 1, …, N - 1).</a:t>
            </a:r>
          </a:p>
          <a:p>
            <a:r>
              <a:rPr lang="en-US" sz="1800" dirty="0"/>
              <a:t>A word of data can be read from or written into the memory. </a:t>
            </a:r>
          </a:p>
          <a:p>
            <a:r>
              <a:rPr lang="en-US" sz="1800" dirty="0"/>
              <a:t>The nature of the operation is indicated by read and write control signals. </a:t>
            </a:r>
          </a:p>
          <a:p>
            <a:r>
              <a:rPr lang="en-US" sz="1800" dirty="0"/>
              <a:t>The location for the operation is specified by an address.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254548"/>
            <a:ext cx="4947238" cy="2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2269"/>
            <a:ext cx="7556313" cy="4144963"/>
          </a:xfrm>
        </p:spPr>
        <p:txBody>
          <a:bodyPr>
            <a:normAutofit/>
          </a:bodyPr>
          <a:lstStyle/>
          <a:p>
            <a:r>
              <a:rPr lang="en-US" sz="1800" dirty="0"/>
              <a:t>I/O is functionally similar to memory. There are two operations, read and write.</a:t>
            </a:r>
          </a:p>
          <a:p>
            <a:r>
              <a:rPr lang="en-US" sz="1800" dirty="0"/>
              <a:t>Further, an I/O module may control more than one external device. We can refer to each of the interfaces to an external device as a port and give each a unique address (e.g., 0, 1, …, M - 1). </a:t>
            </a:r>
          </a:p>
          <a:p>
            <a:r>
              <a:rPr lang="en-US" sz="1800" dirty="0"/>
              <a:t>In addition, there are external data paths for the input and output of data with an external device. </a:t>
            </a:r>
          </a:p>
          <a:p>
            <a:r>
              <a:rPr lang="en-US" sz="1800" dirty="0"/>
              <a:t>Finally, an I/O module may be able to send interrupt signals to the processor.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88" y="4374589"/>
            <a:ext cx="4645093" cy="23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6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56792"/>
            <a:ext cx="7556313" cy="4144963"/>
          </a:xfrm>
        </p:spPr>
        <p:txBody>
          <a:bodyPr>
            <a:normAutofit/>
          </a:bodyPr>
          <a:lstStyle/>
          <a:p>
            <a:r>
              <a:rPr lang="en-US" sz="1800" dirty="0"/>
              <a:t>The processor reads in instructions and data, </a:t>
            </a:r>
          </a:p>
          <a:p>
            <a:r>
              <a:rPr lang="en-US" sz="1800" dirty="0"/>
              <a:t>writes out data after processing, </a:t>
            </a:r>
          </a:p>
          <a:p>
            <a:r>
              <a:rPr lang="en-US" sz="1800" dirty="0"/>
              <a:t>and uses control signals to control the overall operation of the system. </a:t>
            </a:r>
          </a:p>
          <a:p>
            <a:r>
              <a:rPr lang="en-US" sz="1800" dirty="0"/>
              <a:t>It also receives interrupt signals.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59010"/>
            <a:ext cx="5274092" cy="26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0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The interconnection structure must support the following types of transfers:</a:t>
            </a: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8266055"/>
              </p:ext>
            </p:extLst>
          </p:nvPr>
        </p:nvGraphicFramePr>
        <p:xfrm>
          <a:off x="393095" y="1202267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512" y="6553351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64288" y="685800"/>
            <a:ext cx="1752600" cy="6172200"/>
          </a:xfrm>
        </p:spPr>
        <p:txBody>
          <a:bodyPr vert="wordArtVert"/>
          <a:lstStyle/>
          <a:p>
            <a:pPr algn="ctr"/>
            <a:r>
              <a:rPr lang="en-GB" spc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</a:t>
            </a: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3006308"/>
              </p:ext>
            </p:extLst>
          </p:nvPr>
        </p:nvGraphicFramePr>
        <p:xfrm>
          <a:off x="-247952" y="199571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4221088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872" y="1916832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512" y="6565446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/>
              <a:t>Data lines that provide a path for moving data among system modules</a:t>
            </a:r>
          </a:p>
          <a:p>
            <a:r>
              <a:rPr lang="en-GB" dirty="0"/>
              <a:t>May consist of 32, 64, 128, or more separate lines</a:t>
            </a:r>
          </a:p>
          <a:p>
            <a:r>
              <a:rPr lang="en-GB" dirty="0"/>
              <a:t>The number of lines is referred to as the </a:t>
            </a:r>
            <a:r>
              <a:rPr lang="en-GB" i="1" dirty="0"/>
              <a:t>width</a:t>
            </a:r>
            <a:r>
              <a:rPr lang="en-GB" dirty="0"/>
              <a:t> of the data bus</a:t>
            </a:r>
          </a:p>
          <a:p>
            <a:r>
              <a:rPr lang="en-GB" dirty="0"/>
              <a:t>The number of lines determines how many bits can be transferred at a time</a:t>
            </a:r>
          </a:p>
          <a:p>
            <a:r>
              <a:rPr lang="en-GB" dirty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system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556313" cy="658906"/>
          </a:xfrm>
        </p:spPr>
        <p:txBody>
          <a:bodyPr/>
          <a:lstStyle/>
          <a:p>
            <a:r>
              <a:rPr lang="en-GB" dirty="0"/>
              <a:t>   Address Bus	      Control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7544" y="1988840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Used to designate the source or destination of the data on the data bus</a:t>
            </a:r>
          </a:p>
          <a:p>
            <a:pPr lvl="1"/>
            <a:r>
              <a:rPr lang="en-GB" dirty="0"/>
              <a:t>If the processor wishes to read a word of data from memory it puts the address of the desired word on the address lines</a:t>
            </a:r>
          </a:p>
          <a:p>
            <a:r>
              <a:rPr lang="en-GB" dirty="0"/>
              <a:t>Width determines the maximum possible memory capacity of the system</a:t>
            </a:r>
          </a:p>
          <a:p>
            <a:r>
              <a:rPr lang="en-GB" dirty="0"/>
              <a:t>Also used to address I/O ports</a:t>
            </a:r>
          </a:p>
          <a:p>
            <a:pPr lvl="1"/>
            <a:r>
              <a:rPr lang="en-GB" dirty="0"/>
              <a:t>The higher order bits are used to select a particular module on the bus and the lower order bits select a memory location or I/O port within the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3657600" cy="4419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Used to control the access and the use of the data and address lines</a:t>
            </a:r>
          </a:p>
          <a:p>
            <a:r>
              <a:rPr lang="en-US" dirty="0"/>
              <a:t>Because the data and address lines are shared by all components there must be a means of controlling their use</a:t>
            </a:r>
          </a:p>
          <a:p>
            <a:r>
              <a:rPr lang="en-US" dirty="0"/>
              <a:t>Control signals transmit both command and timing information among system modules</a:t>
            </a:r>
          </a:p>
          <a:p>
            <a:r>
              <a:rPr lang="en-US" dirty="0"/>
              <a:t>Timing signals indicate the validity of data and address information</a:t>
            </a:r>
          </a:p>
          <a:p>
            <a:r>
              <a:rPr lang="en-US" dirty="0"/>
              <a:t>Command signals specify operations to be performed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544" y="836712"/>
            <a:ext cx="3657600" cy="869577"/>
          </a:xfrm>
        </p:spPr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7984" y="980728"/>
            <a:ext cx="3657600" cy="869576"/>
          </a:xfrm>
        </p:spPr>
        <p:txBody>
          <a:bodyPr/>
          <a:lstStyle/>
          <a:p>
            <a:r>
              <a:rPr lang="en-US" dirty="0"/>
              <a:t>       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-108520" y="836712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24744"/>
            <a:ext cx="2072923" cy="11557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6122894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write: </a:t>
            </a:r>
            <a:r>
              <a:rPr lang="en-US" dirty="0">
                <a:solidFill>
                  <a:schemeClr val="accent2"/>
                </a:solidFill>
              </a:rPr>
              <a:t>causes data on the bus to be written into the addressed location</a:t>
            </a:r>
          </a:p>
          <a:p>
            <a:r>
              <a:rPr lang="en-US" dirty="0"/>
              <a:t>Memory read: </a:t>
            </a:r>
            <a:r>
              <a:rPr lang="en-US" dirty="0">
                <a:solidFill>
                  <a:schemeClr val="accent2"/>
                </a:solidFill>
              </a:rPr>
              <a:t>causes data from the addressed location to be placed on the bus</a:t>
            </a:r>
          </a:p>
          <a:p>
            <a:r>
              <a:rPr lang="en-US" dirty="0"/>
              <a:t>I/O write: </a:t>
            </a:r>
            <a:r>
              <a:rPr lang="en-US" dirty="0">
                <a:solidFill>
                  <a:schemeClr val="accent2"/>
                </a:solidFill>
              </a:rPr>
              <a:t>causes data on the bus to be output to the addressed I/O port</a:t>
            </a:r>
          </a:p>
          <a:p>
            <a:r>
              <a:rPr lang="en-US" dirty="0"/>
              <a:t>I/O read: </a:t>
            </a:r>
            <a:r>
              <a:rPr lang="en-US" dirty="0">
                <a:solidFill>
                  <a:schemeClr val="accent2"/>
                </a:solidFill>
              </a:rPr>
              <a:t>causes data from the addressed I/O port to be placed on the bus</a:t>
            </a:r>
          </a:p>
          <a:p>
            <a:r>
              <a:rPr lang="en-US" dirty="0"/>
              <a:t>Transfer ACK</a:t>
            </a:r>
            <a:r>
              <a:rPr lang="en-US" dirty="0">
                <a:solidFill>
                  <a:schemeClr val="accent2"/>
                </a:solidFill>
              </a:rPr>
              <a:t>: indicates that data have been accepted from or placed on the bus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1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 request: </a:t>
            </a:r>
            <a:r>
              <a:rPr lang="en-US" dirty="0">
                <a:solidFill>
                  <a:schemeClr val="accent2"/>
                </a:solidFill>
              </a:rPr>
              <a:t>indicates that a module needs to gain control of the bus</a:t>
            </a:r>
          </a:p>
          <a:p>
            <a:r>
              <a:rPr lang="en-US" dirty="0"/>
              <a:t>Bus grant: </a:t>
            </a:r>
            <a:r>
              <a:rPr lang="en-US" dirty="0">
                <a:solidFill>
                  <a:schemeClr val="accent2"/>
                </a:solidFill>
              </a:rPr>
              <a:t>indicates that a requesting module has been granted control of the bus</a:t>
            </a:r>
          </a:p>
          <a:p>
            <a:r>
              <a:rPr lang="en-US" dirty="0"/>
              <a:t>Interrupt request: </a:t>
            </a:r>
            <a:r>
              <a:rPr lang="en-US" dirty="0">
                <a:solidFill>
                  <a:schemeClr val="accent2"/>
                </a:solidFill>
              </a:rPr>
              <a:t>indicates that an interrupt is pending</a:t>
            </a:r>
          </a:p>
          <a:p>
            <a:r>
              <a:rPr lang="en-US" dirty="0"/>
              <a:t>Interrupt ACK: </a:t>
            </a:r>
            <a:r>
              <a:rPr lang="en-US" dirty="0">
                <a:solidFill>
                  <a:schemeClr val="accent2"/>
                </a:solidFill>
              </a:rPr>
              <a:t>acknowledges that the pending interrupt has been recognized</a:t>
            </a:r>
          </a:p>
          <a:p>
            <a:r>
              <a:rPr lang="en-US" dirty="0"/>
              <a:t>Clock: </a:t>
            </a:r>
            <a:r>
              <a:rPr lang="en-US" dirty="0">
                <a:solidFill>
                  <a:schemeClr val="accent2"/>
                </a:solidFill>
              </a:rPr>
              <a:t>is used to synchronize operations</a:t>
            </a:r>
          </a:p>
          <a:p>
            <a:r>
              <a:rPr lang="en-US" dirty="0"/>
              <a:t>Reset: </a:t>
            </a:r>
            <a:r>
              <a:rPr lang="en-US" dirty="0">
                <a:solidFill>
                  <a:schemeClr val="accent2"/>
                </a:solidFill>
              </a:rPr>
              <a:t>initializes all 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Interconnection Scheme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5" y="2076333"/>
            <a:ext cx="8657070" cy="2705334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l="16471" t="9091" r="15294" b="8182"/>
          <a:stretch>
            <a:fillRect/>
          </a:stretch>
        </p:blipFill>
        <p:spPr>
          <a:xfrm>
            <a:off x="4355976" y="-243408"/>
            <a:ext cx="4370975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59305" y="6473005"/>
            <a:ext cx="5284695" cy="365125"/>
          </a:xfrm>
        </p:spPr>
        <p:txBody>
          <a:bodyPr/>
          <a:lstStyle/>
          <a:p>
            <a:pPr algn="r"/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67544" y="2852936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/>
              <a:t>Computer function</a:t>
            </a:r>
          </a:p>
          <a:p>
            <a:pPr lvl="1"/>
            <a:r>
              <a:rPr lang="en-US" dirty="0"/>
              <a:t>Instruction fetch and execute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/>
              <a:t>Bus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840326679"/>
              </p:ext>
            </p:extLst>
          </p:nvPr>
        </p:nvGraphicFramePr>
        <p:xfrm>
          <a:off x="316896" y="107648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318827940"/>
              </p:ext>
            </p:extLst>
          </p:nvPr>
        </p:nvGraphicFramePr>
        <p:xfrm>
          <a:off x="506505" y="203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b="17677"/>
          <a:stretch/>
        </p:blipFill>
        <p:spPr>
          <a:xfrm>
            <a:off x="971600" y="-99392"/>
            <a:ext cx="6923453" cy="674244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3" b="28787"/>
          <a:stretch/>
        </p:blipFill>
        <p:spPr>
          <a:xfrm>
            <a:off x="-324544" y="1268760"/>
            <a:ext cx="9937104" cy="510927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increments the PC after each instruction fetch so that it will fetch the next instruction in sequence</a:t>
            </a:r>
          </a:p>
          <a:p>
            <a:r>
              <a:rPr lang="en-US" dirty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interprets the instruction and performs the required action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11996</TotalTime>
  <Words>12061</Words>
  <Application>Microsoft Office PowerPoint</Application>
  <PresentationFormat>On-screen Show (4:3)</PresentationFormat>
  <Paragraphs>1101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Georgia</vt:lpstr>
      <vt:lpstr>Rockwell</vt:lpstr>
      <vt:lpstr>Times New Roman</vt:lpstr>
      <vt:lpstr>Verdana</vt:lpstr>
      <vt:lpstr>Wingdings</vt:lpstr>
      <vt:lpstr>Wingdings 2</vt:lpstr>
      <vt:lpstr>Advantage</vt:lpstr>
      <vt:lpstr>Computer Architecture and Logic Design (CALD) Lecture 04</vt:lpstr>
      <vt:lpstr>Computer Function and Interconnection</vt:lpstr>
      <vt:lpstr>Computer Components</vt:lpstr>
      <vt:lpstr>Hardware  and Software Approaches</vt:lpstr>
      <vt:lpstr>I/O  Components</vt:lpstr>
      <vt:lpstr>MEMORY</vt:lpstr>
      <vt:lpstr>PowerPoint Presentation</vt:lpstr>
      <vt:lpstr>PowerPoint Presentation</vt:lpstr>
      <vt:lpstr>Fetch Cycle</vt:lpstr>
      <vt:lpstr>Action Categories</vt:lpstr>
      <vt:lpstr>PowerPoint Presentation</vt:lpstr>
      <vt:lpstr>PowerPoint Presentation</vt:lpstr>
      <vt:lpstr>PowerPoint Presentation</vt:lpstr>
      <vt:lpstr>PowerPoint Presentation</vt:lpstr>
      <vt:lpstr>Classes of Interrupts</vt:lpstr>
      <vt:lpstr>PowerPoint Presentation</vt:lpstr>
      <vt:lpstr>Transfer of Control via Interrupts</vt:lpstr>
      <vt:lpstr>Instruction Cycle with Interrupts</vt:lpstr>
      <vt:lpstr>Instruction Cycle with Interrupts</vt:lpstr>
      <vt:lpstr>Instruction Cycle with Interrupts</vt:lpstr>
      <vt:lpstr>PowerPoint Presentation</vt:lpstr>
      <vt:lpstr>Program Timing</vt:lpstr>
      <vt:lpstr>Instruction Cycle with Interrupts</vt:lpstr>
      <vt:lpstr>Multiple Interrupts</vt:lpstr>
      <vt:lpstr>Multiple Interrupts</vt:lpstr>
      <vt:lpstr>PowerPoint Presentation</vt:lpstr>
      <vt:lpstr>I/O Function</vt:lpstr>
      <vt:lpstr>Interconnection Structures</vt:lpstr>
      <vt:lpstr>PowerPoint Presentation</vt:lpstr>
      <vt:lpstr>Memory</vt:lpstr>
      <vt:lpstr>I/O Module</vt:lpstr>
      <vt:lpstr>Processor</vt:lpstr>
      <vt:lpstr>The interconnection structure must support the following types of transfers:</vt:lpstr>
      <vt:lpstr>Bus Interconnection</vt:lpstr>
      <vt:lpstr>Data Bus</vt:lpstr>
      <vt:lpstr>   Address Bus       Control Bus</vt:lpstr>
      <vt:lpstr>Control Lines</vt:lpstr>
      <vt:lpstr>Control Lines</vt:lpstr>
      <vt:lpstr>Bus Interconnection Scheme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Administrator</cp:lastModifiedBy>
  <cp:revision>173</cp:revision>
  <cp:lastPrinted>1999-09-24T09:11:31Z</cp:lastPrinted>
  <dcterms:created xsi:type="dcterms:W3CDTF">2012-06-16T23:28:52Z</dcterms:created>
  <dcterms:modified xsi:type="dcterms:W3CDTF">2023-10-03T06:15:14Z</dcterms:modified>
</cp:coreProperties>
</file>