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5" r:id="rId4"/>
    <p:sldId id="257" r:id="rId5"/>
    <p:sldId id="258" r:id="rId6"/>
    <p:sldId id="276" r:id="rId7"/>
    <p:sldId id="277" r:id="rId8"/>
    <p:sldId id="278" r:id="rId9"/>
    <p:sldId id="279" r:id="rId10"/>
    <p:sldId id="28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7553-2286-0E4F-C7A6-0DA0705D496F}" v="340" dt="2022-10-13T01:30:46.704"/>
    <p1510:client id="{48CDBC96-0C5A-6690-E836-D430554A1322}" v="1630" dt="2022-10-12T11:27:17.194"/>
    <p1510:client id="{BC96270C-0BB0-0BCA-7F42-9C9D15C6E9E7}" v="21" dt="2022-10-16T11:17:3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D7D2-0BB7-4F5E-BDEB-E1F1851C74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FF0000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ceworks.com/tech/devops/articles/what-is-firmwar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ceworks.com/tech/hardware/articles/what-is-flash-memo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7254"/>
            <a:ext cx="9144000" cy="2387600"/>
          </a:xfrm>
        </p:spPr>
        <p:txBody>
          <a:bodyPr/>
          <a:lstStyle/>
          <a:p>
            <a:r>
              <a:rPr lang="en-US" sz="4000" b="1" dirty="0">
                <a:latin typeface="Georgia" panose="02040502050405020303" pitchFamily="18" charset="0"/>
              </a:rPr>
              <a:t>Computer Architecture and Logic Design (CALD)</a:t>
            </a: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Lecture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609"/>
            <a:ext cx="9144000" cy="223804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Engr</a:t>
            </a:r>
            <a:r>
              <a:rPr lang="en-US" dirty="0" smtClean="0">
                <a:latin typeface="Georgia" panose="02040502050405020303" pitchFamily="18" charset="0"/>
              </a:rPr>
              <a:t>. </a:t>
            </a:r>
            <a:r>
              <a:rPr lang="en-US" dirty="0" err="1" smtClean="0">
                <a:latin typeface="Georgia" panose="02040502050405020303" pitchFamily="18" charset="0"/>
              </a:rPr>
              <a:t>Ramsha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Mashood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Sr.Lecturer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Department of Software Engineering </a:t>
            </a:r>
          </a:p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Bahria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University Karachi Campus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Email: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Ramsha</a:t>
            </a:r>
            <a:r>
              <a:rPr lang="en-US" sz="1800" dirty="0" smtClean="0">
                <a:latin typeface="Georgia" panose="02040502050405020303" pitchFamily="18" charset="0"/>
              </a:rPr>
              <a:t>Mashood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.bukc@bahria.edu.pk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4" y="0"/>
            <a:ext cx="4095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computer architecture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Multifaceted functions:</a:t>
            </a:r>
            <a:r>
              <a:rPr lang="en-US" dirty="0"/>
              <a:t> The components of a computer architecture include both software and hardware. The processor — hardware that executes computer programs — is the primary part of any computer.</a:t>
            </a:r>
          </a:p>
          <a:p>
            <a:pPr fontAlgn="base"/>
            <a:r>
              <a:rPr lang="en-US" b="1" dirty="0"/>
              <a:t>Booting up:</a:t>
            </a:r>
            <a:r>
              <a:rPr lang="en-US" dirty="0"/>
              <a:t> At the most elementary level of a computer design, programs are executed by the processor whenever the computer is switched on. These programs configure the computer’s proper functioning and initialize the different hardware sub-components to a known state. This software is known as </a:t>
            </a:r>
            <a:r>
              <a:rPr lang="en-US" u="sng" dirty="0">
                <a:hlinkClick r:id="rId2" tooltip="firmware"/>
              </a:rPr>
              <a:t>firmware</a:t>
            </a:r>
            <a:r>
              <a:rPr lang="en-US" dirty="0"/>
              <a:t> since it is persistently preserved in the computer’s memory.</a:t>
            </a:r>
          </a:p>
          <a:p>
            <a:pPr fontAlgn="base"/>
            <a:r>
              <a:rPr lang="en-US" b="1" dirty="0"/>
              <a:t>Support for temporary storage:</a:t>
            </a:r>
            <a:r>
              <a:rPr lang="en-US" dirty="0"/>
              <a:t> Memory is also a vital component of computer architecture, with several types often present in a single system. The memory is used to hold programs (applications) while they are being executed by the processor and the data being processed by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refers to the operational units and their interconnections that realize the architectural specifications. </a:t>
            </a:r>
          </a:p>
          <a:p>
            <a:r>
              <a:rPr lang="en-US" dirty="0"/>
              <a:t>Organizational attributes include those hardware detail transparent to the programmer. 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r>
              <a:rPr lang="en-US" dirty="0"/>
              <a:t>Interfaces between the computer and peripherals </a:t>
            </a:r>
          </a:p>
          <a:p>
            <a:pPr lvl="1"/>
            <a:r>
              <a:rPr lang="en-US" dirty="0"/>
              <a:t>Memory technology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Example: Organizational issue – is there a </a:t>
            </a:r>
            <a:r>
              <a:rPr lang="en-US" dirty="0">
                <a:solidFill>
                  <a:srgbClr val="FF0000"/>
                </a:solidFill>
              </a:rPr>
              <a:t>special multiply unit</a:t>
            </a:r>
            <a:r>
              <a:rPr lang="en-US" dirty="0"/>
              <a:t> or is it done by </a:t>
            </a:r>
            <a:r>
              <a:rPr lang="en-US" dirty="0">
                <a:solidFill>
                  <a:srgbClr val="FF0000"/>
                </a:solidFill>
              </a:rPr>
              <a:t>repeated addition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153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419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manufacturers offer a family of computer models all with same architecture but differences in organization. </a:t>
            </a:r>
          </a:p>
          <a:p>
            <a:r>
              <a:rPr lang="en-US" dirty="0"/>
              <a:t>Different models  - different prices and performance characteristics.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</a:t>
            </a:r>
            <a:r>
              <a:rPr lang="en-US" u="sng" dirty="0"/>
              <a:t>Intel x86</a:t>
            </a:r>
            <a:r>
              <a:rPr lang="en-US" dirty="0"/>
              <a:t> family share the same basic architecture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IBM System/370</a:t>
            </a:r>
            <a:r>
              <a:rPr lang="en-US" dirty="0"/>
              <a:t> family share the same basic architecture</a:t>
            </a:r>
          </a:p>
          <a:p>
            <a:r>
              <a:rPr lang="en-US" dirty="0"/>
              <a:t>This gives backward code compatibility.  </a:t>
            </a:r>
          </a:p>
          <a:p>
            <a:r>
              <a:rPr lang="en-US" dirty="0"/>
              <a:t>Organization differs between </a:t>
            </a:r>
            <a:r>
              <a:rPr lang="en-US" dirty="0">
                <a:solidFill>
                  <a:srgbClr val="FF0000"/>
                </a:solidFill>
              </a:rPr>
              <a:t>different versions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62560"/>
            <a:ext cx="2610939" cy="2080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89" y="4233545"/>
            <a:ext cx="285750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76" y="2242820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2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is the way in which components relate to each other</a:t>
            </a:r>
          </a:p>
          <a:p>
            <a:pPr lvl="1"/>
            <a:r>
              <a:rPr lang="en-US" dirty="0"/>
              <a:t>How different components, like ALU, control, I/O, and memory are connected?</a:t>
            </a:r>
          </a:p>
          <a:p>
            <a:pPr lvl="1"/>
            <a:r>
              <a:rPr lang="en-US" dirty="0"/>
              <a:t>How they interface with each other?</a:t>
            </a:r>
          </a:p>
          <a:p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is the operation of individual components as part of the structure</a:t>
            </a:r>
          </a:p>
          <a:p>
            <a:pPr lvl="1"/>
            <a:r>
              <a:rPr lang="en-US" dirty="0"/>
              <a:t>What is the function of a component?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6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Data may take a wide variety of forms</a:t>
            </a:r>
          </a:p>
          <a:p>
            <a:pPr lvl="1"/>
            <a:r>
              <a:rPr lang="en-US" dirty="0"/>
              <a:t>Performing various operations on data</a:t>
            </a:r>
          </a:p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Short and long term data storage</a:t>
            </a:r>
          </a:p>
          <a:p>
            <a:r>
              <a:rPr lang="en-US" dirty="0"/>
              <a:t>Data Movement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Input-Output:</a:t>
            </a:r>
            <a:r>
              <a:rPr lang="en-US" dirty="0"/>
              <a:t> Data is received from or delivered to a device that is directly connected to the computer. The device is referred to as a </a:t>
            </a:r>
            <a:r>
              <a:rPr lang="en-US" dirty="0">
                <a:solidFill>
                  <a:schemeClr val="accent1"/>
                </a:solidFill>
              </a:rPr>
              <a:t>peripheral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Communications:</a:t>
            </a:r>
            <a:r>
              <a:rPr lang="en-US" dirty="0"/>
              <a:t> Data is moved over longer distances, to or from a remote device.  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 control unit manages the computer’s resources. </a:t>
            </a:r>
          </a:p>
        </p:txBody>
      </p:sp>
    </p:spTree>
    <p:extLst>
      <p:ext uri="{BB962C8B-B14F-4D97-AF65-F5344CB8AC3E}">
        <p14:creationId xmlns:p14="http://schemas.microsoft.com/office/powerpoint/2010/main" val="428734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 Level Structure of a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98" y="1277520"/>
            <a:ext cx="5022762" cy="5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2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Components: Computer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5029200"/>
          </a:xfrm>
        </p:spPr>
        <p:txBody>
          <a:bodyPr>
            <a:normAutofit/>
          </a:bodyPr>
          <a:lstStyle/>
          <a:p>
            <a:r>
              <a:rPr lang="en-US" dirty="0"/>
              <a:t>Central Processing Unit (CPU):</a:t>
            </a:r>
          </a:p>
          <a:p>
            <a:pPr lvl="1"/>
            <a:r>
              <a:rPr lang="en-US" dirty="0"/>
              <a:t>Controls computer operations and performs data processing </a:t>
            </a:r>
          </a:p>
          <a:p>
            <a:r>
              <a:rPr lang="en-US" dirty="0"/>
              <a:t>Main Memory:</a:t>
            </a:r>
          </a:p>
          <a:p>
            <a:pPr lvl="1"/>
            <a:r>
              <a:rPr lang="en-US" dirty="0"/>
              <a:t>Stores data </a:t>
            </a:r>
          </a:p>
          <a:p>
            <a:r>
              <a:rPr lang="en-US" dirty="0"/>
              <a:t>I/O:</a:t>
            </a:r>
          </a:p>
          <a:p>
            <a:pPr lvl="1"/>
            <a:r>
              <a:rPr lang="en-US" dirty="0"/>
              <a:t>Data movement to and from computer and external environment</a:t>
            </a:r>
          </a:p>
          <a:p>
            <a:r>
              <a:rPr lang="en-US" dirty="0"/>
              <a:t>System Interconnection:</a:t>
            </a:r>
          </a:p>
          <a:p>
            <a:pPr lvl="1"/>
            <a:r>
              <a:rPr lang="en-US" dirty="0"/>
              <a:t>Communication among CPU, main memory and I/O.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" y="1821036"/>
            <a:ext cx="5924823" cy="4313208"/>
          </a:xfrm>
        </p:spPr>
      </p:pic>
    </p:spTree>
    <p:extLst>
      <p:ext uri="{BB962C8B-B14F-4D97-AF65-F5344CB8AC3E}">
        <p14:creationId xmlns:p14="http://schemas.microsoft.com/office/powerpoint/2010/main" val="113992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Components: CPU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" y="2057401"/>
            <a:ext cx="5947138" cy="325647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358640"/>
          </a:xfrm>
        </p:spPr>
        <p:txBody>
          <a:bodyPr/>
          <a:lstStyle/>
          <a:p>
            <a:r>
              <a:rPr lang="en-US" dirty="0"/>
              <a:t>Control Unit:</a:t>
            </a:r>
          </a:p>
          <a:p>
            <a:pPr lvl="1"/>
            <a:r>
              <a:rPr lang="en-US" dirty="0"/>
              <a:t>Controls the operations of a CPU.</a:t>
            </a:r>
          </a:p>
          <a:p>
            <a:r>
              <a:rPr lang="en-US" dirty="0"/>
              <a:t>Arithmetic and Logic Unit (ALU):</a:t>
            </a:r>
          </a:p>
          <a:p>
            <a:pPr lvl="1"/>
            <a:r>
              <a:rPr lang="en-US" dirty="0"/>
              <a:t>Performs the computer’s data processing functions.</a:t>
            </a:r>
          </a:p>
          <a:p>
            <a:r>
              <a:rPr lang="en-US" dirty="0"/>
              <a:t>Registers:</a:t>
            </a:r>
          </a:p>
          <a:p>
            <a:pPr lvl="1"/>
            <a:r>
              <a:rPr lang="en-US" dirty="0"/>
              <a:t>Provides internal storage to CPU.</a:t>
            </a:r>
          </a:p>
          <a:p>
            <a:r>
              <a:rPr lang="en-US" dirty="0"/>
              <a:t>CPU Interconnection:</a:t>
            </a:r>
          </a:p>
          <a:p>
            <a:pPr lvl="1"/>
            <a:r>
              <a:rPr lang="en-US" dirty="0"/>
              <a:t>Communication among the control unit, ALU, and registers. </a:t>
            </a:r>
          </a:p>
        </p:txBody>
      </p:sp>
    </p:spTree>
    <p:extLst>
      <p:ext uri="{BB962C8B-B14F-4D97-AF65-F5344CB8AC3E}">
        <p14:creationId xmlns:p14="http://schemas.microsoft.com/office/powerpoint/2010/main" val="31910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Multicore Computer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Computers generally have multiple processors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Multicore computer</a:t>
            </a:r>
            <a:r>
              <a:rPr lang="en-US" dirty="0">
                <a:cs typeface="Calibri"/>
              </a:rPr>
              <a:t> – multiple processors reside on a single chip. </a:t>
            </a:r>
          </a:p>
          <a:p>
            <a:r>
              <a:rPr lang="en-US" dirty="0">
                <a:cs typeface="Calibri"/>
              </a:rPr>
              <a:t>Each processing unit is called 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core</a:t>
            </a:r>
            <a:r>
              <a:rPr lang="en-US" dirty="0">
                <a:solidFill>
                  <a:srgbClr val="2E75B6"/>
                </a:solidFill>
                <a:cs typeface="Calibri"/>
              </a:rPr>
              <a:t> and it</a:t>
            </a:r>
            <a:r>
              <a:rPr lang="en-US" dirty="0">
                <a:cs typeface="Calibri"/>
              </a:rPr>
              <a:t> consists of a control unit, ALU, registers, and cache memory.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12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BB8-F1BA-75F7-9095-DD95653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Multicore Computer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0584-227E-086A-1733-B5B099BA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Central Processing Unit (CPU):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The portion of a computer that fetches and executes instructions. </a:t>
            </a:r>
          </a:p>
          <a:p>
            <a:pPr lvl="1"/>
            <a:r>
              <a:rPr lang="en-US" dirty="0">
                <a:cs typeface="Calibri"/>
              </a:rPr>
              <a:t>It consists of an ALU, a control unit and registers.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Core</a:t>
            </a:r>
            <a:r>
              <a:rPr lang="en-US" dirty="0">
                <a:solidFill>
                  <a:srgbClr val="2E75B6"/>
                </a:solidFill>
                <a:cs typeface="Calibri"/>
              </a:rPr>
              <a:t>: </a:t>
            </a:r>
          </a:p>
          <a:p>
            <a:pPr lvl="1"/>
            <a:r>
              <a:rPr lang="en-US" dirty="0">
                <a:cs typeface="Calibri" panose="020F0502020204030204"/>
              </a:rPr>
              <a:t>An </a:t>
            </a:r>
            <a:r>
              <a:rPr lang="en-US" dirty="0">
                <a:ea typeface="+mn-lt"/>
                <a:cs typeface="+mn-lt"/>
              </a:rPr>
              <a:t>individual processing unit on a processor chip.</a:t>
            </a:r>
          </a:p>
          <a:p>
            <a:pPr lvl="1"/>
            <a:r>
              <a:rPr lang="en-US" dirty="0">
                <a:ea typeface="+mn-lt"/>
                <a:cs typeface="+mn-lt"/>
              </a:rPr>
              <a:t>Equivalent in functionality to a CPU on a single-CPU system. 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Processor: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 physical piece of silicon containing one or more cores. 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Interprets and executes instructions.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If a processor contains multiple cores it is referred to as a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multicore processor.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24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Architecture and Organization, Designing for Performance by William Stallings, 10</a:t>
            </a:r>
            <a:r>
              <a:rPr lang="en-US" baseline="30000" dirty="0"/>
              <a:t>th</a:t>
            </a:r>
            <a:r>
              <a:rPr lang="en-US" dirty="0"/>
              <a:t> Edition. </a:t>
            </a:r>
          </a:p>
          <a:p>
            <a:r>
              <a:rPr lang="en-US" dirty="0"/>
              <a:t>Computer Organization and Design, by David Patterson and John Hennessy, 5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r>
              <a:rPr lang="en-US" dirty="0"/>
              <a:t>Digital Logic &amp; Computer Design by M. Morris Mano, latest Edition.</a:t>
            </a:r>
          </a:p>
        </p:txBody>
      </p:sp>
    </p:spTree>
    <p:extLst>
      <p:ext uri="{BB962C8B-B14F-4D97-AF65-F5344CB8AC3E}">
        <p14:creationId xmlns:p14="http://schemas.microsoft.com/office/powerpoint/2010/main" val="173431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AB33-39E8-C481-DD6F-F05C206A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Cache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19F3-2845-0CB1-9E79-5BDC0809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Cache memory lies between the processor and main memory. </a:t>
            </a:r>
          </a:p>
          <a:p>
            <a:r>
              <a:rPr lang="en-US" dirty="0">
                <a:cs typeface="Calibri"/>
              </a:rPr>
              <a:t>It is smaller and faster than main memory. </a:t>
            </a:r>
          </a:p>
          <a:p>
            <a:r>
              <a:rPr lang="en-US" dirty="0">
                <a:cs typeface="Calibri"/>
              </a:rPr>
              <a:t>It is used to speed up memory access, by placing data from main memory into cache memory that is likely to be used in near future. </a:t>
            </a:r>
          </a:p>
          <a:p>
            <a:r>
              <a:rPr lang="en-US" dirty="0">
                <a:cs typeface="Calibri"/>
              </a:rPr>
              <a:t>Multiple levels of cache (L1, L2, L3, ...) can be used to improve performance. </a:t>
            </a:r>
          </a:p>
          <a:p>
            <a:r>
              <a:rPr lang="en-US" dirty="0">
                <a:cs typeface="Calibri"/>
              </a:rPr>
              <a:t>Level L1 is closest to the core and additional levels (L2, L3, and so on) are farther away from the core. </a:t>
            </a:r>
          </a:p>
          <a:p>
            <a:r>
              <a:rPr lang="en-US" dirty="0">
                <a:cs typeface="Calibri"/>
              </a:rPr>
              <a:t>Level </a:t>
            </a:r>
            <a:r>
              <a:rPr lang="en-US" i="1" dirty="0">
                <a:cs typeface="Calibri"/>
              </a:rPr>
              <a:t>n</a:t>
            </a:r>
            <a:r>
              <a:rPr lang="en-US" dirty="0">
                <a:cs typeface="Calibri"/>
              </a:rPr>
              <a:t> is smaller and faster than level </a:t>
            </a:r>
            <a:r>
              <a:rPr lang="en-US" i="1" dirty="0">
                <a:cs typeface="Calibri"/>
              </a:rPr>
              <a:t>n+1.</a:t>
            </a:r>
          </a:p>
        </p:txBody>
      </p:sp>
    </p:spTree>
    <p:extLst>
      <p:ext uri="{BB962C8B-B14F-4D97-AF65-F5344CB8AC3E}">
        <p14:creationId xmlns:p14="http://schemas.microsoft.com/office/powerpoint/2010/main" val="260340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E072-4BE2-F431-38B5-5FEF478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>
                <a:latin typeface="Georgia"/>
              </a:rPr>
              <a:t>Elements of a Multicore Computer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34318E5-584A-EE01-4AEB-49F3637F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71" y="584569"/>
            <a:ext cx="4836312" cy="57134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160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1AF-E145-9952-99E1-35B5EF27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Elements of a Multicore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936A-B280-D60F-D846-54F038A4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9061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Printed Circuit Board (PCB):</a:t>
            </a:r>
          </a:p>
          <a:p>
            <a:pPr lvl="1"/>
            <a:r>
              <a:rPr lang="en-US" dirty="0">
                <a:cs typeface="Calibri"/>
              </a:rPr>
              <a:t>A rigid, flat board that holds and interconnects chips and other electronic components. </a:t>
            </a:r>
          </a:p>
          <a:p>
            <a:r>
              <a:rPr lang="en-US" dirty="0">
                <a:solidFill>
                  <a:srgbClr val="2E75B6"/>
                </a:solidFill>
                <a:cs typeface="Calibri"/>
              </a:rPr>
              <a:t>Motherboard:</a:t>
            </a:r>
          </a:p>
          <a:p>
            <a:pPr lvl="1"/>
            <a:r>
              <a:rPr lang="en-US" dirty="0">
                <a:cs typeface="Calibri"/>
              </a:rPr>
              <a:t>Motherboard is the main printed circuit board (PCB) in a computer. </a:t>
            </a:r>
          </a:p>
          <a:p>
            <a:pPr lvl="1"/>
            <a:r>
              <a:rPr lang="en-US" dirty="0">
                <a:cs typeface="Calibri"/>
              </a:rPr>
              <a:t>It is also known as system board.</a:t>
            </a:r>
          </a:p>
          <a:p>
            <a:r>
              <a:rPr lang="en-US" dirty="0">
                <a:solidFill>
                  <a:srgbClr val="2E75B6"/>
                </a:solidFill>
                <a:cs typeface="Calibri"/>
              </a:rPr>
              <a:t>Chip:</a:t>
            </a:r>
          </a:p>
          <a:p>
            <a:pPr lvl="1"/>
            <a:r>
              <a:rPr lang="en-US" dirty="0">
                <a:cs typeface="Calibri"/>
              </a:rPr>
              <a:t>The most prominent elements on the motherboard are called chips.</a:t>
            </a:r>
          </a:p>
          <a:p>
            <a:pPr lvl="1"/>
            <a:r>
              <a:rPr lang="en-US" dirty="0">
                <a:cs typeface="Calibri"/>
              </a:rPr>
              <a:t>A chip is a single piece of semi-conducting material, typically silicon, upon which electronic circuits and logic gates are fabricated. </a:t>
            </a:r>
          </a:p>
          <a:p>
            <a:pPr lvl="1"/>
            <a:r>
              <a:rPr lang="en-US" dirty="0">
                <a:cs typeface="Calibri"/>
              </a:rPr>
              <a:t>The resulting product is referred to as an</a:t>
            </a:r>
            <a:r>
              <a:rPr lang="en-US" dirty="0">
                <a:solidFill>
                  <a:srgbClr val="2E75B6"/>
                </a:solidFill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Integrated Circuit (IC)</a:t>
            </a:r>
            <a:r>
              <a:rPr lang="en-US" dirty="0">
                <a:solidFill>
                  <a:srgbClr val="2E75B6"/>
                </a:solidFill>
                <a:cs typeface="Calibri"/>
              </a:rPr>
              <a:t>. </a:t>
            </a:r>
          </a:p>
        </p:txBody>
      </p:sp>
      <p:pic>
        <p:nvPicPr>
          <p:cNvPr id="6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CC24047-7919-A2D2-1B4A-ADDE7356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" r="595" b="10484"/>
          <a:stretch/>
        </p:blipFill>
        <p:spPr>
          <a:xfrm>
            <a:off x="9169400" y="1473932"/>
            <a:ext cx="1951906" cy="1295163"/>
          </a:xfrm>
          <a:prstGeom prst="rect">
            <a:avLst/>
          </a:prstGeom>
        </p:spPr>
      </p:pic>
      <p:pic>
        <p:nvPicPr>
          <p:cNvPr id="7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D0A9035-10CE-6100-4948-7A413459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862" y="4616965"/>
            <a:ext cx="1512277" cy="1883453"/>
          </a:xfrm>
          <a:prstGeom prst="rect">
            <a:avLst/>
          </a:prstGeom>
        </p:spPr>
      </p:pic>
      <p:pic>
        <p:nvPicPr>
          <p:cNvPr id="10" name="Picture 10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763B628-63DC-5247-FD7C-C307940C1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3183" t="3543" r="15292" b="7471"/>
          <a:stretch/>
        </p:blipFill>
        <p:spPr>
          <a:xfrm>
            <a:off x="9171354" y="2880702"/>
            <a:ext cx="1977013" cy="1609343"/>
          </a:xfrm>
        </p:spPr>
      </p:pic>
    </p:spTree>
    <p:extLst>
      <p:ext uri="{BB962C8B-B14F-4D97-AF65-F5344CB8AC3E}">
        <p14:creationId xmlns:p14="http://schemas.microsoft.com/office/powerpoint/2010/main" val="223965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59F-8977-C8D8-736A-0EECB3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Elements of a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922B-FA33-11CB-4FD9-141698DE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Instruction Logic:</a:t>
            </a:r>
          </a:p>
          <a:p>
            <a:pPr lvl="1"/>
            <a:r>
              <a:rPr lang="en-US" dirty="0">
                <a:cs typeface="Calibri"/>
              </a:rPr>
              <a:t>Fetching and decoding instructions.</a:t>
            </a:r>
          </a:p>
          <a:p>
            <a:pPr lvl="1"/>
            <a:r>
              <a:rPr lang="en-US" dirty="0">
                <a:cs typeface="Calibri"/>
              </a:rPr>
              <a:t>Determine instruction operations and memory locations of any operands.</a:t>
            </a:r>
          </a:p>
          <a:p>
            <a:r>
              <a:rPr lang="en-US" dirty="0">
                <a:cs typeface="Calibri"/>
              </a:rPr>
              <a:t>Arithmetic and Logic Unit (ALU):</a:t>
            </a:r>
          </a:p>
          <a:p>
            <a:pPr lvl="1"/>
            <a:r>
              <a:rPr lang="en-US" dirty="0">
                <a:cs typeface="Calibri"/>
              </a:rPr>
              <a:t>Performs the operation specified by an instruction.</a:t>
            </a:r>
          </a:p>
          <a:p>
            <a:r>
              <a:rPr lang="en-US" dirty="0">
                <a:cs typeface="Calibri"/>
              </a:rPr>
              <a:t>Load/Store Logic:</a:t>
            </a:r>
          </a:p>
          <a:p>
            <a:pPr lvl="1"/>
            <a:r>
              <a:rPr lang="en-US" dirty="0">
                <a:cs typeface="Calibri"/>
              </a:rPr>
              <a:t>Manages the transfer of data to and from main memory via cache. </a:t>
            </a:r>
          </a:p>
          <a:p>
            <a:r>
              <a:rPr lang="en-US" dirty="0">
                <a:solidFill>
                  <a:srgbClr val="2E75B6"/>
                </a:solidFill>
                <a:cs typeface="Calibri"/>
              </a:rPr>
              <a:t>Instruction Cache:</a:t>
            </a:r>
          </a:p>
          <a:p>
            <a:pPr lvl="1"/>
            <a:r>
              <a:rPr lang="en-US" dirty="0">
                <a:cs typeface="Calibri"/>
              </a:rPr>
              <a:t>Used for transfer of instructions to and from main memory.</a:t>
            </a:r>
          </a:p>
          <a:p>
            <a:r>
              <a:rPr lang="en-US" dirty="0">
                <a:solidFill>
                  <a:srgbClr val="2E75B6"/>
                </a:solidFill>
                <a:cs typeface="Calibri"/>
              </a:rPr>
              <a:t>Data Cache:</a:t>
            </a:r>
          </a:p>
          <a:p>
            <a:pPr lvl="1"/>
            <a:r>
              <a:rPr lang="en-US" dirty="0">
                <a:cs typeface="Calibri"/>
              </a:rPr>
              <a:t>Used for transfer of operands and results to and from main memory. </a:t>
            </a:r>
          </a:p>
        </p:txBody>
      </p:sp>
    </p:spTree>
    <p:extLst>
      <p:ext uri="{BB962C8B-B14F-4D97-AF65-F5344CB8AC3E}">
        <p14:creationId xmlns:p14="http://schemas.microsoft.com/office/powerpoint/2010/main" val="344697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E4A9-BBC2-0382-7101-28C3FDE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Basic Concepts of Computer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CA6C-6012-D552-B9D3-1CD51097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 Computer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/>
        </p:blipFill>
        <p:spPr>
          <a:xfrm>
            <a:off x="2212583" y="1690689"/>
            <a:ext cx="7766833" cy="4252912"/>
          </a:xfrm>
        </p:spPr>
      </p:pic>
    </p:spTree>
    <p:extLst>
      <p:ext uri="{BB962C8B-B14F-4D97-AF65-F5344CB8AC3E}">
        <p14:creationId xmlns:p14="http://schemas.microsoft.com/office/powerpoint/2010/main" val="6430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refers to those attributes visible to the programmer or the attributes that have direct impact on the logical execution of a program. </a:t>
            </a:r>
          </a:p>
          <a:p>
            <a:pPr lvl="1"/>
            <a:r>
              <a:rPr lang="en-US" dirty="0"/>
              <a:t>Instruction set</a:t>
            </a:r>
          </a:p>
          <a:p>
            <a:pPr lvl="1"/>
            <a:r>
              <a:rPr lang="en-US" dirty="0"/>
              <a:t>Number of bits used for data representation</a:t>
            </a:r>
          </a:p>
          <a:p>
            <a:pPr lvl="1"/>
            <a:r>
              <a:rPr lang="en-US" dirty="0"/>
              <a:t>I/O mechanisms</a:t>
            </a:r>
          </a:p>
          <a:p>
            <a:pPr lvl="1"/>
            <a:r>
              <a:rPr lang="en-US" dirty="0"/>
              <a:t>Addressing techniques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Architectural design issue - whether a computer will have a </a:t>
            </a:r>
            <a:r>
              <a:rPr lang="en-US" dirty="0">
                <a:solidFill>
                  <a:srgbClr val="FF0000"/>
                </a:solidFill>
              </a:rPr>
              <a:t>multiply instruction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142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Computer architecture refers to the end-to-end structure of a computer system that determines how its components interact with each other in helping to execute the machine’s purpose (i.e., processing data), often avoiding any reference to the actual technical implementation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pic>
        <p:nvPicPr>
          <p:cNvPr id="1026" name="Picture 2" descr="https://images.spiceworks.com/wp-content/uploads/2023/05/11124456/image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0" y="1460726"/>
            <a:ext cx="74104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5029" y="5861277"/>
            <a:ext cx="964909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Examples of Computer Architecture: Von Neumann Architecture (a) and Harvard Architecture (b)</a:t>
            </a:r>
          </a:p>
        </p:txBody>
      </p:sp>
    </p:spTree>
    <p:extLst>
      <p:ext uri="{BB962C8B-B14F-4D97-AF65-F5344CB8AC3E}">
        <p14:creationId xmlns:p14="http://schemas.microsoft.com/office/powerpoint/2010/main" val="13807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redominant </a:t>
            </a:r>
            <a:r>
              <a:rPr lang="en-US" dirty="0"/>
              <a:t>A</a:t>
            </a:r>
            <a:r>
              <a:rPr lang="en-US" dirty="0" smtClean="0"/>
              <a:t>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Complex instruction set computer (CISC) and reduced instruction set computer (RISC) are the two predominant approaches to the architecture that influence how computer processors function.</a:t>
            </a:r>
          </a:p>
          <a:p>
            <a:pPr fontAlgn="base"/>
            <a:r>
              <a:rPr lang="en-US" b="1" dirty="0"/>
              <a:t>CISC </a:t>
            </a:r>
            <a:r>
              <a:rPr lang="en-US" dirty="0"/>
              <a:t>processors have one processing unit, auxiliary memory, and a tiny register set containing hundreds of unique commands. These processors execute a task with a single instruction, making a programmer’s work simpler since fewer lines of code are required to complete the operation. This method utilizes less memory but may need more time to execute instructions.</a:t>
            </a:r>
          </a:p>
          <a:p>
            <a:pPr fontAlgn="base"/>
            <a:r>
              <a:rPr lang="en-US" dirty="0"/>
              <a:t>A reassessment led to the creation of high-performance computers based on the </a:t>
            </a:r>
            <a:r>
              <a:rPr lang="en-US" b="1" dirty="0"/>
              <a:t>RISC </a:t>
            </a:r>
            <a:r>
              <a:rPr lang="en-US" dirty="0"/>
              <a:t>architecture. The hardware is designed to be as basic and swift as possible, and sophisticated instructions can be executed with simpler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2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computer architecture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architecture allows a computer to compute, retain, and retrieve information. This data can be digits in a spreadsheet, lines of text in a file, dots of color in an image, sound patterns, or the status of a system such as a </a:t>
            </a:r>
            <a:r>
              <a:rPr lang="en-US" u="sng" dirty="0">
                <a:hlinkClick r:id="rId2" tooltip="flash drive."/>
              </a:rPr>
              <a:t>flash drive</a:t>
            </a:r>
            <a:r>
              <a:rPr lang="en-US" u="sng" dirty="0" smtClean="0">
                <a:hlinkClick r:id="rId2" tooltip="flash drive."/>
              </a:rPr>
              <a:t>.</a:t>
            </a:r>
            <a:endParaRPr lang="en-US" u="sng" dirty="0" smtClean="0"/>
          </a:p>
          <a:p>
            <a:pPr fontAlgn="base"/>
            <a:r>
              <a:rPr lang="en-US" b="1" dirty="0"/>
              <a:t>Data in numbers:</a:t>
            </a:r>
            <a:r>
              <a:rPr lang="en-US" dirty="0"/>
              <a:t> The computer stores all data as numerals. When a developer is engrossed in machine learning code and analyzing sophisticated algorithms and data structures, it is easy to forget this.</a:t>
            </a:r>
          </a:p>
          <a:p>
            <a:pPr fontAlgn="base"/>
            <a:r>
              <a:rPr lang="en-US" b="1" dirty="0"/>
              <a:t>Manipulating data:</a:t>
            </a:r>
            <a:r>
              <a:rPr lang="en-US" dirty="0"/>
              <a:t> The computer manages information using numerical operations. It is possible to display an image on a screen by transferring a matrix of digits to the video memory, with every number reflecting a pixel of color.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9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789</Words>
  <Application>Microsoft Office PowerPoint</Application>
  <PresentationFormat>Widescreen</PresentationFormat>
  <Paragraphs>133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Georgia</vt:lpstr>
      <vt:lpstr>Office Theme</vt:lpstr>
      <vt:lpstr>Computer Architecture and Logic Design (CALD) Lecture 01</vt:lpstr>
      <vt:lpstr>Recommended Books</vt:lpstr>
      <vt:lpstr>Basic Concepts of Computer Architecture</vt:lpstr>
      <vt:lpstr>Block diagram of a Computer</vt:lpstr>
      <vt:lpstr>Computer Architecture</vt:lpstr>
      <vt:lpstr>Computer Architecture</vt:lpstr>
      <vt:lpstr>Computer Architecture</vt:lpstr>
      <vt:lpstr>Predominant Approaches</vt:lpstr>
      <vt:lpstr>How does computer architecture work?</vt:lpstr>
      <vt:lpstr>How does computer architecture work?</vt:lpstr>
      <vt:lpstr>Computer Organization </vt:lpstr>
      <vt:lpstr>Architecture and Organization</vt:lpstr>
      <vt:lpstr>Structure and Function</vt:lpstr>
      <vt:lpstr>Functions of a Computer</vt:lpstr>
      <vt:lpstr>Top Level Structure of a Computer</vt:lpstr>
      <vt:lpstr>Structural Components: Computer</vt:lpstr>
      <vt:lpstr>Structural Components: CPU</vt:lpstr>
      <vt:lpstr>Multicore Computer Structure</vt:lpstr>
      <vt:lpstr>Multicore Computer Structure</vt:lpstr>
      <vt:lpstr>Cache Memory</vt:lpstr>
      <vt:lpstr>Elements of a Multicore Computer</vt:lpstr>
      <vt:lpstr>Elements of a Multicore Computer</vt:lpstr>
      <vt:lpstr>Elements of a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Lecture 01</dc:title>
  <dc:creator>Microsoft account</dc:creator>
  <cp:lastModifiedBy>sad</cp:lastModifiedBy>
  <cp:revision>313</cp:revision>
  <dcterms:created xsi:type="dcterms:W3CDTF">2022-10-09T07:28:56Z</dcterms:created>
  <dcterms:modified xsi:type="dcterms:W3CDTF">2023-09-20T08:38:38Z</dcterms:modified>
</cp:coreProperties>
</file>