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9/19/2023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9/19/2023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a:t>
            </a:r>
          </a:p>
        </p:txBody>
      </p:sp>
      <p:sp>
        <p:nvSpPr>
          <p:cNvPr id="3" name="Subtitle 2"/>
          <p:cNvSpPr>
            <a:spLocks noGrp="1"/>
          </p:cNvSpPr>
          <p:nvPr>
            <p:ph type="subTitle" idx="1"/>
          </p:nvPr>
        </p:nvSpPr>
        <p:spPr/>
        <p:txBody>
          <a:bodyPr/>
          <a:lstStyle/>
          <a:p>
            <a:r>
              <a:rPr lang="en-US"/>
              <a:t>One and Two Dimensional Arrays</a:t>
            </a:r>
          </a:p>
          <a:p>
            <a:r>
              <a:rPr lang="en-US"/>
              <a:t>Lab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84"/>
            <a:ext cx="4094541" cy="10681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 1D Array</a:t>
            </a:r>
          </a:p>
        </p:txBody>
      </p:sp>
      <p:pic>
        <p:nvPicPr>
          <p:cNvPr id="7" name="Content Placeholder 6"/>
          <p:cNvPicPr>
            <a:picLocks noGrp="1" noChangeAspect="1"/>
          </p:cNvPicPr>
          <p:nvPr>
            <p:ph idx="1"/>
          </p:nvPr>
        </p:nvPicPr>
        <p:blipFill>
          <a:blip r:embed="rId2"/>
          <a:stretch>
            <a:fillRect/>
          </a:stretch>
        </p:blipFill>
        <p:spPr>
          <a:xfrm>
            <a:off x="479353" y="1092379"/>
            <a:ext cx="11036684" cy="53688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823085" y="1863090"/>
            <a:ext cx="8590280" cy="3991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2D Arrays</a:t>
            </a:r>
          </a:p>
        </p:txBody>
      </p:sp>
      <p:sp>
        <p:nvSpPr>
          <p:cNvPr id="3" name="Content Placeholder 2"/>
          <p:cNvSpPr>
            <a:spLocks noGrp="1"/>
          </p:cNvSpPr>
          <p:nvPr>
            <p:ph idx="1"/>
          </p:nvPr>
        </p:nvSpPr>
        <p:spPr/>
        <p:txBody>
          <a:bodyPr>
            <a:normAutofit fontScale="92500"/>
          </a:bodyPr>
          <a:lstStyle/>
          <a:p>
            <a:r>
              <a:rPr lang="en-US"/>
              <a:t>The simplest form of the multidimensional array is the 2-dimensional array. A 2-dimensional array is a list of one-dimensional arrays.</a:t>
            </a:r>
          </a:p>
          <a:p>
            <a:r>
              <a:rPr lang="en-US"/>
              <a:t>A 2-dimensional array can be thought of as a table, which has x number of rows and y number of columns. Following is a 2-dimensional array, which contains 3 rows and 4 columns.</a:t>
            </a:r>
          </a:p>
          <a:p>
            <a:r>
              <a:rPr lang="en-US"/>
              <a:t>Thus, every element in the array a is identified by an element name of the form a[ i , j ], where a is the name of the array, and i and j are the subscripts that uniquely identify each element in array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Initializing Two-Dimensional Arrays</a:t>
            </a:r>
          </a:p>
        </p:txBody>
      </p:sp>
      <p:sp>
        <p:nvSpPr>
          <p:cNvPr id="3" name="Content Placeholder 2"/>
          <p:cNvSpPr>
            <a:spLocks noGrp="1"/>
          </p:cNvSpPr>
          <p:nvPr>
            <p:ph idx="1"/>
          </p:nvPr>
        </p:nvSpPr>
        <p:spPr/>
        <p:txBody>
          <a:bodyPr/>
          <a:lstStyle/>
          <a:p>
            <a:pPr marL="0" indent="0">
              <a:buNone/>
            </a:pPr>
            <a:r>
              <a:rPr lang="en-US"/>
              <a:t>Multidimensional arrays may be initialized by specifying bracketed values for each row. The Following array is with 3 rows and each row has 4 columns.</a:t>
            </a:r>
          </a:p>
          <a:p>
            <a:pPr marL="0" indent="0">
              <a:buNone/>
            </a:pPr>
            <a:r>
              <a:rPr lang="en-US">
                <a:solidFill>
                  <a:srgbClr val="00B0F0"/>
                </a:solidFill>
              </a:rPr>
              <a:t>int [,] a = new int [3,4] {</a:t>
            </a:r>
          </a:p>
          <a:p>
            <a:pPr marL="0" indent="0">
              <a:buNone/>
            </a:pPr>
            <a:r>
              <a:rPr lang="en-US">
                <a:solidFill>
                  <a:srgbClr val="00B0F0"/>
                </a:solidFill>
              </a:rPr>
              <a:t> {0, 1, 2, 3} ,   /*  initializers for row indexed by 0 */</a:t>
            </a:r>
          </a:p>
          <a:p>
            <a:pPr marL="0" indent="0">
              <a:buNone/>
            </a:pPr>
            <a:r>
              <a:rPr lang="en-US">
                <a:solidFill>
                  <a:srgbClr val="00B0F0"/>
                </a:solidFill>
              </a:rPr>
              <a:t> {4, 5, 6, 7} ,   /*  initializers for row indexed by 1 */</a:t>
            </a:r>
          </a:p>
          <a:p>
            <a:pPr marL="0" indent="0">
              <a:buNone/>
            </a:pPr>
            <a:r>
              <a:rPr lang="en-US">
                <a:solidFill>
                  <a:srgbClr val="00B0F0"/>
                </a:solidFill>
              </a:rPr>
              <a:t> {8, 9, 10, 11}   /*  initializers for row indexed by 2 */</a:t>
            </a:r>
          </a:p>
          <a:p>
            <a:pPr marL="0" indent="0">
              <a:buNone/>
            </a:pPr>
            <a:r>
              <a:rPr lang="en-US">
                <a:solidFill>
                  <a:srgbClr val="00B0F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Two-Dimensional Array Elements</a:t>
            </a:r>
          </a:p>
        </p:txBody>
      </p:sp>
      <p:sp>
        <p:nvSpPr>
          <p:cNvPr id="3" name="Content Placeholder 2"/>
          <p:cNvSpPr>
            <a:spLocks noGrp="1"/>
          </p:cNvSpPr>
          <p:nvPr>
            <p:ph idx="1"/>
          </p:nvPr>
        </p:nvSpPr>
        <p:spPr/>
        <p:txBody>
          <a:bodyPr/>
          <a:lstStyle/>
          <a:p>
            <a:r>
              <a:rPr lang="en-US"/>
              <a:t>An element in 2-dimensional array is accessed by using the subscripts. That is, row index and column index of the array. For example,</a:t>
            </a:r>
          </a:p>
          <a:p>
            <a:r>
              <a:rPr lang="en-US">
                <a:solidFill>
                  <a:srgbClr val="00B0F0"/>
                </a:solidFill>
              </a:rPr>
              <a:t>int val = a[2,3];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2D Array Example</a:t>
            </a:r>
          </a:p>
        </p:txBody>
      </p:sp>
      <p:pic>
        <p:nvPicPr>
          <p:cNvPr id="4" name="Content Placeholder 3"/>
          <p:cNvPicPr>
            <a:picLocks noGrp="1" noChangeAspect="1"/>
          </p:cNvPicPr>
          <p:nvPr>
            <p:ph idx="1"/>
          </p:nvPr>
        </p:nvPicPr>
        <p:blipFill>
          <a:blip r:embed="rId2"/>
          <a:stretch>
            <a:fillRect/>
          </a:stretch>
        </p:blipFill>
        <p:spPr>
          <a:xfrm>
            <a:off x="675005" y="1392555"/>
            <a:ext cx="11154410" cy="5335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930910" y="1553845"/>
            <a:ext cx="8618220" cy="4089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91A16-B3E5-4E7E-B174-810345CA28C4}"/>
              </a:ext>
            </a:extLst>
          </p:cNvPr>
          <p:cNvSpPr>
            <a:spLocks noGrp="1"/>
          </p:cNvSpPr>
          <p:nvPr>
            <p:ph type="title"/>
          </p:nvPr>
        </p:nvSpPr>
        <p:spPr/>
        <p:txBody>
          <a:bodyPr/>
          <a:lstStyle/>
          <a:p>
            <a:r>
              <a:rPr lang="en-US" dirty="0"/>
              <a:t>Lab tasks</a:t>
            </a:r>
          </a:p>
        </p:txBody>
      </p:sp>
      <p:sp>
        <p:nvSpPr>
          <p:cNvPr id="3" name="Content Placeholder 2">
            <a:extLst>
              <a:ext uri="{FF2B5EF4-FFF2-40B4-BE49-F238E27FC236}">
                <a16:creationId xmlns:a16="http://schemas.microsoft.com/office/drawing/2014/main" xmlns="" id="{208A328F-FDDF-4D65-BB6F-6448FF87595B}"/>
              </a:ext>
            </a:extLst>
          </p:cNvPr>
          <p:cNvSpPr>
            <a:spLocks noGrp="1"/>
          </p:cNvSpPr>
          <p:nvPr>
            <p:ph idx="1"/>
          </p:nvPr>
        </p:nvSpPr>
        <p:spPr/>
        <p:txBody>
          <a:bodyPr/>
          <a:lstStyle/>
          <a:p>
            <a:pPr marL="0" marR="0" indent="0">
              <a:lnSpc>
                <a:spcPct val="115000"/>
              </a:lnSpc>
              <a:spcBef>
                <a:spcPts val="0"/>
              </a:spcBef>
              <a:spcAft>
                <a:spcPts val="1000"/>
              </a:spcAft>
              <a:buNone/>
              <a:tabLst>
                <a:tab pos="2971800" algn="ctr"/>
              </a:tabLst>
            </a:pPr>
            <a:r>
              <a:rPr lang="en-US" sz="2400" b="1" dirty="0">
                <a:effectLst/>
                <a:latin typeface="Times New Roman" panose="02020603050405020304" pitchFamily="18" charset="0"/>
                <a:ea typeface="Calibri" panose="020F0502020204030204" pitchFamily="34" charset="0"/>
                <a:cs typeface="Arial" panose="020B0604020202020204" pitchFamily="34" charset="0"/>
              </a:rPr>
              <a:t>1D ARRAYS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2400" dirty="0" smtClean="0">
                <a:latin typeface="Times New Roman" panose="02020603050405020304" pitchFamily="18" charset="0"/>
                <a:ea typeface="Calibri" panose="020F0502020204030204" pitchFamily="34" charset="0"/>
                <a:cs typeface="Arial" panose="020B0604020202020204" pitchFamily="34" charset="0"/>
              </a:rPr>
              <a:t>TASK1</a:t>
            </a:r>
            <a:r>
              <a:rPr lang="en-US" sz="2400" dirty="0">
                <a:latin typeface="Times New Roman" panose="02020603050405020304" pitchFamily="18" charset="0"/>
                <a:ea typeface="Calibri" panose="020F0502020204030204" pitchFamily="34" charset="0"/>
                <a:cs typeface="Arial" panose="020B0604020202020204" pitchFamily="34" charset="0"/>
              </a:rPr>
              <a:t>:</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Create an </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array A </a:t>
            </a:r>
            <a:r>
              <a:rPr lang="en-US" sz="2400" dirty="0">
                <a:effectLst/>
                <a:latin typeface="Times New Roman" panose="02020603050405020304" pitchFamily="18" charset="0"/>
                <a:ea typeface="Calibri" panose="020F0502020204030204" pitchFamily="34" charset="0"/>
                <a:cs typeface="Arial" panose="020B0604020202020204" pitchFamily="34" charset="0"/>
              </a:rPr>
              <a:t>of length 10 of integers. Values ranging from 1 to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1. Find all pair of elements whose sum is 25.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2. Find the number of elements of A which are even, and the number of elements of A which are odd.</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r>
              <a:rPr lang="en-US" sz="24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Write a procedure which finds the average of the value of A.</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dirty="0"/>
          </a:p>
        </p:txBody>
      </p:sp>
    </p:spTree>
    <p:extLst>
      <p:ext uri="{BB962C8B-B14F-4D97-AF65-F5344CB8AC3E}">
        <p14:creationId xmlns:p14="http://schemas.microsoft.com/office/powerpoint/2010/main" val="116943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a:t>
            </a:r>
            <a:endParaRPr lang="en-US" dirty="0"/>
          </a:p>
        </p:txBody>
      </p:sp>
      <p:sp>
        <p:nvSpPr>
          <p:cNvPr id="3" name="Content Placeholder 2"/>
          <p:cNvSpPr>
            <a:spLocks noGrp="1"/>
          </p:cNvSpPr>
          <p:nvPr>
            <p:ph idx="1"/>
          </p:nvPr>
        </p:nvSpPr>
        <p:spPr/>
        <p:txBody>
          <a:bodyPr/>
          <a:lstStyle/>
          <a:p>
            <a:pPr marL="0" indent="0">
              <a:buNone/>
            </a:pPr>
            <a:r>
              <a:rPr lang="en-US" sz="1800" dirty="0" smtClean="0"/>
              <a:t>TASK 2: Write a C</a:t>
            </a:r>
            <a:r>
              <a:rPr lang="en-US" sz="1800" dirty="0"/>
              <a:t># program that utilizes a 1D array to implement a simple inventory management </a:t>
            </a:r>
            <a:r>
              <a:rPr lang="en-US" sz="1800" dirty="0" smtClean="0"/>
              <a:t>system</a:t>
            </a:r>
          </a:p>
          <a:p>
            <a:pPr marL="0" indent="0">
              <a:buNone/>
            </a:pPr>
            <a:endParaRPr lang="en-US" sz="1800" dirty="0" smtClean="0"/>
          </a:p>
          <a:p>
            <a:pPr marL="0" indent="0">
              <a:buNone/>
            </a:pPr>
            <a:r>
              <a:rPr lang="en-US" sz="1800" dirty="0" smtClean="0"/>
              <a:t>1</a:t>
            </a:r>
            <a:r>
              <a:rPr lang="en-US" sz="1800" dirty="0"/>
              <a:t>: Inventory Setup</a:t>
            </a:r>
          </a:p>
          <a:p>
            <a:pPr marL="0" indent="0">
              <a:buNone/>
            </a:pPr>
            <a:r>
              <a:rPr lang="en-US" sz="1800" dirty="0"/>
              <a:t>Create an array to store inventory items and initialize the item count</a:t>
            </a:r>
            <a:r>
              <a:rPr lang="en-US" sz="1800" dirty="0" smtClean="0"/>
              <a:t>.</a:t>
            </a:r>
            <a:endParaRPr lang="en-US" sz="1800" dirty="0"/>
          </a:p>
          <a:p>
            <a:pPr marL="0" indent="0">
              <a:buNone/>
            </a:pPr>
            <a:r>
              <a:rPr lang="en-US" sz="1800" dirty="0"/>
              <a:t>2: Main Menu Loop</a:t>
            </a:r>
          </a:p>
          <a:p>
            <a:pPr marL="0" indent="0">
              <a:buNone/>
            </a:pPr>
            <a:r>
              <a:rPr lang="en-US" sz="1800" dirty="0"/>
              <a:t>Implement the main menu loop for the inventory management system. This loop will repeatedly display options to the user until they choose to exit.</a:t>
            </a:r>
          </a:p>
          <a:p>
            <a:pPr marL="0" indent="0">
              <a:buNone/>
            </a:pPr>
            <a:r>
              <a:rPr lang="en-US" sz="1800" dirty="0" smtClean="0"/>
              <a:t>3</a:t>
            </a:r>
            <a:r>
              <a:rPr lang="en-US" sz="1800" dirty="0"/>
              <a:t>: Add Item</a:t>
            </a:r>
          </a:p>
          <a:p>
            <a:pPr marL="0" indent="0">
              <a:buNone/>
            </a:pPr>
            <a:r>
              <a:rPr lang="en-US" sz="1800" dirty="0"/>
              <a:t>Implement the functionality to add an item to the inventory. Ask the user for the name of the item to add, and add it to the inventory array.</a:t>
            </a:r>
          </a:p>
          <a:p>
            <a:pPr marL="0" indent="0">
              <a:buNone/>
            </a:pPr>
            <a:r>
              <a:rPr lang="en-US" sz="1800" dirty="0" smtClean="0"/>
              <a:t>4</a:t>
            </a:r>
            <a:r>
              <a:rPr lang="en-US" sz="1800" dirty="0"/>
              <a:t>: Remove Item</a:t>
            </a:r>
          </a:p>
          <a:p>
            <a:pPr marL="0" indent="0">
              <a:buNone/>
            </a:pPr>
            <a:r>
              <a:rPr lang="en-US" sz="1800" dirty="0"/>
              <a:t>Implement the functionality to remove an item from the inventory. Ask the user for the name of the item to remove, and remove it from the inventory array if found.</a:t>
            </a:r>
          </a:p>
          <a:p>
            <a:pPr marL="0" indent="0">
              <a:buNone/>
            </a:pPr>
            <a:r>
              <a:rPr lang="en-US" sz="1800" dirty="0" smtClean="0"/>
              <a:t>5. Search </a:t>
            </a:r>
            <a:r>
              <a:rPr lang="en-US" sz="1800" dirty="0"/>
              <a:t>Item</a:t>
            </a:r>
          </a:p>
          <a:p>
            <a:pPr marL="0" indent="0">
              <a:buNone/>
            </a:pPr>
            <a:r>
              <a:rPr lang="en-US" sz="1800" dirty="0"/>
              <a:t>Implement the functionality to search for an item in the inventory. Ask the user for the name of the item to search for and display whether it's in the inventory or not.</a:t>
            </a:r>
          </a:p>
          <a:p>
            <a:endParaRPr lang="en-US" sz="1800" dirty="0"/>
          </a:p>
          <a:p>
            <a:endParaRPr lang="en-US" sz="1800" dirty="0"/>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78262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a:t>
            </a:r>
            <a:endParaRPr lang="en-US" dirty="0"/>
          </a:p>
        </p:txBody>
      </p:sp>
      <p:sp>
        <p:nvSpPr>
          <p:cNvPr id="3" name="Content Placeholder 2"/>
          <p:cNvSpPr>
            <a:spLocks noGrp="1"/>
          </p:cNvSpPr>
          <p:nvPr>
            <p:ph idx="1"/>
          </p:nvPr>
        </p:nvSpPr>
        <p:spPr/>
        <p:txBody>
          <a:bodyPr/>
          <a:lstStyle/>
          <a:p>
            <a:r>
              <a:rPr lang="en-US" sz="1600" dirty="0"/>
              <a:t>6: Display Inventory</a:t>
            </a:r>
          </a:p>
          <a:p>
            <a:r>
              <a:rPr lang="en-US" sz="1600" dirty="0"/>
              <a:t>Implement the functionality to display the current items in the inventory.</a:t>
            </a:r>
          </a:p>
          <a:p>
            <a:endParaRPr lang="en-US" sz="1600" dirty="0"/>
          </a:p>
          <a:p>
            <a:r>
              <a:rPr lang="en-US" sz="1600" dirty="0"/>
              <a:t>7: Exit Program</a:t>
            </a:r>
          </a:p>
          <a:p>
            <a:r>
              <a:rPr lang="en-US" sz="1600" dirty="0"/>
              <a:t>Implement the functionality to exit the inventory management system when the user chooses to exit.</a:t>
            </a:r>
          </a:p>
          <a:p>
            <a:endParaRPr lang="en-US" dirty="0"/>
          </a:p>
          <a:p>
            <a:endParaRPr lang="en-US" dirty="0"/>
          </a:p>
        </p:txBody>
      </p:sp>
    </p:spTree>
    <p:extLst>
      <p:ext uri="{BB962C8B-B14F-4D97-AF65-F5344CB8AC3E}">
        <p14:creationId xmlns:p14="http://schemas.microsoft.com/office/powerpoint/2010/main" val="346200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a:t>
            </a:r>
          </a:p>
        </p:txBody>
      </p:sp>
      <p:sp>
        <p:nvSpPr>
          <p:cNvPr id="3" name="Content Placeholder 2"/>
          <p:cNvSpPr>
            <a:spLocks noGrp="1"/>
          </p:cNvSpPr>
          <p:nvPr>
            <p:ph idx="1"/>
          </p:nvPr>
        </p:nvSpPr>
        <p:spPr/>
        <p:txBody>
          <a:bodyPr/>
          <a:lstStyle/>
          <a:p>
            <a:r>
              <a:rPr lang="en-US"/>
              <a:t>An array stores a fixed-size sequential collection of elements of the same type.</a:t>
            </a:r>
          </a:p>
          <a:p>
            <a:r>
              <a:rPr lang="en-US"/>
              <a:t> An array is used to store a collection of data, but it is often more useful to think of an array as a collection of variables of the same type stored at contiguous memory locations.</a:t>
            </a:r>
          </a:p>
          <a:p>
            <a:r>
              <a:rPr lang="en-US"/>
              <a:t>Instead of declaring individual variables, such as number0, number1, ..., and number99, you declare one array variable such as numbers and use numbers[0], numbers[1], and ..., numbers[99] to represent individual variables.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A6EDE8-E55C-44EC-9391-3E01A9390010}"/>
              </a:ext>
            </a:extLst>
          </p:cNvPr>
          <p:cNvSpPr>
            <a:spLocks noGrp="1"/>
          </p:cNvSpPr>
          <p:nvPr>
            <p:ph idx="1"/>
          </p:nvPr>
        </p:nvSpPr>
        <p:spPr>
          <a:xfrm>
            <a:off x="609600" y="0"/>
            <a:ext cx="10972800" cy="4953000"/>
          </a:xfrm>
        </p:spPr>
        <p:txBody>
          <a:bodyPr/>
          <a:lstStyle/>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2D ARRAYS</a:t>
            </a:r>
            <a:r>
              <a:rPr lang="en-US" sz="3200" dirty="0">
                <a:effectLst/>
                <a:latin typeface="Times New Roman" panose="02020603050405020304" pitchFamily="18"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1. Write a program which input 2 matrix of user defined rows and columns and perform following    operation</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 a. Display/Print as a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b. Addition of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c. Subtraction of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d. matrix multiplication</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e. Determinant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f. Inverse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5103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ARRAYS</a:t>
            </a:r>
          </a:p>
        </p:txBody>
      </p:sp>
      <p:sp>
        <p:nvSpPr>
          <p:cNvPr id="3" name="Content Placeholder 2"/>
          <p:cNvSpPr>
            <a:spLocks noGrp="1"/>
          </p:cNvSpPr>
          <p:nvPr>
            <p:ph sz="half" idx="1"/>
          </p:nvPr>
        </p:nvSpPr>
        <p:spPr>
          <a:xfrm>
            <a:off x="838200" y="1825625"/>
            <a:ext cx="10516235" cy="4351655"/>
          </a:xfrm>
        </p:spPr>
        <p:txBody>
          <a:bodyPr/>
          <a:lstStyle/>
          <a:p>
            <a:r>
              <a:rPr lang="en-US">
                <a:sym typeface="+mn-ea"/>
              </a:rPr>
              <a:t>A specific element in an array is accessed by an index.</a:t>
            </a:r>
            <a:endParaRPr lang="en-US"/>
          </a:p>
          <a:p>
            <a:r>
              <a:rPr lang="en-US"/>
              <a:t>All arrays consist of contiguous memory locations. The lowest address corresponds to the first element and the highest address to the last element.</a:t>
            </a:r>
          </a:p>
          <a:p>
            <a:endParaRPr lang="en-US"/>
          </a:p>
        </p:txBody>
      </p:sp>
      <p:pic>
        <p:nvPicPr>
          <p:cNvPr id="4" name="Content Placeholder 3"/>
          <p:cNvPicPr>
            <a:picLocks noGrp="1" noChangeAspect="1"/>
          </p:cNvPicPr>
          <p:nvPr>
            <p:ph sz="half" idx="2"/>
          </p:nvPr>
        </p:nvPicPr>
        <p:blipFill>
          <a:blip r:embed="rId2"/>
          <a:stretch>
            <a:fillRect/>
          </a:stretch>
        </p:blipFill>
        <p:spPr>
          <a:xfrm>
            <a:off x="2715895" y="4331970"/>
            <a:ext cx="5607685" cy="1845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Declaring Arrays</a:t>
            </a:r>
          </a:p>
        </p:txBody>
      </p:sp>
      <p:sp>
        <p:nvSpPr>
          <p:cNvPr id="6" name="Content Placeholder 5"/>
          <p:cNvSpPr>
            <a:spLocks noGrp="1"/>
          </p:cNvSpPr>
          <p:nvPr>
            <p:ph idx="1"/>
          </p:nvPr>
        </p:nvSpPr>
        <p:spPr/>
        <p:txBody>
          <a:bodyPr>
            <a:normAutofit fontScale="92500" lnSpcReduction="10000"/>
          </a:bodyPr>
          <a:lstStyle/>
          <a:p>
            <a:r>
              <a:rPr lang="en-US"/>
              <a:t>To declare an array in C#, you can use the following syntax </a:t>
            </a:r>
          </a:p>
          <a:p>
            <a:r>
              <a:rPr lang="en-US">
                <a:solidFill>
                  <a:srgbClr val="00B0F0"/>
                </a:solidFill>
              </a:rPr>
              <a:t>datatype[] arrayName;</a:t>
            </a:r>
          </a:p>
          <a:p>
            <a:pPr marL="0" indent="0">
              <a:buNone/>
            </a:pPr>
            <a:r>
              <a:rPr lang="en-US"/>
              <a:t>where,</a:t>
            </a:r>
          </a:p>
          <a:p>
            <a:r>
              <a:rPr lang="en-US"/>
              <a:t>datatype is used to specify the type of elements in the array.</a:t>
            </a:r>
          </a:p>
          <a:p>
            <a:r>
              <a:rPr lang="en-US"/>
              <a:t>[ ] specifies the rank of the array. The rank specifies the size of the array.</a:t>
            </a:r>
          </a:p>
          <a:p>
            <a:r>
              <a:rPr lang="en-US"/>
              <a:t>arrayName specifies the name of the array.</a:t>
            </a:r>
          </a:p>
          <a:p>
            <a:r>
              <a:rPr lang="en-US"/>
              <a:t>For example,</a:t>
            </a:r>
          </a:p>
          <a:p>
            <a:r>
              <a:rPr lang="en-US">
                <a:solidFill>
                  <a:srgbClr val="00B0F0"/>
                </a:solidFill>
              </a:rPr>
              <a:t>double[] balance;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Initializing an Array</a:t>
            </a:r>
          </a:p>
        </p:txBody>
      </p:sp>
      <p:sp>
        <p:nvSpPr>
          <p:cNvPr id="3" name="Content Placeholder 2"/>
          <p:cNvSpPr>
            <a:spLocks noGrp="1"/>
          </p:cNvSpPr>
          <p:nvPr>
            <p:ph idx="1"/>
          </p:nvPr>
        </p:nvSpPr>
        <p:spPr/>
        <p:txBody>
          <a:bodyPr/>
          <a:lstStyle/>
          <a:p>
            <a:r>
              <a:rPr lang="en-US"/>
              <a:t>Declaring an array does not initialize the array in the memory. When the array variable is initialized, you can assign values to the array.</a:t>
            </a:r>
          </a:p>
          <a:p>
            <a:r>
              <a:rPr lang="en-US"/>
              <a:t>Array is a reference type, so you need to use the new keyword to create an instance of the array. For example,</a:t>
            </a:r>
          </a:p>
          <a:p>
            <a:r>
              <a:rPr lang="en-US">
                <a:solidFill>
                  <a:srgbClr val="00B0F0"/>
                </a:solidFill>
              </a:rPr>
              <a:t>double[] balance = new double[10];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Assigning Values to an Array</a:t>
            </a:r>
          </a:p>
        </p:txBody>
      </p:sp>
      <p:sp>
        <p:nvSpPr>
          <p:cNvPr id="3" name="Content Placeholder 2"/>
          <p:cNvSpPr>
            <a:spLocks noGrp="1"/>
          </p:cNvSpPr>
          <p:nvPr>
            <p:ph idx="1"/>
          </p:nvPr>
        </p:nvSpPr>
        <p:spPr/>
        <p:txBody>
          <a:bodyPr>
            <a:normAutofit fontScale="87500" lnSpcReduction="20000"/>
          </a:bodyPr>
          <a:lstStyle/>
          <a:p>
            <a:r>
              <a:rPr lang="en-US"/>
              <a:t>You can assign values to individual array elements, by using the index number, like −</a:t>
            </a:r>
          </a:p>
          <a:p>
            <a:r>
              <a:rPr lang="en-US">
                <a:solidFill>
                  <a:srgbClr val="00B0F0"/>
                </a:solidFill>
              </a:rPr>
              <a:t>double[] balance = new double[10];</a:t>
            </a:r>
          </a:p>
          <a:p>
            <a:r>
              <a:rPr lang="en-US">
                <a:solidFill>
                  <a:srgbClr val="00B0F0"/>
                </a:solidFill>
              </a:rPr>
              <a:t>balance[0] = 4500.0;</a:t>
            </a:r>
          </a:p>
          <a:p>
            <a:r>
              <a:rPr lang="en-US"/>
              <a:t>You can assign values to the array at the time of declaration, as shown</a:t>
            </a:r>
          </a:p>
          <a:p>
            <a:r>
              <a:rPr lang="en-US">
                <a:solidFill>
                  <a:srgbClr val="00B0F0"/>
                </a:solidFill>
              </a:rPr>
              <a:t>double[] balance = { 2340.0, 4523.69, 3421.0};</a:t>
            </a:r>
          </a:p>
          <a:p>
            <a:r>
              <a:rPr lang="en-US"/>
              <a:t>You can also create and initialize an array, as</a:t>
            </a:r>
          </a:p>
          <a:p>
            <a:r>
              <a:rPr lang="en-US">
                <a:solidFill>
                  <a:srgbClr val="00B0F0"/>
                </a:solidFill>
              </a:rPr>
              <a:t>int [] marks = new int[5]  { 99,  98, 92, 97, 95};</a:t>
            </a:r>
          </a:p>
          <a:p>
            <a:r>
              <a:rPr lang="en-US"/>
              <a:t>You may also omit the size of the array, as shown </a:t>
            </a:r>
          </a:p>
          <a:p>
            <a:r>
              <a:rPr lang="en-US">
                <a:solidFill>
                  <a:srgbClr val="00B0F0"/>
                </a:solidFill>
              </a:rPr>
              <a:t>int [] marks = new int[]  { 99,  98, 92, 97, 95};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609600" y="928478"/>
            <a:ext cx="10659110" cy="4351655"/>
          </a:xfrm>
        </p:spPr>
        <p:txBody>
          <a:bodyPr/>
          <a:lstStyle/>
          <a:p>
            <a:r>
              <a:rPr lang="en-US" dirty="0"/>
              <a:t>The following example, demonstrates the above-mentioned concepts declaration, assignment, and accessing arrays </a:t>
            </a:r>
          </a:p>
          <a:p>
            <a:endParaRPr lang="en-US" dirty="0"/>
          </a:p>
        </p:txBody>
      </p:sp>
      <p:pic>
        <p:nvPicPr>
          <p:cNvPr id="4" name="Content Placeholder 3"/>
          <p:cNvPicPr>
            <a:picLocks noGrp="1" noChangeAspect="1"/>
          </p:cNvPicPr>
          <p:nvPr>
            <p:ph sz="half" idx="2"/>
          </p:nvPr>
        </p:nvPicPr>
        <p:blipFill>
          <a:blip r:embed="rId2"/>
          <a:stretch>
            <a:fillRect/>
          </a:stretch>
        </p:blipFill>
        <p:spPr>
          <a:xfrm>
            <a:off x="1403985" y="2660650"/>
            <a:ext cx="9070340" cy="4051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OUTPUT</a:t>
            </a:r>
          </a:p>
        </p:txBody>
      </p:sp>
      <p:sp>
        <p:nvSpPr>
          <p:cNvPr id="6" name="Content Placeholder 5"/>
          <p:cNvSpPr>
            <a:spLocks noGrp="1"/>
          </p:cNvSpPr>
          <p:nvPr>
            <p:ph sz="half" idx="1"/>
          </p:nvPr>
        </p:nvSpPr>
        <p:spPr/>
        <p:txBody>
          <a:bodyPr/>
          <a:lstStyle/>
          <a:p>
            <a:r>
              <a:rPr lang="en-US"/>
              <a:t>When the above code is compiled and executed, it produces the following result </a:t>
            </a:r>
          </a:p>
          <a:p>
            <a:endParaRPr lang="en-US"/>
          </a:p>
        </p:txBody>
      </p:sp>
      <p:pic>
        <p:nvPicPr>
          <p:cNvPr id="7" name="Content Placeholder 6"/>
          <p:cNvPicPr>
            <a:picLocks noGrp="1" noChangeAspect="1"/>
          </p:cNvPicPr>
          <p:nvPr>
            <p:ph sz="half" idx="2"/>
          </p:nvPr>
        </p:nvPicPr>
        <p:blipFill>
          <a:blip r:embed="rId2"/>
          <a:stretch>
            <a:fillRect/>
          </a:stretch>
        </p:blipFill>
        <p:spPr>
          <a:xfrm>
            <a:off x="5666740" y="2216150"/>
            <a:ext cx="5803265" cy="3688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1D Array</a:t>
            </a:r>
          </a:p>
        </p:txBody>
      </p:sp>
      <p:sp>
        <p:nvSpPr>
          <p:cNvPr id="6" name="Content Placeholder 5"/>
          <p:cNvSpPr>
            <a:spLocks noGrp="1"/>
          </p:cNvSpPr>
          <p:nvPr>
            <p:ph sz="half" idx="1"/>
          </p:nvPr>
        </p:nvSpPr>
        <p:spPr>
          <a:xfrm>
            <a:off x="609600" y="1174750"/>
            <a:ext cx="6114415" cy="4953000"/>
          </a:xfrm>
        </p:spPr>
        <p:txBody>
          <a:bodyPr/>
          <a:lstStyle/>
          <a:p>
            <a:r>
              <a:rPr lang="en-US"/>
              <a:t>The one dimensional array or single dimensional array in C# is the simplest type of array that contains only one row for storing data. It has single set of square bracket (“[]”). </a:t>
            </a:r>
          </a:p>
          <a:p>
            <a:r>
              <a:rPr lang="en-US"/>
              <a:t>To declare single dimensional array in C#</a:t>
            </a:r>
          </a:p>
          <a:p>
            <a:r>
              <a:rPr lang="en-US"/>
              <a:t>string[] Books = new string[5];</a:t>
            </a:r>
          </a:p>
        </p:txBody>
      </p:sp>
      <p:pic>
        <p:nvPicPr>
          <p:cNvPr id="7" name="Content Placeholder 6"/>
          <p:cNvPicPr>
            <a:picLocks noGrp="1" noChangeAspect="1"/>
          </p:cNvPicPr>
          <p:nvPr>
            <p:ph sz="half" idx="2"/>
          </p:nvPr>
        </p:nvPicPr>
        <p:blipFill>
          <a:blip r:embed="rId2"/>
          <a:stretch>
            <a:fillRect/>
          </a:stretch>
        </p:blipFill>
        <p:spPr>
          <a:xfrm>
            <a:off x="6724015" y="2458528"/>
            <a:ext cx="5327446" cy="2792007"/>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1013</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SimSun</vt:lpstr>
      <vt:lpstr>Arial</vt:lpstr>
      <vt:lpstr>Calibri</vt:lpstr>
      <vt:lpstr>Times New Roman</vt:lpstr>
      <vt:lpstr>Blue Waves</vt:lpstr>
      <vt:lpstr>Data Structures And Algorithm</vt:lpstr>
      <vt:lpstr>ARRAY</vt:lpstr>
      <vt:lpstr>ARRAYS</vt:lpstr>
      <vt:lpstr>Declaring Arrays</vt:lpstr>
      <vt:lpstr>Initializing an Array</vt:lpstr>
      <vt:lpstr>Assigning Values to an Array</vt:lpstr>
      <vt:lpstr>EXAMPLE</vt:lpstr>
      <vt:lpstr>OUTPUT</vt:lpstr>
      <vt:lpstr>1D Array</vt:lpstr>
      <vt:lpstr>Example 1D Array</vt:lpstr>
      <vt:lpstr>OUTPUT:</vt:lpstr>
      <vt:lpstr>2D Arrays</vt:lpstr>
      <vt:lpstr>Initializing Two-Dimensional Arrays</vt:lpstr>
      <vt:lpstr>Accessing Two-Dimensional Array Elements</vt:lpstr>
      <vt:lpstr>2D Array Example</vt:lpstr>
      <vt:lpstr>OUTPUT:</vt:lpstr>
      <vt:lpstr>Lab tasks</vt:lpstr>
      <vt:lpstr>Task</vt:lpstr>
      <vt:lpstr>Task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
  <cp:lastModifiedBy>User</cp:lastModifiedBy>
  <cp:revision>9</cp:revision>
  <dcterms:created xsi:type="dcterms:W3CDTF">2019-09-10T11:51:00Z</dcterms:created>
  <dcterms:modified xsi:type="dcterms:W3CDTF">2023-09-19T09:30:28Z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