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81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jp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11" Type="http://schemas.openxmlformats.org/officeDocument/2006/relationships/image" Target="../media/image5.png" /><Relationship Id="rId5" Type="http://schemas.openxmlformats.org/officeDocument/2006/relationships/slideLayout" Target="../slideLayouts/slideLayout5.xml" /><Relationship Id="rId10" Type="http://schemas.openxmlformats.org/officeDocument/2006/relationships/image" Target="../media/image4.png" /><Relationship Id="rId4" Type="http://schemas.openxmlformats.org/officeDocument/2006/relationships/slideLayout" Target="../slideLayouts/slideLayout4.xml" /><Relationship Id="rId9" Type="http://schemas.openxmlformats.org/officeDocument/2006/relationships/image" Target="../media/image3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247"/>
            <a:ext cx="9143999" cy="102615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1357" y="0"/>
            <a:ext cx="4742642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90762" cy="101993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881" y="52959"/>
            <a:ext cx="9145643" cy="9008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269824"/>
            <a:ext cx="8255000" cy="1551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2445765"/>
            <a:ext cx="8072120" cy="3427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7" Type="http://schemas.openxmlformats.org/officeDocument/2006/relationships/image" Target="../media/image8.pn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5.png" /><Relationship Id="rId5" Type="http://schemas.openxmlformats.org/officeDocument/2006/relationships/image" Target="../media/image7.png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81" y="0"/>
            <a:ext cx="9145905" cy="6858000"/>
            <a:chOff x="-881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47"/>
              <a:ext cx="9143999" cy="10261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2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90762" cy="101993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81" y="52959"/>
              <a:ext cx="9145643" cy="900811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78352" y="2514600"/>
            <a:ext cx="4799838" cy="55854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258180" y="3716477"/>
            <a:ext cx="31254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FFFFFF"/>
                </a:solidFill>
                <a:latin typeface="Constantia"/>
                <a:cs typeface="Constantia"/>
              </a:rPr>
              <a:t>Historical</a:t>
            </a:r>
            <a:r>
              <a:rPr sz="2600" spc="-9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onstantia"/>
                <a:cs typeface="Constantia"/>
              </a:rPr>
              <a:t>Perspective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29321" y="4192651"/>
            <a:ext cx="85534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0" dirty="0">
                <a:solidFill>
                  <a:srgbClr val="FFFFFF"/>
                </a:solidFill>
                <a:latin typeface="Constantia"/>
                <a:cs typeface="Constantia"/>
              </a:rPr>
              <a:t>Unit</a:t>
            </a:r>
            <a:r>
              <a:rPr sz="2600" spc="-12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322070"/>
            <a:ext cx="11779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Co</a:t>
            </a:r>
            <a:r>
              <a:rPr sz="3200" spc="-30" dirty="0"/>
              <a:t>n</a:t>
            </a:r>
            <a:r>
              <a:rPr sz="3200" spc="-5" dirty="0"/>
              <a:t>t</a:t>
            </a:r>
            <a:r>
              <a:rPr sz="3200" dirty="0"/>
              <a:t>---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874965"/>
            <a:ext cx="8074025" cy="3830954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b="1" dirty="0">
                <a:latin typeface="Constantia"/>
                <a:cs typeface="Constantia"/>
              </a:rPr>
              <a:t>3.</a:t>
            </a:r>
            <a:r>
              <a:rPr sz="2400" b="1" spc="-15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North</a:t>
            </a:r>
            <a:r>
              <a:rPr sz="2400" b="1" spc="-120" dirty="0">
                <a:latin typeface="Constantia"/>
                <a:cs typeface="Constantia"/>
              </a:rPr>
              <a:t> </a:t>
            </a:r>
            <a:r>
              <a:rPr sz="2400" b="1" spc="-15" dirty="0">
                <a:latin typeface="Constantia"/>
                <a:cs typeface="Constantia"/>
              </a:rPr>
              <a:t>western</a:t>
            </a:r>
            <a:r>
              <a:rPr sz="2400" b="1" spc="-9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side</a:t>
            </a:r>
            <a:endParaRPr sz="2400">
              <a:latin typeface="Constantia"/>
              <a:cs typeface="Constantia"/>
            </a:endParaRPr>
          </a:p>
          <a:p>
            <a:pPr marL="546100" marR="5080" indent="-305435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Constantia"/>
                <a:cs typeface="Constantia"/>
              </a:rPr>
              <a:t>Ruler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" dirty="0">
                <a:latin typeface="Constantia"/>
                <a:cs typeface="Constantia"/>
              </a:rPr>
              <a:t>Ghazna (Afghanistan) </a:t>
            </a:r>
            <a:r>
              <a:rPr sz="2400" b="1" spc="-10" dirty="0">
                <a:latin typeface="Constantia"/>
                <a:cs typeface="Constantia"/>
              </a:rPr>
              <a:t>Mahmud </a:t>
            </a:r>
            <a:r>
              <a:rPr sz="2400" b="1" spc="-15" dirty="0">
                <a:latin typeface="Constantia"/>
                <a:cs typeface="Constantia"/>
              </a:rPr>
              <a:t>Ghaznavi </a:t>
            </a:r>
            <a:r>
              <a:rPr sz="2400" b="1" spc="-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attacked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India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his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seventeen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attacks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famous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history </a:t>
            </a:r>
            <a:r>
              <a:rPr sz="2400" spc="-5" dirty="0">
                <a:latin typeface="Constantia"/>
                <a:cs typeface="Constantia"/>
              </a:rPr>
              <a:t>during the time </a:t>
            </a:r>
            <a:r>
              <a:rPr sz="2400" dirty="0">
                <a:latin typeface="Constantia"/>
                <a:cs typeface="Constantia"/>
              </a:rPr>
              <a:t>period of </a:t>
            </a:r>
            <a:r>
              <a:rPr sz="2400" spc="-10" dirty="0">
                <a:latin typeface="Constantia"/>
                <a:cs typeface="Constantia"/>
              </a:rPr>
              <a:t>1005-1025. </a:t>
            </a:r>
            <a:r>
              <a:rPr sz="2400" spc="-5" dirty="0">
                <a:latin typeface="Constantia"/>
                <a:cs typeface="Constantia"/>
              </a:rPr>
              <a:t>Punjab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became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20" dirty="0">
                <a:latin typeface="Constantia"/>
                <a:cs typeface="Constantia"/>
              </a:rPr>
              <a:t>province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" dirty="0">
                <a:latin typeface="Constantia"/>
                <a:cs typeface="Constantia"/>
              </a:rPr>
              <a:t>Ghazni Empire. </a:t>
            </a:r>
            <a:r>
              <a:rPr sz="2400" spc="-10" dirty="0">
                <a:latin typeface="Constantia"/>
                <a:cs typeface="Constantia"/>
              </a:rPr>
              <a:t>Rival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10" dirty="0">
                <a:latin typeface="Constantia"/>
                <a:cs typeface="Constantia"/>
              </a:rPr>
              <a:t>Ghanavid,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Muhammad </a:t>
            </a:r>
            <a:r>
              <a:rPr sz="2400" dirty="0">
                <a:latin typeface="Constantia"/>
                <a:cs typeface="Constantia"/>
              </a:rPr>
              <a:t>Ghori </a:t>
            </a:r>
            <a:r>
              <a:rPr sz="2400" spc="-10" dirty="0">
                <a:latin typeface="Constantia"/>
                <a:cs typeface="Constantia"/>
              </a:rPr>
              <a:t>defeated </a:t>
            </a:r>
            <a:r>
              <a:rPr sz="2400" spc="-5" dirty="0">
                <a:latin typeface="Constantia"/>
                <a:cs typeface="Constantia"/>
              </a:rPr>
              <a:t>them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15" dirty="0">
                <a:latin typeface="Constantia"/>
                <a:cs typeface="Constantia"/>
              </a:rPr>
              <a:t>succeeded </a:t>
            </a:r>
            <a:r>
              <a:rPr sz="2400" spc="-5" dirty="0">
                <a:latin typeface="Constantia"/>
                <a:cs typeface="Constantia"/>
              </a:rPr>
              <a:t>in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capturing Punjab </a:t>
            </a:r>
            <a:r>
              <a:rPr sz="2400" dirty="0">
                <a:latin typeface="Constantia"/>
                <a:cs typeface="Constantia"/>
              </a:rPr>
              <a:t>and further </a:t>
            </a:r>
            <a:r>
              <a:rPr sz="2400" spc="-25" dirty="0">
                <a:latin typeface="Constantia"/>
                <a:cs typeface="Constantia"/>
              </a:rPr>
              <a:t>moved </a:t>
            </a:r>
            <a:r>
              <a:rPr sz="2400" spc="-5" dirty="0">
                <a:latin typeface="Constantia"/>
                <a:cs typeface="Constantia"/>
              </a:rPr>
              <a:t>inside India. </a:t>
            </a:r>
            <a:r>
              <a:rPr sz="2400" spc="-10" dirty="0">
                <a:latin typeface="Constantia"/>
                <a:cs typeface="Constantia"/>
              </a:rPr>
              <a:t>After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his </a:t>
            </a:r>
            <a:r>
              <a:rPr sz="2400" spc="-5" dirty="0">
                <a:latin typeface="Constantia"/>
                <a:cs typeface="Constantia"/>
              </a:rPr>
              <a:t>death </a:t>
            </a:r>
            <a:r>
              <a:rPr sz="2400" dirty="0">
                <a:latin typeface="Constantia"/>
                <a:cs typeface="Constantia"/>
              </a:rPr>
              <a:t>his </a:t>
            </a:r>
            <a:r>
              <a:rPr sz="2400" spc="-5" dirty="0">
                <a:latin typeface="Constantia"/>
                <a:cs typeface="Constantia"/>
              </a:rPr>
              <a:t>General </a:t>
            </a:r>
            <a:r>
              <a:rPr sz="2400" b="1" spc="-5" dirty="0">
                <a:latin typeface="Constantia"/>
                <a:cs typeface="Constantia"/>
              </a:rPr>
              <a:t>Qutb-ud-Aibak </a:t>
            </a:r>
            <a:r>
              <a:rPr sz="2400" spc="-10" dirty="0">
                <a:latin typeface="Constantia"/>
                <a:cs typeface="Constantia"/>
              </a:rPr>
              <a:t>announced </a:t>
            </a:r>
            <a:r>
              <a:rPr sz="2400" dirty="0">
                <a:latin typeface="Constantia"/>
                <a:cs typeface="Constantia"/>
              </a:rPr>
              <a:t>his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kingship on </a:t>
            </a:r>
            <a:r>
              <a:rPr sz="2400" spc="-5" dirty="0">
                <a:latin typeface="Constantia"/>
                <a:cs typeface="Constantia"/>
              </a:rPr>
              <a:t>India in </a:t>
            </a:r>
            <a:r>
              <a:rPr sz="2400" dirty="0">
                <a:latin typeface="Constantia"/>
                <a:cs typeface="Constantia"/>
              </a:rPr>
              <a:t>1206 </a:t>
            </a:r>
            <a:r>
              <a:rPr sz="2400" spc="-55" dirty="0">
                <a:latin typeface="Constantia"/>
                <a:cs typeface="Constantia"/>
              </a:rPr>
              <a:t>AD. </a:t>
            </a:r>
            <a:r>
              <a:rPr sz="2400" spc="-10" dirty="0">
                <a:latin typeface="Constantia"/>
                <a:cs typeface="Constantia"/>
              </a:rPr>
              <a:t>After </a:t>
            </a:r>
            <a:r>
              <a:rPr sz="2400" spc="-5" dirty="0">
                <a:latin typeface="Constantia"/>
                <a:cs typeface="Constantia"/>
              </a:rPr>
              <a:t>that </a:t>
            </a:r>
            <a:r>
              <a:rPr sz="2400" b="1" spc="-15" dirty="0">
                <a:latin typeface="Constantia"/>
                <a:cs typeface="Constantia"/>
              </a:rPr>
              <a:t>Muslim </a:t>
            </a:r>
            <a:r>
              <a:rPr sz="2400" b="1" spc="-10" dirty="0">
                <a:latin typeface="Constantia"/>
                <a:cs typeface="Constantia"/>
              </a:rPr>
              <a:t> </a:t>
            </a:r>
            <a:r>
              <a:rPr sz="2400" b="1" spc="-15" dirty="0">
                <a:latin typeface="Constantia"/>
                <a:cs typeface="Constantia"/>
              </a:rPr>
              <a:t>Families</a:t>
            </a:r>
            <a:r>
              <a:rPr sz="2400" b="1" spc="-8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ruled</a:t>
            </a:r>
            <a:r>
              <a:rPr sz="2400" b="1" spc="-80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on</a:t>
            </a:r>
            <a:r>
              <a:rPr sz="2400" b="1" spc="-40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India</a:t>
            </a:r>
            <a:r>
              <a:rPr sz="2400" b="1" spc="-80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till </a:t>
            </a:r>
            <a:r>
              <a:rPr sz="2400" b="1" spc="-10" dirty="0">
                <a:latin typeface="Constantia"/>
                <a:cs typeface="Constantia"/>
              </a:rPr>
              <a:t>1857.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509"/>
            <a:ext cx="819975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Spread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Islam</a:t>
            </a:r>
            <a:r>
              <a:rPr spc="-10" dirty="0"/>
              <a:t> </a:t>
            </a:r>
            <a:r>
              <a:rPr dirty="0"/>
              <a:t>in </a:t>
            </a:r>
            <a:r>
              <a:rPr spc="-15" dirty="0"/>
              <a:t>Subcontinent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8779"/>
            <a:ext cx="7940675" cy="38366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AutoNum type="arabicPeriod"/>
              <a:tabLst>
                <a:tab pos="622300" algn="l"/>
                <a:tab pos="622935" algn="l"/>
              </a:tabLst>
            </a:pPr>
            <a:r>
              <a:rPr sz="2600" b="1" spc="-10" dirty="0">
                <a:latin typeface="Constantia"/>
                <a:cs typeface="Constantia"/>
              </a:rPr>
              <a:t>Migration</a:t>
            </a:r>
            <a:endParaRPr sz="2600">
              <a:latin typeface="Constantia"/>
              <a:cs typeface="Constantia"/>
            </a:endParaRPr>
          </a:p>
          <a:p>
            <a:pPr marL="622300" marR="194945" indent="-279400">
              <a:lnSpc>
                <a:spcPct val="100000"/>
              </a:lnSpc>
              <a:spcBef>
                <a:spcPts val="625"/>
              </a:spcBef>
            </a:pPr>
            <a:r>
              <a:rPr sz="2600" spc="-20" dirty="0">
                <a:latin typeface="Constantia"/>
                <a:cs typeface="Constantia"/>
              </a:rPr>
              <a:t>Many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Muslims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from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Arab,</a:t>
            </a:r>
            <a:r>
              <a:rPr sz="2600" spc="-15" dirty="0">
                <a:latin typeface="Constantia"/>
                <a:cs typeface="Constantia"/>
              </a:rPr>
              <a:t> Central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Asia,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Afghanistan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Iran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were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settled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subcontinent.</a:t>
            </a:r>
            <a:endParaRPr sz="2600">
              <a:latin typeface="Constantia"/>
              <a:cs typeface="Constantia"/>
            </a:endParaRPr>
          </a:p>
          <a:p>
            <a:pPr marL="343535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onstantia"/>
                <a:cs typeface="Constantia"/>
              </a:rPr>
              <a:t>-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000" spc="-75" dirty="0">
                <a:latin typeface="Constantia"/>
                <a:cs typeface="Constantia"/>
              </a:rPr>
              <a:t>F</a:t>
            </a:r>
            <a:r>
              <a:rPr sz="2000" dirty="0">
                <a:latin typeface="Constantia"/>
                <a:cs typeface="Constantia"/>
              </a:rPr>
              <a:t>or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be</a:t>
            </a:r>
            <a:r>
              <a:rPr sz="2000" spc="-30" dirty="0">
                <a:latin typeface="Constantia"/>
                <a:cs typeface="Constantia"/>
              </a:rPr>
              <a:t>t</a:t>
            </a:r>
            <a:r>
              <a:rPr sz="2000" spc="-25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er</a:t>
            </a:r>
            <a:r>
              <a:rPr sz="2000" spc="-1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</a:t>
            </a:r>
            <a:r>
              <a:rPr sz="2000" spc="-15" dirty="0">
                <a:latin typeface="Constantia"/>
                <a:cs typeface="Constantia"/>
              </a:rPr>
              <a:t>p</a:t>
            </a:r>
            <a:r>
              <a:rPr sz="2000" spc="-10" dirty="0">
                <a:latin typeface="Constantia"/>
                <a:cs typeface="Constantia"/>
              </a:rPr>
              <a:t>p</a:t>
            </a:r>
            <a:r>
              <a:rPr sz="2000" dirty="0">
                <a:latin typeface="Constantia"/>
                <a:cs typeface="Constantia"/>
              </a:rPr>
              <a:t>or</a:t>
            </a:r>
            <a:r>
              <a:rPr sz="2000" spc="-10" dirty="0">
                <a:latin typeface="Constantia"/>
                <a:cs typeface="Constantia"/>
              </a:rPr>
              <a:t>t</a:t>
            </a:r>
            <a:r>
              <a:rPr sz="2000" spc="-5" dirty="0">
                <a:latin typeface="Constantia"/>
                <a:cs typeface="Constantia"/>
              </a:rPr>
              <a:t>un</a:t>
            </a:r>
            <a:r>
              <a:rPr sz="2000" spc="-15" dirty="0">
                <a:latin typeface="Constantia"/>
                <a:cs typeface="Constantia"/>
              </a:rPr>
              <a:t>i</a:t>
            </a:r>
            <a:r>
              <a:rPr sz="2000" spc="-5" dirty="0">
                <a:latin typeface="Constantia"/>
                <a:cs typeface="Constantia"/>
              </a:rPr>
              <a:t>ties</a:t>
            </a:r>
            <a:endParaRPr sz="2000">
              <a:latin typeface="Constantia"/>
              <a:cs typeface="Constantia"/>
            </a:endParaRPr>
          </a:p>
          <a:p>
            <a:pPr marL="622300" marR="5080" lvl="1" indent="-355600">
              <a:lnSpc>
                <a:spcPct val="100000"/>
              </a:lnSpc>
              <a:spcBef>
                <a:spcPts val="520"/>
              </a:spcBef>
              <a:buChar char="-"/>
              <a:tabLst>
                <a:tab pos="420370" algn="l"/>
              </a:tabLst>
            </a:pPr>
            <a:r>
              <a:rPr sz="2000" spc="-10" dirty="0">
                <a:latin typeface="Constantia"/>
                <a:cs typeface="Constantia"/>
              </a:rPr>
              <a:t>took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shelter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from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war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ridden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areas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4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Muslim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world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at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time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attack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Halaku</a:t>
            </a:r>
            <a:endParaRPr sz="2000">
              <a:latin typeface="Constantia"/>
              <a:cs typeface="Constantia"/>
            </a:endParaRPr>
          </a:p>
          <a:p>
            <a:pPr marL="422909" lvl="1" indent="-156845">
              <a:lnSpc>
                <a:spcPct val="100000"/>
              </a:lnSpc>
              <a:spcBef>
                <a:spcPts val="480"/>
              </a:spcBef>
              <a:buChar char="-"/>
              <a:tabLst>
                <a:tab pos="423545" algn="l"/>
              </a:tabLst>
            </a:pPr>
            <a:r>
              <a:rPr sz="2000" spc="-15" dirty="0">
                <a:latin typeface="Constantia"/>
                <a:cs typeface="Constantia"/>
              </a:rPr>
              <a:t>large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number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Iranian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came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with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Mughal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ruler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Hummayun.</a:t>
            </a:r>
            <a:endParaRPr sz="2000">
              <a:latin typeface="Constantia"/>
              <a:cs typeface="Constantia"/>
            </a:endParaRPr>
          </a:p>
          <a:p>
            <a:pPr marL="622300" indent="-610235">
              <a:lnSpc>
                <a:spcPct val="100000"/>
              </a:lnSpc>
              <a:spcBef>
                <a:spcPts val="585"/>
              </a:spcBef>
              <a:buClr>
                <a:srgbClr val="0AD0D9"/>
              </a:buClr>
              <a:buSzPct val="94230"/>
              <a:buAutoNum type="arabicPeriod" startAt="2"/>
              <a:tabLst>
                <a:tab pos="622300" algn="l"/>
                <a:tab pos="622935" algn="l"/>
              </a:tabLst>
            </a:pPr>
            <a:r>
              <a:rPr sz="2600" b="1" spc="-10" dirty="0">
                <a:latin typeface="Constantia"/>
                <a:cs typeface="Constantia"/>
              </a:rPr>
              <a:t>Intermarriages</a:t>
            </a:r>
            <a:endParaRPr sz="2600">
              <a:latin typeface="Constantia"/>
              <a:cs typeface="Constantia"/>
            </a:endParaRPr>
          </a:p>
          <a:p>
            <a:pPr marL="622300">
              <a:lnSpc>
                <a:spcPct val="100000"/>
              </a:lnSpc>
              <a:spcBef>
                <a:spcPts val="630"/>
              </a:spcBef>
            </a:pPr>
            <a:r>
              <a:rPr sz="2600" spc="-15" dirty="0">
                <a:latin typeface="Constantia"/>
                <a:cs typeface="Constantia"/>
              </a:rPr>
              <a:t>Muslim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immigrants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married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native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women.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509"/>
            <a:ext cx="182562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Cont---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640" y="1868779"/>
            <a:ext cx="8053070" cy="176911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sz="2450" b="1" spc="5" dirty="0">
                <a:solidFill>
                  <a:srgbClr val="0AD0D9"/>
                </a:solidFill>
                <a:latin typeface="Constantia"/>
                <a:cs typeface="Constantia"/>
              </a:rPr>
              <a:t>3.  </a:t>
            </a:r>
            <a:r>
              <a:rPr sz="2450" b="1" spc="540" dirty="0">
                <a:solidFill>
                  <a:srgbClr val="0AD0D9"/>
                </a:solidFill>
                <a:latin typeface="Constantia"/>
                <a:cs typeface="Constantia"/>
              </a:rPr>
              <a:t> </a:t>
            </a:r>
            <a:r>
              <a:rPr sz="2600" b="1" spc="-15" dirty="0">
                <a:latin typeface="Constantia"/>
                <a:cs typeface="Constantia"/>
              </a:rPr>
              <a:t>Conversion</a:t>
            </a:r>
            <a:endParaRPr sz="2600">
              <a:latin typeface="Constantia"/>
              <a:cs typeface="Constantia"/>
            </a:endParaRPr>
          </a:p>
          <a:p>
            <a:pPr marL="609600" marR="5080" indent="-610235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610235" algn="l"/>
              </a:tabLst>
            </a:pPr>
            <a:r>
              <a:rPr sz="2600" spc="10" dirty="0">
                <a:latin typeface="Constantia"/>
                <a:cs typeface="Constantia"/>
              </a:rPr>
              <a:t>Sufis </a:t>
            </a:r>
            <a:r>
              <a:rPr sz="2600" spc="-20" dirty="0">
                <a:latin typeface="Constantia"/>
                <a:cs typeface="Constantia"/>
              </a:rPr>
              <a:t>played </a:t>
            </a:r>
            <a:r>
              <a:rPr sz="2600" spc="-5" dirty="0">
                <a:latin typeface="Constantia"/>
                <a:cs typeface="Constantia"/>
              </a:rPr>
              <a:t>important </a:t>
            </a:r>
            <a:r>
              <a:rPr sz="2600" spc="-10" dirty="0">
                <a:latin typeface="Constantia"/>
                <a:cs typeface="Constantia"/>
              </a:rPr>
              <a:t>role </a:t>
            </a:r>
            <a:r>
              <a:rPr sz="2600" spc="-5" dirty="0">
                <a:latin typeface="Constantia"/>
                <a:cs typeface="Constantia"/>
              </a:rPr>
              <a:t>in the </a:t>
            </a:r>
            <a:r>
              <a:rPr sz="2600" spc="-10" dirty="0">
                <a:latin typeface="Constantia"/>
                <a:cs typeface="Constantia"/>
              </a:rPr>
              <a:t>spread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5" dirty="0">
                <a:latin typeface="Constantia"/>
                <a:cs typeface="Constantia"/>
              </a:rPr>
              <a:t>Islam in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India.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Large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number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Hindus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convert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Islam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due </a:t>
            </a:r>
            <a:r>
              <a:rPr sz="2600" spc="-6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peaceful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way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preaching.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4191000"/>
            <a:ext cx="609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61517"/>
            <a:ext cx="72434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542915" algn="l"/>
              </a:tabLst>
            </a:pPr>
            <a:r>
              <a:rPr sz="3600" spc="-5" dirty="0"/>
              <a:t>Challenges</a:t>
            </a:r>
            <a:r>
              <a:rPr sz="3600" spc="-15" dirty="0"/>
              <a:t> faced</a:t>
            </a:r>
            <a:r>
              <a:rPr sz="3600" spc="-5" dirty="0"/>
              <a:t> by</a:t>
            </a:r>
            <a:r>
              <a:rPr sz="3600" spc="-20" dirty="0"/>
              <a:t> </a:t>
            </a:r>
            <a:r>
              <a:rPr sz="3600" spc="-5" dirty="0"/>
              <a:t>Muslims	</a:t>
            </a:r>
            <a:r>
              <a:rPr sz="3600" dirty="0"/>
              <a:t>and</a:t>
            </a:r>
            <a:r>
              <a:rPr sz="3600" spc="-110" dirty="0"/>
              <a:t> </a:t>
            </a:r>
            <a:r>
              <a:rPr sz="3600" dirty="0"/>
              <a:t>their </a:t>
            </a:r>
            <a:r>
              <a:rPr sz="3600" spc="-800" dirty="0"/>
              <a:t> </a:t>
            </a:r>
            <a:r>
              <a:rPr sz="3600" spc="-10" dirty="0"/>
              <a:t>Responses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09002"/>
            <a:ext cx="7357109" cy="319722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600" u="heavy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1.</a:t>
            </a:r>
            <a:r>
              <a:rPr sz="2600" u="heavy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600" b="1" u="heavy" spc="-2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Fear</a:t>
            </a:r>
            <a:r>
              <a:rPr sz="2600" b="1" u="heavy" spc="-16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of</a:t>
            </a:r>
            <a:r>
              <a:rPr sz="2600" b="1" u="heavy" spc="7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losing</a:t>
            </a:r>
            <a:r>
              <a:rPr sz="2600" b="1" u="heavy" spc="-5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religious</a:t>
            </a:r>
            <a:r>
              <a:rPr sz="2600" b="1" u="heavy" spc="-9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identity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600" spc="-10" dirty="0">
                <a:latin typeface="Constantia"/>
                <a:cs typeface="Constantia"/>
              </a:rPr>
              <a:t>Response</a:t>
            </a:r>
            <a:endParaRPr sz="2600">
              <a:latin typeface="Constantia"/>
              <a:cs typeface="Constantia"/>
            </a:endParaRPr>
          </a:p>
          <a:p>
            <a:pPr marL="285115" marR="50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0" dirty="0">
                <a:latin typeface="Constantia"/>
                <a:cs typeface="Constantia"/>
              </a:rPr>
              <a:t>Revivalist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Reformist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movement,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reminding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Muslims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their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basic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Islamic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teachings.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Empha</a:t>
            </a:r>
            <a:r>
              <a:rPr sz="2600" spc="5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sla</a:t>
            </a:r>
            <a:r>
              <a:rPr sz="2600" spc="5" dirty="0">
                <a:latin typeface="Constantia"/>
                <a:cs typeface="Constantia"/>
              </a:rPr>
              <a:t>m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al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es</a:t>
            </a:r>
            <a:endParaRPr sz="2600">
              <a:latin typeface="Constantia"/>
              <a:cs typeface="Constantia"/>
            </a:endParaRPr>
          </a:p>
          <a:p>
            <a:pPr marL="285115" marR="16446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5" dirty="0">
                <a:latin typeface="Constantia"/>
                <a:cs typeface="Constantia"/>
              </a:rPr>
              <a:t>Feeling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separate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identity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which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promote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unity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among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them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801791"/>
            <a:ext cx="8110220" cy="1654810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pc="-10" dirty="0"/>
              <a:t>Cont--</a:t>
            </a:r>
          </a:p>
          <a:p>
            <a:pPr marL="104139">
              <a:lnSpc>
                <a:spcPct val="100000"/>
              </a:lnSpc>
              <a:spcBef>
                <a:spcPts val="1165"/>
              </a:spcBef>
            </a:pPr>
            <a:r>
              <a:rPr sz="3200" b="1" spc="-15" dirty="0">
                <a:solidFill>
                  <a:srgbClr val="000000"/>
                </a:solidFill>
                <a:latin typeface="Constantia"/>
                <a:cs typeface="Constantia"/>
              </a:rPr>
              <a:t>2.Feeling</a:t>
            </a:r>
            <a:r>
              <a:rPr sz="3200" b="1" spc="-10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3200" b="1" dirty="0">
                <a:solidFill>
                  <a:srgbClr val="000000"/>
                </a:solidFill>
                <a:latin typeface="Constantia"/>
                <a:cs typeface="Constantia"/>
              </a:rPr>
              <a:t>of</a:t>
            </a:r>
            <a:r>
              <a:rPr sz="3200" b="1" spc="7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3200" b="1" dirty="0">
                <a:solidFill>
                  <a:srgbClr val="000000"/>
                </a:solidFill>
                <a:latin typeface="Constantia"/>
                <a:cs typeface="Constantia"/>
              </a:rPr>
              <a:t>insecurity</a:t>
            </a:r>
            <a:r>
              <a:rPr sz="3200" b="1" spc="-11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3200" b="1" dirty="0">
                <a:solidFill>
                  <a:srgbClr val="000000"/>
                </a:solidFill>
                <a:latin typeface="Constantia"/>
                <a:cs typeface="Constantia"/>
              </a:rPr>
              <a:t>(being in</a:t>
            </a:r>
            <a:r>
              <a:rPr sz="3200" b="1" spc="-7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Constantia"/>
                <a:cs typeface="Constantia"/>
              </a:rPr>
              <a:t>minority)</a:t>
            </a:r>
            <a:endParaRPr sz="32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015653"/>
            <a:ext cx="8072755" cy="275780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spc="-10" dirty="0">
                <a:latin typeface="Constantia"/>
                <a:cs typeface="Constantia"/>
              </a:rPr>
              <a:t>Response</a:t>
            </a:r>
            <a:endParaRPr sz="3200">
              <a:latin typeface="Constantia"/>
              <a:cs typeface="Constantia"/>
            </a:endParaRPr>
          </a:p>
          <a:p>
            <a:pPr marL="285115" marR="5080" indent="-27305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  <a:tab pos="6570345" algn="l"/>
              </a:tabLst>
            </a:pPr>
            <a:r>
              <a:rPr sz="3200" spc="-229" dirty="0">
                <a:latin typeface="Constantia"/>
                <a:cs typeface="Constantia"/>
              </a:rPr>
              <a:t>W</a:t>
            </a:r>
            <a:r>
              <a:rPr sz="3200" dirty="0">
                <a:latin typeface="Constantia"/>
                <a:cs typeface="Constantia"/>
              </a:rPr>
              <a:t>el</a:t>
            </a:r>
            <a:r>
              <a:rPr sz="3200" spc="-55" dirty="0">
                <a:latin typeface="Constantia"/>
                <a:cs typeface="Constantia"/>
              </a:rPr>
              <a:t>c</a:t>
            </a:r>
            <a:r>
              <a:rPr sz="3200" dirty="0">
                <a:latin typeface="Constantia"/>
                <a:cs typeface="Constantia"/>
              </a:rPr>
              <a:t>ome</a:t>
            </a:r>
            <a:r>
              <a:rPr sz="3200" spc="-85" dirty="0">
                <a:latin typeface="Constantia"/>
                <a:cs typeface="Constantia"/>
              </a:rPr>
              <a:t> </a:t>
            </a:r>
            <a:r>
              <a:rPr sz="3200" spc="-65" dirty="0">
                <a:latin typeface="Constantia"/>
                <a:cs typeface="Constantia"/>
              </a:rPr>
              <a:t>M</a:t>
            </a:r>
            <a:r>
              <a:rPr sz="3200" spc="-5" dirty="0">
                <a:latin typeface="Constantia"/>
                <a:cs typeface="Constantia"/>
              </a:rPr>
              <a:t>usl</a:t>
            </a:r>
            <a:r>
              <a:rPr sz="3200" spc="5" dirty="0">
                <a:latin typeface="Constantia"/>
                <a:cs typeface="Constantia"/>
              </a:rPr>
              <a:t>i</a:t>
            </a:r>
            <a:r>
              <a:rPr sz="3200" spc="-5" dirty="0">
                <a:latin typeface="Constantia"/>
                <a:cs typeface="Constantia"/>
              </a:rPr>
              <a:t>m</a:t>
            </a:r>
            <a:r>
              <a:rPr sz="3200" dirty="0">
                <a:latin typeface="Constantia"/>
                <a:cs typeface="Constantia"/>
              </a:rPr>
              <a:t>s</a:t>
            </a:r>
            <a:r>
              <a:rPr sz="3200" spc="-145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of</a:t>
            </a:r>
            <a:r>
              <a:rPr sz="3200" spc="-15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other</a:t>
            </a:r>
            <a:r>
              <a:rPr sz="3200" spc="-165" dirty="0">
                <a:latin typeface="Constantia"/>
                <a:cs typeface="Constantia"/>
              </a:rPr>
              <a:t> </a:t>
            </a:r>
            <a:r>
              <a:rPr sz="3200" spc="-50" dirty="0">
                <a:latin typeface="Constantia"/>
                <a:cs typeface="Constantia"/>
              </a:rPr>
              <a:t>r</a:t>
            </a:r>
            <a:r>
              <a:rPr sz="3200" dirty="0">
                <a:latin typeface="Constantia"/>
                <a:cs typeface="Constantia"/>
              </a:rPr>
              <a:t>e</a:t>
            </a:r>
            <a:r>
              <a:rPr sz="3200" spc="5" dirty="0">
                <a:latin typeface="Constantia"/>
                <a:cs typeface="Constantia"/>
              </a:rPr>
              <a:t>g</a:t>
            </a:r>
            <a:r>
              <a:rPr sz="3200" spc="-5" dirty="0">
                <a:latin typeface="Constantia"/>
                <a:cs typeface="Constantia"/>
              </a:rPr>
              <a:t>ion</a:t>
            </a:r>
            <a:r>
              <a:rPr sz="3200" dirty="0">
                <a:latin typeface="Constantia"/>
                <a:cs typeface="Constantia"/>
              </a:rPr>
              <a:t>s	(</a:t>
            </a:r>
            <a:r>
              <a:rPr sz="3200" spc="-70" dirty="0">
                <a:latin typeface="Constantia"/>
                <a:cs typeface="Constantia"/>
              </a:rPr>
              <a:t>M</a:t>
            </a:r>
            <a:r>
              <a:rPr sz="3200" spc="-5" dirty="0">
                <a:latin typeface="Constantia"/>
                <a:cs typeface="Constantia"/>
              </a:rPr>
              <a:t>usl</a:t>
            </a:r>
            <a:r>
              <a:rPr sz="3200" spc="5" dirty="0">
                <a:latin typeface="Constantia"/>
                <a:cs typeface="Constantia"/>
              </a:rPr>
              <a:t>i</a:t>
            </a:r>
            <a:r>
              <a:rPr sz="3200" dirty="0">
                <a:latin typeface="Constantia"/>
                <a:cs typeface="Constantia"/>
              </a:rPr>
              <a:t>m  </a:t>
            </a:r>
            <a:r>
              <a:rPr sz="3200" spc="-20" dirty="0">
                <a:latin typeface="Constantia"/>
                <a:cs typeface="Constantia"/>
              </a:rPr>
              <a:t>world)</a:t>
            </a:r>
            <a:endParaRPr sz="3200">
              <a:latin typeface="Constantia"/>
              <a:cs typeface="Constantia"/>
            </a:endParaRPr>
          </a:p>
          <a:p>
            <a:pPr marL="285115" marR="796290" indent="-27305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3200" spc="-100" dirty="0">
                <a:latin typeface="Constantia"/>
                <a:cs typeface="Constantia"/>
              </a:rPr>
              <a:t>P</a:t>
            </a:r>
            <a:r>
              <a:rPr sz="3200" dirty="0">
                <a:latin typeface="Constantia"/>
                <a:cs typeface="Constantia"/>
              </a:rPr>
              <a:t>olic</a:t>
            </a:r>
            <a:r>
              <a:rPr sz="3200" spc="10" dirty="0">
                <a:latin typeface="Constantia"/>
                <a:cs typeface="Constantia"/>
              </a:rPr>
              <a:t>i</a:t>
            </a:r>
            <a:r>
              <a:rPr sz="3200" dirty="0">
                <a:latin typeface="Constantia"/>
                <a:cs typeface="Constantia"/>
              </a:rPr>
              <a:t>es</a:t>
            </a:r>
            <a:r>
              <a:rPr sz="3200" spc="-130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of</a:t>
            </a:r>
            <a:r>
              <a:rPr sz="3200" spc="60" dirty="0">
                <a:latin typeface="Constantia"/>
                <a:cs typeface="Constantia"/>
              </a:rPr>
              <a:t> </a:t>
            </a:r>
            <a:r>
              <a:rPr sz="3200" spc="-65" dirty="0">
                <a:latin typeface="Constantia"/>
                <a:cs typeface="Constantia"/>
              </a:rPr>
              <a:t>M</a:t>
            </a:r>
            <a:r>
              <a:rPr sz="3200" spc="-5" dirty="0">
                <a:latin typeface="Constantia"/>
                <a:cs typeface="Constantia"/>
              </a:rPr>
              <a:t>usl</a:t>
            </a:r>
            <a:r>
              <a:rPr sz="3200" spc="5" dirty="0">
                <a:latin typeface="Constantia"/>
                <a:cs typeface="Constantia"/>
              </a:rPr>
              <a:t>im</a:t>
            </a:r>
            <a:r>
              <a:rPr sz="3200" spc="-114" dirty="0">
                <a:latin typeface="Constantia"/>
                <a:cs typeface="Constantia"/>
              </a:rPr>
              <a:t> </a:t>
            </a:r>
            <a:r>
              <a:rPr sz="3200" spc="-5" dirty="0">
                <a:latin typeface="Constantia"/>
                <a:cs typeface="Constantia"/>
              </a:rPr>
              <a:t>ruler</a:t>
            </a:r>
            <a:r>
              <a:rPr sz="3200" dirty="0">
                <a:latin typeface="Constantia"/>
                <a:cs typeface="Constantia"/>
              </a:rPr>
              <a:t>s</a:t>
            </a:r>
            <a:r>
              <a:rPr sz="3200" spc="-70" dirty="0">
                <a:latin typeface="Constantia"/>
                <a:cs typeface="Constantia"/>
              </a:rPr>
              <a:t> </a:t>
            </a:r>
            <a:r>
              <a:rPr sz="3200" spc="-20" dirty="0">
                <a:latin typeface="Constantia"/>
                <a:cs typeface="Constantia"/>
              </a:rPr>
              <a:t>f</a:t>
            </a:r>
            <a:r>
              <a:rPr sz="3200" dirty="0">
                <a:latin typeface="Constantia"/>
                <a:cs typeface="Constantia"/>
              </a:rPr>
              <a:t>or</a:t>
            </a:r>
            <a:r>
              <a:rPr sz="3200" spc="-200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ga</a:t>
            </a:r>
            <a:r>
              <a:rPr sz="3200" spc="10" dirty="0">
                <a:latin typeface="Constantia"/>
                <a:cs typeface="Constantia"/>
              </a:rPr>
              <a:t>i</a:t>
            </a:r>
            <a:r>
              <a:rPr sz="3200" spc="-5" dirty="0">
                <a:latin typeface="Constantia"/>
                <a:cs typeface="Constantia"/>
              </a:rPr>
              <a:t>nin</a:t>
            </a:r>
            <a:r>
              <a:rPr sz="3200" dirty="0">
                <a:latin typeface="Constantia"/>
                <a:cs typeface="Constantia"/>
              </a:rPr>
              <a:t>g</a:t>
            </a:r>
            <a:r>
              <a:rPr sz="3200" spc="-45" dirty="0">
                <a:latin typeface="Constantia"/>
                <a:cs typeface="Constantia"/>
              </a:rPr>
              <a:t> </a:t>
            </a:r>
            <a:r>
              <a:rPr sz="3200" spc="-5" dirty="0">
                <a:latin typeface="Constantia"/>
                <a:cs typeface="Constantia"/>
              </a:rPr>
              <a:t>the  </a:t>
            </a:r>
            <a:r>
              <a:rPr sz="3200" spc="-10" dirty="0">
                <a:latin typeface="Constantia"/>
                <a:cs typeface="Constantia"/>
              </a:rPr>
              <a:t>cooperation</a:t>
            </a:r>
            <a:r>
              <a:rPr sz="3200" spc="-135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and</a:t>
            </a:r>
            <a:r>
              <a:rPr sz="3200" spc="-70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support</a:t>
            </a:r>
            <a:r>
              <a:rPr sz="3200" spc="-180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of</a:t>
            </a:r>
            <a:r>
              <a:rPr sz="3200" spc="60" dirty="0">
                <a:latin typeface="Constantia"/>
                <a:cs typeface="Constantia"/>
              </a:rPr>
              <a:t> </a:t>
            </a:r>
            <a:r>
              <a:rPr sz="3200" spc="-10" dirty="0">
                <a:latin typeface="Constantia"/>
                <a:cs typeface="Constantia"/>
              </a:rPr>
              <a:t>Hindus.</a:t>
            </a:r>
            <a:endParaRPr sz="3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801791"/>
            <a:ext cx="6469380" cy="1654810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pc="-10" dirty="0"/>
              <a:t>Cont--</a:t>
            </a:r>
          </a:p>
          <a:p>
            <a:pPr marL="104139">
              <a:lnSpc>
                <a:spcPct val="100000"/>
              </a:lnSpc>
              <a:spcBef>
                <a:spcPts val="1165"/>
              </a:spcBef>
            </a:pPr>
            <a:r>
              <a:rPr sz="3200" b="1" dirty="0">
                <a:solidFill>
                  <a:srgbClr val="000000"/>
                </a:solidFill>
                <a:latin typeface="Constantia"/>
                <a:cs typeface="Constantia"/>
              </a:rPr>
              <a:t>3.</a:t>
            </a:r>
            <a:r>
              <a:rPr sz="3200" b="1" spc="-114" dirty="0">
                <a:solidFill>
                  <a:srgbClr val="000000"/>
                </a:solidFill>
                <a:latin typeface="Constantia"/>
                <a:cs typeface="Constantia"/>
              </a:rPr>
              <a:t>F</a:t>
            </a:r>
            <a:r>
              <a:rPr sz="3200" b="1" dirty="0">
                <a:solidFill>
                  <a:srgbClr val="000000"/>
                </a:solidFill>
                <a:latin typeface="Constantia"/>
                <a:cs typeface="Constantia"/>
              </a:rPr>
              <a:t>ear</a:t>
            </a:r>
            <a:r>
              <a:rPr sz="3200" b="1" spc="-19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3200" b="1" dirty="0">
                <a:solidFill>
                  <a:srgbClr val="000000"/>
                </a:solidFill>
                <a:latin typeface="Constantia"/>
                <a:cs typeface="Constantia"/>
              </a:rPr>
              <a:t>of</a:t>
            </a:r>
            <a:r>
              <a:rPr sz="3200" b="1" spc="6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Constantia"/>
                <a:cs typeface="Constantia"/>
              </a:rPr>
              <a:t>loosin</a:t>
            </a:r>
            <a:r>
              <a:rPr sz="3200" b="1" dirty="0">
                <a:solidFill>
                  <a:srgbClr val="000000"/>
                </a:solidFill>
                <a:latin typeface="Constantia"/>
                <a:cs typeface="Constantia"/>
              </a:rPr>
              <a:t>g</a:t>
            </a:r>
            <a:r>
              <a:rPr sz="3200" b="1" spc="-9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Constantia"/>
                <a:cs typeface="Constantia"/>
              </a:rPr>
              <a:t>cult</a:t>
            </a:r>
            <a:r>
              <a:rPr sz="3200" b="1" spc="-15" dirty="0">
                <a:solidFill>
                  <a:srgbClr val="000000"/>
                </a:solidFill>
                <a:latin typeface="Constantia"/>
                <a:cs typeface="Constantia"/>
              </a:rPr>
              <a:t>u</a:t>
            </a:r>
            <a:r>
              <a:rPr sz="3200" b="1" spc="-60" dirty="0">
                <a:solidFill>
                  <a:srgbClr val="000000"/>
                </a:solidFill>
                <a:latin typeface="Constantia"/>
                <a:cs typeface="Constantia"/>
              </a:rPr>
              <a:t>r</a:t>
            </a:r>
            <a:r>
              <a:rPr sz="3200" b="1" dirty="0">
                <a:solidFill>
                  <a:srgbClr val="000000"/>
                </a:solidFill>
                <a:latin typeface="Constantia"/>
                <a:cs typeface="Constantia"/>
              </a:rPr>
              <a:t>al i</a:t>
            </a:r>
            <a:r>
              <a:rPr sz="3200" b="1" spc="10" dirty="0">
                <a:solidFill>
                  <a:srgbClr val="000000"/>
                </a:solidFill>
                <a:latin typeface="Constantia"/>
                <a:cs typeface="Constantia"/>
              </a:rPr>
              <a:t>d</a:t>
            </a:r>
            <a:r>
              <a:rPr sz="3200" b="1" dirty="0">
                <a:solidFill>
                  <a:srgbClr val="000000"/>
                </a:solidFill>
                <a:latin typeface="Constantia"/>
                <a:cs typeface="Constantia"/>
              </a:rPr>
              <a:t>entity</a:t>
            </a:r>
            <a:endParaRPr sz="32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015653"/>
            <a:ext cx="7682865" cy="275780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spc="-5" dirty="0">
                <a:latin typeface="Constantia"/>
                <a:cs typeface="Constantia"/>
              </a:rPr>
              <a:t>Responses</a:t>
            </a:r>
            <a:endParaRPr sz="32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3200" spc="-5" dirty="0">
                <a:latin typeface="Constantia"/>
                <a:cs typeface="Constantia"/>
              </a:rPr>
              <a:t>Promotion</a:t>
            </a:r>
            <a:r>
              <a:rPr sz="3200" spc="-140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of</a:t>
            </a:r>
            <a:r>
              <a:rPr sz="3200" spc="50" dirty="0">
                <a:latin typeface="Constantia"/>
                <a:cs typeface="Constantia"/>
              </a:rPr>
              <a:t> </a:t>
            </a:r>
            <a:r>
              <a:rPr sz="3200" spc="-5" dirty="0">
                <a:latin typeface="Constantia"/>
                <a:cs typeface="Constantia"/>
              </a:rPr>
              <a:t>Islamic</a:t>
            </a:r>
            <a:r>
              <a:rPr sz="3200" spc="-150" dirty="0">
                <a:latin typeface="Constantia"/>
                <a:cs typeface="Constantia"/>
              </a:rPr>
              <a:t> </a:t>
            </a:r>
            <a:r>
              <a:rPr sz="3200" spc="-10" dirty="0">
                <a:latin typeface="Constantia"/>
                <a:cs typeface="Constantia"/>
              </a:rPr>
              <a:t>cultural</a:t>
            </a:r>
            <a:r>
              <a:rPr sz="3200" spc="-5" dirty="0">
                <a:latin typeface="Constantia"/>
                <a:cs typeface="Constantia"/>
              </a:rPr>
              <a:t> identity</a:t>
            </a:r>
            <a:endParaRPr sz="3200">
              <a:latin typeface="Constantia"/>
              <a:cs typeface="Constantia"/>
            </a:endParaRPr>
          </a:p>
          <a:p>
            <a:pPr marL="285115" marR="5080" indent="-27305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3200" spc="-15" dirty="0">
                <a:latin typeface="Constantia"/>
                <a:cs typeface="Constantia"/>
              </a:rPr>
              <a:t>Evolution </a:t>
            </a:r>
            <a:r>
              <a:rPr sz="3200" dirty="0">
                <a:latin typeface="Constantia"/>
                <a:cs typeface="Constantia"/>
              </a:rPr>
              <a:t>of </a:t>
            </a:r>
            <a:r>
              <a:rPr sz="3200" spc="-5" dirty="0">
                <a:latin typeface="Constantia"/>
                <a:cs typeface="Constantia"/>
              </a:rPr>
              <a:t>new </a:t>
            </a:r>
            <a:r>
              <a:rPr sz="3200" spc="-10" dirty="0">
                <a:latin typeface="Constantia"/>
                <a:cs typeface="Constantia"/>
              </a:rPr>
              <a:t>culture </a:t>
            </a:r>
            <a:r>
              <a:rPr sz="3200" dirty="0">
                <a:latin typeface="Constantia"/>
                <a:cs typeface="Constantia"/>
              </a:rPr>
              <a:t>with </a:t>
            </a:r>
            <a:r>
              <a:rPr sz="3200" spc="-5" dirty="0">
                <a:latin typeface="Constantia"/>
                <a:cs typeface="Constantia"/>
              </a:rPr>
              <a:t>the </a:t>
            </a:r>
            <a:r>
              <a:rPr sz="3200" dirty="0">
                <a:latin typeface="Constantia"/>
                <a:cs typeface="Constantia"/>
              </a:rPr>
              <a:t> </a:t>
            </a:r>
            <a:r>
              <a:rPr sz="3200" spc="-10" dirty="0">
                <a:latin typeface="Constantia"/>
                <a:cs typeface="Constantia"/>
              </a:rPr>
              <a:t>integration</a:t>
            </a:r>
            <a:r>
              <a:rPr sz="3200" spc="-135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of</a:t>
            </a:r>
            <a:r>
              <a:rPr sz="3200" spc="25" dirty="0">
                <a:latin typeface="Constantia"/>
                <a:cs typeface="Constantia"/>
              </a:rPr>
              <a:t> </a:t>
            </a:r>
            <a:r>
              <a:rPr sz="3200" spc="-25" dirty="0">
                <a:latin typeface="Constantia"/>
                <a:cs typeface="Constantia"/>
              </a:rPr>
              <a:t>Arab,</a:t>
            </a:r>
            <a:r>
              <a:rPr sz="3200" dirty="0">
                <a:latin typeface="Constantia"/>
                <a:cs typeface="Constantia"/>
              </a:rPr>
              <a:t> </a:t>
            </a:r>
            <a:r>
              <a:rPr sz="3200" spc="-15" dirty="0">
                <a:latin typeface="Constantia"/>
                <a:cs typeface="Constantia"/>
              </a:rPr>
              <a:t>Central</a:t>
            </a:r>
            <a:r>
              <a:rPr sz="3200" spc="-35" dirty="0">
                <a:latin typeface="Constantia"/>
                <a:cs typeface="Constantia"/>
              </a:rPr>
              <a:t> </a:t>
            </a:r>
            <a:r>
              <a:rPr sz="3200" spc="-5" dirty="0">
                <a:latin typeface="Constantia"/>
                <a:cs typeface="Constantia"/>
              </a:rPr>
              <a:t>Asian,</a:t>
            </a:r>
            <a:r>
              <a:rPr sz="3200" spc="5" dirty="0">
                <a:latin typeface="Constantia"/>
                <a:cs typeface="Constantia"/>
              </a:rPr>
              <a:t> </a:t>
            </a:r>
            <a:r>
              <a:rPr sz="3200" spc="-10" dirty="0">
                <a:latin typeface="Constantia"/>
                <a:cs typeface="Constantia"/>
              </a:rPr>
              <a:t>Iranian </a:t>
            </a:r>
            <a:r>
              <a:rPr sz="3200" spc="-785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and</a:t>
            </a:r>
            <a:r>
              <a:rPr sz="3200" spc="-5" dirty="0">
                <a:latin typeface="Constantia"/>
                <a:cs typeface="Constantia"/>
              </a:rPr>
              <a:t> </a:t>
            </a:r>
            <a:r>
              <a:rPr sz="3200" spc="-20" dirty="0">
                <a:latin typeface="Constantia"/>
                <a:cs typeface="Constantia"/>
              </a:rPr>
              <a:t>native</a:t>
            </a:r>
            <a:r>
              <a:rPr sz="3200" spc="-150" dirty="0">
                <a:latin typeface="Constantia"/>
                <a:cs typeface="Constantia"/>
              </a:rPr>
              <a:t> </a:t>
            </a:r>
            <a:r>
              <a:rPr sz="3200" spc="-10" dirty="0">
                <a:latin typeface="Constantia"/>
                <a:cs typeface="Constantia"/>
              </a:rPr>
              <a:t>cultures</a:t>
            </a:r>
            <a:endParaRPr sz="3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1611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Factors </a:t>
            </a:r>
            <a:r>
              <a:rPr sz="3600" spc="-5" dirty="0"/>
              <a:t>behind </a:t>
            </a:r>
            <a:r>
              <a:rPr sz="3600" dirty="0"/>
              <a:t>the </a:t>
            </a:r>
            <a:r>
              <a:rPr sz="3600" spc="-15" dirty="0"/>
              <a:t>formation </a:t>
            </a:r>
            <a:r>
              <a:rPr sz="3600" spc="-5" dirty="0"/>
              <a:t>of Muslim </a:t>
            </a:r>
            <a:r>
              <a:rPr sz="3600" spc="-805" dirty="0"/>
              <a:t> </a:t>
            </a:r>
            <a:r>
              <a:rPr sz="3600" spc="-10" dirty="0"/>
              <a:t>community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2431513"/>
            <a:ext cx="8003540" cy="373252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3200" dirty="0">
                <a:latin typeface="Constantia"/>
                <a:cs typeface="Constantia"/>
              </a:rPr>
              <a:t>Believing</a:t>
            </a:r>
            <a:r>
              <a:rPr sz="3200" spc="-90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on</a:t>
            </a:r>
            <a:r>
              <a:rPr sz="3200" spc="-85" dirty="0">
                <a:latin typeface="Constantia"/>
                <a:cs typeface="Constantia"/>
              </a:rPr>
              <a:t> </a:t>
            </a:r>
            <a:r>
              <a:rPr sz="3200" spc="-10" dirty="0">
                <a:latin typeface="Constantia"/>
                <a:cs typeface="Constantia"/>
              </a:rPr>
              <a:t>Islam</a:t>
            </a:r>
            <a:endParaRPr sz="3200">
              <a:latin typeface="Constantia"/>
              <a:cs typeface="Constantia"/>
            </a:endParaRPr>
          </a:p>
          <a:p>
            <a:pPr marL="285115" marR="94615" indent="-273050">
              <a:lnSpc>
                <a:spcPct val="100000"/>
              </a:lnSpc>
              <a:spcBef>
                <a:spcPts val="76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3200" spc="-15" dirty="0">
                <a:latin typeface="Constantia"/>
                <a:cs typeface="Constantia"/>
              </a:rPr>
              <a:t>Feeling </a:t>
            </a:r>
            <a:r>
              <a:rPr sz="3200" dirty="0">
                <a:latin typeface="Constantia"/>
                <a:cs typeface="Constantia"/>
              </a:rPr>
              <a:t>of </a:t>
            </a:r>
            <a:r>
              <a:rPr sz="3200" spc="-5" dirty="0">
                <a:latin typeface="Constantia"/>
                <a:cs typeface="Constantia"/>
              </a:rPr>
              <a:t>insecurity </a:t>
            </a:r>
            <a:r>
              <a:rPr sz="3200" spc="-10" dirty="0">
                <a:latin typeface="Constantia"/>
                <a:cs typeface="Constantia"/>
              </a:rPr>
              <a:t>which </a:t>
            </a:r>
            <a:r>
              <a:rPr sz="3200" dirty="0">
                <a:latin typeface="Constantia"/>
                <a:cs typeface="Constantia"/>
              </a:rPr>
              <a:t>helped </a:t>
            </a:r>
            <a:r>
              <a:rPr sz="3200" spc="5" dirty="0">
                <a:latin typeface="Constantia"/>
                <a:cs typeface="Constantia"/>
              </a:rPr>
              <a:t> </a:t>
            </a:r>
            <a:r>
              <a:rPr sz="3200" spc="-10" dirty="0">
                <a:latin typeface="Constantia"/>
                <a:cs typeface="Constantia"/>
              </a:rPr>
              <a:t>developing</a:t>
            </a:r>
            <a:r>
              <a:rPr sz="3200" spc="-60" dirty="0">
                <a:latin typeface="Constantia"/>
                <a:cs typeface="Constantia"/>
              </a:rPr>
              <a:t> </a:t>
            </a:r>
            <a:r>
              <a:rPr sz="3200" spc="-5" dirty="0">
                <a:latin typeface="Constantia"/>
                <a:cs typeface="Constantia"/>
              </a:rPr>
              <a:t>unity</a:t>
            </a:r>
            <a:r>
              <a:rPr sz="3200" spc="-160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among</a:t>
            </a:r>
            <a:r>
              <a:rPr sz="3200" spc="-15" dirty="0">
                <a:latin typeface="Constantia"/>
                <a:cs typeface="Constantia"/>
              </a:rPr>
              <a:t> </a:t>
            </a:r>
            <a:r>
              <a:rPr sz="3200" spc="-10" dirty="0">
                <a:latin typeface="Constantia"/>
                <a:cs typeface="Constantia"/>
              </a:rPr>
              <a:t>Muslims</a:t>
            </a:r>
            <a:r>
              <a:rPr sz="3200" spc="-140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of</a:t>
            </a:r>
            <a:r>
              <a:rPr sz="3200" spc="-30" dirty="0">
                <a:latin typeface="Constantia"/>
                <a:cs typeface="Constantia"/>
              </a:rPr>
              <a:t> </a:t>
            </a:r>
            <a:r>
              <a:rPr sz="3200" spc="-15" dirty="0">
                <a:latin typeface="Constantia"/>
                <a:cs typeface="Constantia"/>
              </a:rPr>
              <a:t>diverse </a:t>
            </a:r>
            <a:r>
              <a:rPr sz="3200" spc="-790" dirty="0">
                <a:latin typeface="Constantia"/>
                <a:cs typeface="Constantia"/>
              </a:rPr>
              <a:t> </a:t>
            </a:r>
            <a:r>
              <a:rPr sz="3200" spc="-10" dirty="0">
                <a:latin typeface="Constantia"/>
                <a:cs typeface="Constantia"/>
              </a:rPr>
              <a:t>racial</a:t>
            </a:r>
            <a:r>
              <a:rPr sz="3200" spc="-75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and</a:t>
            </a:r>
            <a:r>
              <a:rPr sz="3200" spc="-90" dirty="0">
                <a:latin typeface="Constantia"/>
                <a:cs typeface="Constantia"/>
              </a:rPr>
              <a:t> </a:t>
            </a:r>
            <a:r>
              <a:rPr sz="3200" spc="-10" dirty="0">
                <a:latin typeface="Constantia"/>
                <a:cs typeface="Constantia"/>
              </a:rPr>
              <a:t>cultural</a:t>
            </a:r>
            <a:r>
              <a:rPr sz="3200" spc="5" dirty="0">
                <a:latin typeface="Constantia"/>
                <a:cs typeface="Constantia"/>
              </a:rPr>
              <a:t> </a:t>
            </a:r>
            <a:r>
              <a:rPr sz="3200" spc="-5" dirty="0">
                <a:latin typeface="Constantia"/>
                <a:cs typeface="Constantia"/>
              </a:rPr>
              <a:t>background</a:t>
            </a:r>
            <a:endParaRPr sz="3200">
              <a:latin typeface="Constantia"/>
              <a:cs typeface="Constantia"/>
            </a:endParaRPr>
          </a:p>
          <a:p>
            <a:pPr marL="285115" marR="5080" indent="-27305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3200" spc="-10" dirty="0">
                <a:latin typeface="Constantia"/>
                <a:cs typeface="Constantia"/>
              </a:rPr>
              <a:t>Distintive</a:t>
            </a:r>
            <a:r>
              <a:rPr sz="3200" spc="-90" dirty="0">
                <a:latin typeface="Constantia"/>
                <a:cs typeface="Constantia"/>
              </a:rPr>
              <a:t> </a:t>
            </a:r>
            <a:r>
              <a:rPr sz="3200" spc="-10" dirty="0">
                <a:latin typeface="Constantia"/>
                <a:cs typeface="Constantia"/>
              </a:rPr>
              <a:t>Muslim</a:t>
            </a:r>
            <a:r>
              <a:rPr sz="3200" spc="-135" dirty="0">
                <a:latin typeface="Constantia"/>
                <a:cs typeface="Constantia"/>
              </a:rPr>
              <a:t> </a:t>
            </a:r>
            <a:r>
              <a:rPr sz="3200" spc="-10" dirty="0">
                <a:latin typeface="Constantia"/>
                <a:cs typeface="Constantia"/>
              </a:rPr>
              <a:t>culture</a:t>
            </a:r>
            <a:r>
              <a:rPr sz="3200" spc="-175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and</a:t>
            </a:r>
            <a:r>
              <a:rPr sz="3200" spc="-70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society</a:t>
            </a:r>
            <a:r>
              <a:rPr sz="3200" spc="-155" dirty="0">
                <a:latin typeface="Constantia"/>
                <a:cs typeface="Constantia"/>
              </a:rPr>
              <a:t> </a:t>
            </a:r>
            <a:r>
              <a:rPr sz="3200" spc="-10" dirty="0">
                <a:latin typeface="Constantia"/>
                <a:cs typeface="Constantia"/>
              </a:rPr>
              <a:t>which </a:t>
            </a:r>
            <a:r>
              <a:rPr sz="3200" spc="-790" dirty="0">
                <a:latin typeface="Constantia"/>
                <a:cs typeface="Constantia"/>
              </a:rPr>
              <a:t> </a:t>
            </a:r>
            <a:r>
              <a:rPr sz="3200" spc="-25" dirty="0">
                <a:latin typeface="Constantia"/>
                <a:cs typeface="Constantia"/>
              </a:rPr>
              <a:t>evolved </a:t>
            </a:r>
            <a:r>
              <a:rPr sz="3200" dirty="0">
                <a:latin typeface="Constantia"/>
                <a:cs typeface="Constantia"/>
              </a:rPr>
              <a:t>with </a:t>
            </a:r>
            <a:r>
              <a:rPr sz="3200" spc="-5" dirty="0">
                <a:latin typeface="Constantia"/>
                <a:cs typeface="Constantia"/>
              </a:rPr>
              <a:t>the </a:t>
            </a:r>
            <a:r>
              <a:rPr sz="3200" spc="-10" dirty="0">
                <a:latin typeface="Constantia"/>
                <a:cs typeface="Constantia"/>
              </a:rPr>
              <a:t>interaction </a:t>
            </a:r>
            <a:r>
              <a:rPr sz="3200" dirty="0">
                <a:latin typeface="Constantia"/>
                <a:cs typeface="Constantia"/>
              </a:rPr>
              <a:t>of </a:t>
            </a:r>
            <a:r>
              <a:rPr sz="3200" spc="-75" dirty="0">
                <a:latin typeface="Constantia"/>
                <a:cs typeface="Constantia"/>
              </a:rPr>
              <a:t>Turko </a:t>
            </a:r>
            <a:r>
              <a:rPr sz="3200" spc="-70" dirty="0">
                <a:latin typeface="Constantia"/>
                <a:cs typeface="Constantia"/>
              </a:rPr>
              <a:t> </a:t>
            </a:r>
            <a:r>
              <a:rPr sz="3200" spc="-10" dirty="0">
                <a:latin typeface="Constantia"/>
                <a:cs typeface="Constantia"/>
              </a:rPr>
              <a:t>Iranian</a:t>
            </a:r>
            <a:r>
              <a:rPr sz="3200" spc="-125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and </a:t>
            </a:r>
            <a:r>
              <a:rPr sz="3200" spc="-30" dirty="0">
                <a:latin typeface="Constantia"/>
                <a:cs typeface="Constantia"/>
              </a:rPr>
              <a:t>Native</a:t>
            </a:r>
            <a:r>
              <a:rPr sz="3200" spc="-150" dirty="0">
                <a:latin typeface="Constantia"/>
                <a:cs typeface="Constantia"/>
              </a:rPr>
              <a:t> </a:t>
            </a:r>
            <a:r>
              <a:rPr sz="3200" spc="-10" dirty="0">
                <a:latin typeface="Constantia"/>
                <a:cs typeface="Constantia"/>
              </a:rPr>
              <a:t>culture</a:t>
            </a:r>
            <a:endParaRPr sz="3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509"/>
            <a:ext cx="161798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R</a:t>
            </a:r>
            <a:r>
              <a:rPr dirty="0"/>
              <a:t>esult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5609" marR="146050" indent="-435609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435609" algn="l"/>
              </a:tabLst>
            </a:pPr>
            <a:r>
              <a:rPr spc="-5" dirty="0"/>
              <a:t>Both</a:t>
            </a:r>
            <a:r>
              <a:rPr spc="-70" dirty="0"/>
              <a:t> </a:t>
            </a:r>
            <a:r>
              <a:rPr spc="-5" dirty="0"/>
              <a:t>Hindu</a:t>
            </a:r>
            <a:r>
              <a:rPr spc="-1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20" dirty="0"/>
              <a:t>Muslim</a:t>
            </a:r>
            <a:r>
              <a:rPr spc="-155" dirty="0"/>
              <a:t> </a:t>
            </a:r>
            <a:r>
              <a:rPr spc="-10" dirty="0"/>
              <a:t>communities </a:t>
            </a:r>
            <a:r>
              <a:rPr spc="-890" dirty="0"/>
              <a:t> </a:t>
            </a:r>
            <a:r>
              <a:rPr spc="-25" dirty="0"/>
              <a:t>lived</a:t>
            </a:r>
            <a:r>
              <a:rPr spc="-85" dirty="0"/>
              <a:t> </a:t>
            </a:r>
            <a:r>
              <a:rPr dirty="0"/>
              <a:t>side</a:t>
            </a:r>
            <a:r>
              <a:rPr spc="-95" dirty="0"/>
              <a:t> </a:t>
            </a:r>
            <a:r>
              <a:rPr spc="-20" dirty="0"/>
              <a:t>by</a:t>
            </a:r>
            <a:r>
              <a:rPr spc="-170" dirty="0"/>
              <a:t> </a:t>
            </a:r>
            <a:r>
              <a:rPr dirty="0"/>
              <a:t>side,</a:t>
            </a:r>
            <a:r>
              <a:rPr spc="-10" dirty="0"/>
              <a:t> </a:t>
            </a:r>
            <a:r>
              <a:rPr dirty="0"/>
              <a:t>had</a:t>
            </a:r>
            <a:r>
              <a:rPr spc="-70" dirty="0"/>
              <a:t> </a:t>
            </a:r>
            <a:r>
              <a:rPr spc="-10" dirty="0"/>
              <a:t>peaceful</a:t>
            </a:r>
          </a:p>
          <a:p>
            <a:pPr marL="288290" algn="ctr">
              <a:lnSpc>
                <a:spcPct val="100000"/>
              </a:lnSpc>
            </a:pPr>
            <a:r>
              <a:rPr spc="-10" dirty="0"/>
              <a:t>interaction,</a:t>
            </a:r>
            <a:r>
              <a:rPr spc="-20" dirty="0"/>
              <a:t> </a:t>
            </a:r>
            <a:r>
              <a:rPr dirty="0"/>
              <a:t>made</a:t>
            </a:r>
            <a:r>
              <a:rPr spc="-130" dirty="0"/>
              <a:t> </a:t>
            </a:r>
            <a:r>
              <a:rPr spc="-5" dirty="0"/>
              <a:t>impact</a:t>
            </a:r>
            <a:r>
              <a:rPr spc="-180" dirty="0"/>
              <a:t> </a:t>
            </a:r>
            <a:r>
              <a:rPr dirty="0"/>
              <a:t>on</a:t>
            </a:r>
            <a:r>
              <a:rPr spc="-150" dirty="0"/>
              <a:t> </a:t>
            </a:r>
            <a:r>
              <a:rPr dirty="0"/>
              <a:t>each</a:t>
            </a:r>
            <a:r>
              <a:rPr spc="-165" dirty="0"/>
              <a:t> </a:t>
            </a:r>
            <a:r>
              <a:rPr dirty="0"/>
              <a:t>other</a:t>
            </a:r>
          </a:p>
          <a:p>
            <a:pPr marL="272415" algn="ctr">
              <a:lnSpc>
                <a:spcPct val="100000"/>
              </a:lnSpc>
            </a:pPr>
            <a:r>
              <a:rPr b="1" dirty="0">
                <a:latin typeface="Constantia"/>
                <a:cs typeface="Constantia"/>
              </a:rPr>
              <a:t>but</a:t>
            </a:r>
          </a:p>
          <a:p>
            <a:pPr marL="285115" marR="692150" indent="-273050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285750" algn="l"/>
              </a:tabLst>
            </a:pPr>
            <a:r>
              <a:rPr spc="-5" dirty="0"/>
              <a:t>The</a:t>
            </a:r>
            <a:r>
              <a:rPr spc="-40" dirty="0"/>
              <a:t>r</a:t>
            </a:r>
            <a:r>
              <a:rPr dirty="0"/>
              <a:t>e</a:t>
            </a:r>
            <a:r>
              <a:rPr spc="-195" dirty="0"/>
              <a:t> </a:t>
            </a:r>
            <a:r>
              <a:rPr spc="-80" dirty="0"/>
              <a:t>w</a:t>
            </a:r>
            <a:r>
              <a:rPr dirty="0"/>
              <a:t>e</a:t>
            </a:r>
            <a:r>
              <a:rPr spc="-40" dirty="0"/>
              <a:t>r</a:t>
            </a:r>
            <a:r>
              <a:rPr dirty="0"/>
              <a:t>e</a:t>
            </a:r>
            <a:r>
              <a:rPr spc="-195" dirty="0"/>
              <a:t> </a:t>
            </a:r>
            <a:r>
              <a:rPr dirty="0"/>
              <a:t>o</a:t>
            </a:r>
            <a:r>
              <a:rPr spc="-75" dirty="0"/>
              <a:t>c</a:t>
            </a:r>
            <a:r>
              <a:rPr spc="-5" dirty="0"/>
              <a:t>casion</a:t>
            </a:r>
            <a:r>
              <a:rPr dirty="0"/>
              <a:t>s</a:t>
            </a:r>
            <a:r>
              <a:rPr spc="-120" dirty="0"/>
              <a:t> </a:t>
            </a:r>
            <a:r>
              <a:rPr dirty="0"/>
              <a:t>of</a:t>
            </a:r>
            <a:r>
              <a:rPr spc="40" dirty="0"/>
              <a:t> </a:t>
            </a:r>
            <a:r>
              <a:rPr spc="-50" dirty="0"/>
              <a:t>t</a:t>
            </a:r>
            <a:r>
              <a:rPr dirty="0"/>
              <a:t>ension</a:t>
            </a:r>
            <a:r>
              <a:rPr spc="-114" dirty="0"/>
              <a:t> </a:t>
            </a:r>
            <a:r>
              <a:rPr dirty="0"/>
              <a:t>and  </a:t>
            </a:r>
            <a:r>
              <a:rPr spc="20" dirty="0"/>
              <a:t>conflicts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509"/>
            <a:ext cx="775144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SUFISM</a:t>
            </a:r>
            <a:r>
              <a:rPr spc="-25" dirty="0"/>
              <a:t> </a:t>
            </a:r>
            <a:r>
              <a:rPr spc="-5" dirty="0"/>
              <a:t>(ISLAMIC</a:t>
            </a:r>
            <a:r>
              <a:rPr spc="-20" dirty="0"/>
              <a:t> </a:t>
            </a:r>
            <a:r>
              <a:rPr spc="-10" dirty="0"/>
              <a:t>MYSTICISM)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7418"/>
            <a:ext cx="7992745" cy="4860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67665" algn="l"/>
                <a:tab pos="368300" algn="l"/>
              </a:tabLst>
            </a:pPr>
            <a:r>
              <a:rPr dirty="0"/>
              <a:t>	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55" dirty="0">
                <a:latin typeface="Constantia"/>
                <a:cs typeface="Constantia"/>
              </a:rPr>
              <a:t>f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m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stics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ho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aim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close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unio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God.  They </a:t>
            </a:r>
            <a:r>
              <a:rPr sz="2600" spc="-20" dirty="0">
                <a:latin typeface="Constantia"/>
                <a:cs typeface="Constantia"/>
              </a:rPr>
              <a:t>played </a:t>
            </a:r>
            <a:r>
              <a:rPr sz="2600" spc="-5" dirty="0">
                <a:latin typeface="Constantia"/>
                <a:cs typeface="Constantia"/>
              </a:rPr>
              <a:t>important </a:t>
            </a:r>
            <a:r>
              <a:rPr sz="2600" spc="-10" dirty="0">
                <a:latin typeface="Constantia"/>
                <a:cs typeface="Constantia"/>
              </a:rPr>
              <a:t>role </a:t>
            </a:r>
            <a:r>
              <a:rPr sz="2600" spc="-5" dirty="0">
                <a:latin typeface="Constantia"/>
                <a:cs typeface="Constantia"/>
              </a:rPr>
              <a:t>in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5" dirty="0">
                <a:latin typeface="Constantia"/>
                <a:cs typeface="Constantia"/>
              </a:rPr>
              <a:t>spread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5" dirty="0">
                <a:latin typeface="Constantia"/>
                <a:cs typeface="Constantia"/>
              </a:rPr>
              <a:t>Islam in </a:t>
            </a:r>
            <a:r>
              <a:rPr sz="2600" dirty="0">
                <a:latin typeface="Constantia"/>
                <a:cs typeface="Constantia"/>
              </a:rPr>
              <a:t> India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They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had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following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features</a:t>
            </a:r>
            <a:endParaRPr sz="2600">
              <a:latin typeface="Constantia"/>
              <a:cs typeface="Constantia"/>
            </a:endParaRPr>
          </a:p>
          <a:p>
            <a:pPr marL="285115" marR="862965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67665" algn="l"/>
                <a:tab pos="368300" algn="l"/>
              </a:tabLst>
            </a:pPr>
            <a:r>
              <a:rPr dirty="0"/>
              <a:t>	</a:t>
            </a:r>
            <a:r>
              <a:rPr sz="2600" dirty="0">
                <a:latin typeface="Constantia"/>
                <a:cs typeface="Constantia"/>
              </a:rPr>
              <a:t>•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ns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ld</a:t>
            </a:r>
            <a:r>
              <a:rPr sz="2600" spc="-3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titud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le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em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has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ed  simple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2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e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•</a:t>
            </a:r>
            <a:r>
              <a:rPr sz="2600" spc="-10" dirty="0">
                <a:latin typeface="Constantia"/>
                <a:cs typeface="Constantia"/>
              </a:rPr>
              <a:t> Passionate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feeling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4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love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God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•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Meditation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spiritual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enhancement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•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Deep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sympathies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masses</a:t>
            </a:r>
            <a:endParaRPr sz="2600">
              <a:latin typeface="Constantia"/>
              <a:cs typeface="Constantia"/>
            </a:endParaRPr>
          </a:p>
          <a:p>
            <a:pPr marL="285115" marR="16129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•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No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discrimination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people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basis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religion,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class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race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etc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•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Deep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humanitarian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approach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947418"/>
            <a:ext cx="8061325" cy="3434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47625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63220" algn="l"/>
                <a:tab pos="363855" algn="l"/>
              </a:tabLst>
            </a:pPr>
            <a:r>
              <a:rPr dirty="0"/>
              <a:t>	</a:t>
            </a:r>
            <a:r>
              <a:rPr sz="2600" spc="-5" dirty="0">
                <a:latin typeface="Constantia"/>
                <a:cs typeface="Constantia"/>
              </a:rPr>
              <a:t>Ali ibn </a:t>
            </a:r>
            <a:r>
              <a:rPr sz="2600" spc="-10" dirty="0">
                <a:latin typeface="Constantia"/>
                <a:cs typeface="Constantia"/>
              </a:rPr>
              <a:t>Usman Hujwiri </a:t>
            </a:r>
            <a:r>
              <a:rPr sz="2600" dirty="0">
                <a:latin typeface="Constantia"/>
                <a:cs typeface="Constantia"/>
              </a:rPr>
              <a:t>or </a:t>
            </a:r>
            <a:r>
              <a:rPr sz="2600" spc="-10" dirty="0">
                <a:latin typeface="Constantia"/>
                <a:cs typeface="Constantia"/>
              </a:rPr>
              <a:t>Data </a:t>
            </a:r>
            <a:r>
              <a:rPr sz="2600" dirty="0">
                <a:latin typeface="Constantia"/>
                <a:cs typeface="Constantia"/>
              </a:rPr>
              <a:t>Ghung Buksh (d 1072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AD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at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Lahore)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was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known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first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important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15" dirty="0">
                <a:latin typeface="Constantia"/>
                <a:cs typeface="Constantia"/>
              </a:rPr>
              <a:t>sufi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who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settled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India</a:t>
            </a:r>
            <a:endParaRPr sz="2600">
              <a:latin typeface="Constantia"/>
              <a:cs typeface="Constantia"/>
            </a:endParaRPr>
          </a:p>
          <a:p>
            <a:pPr marL="285115" marR="469265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25" dirty="0">
                <a:latin typeface="Constantia"/>
                <a:cs typeface="Constantia"/>
              </a:rPr>
              <a:t>Writer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3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first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book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Islamic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Mysticism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Kashf-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ul-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Mahjub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b="1" spc="-5" dirty="0">
                <a:latin typeface="Constantia"/>
                <a:cs typeface="Constantia"/>
              </a:rPr>
              <a:t>Some</a:t>
            </a:r>
            <a:r>
              <a:rPr sz="2600" b="1" spc="-8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famous</a:t>
            </a:r>
            <a:r>
              <a:rPr sz="2600" b="1" spc="-65" dirty="0">
                <a:latin typeface="Constantia"/>
                <a:cs typeface="Constantia"/>
              </a:rPr>
              <a:t> </a:t>
            </a:r>
            <a:r>
              <a:rPr sz="2600" b="1" spc="10" dirty="0">
                <a:latin typeface="Constantia"/>
                <a:cs typeface="Constantia"/>
              </a:rPr>
              <a:t>Sufis</a:t>
            </a:r>
            <a:endParaRPr sz="2600">
              <a:latin typeface="Constantia"/>
              <a:cs typeface="Constantia"/>
            </a:endParaRPr>
          </a:p>
          <a:p>
            <a:pPr marL="285115" marR="5080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0" dirty="0">
                <a:latin typeface="Constantia"/>
                <a:cs typeface="Constantia"/>
              </a:rPr>
              <a:t>Khawaja </a:t>
            </a:r>
            <a:r>
              <a:rPr sz="2600" spc="-5" dirty="0">
                <a:latin typeface="Constantia"/>
                <a:cs typeface="Constantia"/>
              </a:rPr>
              <a:t>Minuddin Chishti </a:t>
            </a:r>
            <a:r>
              <a:rPr sz="2600" dirty="0">
                <a:latin typeface="Constantia"/>
                <a:cs typeface="Constantia"/>
              </a:rPr>
              <a:t>Ajmeri • </a:t>
            </a:r>
            <a:r>
              <a:rPr sz="2600" spc="-15" dirty="0">
                <a:latin typeface="Constantia"/>
                <a:cs typeface="Constantia"/>
              </a:rPr>
              <a:t>Farid-ud-din 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Gang-i-Shakar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•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Bahktiyar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Kaki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•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Baha-ud-din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Zakariya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6009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50" dirty="0"/>
              <a:t>At</a:t>
            </a:r>
            <a:r>
              <a:rPr sz="4000" spc="-5" dirty="0"/>
              <a:t> the</a:t>
            </a:r>
            <a:r>
              <a:rPr sz="4000" spc="-25" dirty="0"/>
              <a:t> </a:t>
            </a:r>
            <a:r>
              <a:rPr sz="4000" spc="-5" dirty="0"/>
              <a:t>end</a:t>
            </a:r>
            <a:r>
              <a:rPr sz="4000" spc="-10" dirty="0"/>
              <a:t> </a:t>
            </a:r>
            <a:r>
              <a:rPr sz="4000" spc="-5" dirty="0"/>
              <a:t>of</a:t>
            </a:r>
            <a:r>
              <a:rPr sz="4000" spc="5" dirty="0"/>
              <a:t> </a:t>
            </a:r>
            <a:r>
              <a:rPr sz="4000" spc="-5" dirty="0"/>
              <a:t>this</a:t>
            </a:r>
            <a:r>
              <a:rPr sz="4000" spc="-25" dirty="0"/>
              <a:t> </a:t>
            </a:r>
            <a:r>
              <a:rPr sz="4000" spc="-5" dirty="0"/>
              <a:t>unit </a:t>
            </a:r>
            <a:r>
              <a:rPr sz="4000" spc="-15" dirty="0"/>
              <a:t>students</a:t>
            </a:r>
            <a:r>
              <a:rPr sz="4000" spc="-20" dirty="0"/>
              <a:t> </a:t>
            </a:r>
            <a:r>
              <a:rPr sz="4000" spc="-10" dirty="0"/>
              <a:t>will</a:t>
            </a:r>
            <a:r>
              <a:rPr sz="4000" dirty="0"/>
              <a:t> </a:t>
            </a:r>
            <a:r>
              <a:rPr sz="4000" spc="-10" dirty="0"/>
              <a:t>be </a:t>
            </a:r>
            <a:r>
              <a:rPr sz="4000" spc="-890" dirty="0"/>
              <a:t> </a:t>
            </a:r>
            <a:r>
              <a:rPr sz="4000" spc="-5" dirty="0"/>
              <a:t>able</a:t>
            </a:r>
            <a:r>
              <a:rPr sz="4000" spc="-20" dirty="0"/>
              <a:t> to: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868779"/>
            <a:ext cx="7935595" cy="272034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720"/>
              </a:spcBef>
            </a:pPr>
            <a:r>
              <a:rPr sz="2600" spc="-5" dirty="0">
                <a:latin typeface="Constantia"/>
                <a:cs typeface="Constantia"/>
              </a:rPr>
              <a:t>By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unit,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student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will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able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to:</a:t>
            </a:r>
            <a:endParaRPr sz="2600">
              <a:latin typeface="Constantia"/>
              <a:cs typeface="Constantia"/>
            </a:endParaRPr>
          </a:p>
          <a:p>
            <a:pPr marL="285115" marR="7239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0" dirty="0">
                <a:latin typeface="Constantia"/>
                <a:cs typeface="Constantia"/>
              </a:rPr>
              <a:t>Explore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region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Indo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Pakistan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subcontinent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earliest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civilization</a:t>
            </a:r>
            <a:endParaRPr sz="2600">
              <a:latin typeface="Constantia"/>
              <a:cs typeface="Constantia"/>
            </a:endParaRPr>
          </a:p>
          <a:p>
            <a:pPr marL="285115" marR="33464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onstantia"/>
                <a:cs typeface="Constantia"/>
              </a:rPr>
              <a:t>Explain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different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phases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arrival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Muslims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India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formation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Muslim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community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Identify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significant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aspects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Muslim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community.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Revivalist</a:t>
            </a:r>
            <a:r>
              <a:rPr spc="-40" dirty="0"/>
              <a:t> </a:t>
            </a:r>
            <a:r>
              <a:rPr dirty="0"/>
              <a:t>&amp;</a:t>
            </a:r>
            <a:r>
              <a:rPr spc="-40" dirty="0"/>
              <a:t> Reformist </a:t>
            </a:r>
            <a:r>
              <a:rPr spc="-1115" dirty="0"/>
              <a:t> </a:t>
            </a:r>
            <a:r>
              <a:rPr spc="-15" dirty="0"/>
              <a:t>Movements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7418"/>
            <a:ext cx="7869555" cy="4068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0" dirty="0">
                <a:latin typeface="Constantia"/>
                <a:cs typeface="Constantia"/>
              </a:rPr>
              <a:t>Meaning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some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terms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AD0D9"/>
              </a:buClr>
              <a:buFont typeface="Segoe UI Symbol"/>
              <a:buChar char="⚫"/>
            </a:pPr>
            <a:endParaRPr sz="355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0" dirty="0">
                <a:latin typeface="Constantia"/>
                <a:cs typeface="Constantia"/>
              </a:rPr>
              <a:t>Revivalism:</a:t>
            </a:r>
            <a:endParaRPr sz="2600">
              <a:latin typeface="Constantia"/>
              <a:cs typeface="Constantia"/>
            </a:endParaRPr>
          </a:p>
          <a:p>
            <a:pPr marL="12700" marR="5080" indent="246379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Constantia"/>
                <a:cs typeface="Constantia"/>
              </a:rPr>
              <a:t>Bringing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back,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tendency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revive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what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belongs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past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Constantia"/>
              <a:cs typeface="Constantia"/>
            </a:endParaRPr>
          </a:p>
          <a:p>
            <a:pPr marL="367665" indent="-355600">
              <a:lnSpc>
                <a:spcPct val="1000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367665" algn="l"/>
                <a:tab pos="368300" algn="l"/>
              </a:tabLst>
            </a:pPr>
            <a:r>
              <a:rPr sz="2600" spc="-10" dirty="0">
                <a:latin typeface="Constantia"/>
                <a:cs typeface="Constantia"/>
              </a:rPr>
              <a:t>Reform:</a:t>
            </a:r>
            <a:endParaRPr sz="2600">
              <a:latin typeface="Constantia"/>
              <a:cs typeface="Constantia"/>
            </a:endParaRPr>
          </a:p>
          <a:p>
            <a:pPr marL="12700" marR="144780" indent="412750">
              <a:lnSpc>
                <a:spcPct val="100000"/>
              </a:lnSpc>
              <a:spcBef>
                <a:spcPts val="625"/>
              </a:spcBef>
            </a:pPr>
            <a:r>
              <a:rPr sz="2600" spc="-8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orm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aga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im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45" dirty="0">
                <a:latin typeface="Constantia"/>
                <a:cs typeface="Constantia"/>
              </a:rPr>
              <a:t>o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ement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amendment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hat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  </a:t>
            </a:r>
            <a:r>
              <a:rPr sz="2600" spc="-10" dirty="0">
                <a:latin typeface="Constantia"/>
                <a:cs typeface="Constantia"/>
              </a:rPr>
              <a:t>wrong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corrupt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509"/>
            <a:ext cx="495681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Prominent</a:t>
            </a:r>
            <a:r>
              <a:rPr spc="-65" dirty="0"/>
              <a:t> </a:t>
            </a:r>
            <a:r>
              <a:rPr spc="-30" dirty="0"/>
              <a:t>thinkers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8779"/>
            <a:ext cx="7941945" cy="32137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endParaRPr lang="en-US" sz="2600" b="1" spc="-5" dirty="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b="1" spc="-5" dirty="0">
                <a:latin typeface="Constantia"/>
                <a:cs typeface="Constantia"/>
              </a:rPr>
              <a:t>Sheikh</a:t>
            </a:r>
            <a:r>
              <a:rPr sz="2600" b="1" spc="-7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Ahmad</a:t>
            </a:r>
            <a:r>
              <a:rPr sz="2600" b="1" spc="-10" dirty="0">
                <a:latin typeface="Constantia"/>
                <a:cs typeface="Constantia"/>
              </a:rPr>
              <a:t> Sirhindi</a:t>
            </a:r>
            <a:endParaRPr sz="2600" dirty="0">
              <a:latin typeface="Constantia"/>
              <a:cs typeface="Constantia"/>
            </a:endParaRPr>
          </a:p>
          <a:p>
            <a:pPr marL="343535">
              <a:lnSpc>
                <a:spcPct val="100000"/>
              </a:lnSpc>
              <a:spcBef>
                <a:spcPts val="625"/>
              </a:spcBef>
            </a:pPr>
            <a:r>
              <a:rPr sz="2600" spc="-20" dirty="0">
                <a:latin typeface="Constantia"/>
                <a:cs typeface="Constantia"/>
              </a:rPr>
              <a:t>1564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–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1624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AD</a:t>
            </a:r>
            <a:endParaRPr sz="2600" dirty="0">
              <a:latin typeface="Constantia"/>
              <a:cs typeface="Constantia"/>
            </a:endParaRPr>
          </a:p>
          <a:p>
            <a:pPr marL="12700" marR="5080" indent="246379">
              <a:lnSpc>
                <a:spcPct val="100000"/>
              </a:lnSpc>
              <a:spcBef>
                <a:spcPts val="625"/>
              </a:spcBef>
            </a:pPr>
            <a:r>
              <a:rPr sz="2600" spc="-15" dirty="0">
                <a:latin typeface="Constantia"/>
                <a:cs typeface="Constantia"/>
              </a:rPr>
              <a:t>Popularly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known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Mujadid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Alf</a:t>
            </a:r>
            <a:r>
              <a:rPr sz="2600" spc="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Sani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(Reformer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second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Millennium</a:t>
            </a:r>
            <a:endParaRPr lang="en-US" sz="2600" spc="-5" dirty="0">
              <a:latin typeface="Constantia"/>
              <a:cs typeface="Constantia"/>
            </a:endParaRPr>
          </a:p>
          <a:p>
            <a:pPr marL="12700" marR="5080" indent="246379">
              <a:lnSpc>
                <a:spcPct val="100000"/>
              </a:lnSpc>
              <a:spcBef>
                <a:spcPts val="625"/>
              </a:spcBef>
            </a:pPr>
            <a:r>
              <a:rPr lang="en-US" sz="2600" spc="-5" dirty="0">
                <a:latin typeface="Constantia"/>
                <a:cs typeface="Constantia"/>
              </a:rPr>
              <a:t>He wrote letters to Mughal ruler Jahangir for revival of Islam.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255000" cy="5058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Shah </a:t>
            </a:r>
            <a:r>
              <a:rPr lang="en-US" dirty="0" err="1">
                <a:solidFill>
                  <a:schemeClr val="tx1"/>
                </a:solidFill>
              </a:rPr>
              <a:t>Waliullah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828800"/>
            <a:ext cx="8072120" cy="3570208"/>
          </a:xfrm>
        </p:spPr>
        <p:txBody>
          <a:bodyPr/>
          <a:lstStyle/>
          <a:p>
            <a:endParaRPr lang="en-US" dirty="0"/>
          </a:p>
          <a:p>
            <a:r>
              <a:rPr lang="en-US" sz="2800" dirty="0"/>
              <a:t>1703- 1762</a:t>
            </a:r>
          </a:p>
          <a:p>
            <a:r>
              <a:rPr lang="en-US" sz="2800" dirty="0"/>
              <a:t>Period of Mughal decline, chaos India </a:t>
            </a:r>
          </a:p>
          <a:p>
            <a:pPr marL="742950" indent="-742950">
              <a:buAutoNum type="arabicPeriod"/>
            </a:pPr>
            <a:r>
              <a:rPr lang="en-US" sz="2800" dirty="0"/>
              <a:t>He translate Quran in Persian language </a:t>
            </a:r>
          </a:p>
          <a:p>
            <a:pPr marL="742950" indent="-742950">
              <a:buAutoNum type="arabicPeriod"/>
            </a:pPr>
            <a:r>
              <a:rPr lang="en-US" sz="2800" dirty="0"/>
              <a:t>Tried to make a bridge between diverse religious groups.</a:t>
            </a:r>
          </a:p>
          <a:p>
            <a:pPr marL="742950" indent="-742950">
              <a:buAutoNum type="arabicPeriod"/>
            </a:pPr>
            <a:r>
              <a:rPr lang="en-US" sz="2800" dirty="0"/>
              <a:t>Invited Ahmed Shah </a:t>
            </a:r>
            <a:r>
              <a:rPr lang="en-US" sz="2800" dirty="0" err="1"/>
              <a:t>Abdali</a:t>
            </a:r>
            <a:r>
              <a:rPr lang="en-US" sz="2800" dirty="0"/>
              <a:t> to India for defeating Marathas.</a:t>
            </a:r>
          </a:p>
        </p:txBody>
      </p:sp>
    </p:spTree>
    <p:extLst>
      <p:ext uri="{BB962C8B-B14F-4D97-AF65-F5344CB8AC3E}">
        <p14:creationId xmlns:p14="http://schemas.microsoft.com/office/powerpoint/2010/main" val="240818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2057400"/>
            <a:ext cx="78486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lang="en-US" sz="2800" b="1" spc="-30" dirty="0">
                <a:latin typeface="Constantia"/>
                <a:cs typeface="Constantia"/>
              </a:rPr>
              <a:t>Syed</a:t>
            </a:r>
            <a:r>
              <a:rPr lang="en-US" sz="2800" b="1" spc="-40" dirty="0">
                <a:latin typeface="Constantia"/>
                <a:cs typeface="Constantia"/>
              </a:rPr>
              <a:t> </a:t>
            </a:r>
            <a:r>
              <a:rPr lang="en-US" sz="2800" b="1" dirty="0">
                <a:latin typeface="Constantia"/>
                <a:cs typeface="Constantia"/>
              </a:rPr>
              <a:t>Ahmad</a:t>
            </a:r>
            <a:r>
              <a:rPr lang="en-US" sz="2800" b="1" spc="-20" dirty="0">
                <a:latin typeface="Constantia"/>
                <a:cs typeface="Constantia"/>
              </a:rPr>
              <a:t> </a:t>
            </a:r>
            <a:r>
              <a:rPr lang="en-US" sz="2800" b="1" dirty="0">
                <a:latin typeface="Constantia"/>
                <a:cs typeface="Constantia"/>
              </a:rPr>
              <a:t>Shaheed</a:t>
            </a:r>
            <a:r>
              <a:rPr lang="en-US" sz="2800" b="1" spc="-30" dirty="0">
                <a:latin typeface="Constantia"/>
                <a:cs typeface="Constantia"/>
              </a:rPr>
              <a:t> </a:t>
            </a:r>
            <a:r>
              <a:rPr lang="en-US" sz="2800" b="1" spc="-15" dirty="0" err="1">
                <a:latin typeface="Constantia"/>
                <a:cs typeface="Constantia"/>
              </a:rPr>
              <a:t>Barelvi</a:t>
            </a:r>
            <a:endParaRPr lang="en-US" sz="2800" dirty="0">
              <a:latin typeface="Constantia"/>
              <a:cs typeface="Constantia"/>
            </a:endParaRPr>
          </a:p>
          <a:p>
            <a:pPr marL="343535">
              <a:lnSpc>
                <a:spcPct val="100000"/>
              </a:lnSpc>
              <a:spcBef>
                <a:spcPts val="625"/>
              </a:spcBef>
            </a:pPr>
            <a:r>
              <a:rPr lang="en-US" sz="2800" spc="-15" dirty="0">
                <a:latin typeface="Constantia"/>
                <a:cs typeface="Constantia"/>
              </a:rPr>
              <a:t>1786</a:t>
            </a:r>
            <a:r>
              <a:rPr lang="en-US" sz="2800" spc="-35" dirty="0">
                <a:latin typeface="Constantia"/>
                <a:cs typeface="Constantia"/>
              </a:rPr>
              <a:t> </a:t>
            </a:r>
            <a:r>
              <a:rPr lang="en-US" sz="2800" dirty="0">
                <a:latin typeface="Constantia"/>
                <a:cs typeface="Constantia"/>
              </a:rPr>
              <a:t>–</a:t>
            </a:r>
            <a:r>
              <a:rPr lang="en-US" sz="2800" spc="-35" dirty="0">
                <a:latin typeface="Constantia"/>
                <a:cs typeface="Constantia"/>
              </a:rPr>
              <a:t> </a:t>
            </a:r>
            <a:r>
              <a:rPr lang="en-US" sz="2800" spc="-5" dirty="0">
                <a:latin typeface="Constantia"/>
                <a:cs typeface="Constantia"/>
              </a:rPr>
              <a:t>1840</a:t>
            </a:r>
            <a:endParaRPr lang="en-US" sz="2800" dirty="0">
              <a:latin typeface="Constantia"/>
              <a:cs typeface="Constantia"/>
            </a:endParaRPr>
          </a:p>
          <a:p>
            <a:pPr marL="355600" marR="566420" indent="-342900">
              <a:lnSpc>
                <a:spcPct val="100000"/>
              </a:lnSpc>
              <a:spcBef>
                <a:spcPts val="625"/>
              </a:spcBef>
              <a:buAutoNum type="arabicPeriod"/>
            </a:pPr>
            <a:r>
              <a:rPr lang="en-US" sz="2800" spc="-35" dirty="0">
                <a:latin typeface="Constantia"/>
                <a:cs typeface="Constantia"/>
              </a:rPr>
              <a:t>Syed</a:t>
            </a:r>
            <a:r>
              <a:rPr lang="en-US" sz="2800" spc="-55" dirty="0">
                <a:latin typeface="Constantia"/>
                <a:cs typeface="Constantia"/>
              </a:rPr>
              <a:t> </a:t>
            </a:r>
            <a:r>
              <a:rPr lang="en-US" sz="2800" spc="-5" dirty="0">
                <a:latin typeface="Constantia"/>
                <a:cs typeface="Constantia"/>
              </a:rPr>
              <a:t>Ahmad</a:t>
            </a:r>
            <a:r>
              <a:rPr lang="en-US" sz="2800" spc="-10" dirty="0">
                <a:latin typeface="Constantia"/>
                <a:cs typeface="Constantia"/>
              </a:rPr>
              <a:t> </a:t>
            </a:r>
            <a:r>
              <a:rPr lang="en-US" sz="2800" dirty="0">
                <a:latin typeface="Constantia"/>
                <a:cs typeface="Constantia"/>
              </a:rPr>
              <a:t>Shaheed </a:t>
            </a:r>
            <a:r>
              <a:rPr lang="en-US" sz="2800" spc="-15" dirty="0">
                <a:latin typeface="Constantia"/>
                <a:cs typeface="Constantia"/>
              </a:rPr>
              <a:t>movement</a:t>
            </a:r>
            <a:r>
              <a:rPr lang="en-US" sz="2800" spc="-100" dirty="0">
                <a:latin typeface="Constantia"/>
                <a:cs typeface="Constantia"/>
              </a:rPr>
              <a:t> </a:t>
            </a:r>
            <a:r>
              <a:rPr lang="en-US" sz="2800" spc="-5" dirty="0">
                <a:latin typeface="Constantia"/>
                <a:cs typeface="Constantia"/>
              </a:rPr>
              <a:t>is</a:t>
            </a:r>
            <a:r>
              <a:rPr lang="en-US" sz="2800" spc="-130" dirty="0">
                <a:latin typeface="Constantia"/>
                <a:cs typeface="Constantia"/>
              </a:rPr>
              <a:t> </a:t>
            </a:r>
            <a:r>
              <a:rPr lang="en-US" sz="2800" dirty="0">
                <a:latin typeface="Constantia"/>
                <a:cs typeface="Constantia"/>
              </a:rPr>
              <a:t>also</a:t>
            </a:r>
            <a:r>
              <a:rPr lang="en-US" sz="2800" spc="-85" dirty="0">
                <a:latin typeface="Constantia"/>
                <a:cs typeface="Constantia"/>
              </a:rPr>
              <a:t> </a:t>
            </a:r>
            <a:r>
              <a:rPr lang="en-US" sz="2800" spc="-10" dirty="0">
                <a:latin typeface="Constantia"/>
                <a:cs typeface="Constantia"/>
              </a:rPr>
              <a:t>known</a:t>
            </a:r>
            <a:r>
              <a:rPr lang="en-US" sz="2800" spc="-125" dirty="0">
                <a:latin typeface="Constantia"/>
                <a:cs typeface="Constantia"/>
              </a:rPr>
              <a:t> </a:t>
            </a:r>
            <a:r>
              <a:rPr lang="en-US" sz="2800" dirty="0">
                <a:latin typeface="Constantia"/>
                <a:cs typeface="Constantia"/>
              </a:rPr>
              <a:t>as </a:t>
            </a:r>
            <a:r>
              <a:rPr lang="en-US" sz="2800" spc="-635" dirty="0">
                <a:latin typeface="Constantia"/>
                <a:cs typeface="Constantia"/>
              </a:rPr>
              <a:t> </a:t>
            </a:r>
            <a:r>
              <a:rPr lang="en-US" sz="2800" spc="-5" dirty="0" err="1">
                <a:latin typeface="Constantia"/>
                <a:cs typeface="Constantia"/>
              </a:rPr>
              <a:t>Mujahideen</a:t>
            </a:r>
            <a:r>
              <a:rPr lang="en-US" sz="2800" spc="-65" dirty="0">
                <a:latin typeface="Constantia"/>
                <a:cs typeface="Constantia"/>
              </a:rPr>
              <a:t> </a:t>
            </a:r>
            <a:r>
              <a:rPr lang="en-US" sz="2800" spc="-15" dirty="0">
                <a:latin typeface="Constantia"/>
                <a:cs typeface="Constantia"/>
              </a:rPr>
              <a:t>movement</a:t>
            </a:r>
          </a:p>
          <a:p>
            <a:pPr marL="355600" marR="566420" indent="-342900">
              <a:lnSpc>
                <a:spcPct val="100000"/>
              </a:lnSpc>
              <a:spcBef>
                <a:spcPts val="625"/>
              </a:spcBef>
              <a:buAutoNum type="arabicPeriod"/>
            </a:pPr>
            <a:r>
              <a:rPr lang="en-US" sz="2800" spc="-15" dirty="0">
                <a:latin typeface="Constantia"/>
                <a:cs typeface="Constantia"/>
              </a:rPr>
              <a:t>War against Sikh ruler </a:t>
            </a:r>
            <a:r>
              <a:rPr lang="en-US" sz="2800" spc="-15" dirty="0" err="1">
                <a:latin typeface="Constantia"/>
                <a:cs typeface="Constantia"/>
              </a:rPr>
              <a:t>Ranjeet</a:t>
            </a:r>
            <a:r>
              <a:rPr lang="en-US" sz="2800" spc="-15" dirty="0">
                <a:latin typeface="Constantia"/>
                <a:cs typeface="Constantia"/>
              </a:rPr>
              <a:t> Singh and </a:t>
            </a:r>
            <a:r>
              <a:rPr lang="en-US" sz="2800" spc="-15" dirty="0" err="1">
                <a:latin typeface="Constantia"/>
                <a:cs typeface="Constantia"/>
              </a:rPr>
              <a:t>centre</a:t>
            </a:r>
            <a:r>
              <a:rPr lang="en-US" sz="2800" spc="-15" dirty="0">
                <a:latin typeface="Constantia"/>
                <a:cs typeface="Constantia"/>
              </a:rPr>
              <a:t> of war </a:t>
            </a:r>
            <a:r>
              <a:rPr lang="en-US" sz="2800" spc="-15" dirty="0" err="1">
                <a:latin typeface="Constantia"/>
                <a:cs typeface="Constantia"/>
              </a:rPr>
              <a:t>Balakot</a:t>
            </a:r>
            <a:r>
              <a:rPr lang="en-US" sz="2800" spc="-15" dirty="0">
                <a:latin typeface="Constantia"/>
                <a:cs typeface="Constantia"/>
              </a:rPr>
              <a:t>.</a:t>
            </a:r>
          </a:p>
          <a:p>
            <a:pPr marL="12700" marR="566420" indent="330835">
              <a:lnSpc>
                <a:spcPct val="100000"/>
              </a:lnSpc>
              <a:spcBef>
                <a:spcPts val="625"/>
              </a:spcBef>
            </a:pPr>
            <a:endParaRPr lang="en-US" dirty="0"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88195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165301"/>
            <a:ext cx="130492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India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4999"/>
            <a:ext cx="9144000" cy="49529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32206"/>
            <a:ext cx="342011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Ancient</a:t>
            </a:r>
            <a:r>
              <a:rPr spc="-70" dirty="0"/>
              <a:t> </a:t>
            </a:r>
            <a:r>
              <a:rPr dirty="0"/>
              <a:t>India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1833"/>
            <a:ext cx="7455534" cy="4465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  <a:tab pos="1761489" algn="l"/>
              </a:tabLst>
            </a:pPr>
            <a:r>
              <a:rPr sz="2600" spc="-5" dirty="0">
                <a:latin typeface="Constantia"/>
                <a:cs typeface="Constantia"/>
              </a:rPr>
              <a:t>Names:	</a:t>
            </a:r>
            <a:r>
              <a:rPr sz="2600" dirty="0">
                <a:latin typeface="Constantia"/>
                <a:cs typeface="Constantia"/>
              </a:rPr>
              <a:t>Hindustan,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Bharat,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India,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Indo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Pakistan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Subcontinent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0" dirty="0">
                <a:latin typeface="Constantia"/>
                <a:cs typeface="Constantia"/>
              </a:rPr>
              <a:t>Peninsula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0" dirty="0">
                <a:latin typeface="Constantia"/>
                <a:cs typeface="Constantia"/>
              </a:rPr>
              <a:t>Three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geographical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regions</a:t>
            </a:r>
            <a:endParaRPr sz="2600">
              <a:latin typeface="Constantia"/>
              <a:cs typeface="Constantia"/>
            </a:endParaRPr>
          </a:p>
          <a:p>
            <a:pPr marL="343535">
              <a:lnSpc>
                <a:spcPct val="100000"/>
              </a:lnSpc>
              <a:spcBef>
                <a:spcPts val="625"/>
              </a:spcBef>
              <a:tabLst>
                <a:tab pos="2026920" algn="l"/>
              </a:tabLst>
            </a:pPr>
            <a:r>
              <a:rPr sz="2600" dirty="0">
                <a:latin typeface="Constantia"/>
                <a:cs typeface="Constantia"/>
              </a:rPr>
              <a:t>Hindustan	</a:t>
            </a:r>
            <a:r>
              <a:rPr sz="2600" spc="-5" dirty="0">
                <a:latin typeface="Constantia"/>
                <a:cs typeface="Constantia"/>
              </a:rPr>
              <a:t>North,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Deccan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Tamil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south</a:t>
            </a:r>
            <a:endParaRPr sz="2600">
              <a:latin typeface="Constantia"/>
              <a:cs typeface="Constantia"/>
            </a:endParaRPr>
          </a:p>
          <a:p>
            <a:pPr marL="285115" marR="25209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0" dirty="0">
                <a:latin typeface="Constantia"/>
                <a:cs typeface="Constantia"/>
              </a:rPr>
              <a:t>Centre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World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oldest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civilization,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Indus</a:t>
            </a:r>
            <a:r>
              <a:rPr sz="2600" b="1" spc="-145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valley </a:t>
            </a:r>
            <a:r>
              <a:rPr sz="2600" b="1" spc="-605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Civilization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Hinduism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world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ancient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religion</a:t>
            </a:r>
            <a:endParaRPr sz="2600">
              <a:latin typeface="Constantia"/>
              <a:cs typeface="Constantia"/>
            </a:endParaRPr>
          </a:p>
          <a:p>
            <a:pPr marL="285115" marR="20256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  <a:tab pos="3977004" algn="l"/>
              </a:tabLst>
            </a:pPr>
            <a:r>
              <a:rPr sz="2600" spc="-10" dirty="0">
                <a:latin typeface="Constantia"/>
                <a:cs typeface="Constantia"/>
              </a:rPr>
              <a:t>Centre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three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religions,	</a:t>
            </a:r>
            <a:r>
              <a:rPr sz="2600" dirty="0">
                <a:latin typeface="Constantia"/>
                <a:cs typeface="Constantia"/>
              </a:rPr>
              <a:t>Hinduism,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Jainism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Buddhism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509"/>
            <a:ext cx="783145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Indus</a:t>
            </a:r>
            <a:r>
              <a:rPr spc="-15" dirty="0"/>
              <a:t> </a:t>
            </a:r>
            <a:r>
              <a:rPr spc="-55" dirty="0"/>
              <a:t>Valley</a:t>
            </a:r>
            <a:r>
              <a:rPr spc="-10" dirty="0"/>
              <a:t> </a:t>
            </a:r>
            <a:r>
              <a:rPr spc="-15" dirty="0"/>
              <a:t>Civilization</a:t>
            </a:r>
            <a:r>
              <a:rPr spc="-35" dirty="0"/>
              <a:t> </a:t>
            </a:r>
            <a:r>
              <a:rPr spc="-5" dirty="0"/>
              <a:t>(5000)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904999"/>
            <a:ext cx="9067799" cy="49529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499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Significant </a:t>
            </a:r>
            <a:r>
              <a:rPr sz="4000" spc="-5" dirty="0"/>
              <a:t>aspects of Indus </a:t>
            </a:r>
            <a:r>
              <a:rPr sz="4000" spc="-50" dirty="0"/>
              <a:t>Valley </a:t>
            </a:r>
            <a:r>
              <a:rPr sz="4000" spc="-890" dirty="0"/>
              <a:t> </a:t>
            </a:r>
            <a:r>
              <a:rPr sz="4000" spc="-15" dirty="0"/>
              <a:t>civilization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764233"/>
            <a:ext cx="7276465" cy="40761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102108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tabLst>
                <a:tab pos="285750" algn="l"/>
              </a:tabLst>
            </a:pPr>
            <a:endParaRPr sz="2600" dirty="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204" dirty="0">
                <a:latin typeface="Constantia"/>
                <a:cs typeface="Constantia"/>
              </a:rPr>
              <a:t>T</a:t>
            </a:r>
            <a:r>
              <a:rPr sz="2600" spc="-5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citie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appa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60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ohen</a:t>
            </a:r>
            <a:r>
              <a:rPr sz="2600" spc="5" dirty="0">
                <a:latin typeface="Constantia"/>
                <a:cs typeface="Constantia"/>
              </a:rPr>
              <a:t>j</a:t>
            </a:r>
            <a:r>
              <a:rPr sz="2600" dirty="0">
                <a:latin typeface="Constantia"/>
                <a:cs typeface="Constantia"/>
              </a:rPr>
              <a:t>oda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229" dirty="0">
                <a:latin typeface="Constantia"/>
                <a:cs typeface="Constantia"/>
              </a:rPr>
              <a:t>T</a:t>
            </a:r>
            <a:r>
              <a:rPr sz="2600" spc="-5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wn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pla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ng</a:t>
            </a:r>
            <a:endParaRPr sz="2600" dirty="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Seals</a:t>
            </a: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70" dirty="0">
                <a:latin typeface="Constantia"/>
                <a:cs typeface="Constantia"/>
              </a:rPr>
              <a:t>W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2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e</a:t>
            </a: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25" dirty="0">
                <a:latin typeface="Constantia"/>
                <a:cs typeface="Constantia"/>
              </a:rPr>
              <a:t>Peace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loving</a:t>
            </a:r>
            <a:endParaRPr sz="2600" dirty="0">
              <a:latin typeface="Constantia"/>
              <a:cs typeface="Constantia"/>
            </a:endParaRPr>
          </a:p>
          <a:p>
            <a:pPr marL="285115" marR="50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20" dirty="0">
                <a:latin typeface="Constantia"/>
                <a:cs typeface="Constantia"/>
              </a:rPr>
              <a:t>According </a:t>
            </a:r>
            <a:r>
              <a:rPr sz="2600" spc="-15" dirty="0">
                <a:latin typeface="Constantia"/>
                <a:cs typeface="Constantia"/>
              </a:rPr>
              <a:t>to </a:t>
            </a:r>
            <a:r>
              <a:rPr sz="2600" dirty="0">
                <a:latin typeface="Constantia"/>
                <a:cs typeface="Constantia"/>
              </a:rPr>
              <a:t>some scholars this </a:t>
            </a:r>
            <a:r>
              <a:rPr sz="2600" spc="-5" dirty="0">
                <a:latin typeface="Constantia"/>
                <a:cs typeface="Constantia"/>
              </a:rPr>
              <a:t>civilization </a:t>
            </a:r>
            <a:r>
              <a:rPr sz="2600" spc="-10" dirty="0">
                <a:latin typeface="Constantia"/>
                <a:cs typeface="Constantia"/>
              </a:rPr>
              <a:t>was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destroyed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Aryans,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nomads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who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came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from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central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Asia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5938"/>
            <a:ext cx="8060055" cy="335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  <a:tab pos="4170679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era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followed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after	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Aryan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triumph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over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Indus people </a:t>
            </a:r>
            <a:r>
              <a:rPr sz="2600" spc="-5" dirty="0">
                <a:latin typeface="Constantia"/>
                <a:cs typeface="Constantia"/>
              </a:rPr>
              <a:t>is called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35" dirty="0">
                <a:latin typeface="Constantia"/>
                <a:cs typeface="Constantia"/>
              </a:rPr>
              <a:t>Vedic </a:t>
            </a:r>
            <a:r>
              <a:rPr sz="2600" dirty="0">
                <a:latin typeface="Constantia"/>
                <a:cs typeface="Constantia"/>
              </a:rPr>
              <a:t>period, </a:t>
            </a:r>
            <a:r>
              <a:rPr sz="2600" spc="-10" dirty="0">
                <a:latin typeface="Constantia"/>
                <a:cs typeface="Constantia"/>
              </a:rPr>
              <a:t>it was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beginning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Hinduism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Indian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civilization</a:t>
            </a:r>
            <a:endParaRPr sz="2600">
              <a:latin typeface="Constantia"/>
              <a:cs typeface="Constantia"/>
            </a:endParaRPr>
          </a:p>
          <a:p>
            <a:pPr marL="285115" marR="35687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  <a:tab pos="4346575" algn="l"/>
                <a:tab pos="4403725" algn="l"/>
                <a:tab pos="5633720" algn="l"/>
              </a:tabLst>
            </a:pPr>
            <a:r>
              <a:rPr sz="2600" dirty="0">
                <a:latin typeface="Constantia"/>
                <a:cs typeface="Constantia"/>
              </a:rPr>
              <a:t>Hinduism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have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ssimilative		</a:t>
            </a:r>
            <a:r>
              <a:rPr sz="2600" dirty="0">
                <a:latin typeface="Constantia"/>
                <a:cs typeface="Constantia"/>
              </a:rPr>
              <a:t>quality	(Aryan,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Scythians,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Parthian,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Greeks	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other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nations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came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India and </a:t>
            </a:r>
            <a:r>
              <a:rPr sz="2600" spc="-10" dirty="0">
                <a:latin typeface="Constantia"/>
                <a:cs typeface="Constantia"/>
              </a:rPr>
              <a:t>gradually </a:t>
            </a:r>
            <a:r>
              <a:rPr sz="2600" spc="-5" dirty="0">
                <a:latin typeface="Constantia"/>
                <a:cs typeface="Constantia"/>
              </a:rPr>
              <a:t>absorb in </a:t>
            </a:r>
            <a:r>
              <a:rPr sz="2600" dirty="0">
                <a:latin typeface="Constantia"/>
                <a:cs typeface="Constantia"/>
              </a:rPr>
              <a:t>Hindu </a:t>
            </a:r>
            <a:r>
              <a:rPr sz="2600" spc="-5" dirty="0">
                <a:latin typeface="Constantia"/>
                <a:cs typeface="Constantia"/>
              </a:rPr>
              <a:t>identity </a:t>
            </a:r>
            <a:r>
              <a:rPr sz="2600" spc="-20" dirty="0">
                <a:latin typeface="Constantia"/>
                <a:cs typeface="Constantia"/>
              </a:rPr>
              <a:t>except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Muslims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5" dirty="0">
                <a:latin typeface="Constantia"/>
                <a:cs typeface="Constantia"/>
              </a:rPr>
              <a:t>Unity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diversity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509"/>
            <a:ext cx="247078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Hinduism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8779"/>
            <a:ext cx="5171440" cy="430593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0" dirty="0">
                <a:latin typeface="Constantia"/>
                <a:cs typeface="Constantia"/>
              </a:rPr>
              <a:t>Polytheist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4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dol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orship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4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at</a:t>
            </a:r>
            <a:r>
              <a:rPr sz="2600" spc="10" dirty="0">
                <a:latin typeface="Constantia"/>
                <a:cs typeface="Constantia"/>
              </a:rPr>
              <a:t>u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orship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b="1" dirty="0">
                <a:latin typeface="Constantia"/>
                <a:cs typeface="Constantia"/>
              </a:rPr>
              <a:t>Cas</a:t>
            </a:r>
            <a:r>
              <a:rPr sz="2600" b="1" spc="-40" dirty="0">
                <a:latin typeface="Constantia"/>
                <a:cs typeface="Constantia"/>
              </a:rPr>
              <a:t>t</a:t>
            </a:r>
            <a:r>
              <a:rPr sz="2600" b="1" dirty="0">
                <a:latin typeface="Constantia"/>
                <a:cs typeface="Constantia"/>
              </a:rPr>
              <a:t>e</a:t>
            </a:r>
            <a:r>
              <a:rPr sz="2600" b="1" spc="-12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s</a:t>
            </a:r>
            <a:r>
              <a:rPr sz="2600" b="1" spc="-25" dirty="0">
                <a:latin typeface="Constantia"/>
                <a:cs typeface="Constantia"/>
              </a:rPr>
              <a:t>y</a:t>
            </a:r>
            <a:r>
              <a:rPr sz="2600" b="1" dirty="0">
                <a:latin typeface="Constantia"/>
                <a:cs typeface="Constantia"/>
              </a:rPr>
              <a:t>s</a:t>
            </a:r>
            <a:r>
              <a:rPr sz="2600" b="1" spc="-35" dirty="0">
                <a:latin typeface="Constantia"/>
                <a:cs typeface="Constantia"/>
              </a:rPr>
              <a:t>t</a:t>
            </a:r>
            <a:r>
              <a:rPr sz="2600" b="1" dirty="0">
                <a:latin typeface="Constantia"/>
                <a:cs typeface="Constantia"/>
              </a:rPr>
              <a:t>em</a:t>
            </a:r>
            <a:endParaRPr sz="2600">
              <a:latin typeface="Constantia"/>
              <a:cs typeface="Constantia"/>
            </a:endParaRPr>
          </a:p>
          <a:p>
            <a:pPr marL="259079" marR="223520" indent="83820">
              <a:lnSpc>
                <a:spcPct val="120000"/>
              </a:lnSpc>
            </a:pPr>
            <a:r>
              <a:rPr sz="2600" spc="-5" dirty="0">
                <a:latin typeface="Constantia"/>
                <a:cs typeface="Constantia"/>
              </a:rPr>
              <a:t>Brahmin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(Priests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educators)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Kshatriya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(Warriors)</a:t>
            </a:r>
            <a:endParaRPr sz="2600">
              <a:latin typeface="Constantia"/>
              <a:cs typeface="Constantia"/>
            </a:endParaRPr>
          </a:p>
          <a:p>
            <a:pPr marL="259079" marR="215265" indent="-9525">
              <a:lnSpc>
                <a:spcPts val="3750"/>
              </a:lnSpc>
              <a:spcBef>
                <a:spcPts val="225"/>
              </a:spcBef>
              <a:tabLst>
                <a:tab pos="1452245" algn="l"/>
              </a:tabLst>
            </a:pP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ais</a:t>
            </a:r>
            <a:r>
              <a:rPr sz="2600" spc="-40" dirty="0">
                <a:latin typeface="Constantia"/>
                <a:cs typeface="Constantia"/>
              </a:rPr>
              <a:t>h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	(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ul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spc="-30" dirty="0">
                <a:latin typeface="Constantia"/>
                <a:cs typeface="Constantia"/>
              </a:rPr>
              <a:t>i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ors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aders)  </a:t>
            </a:r>
            <a:r>
              <a:rPr sz="2600" spc="-10" dirty="0">
                <a:latin typeface="Constantia"/>
                <a:cs typeface="Constantia"/>
              </a:rPr>
              <a:t>Shudra,</a:t>
            </a:r>
            <a:endParaRPr sz="2600">
              <a:latin typeface="Constantia"/>
              <a:cs typeface="Constantia"/>
            </a:endParaRPr>
          </a:p>
          <a:p>
            <a:pPr marL="259079">
              <a:lnSpc>
                <a:spcPct val="100000"/>
              </a:lnSpc>
              <a:spcBef>
                <a:spcPts val="390"/>
              </a:spcBef>
            </a:pPr>
            <a:r>
              <a:rPr sz="2600" spc="-20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arijan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(</a:t>
            </a:r>
            <a:r>
              <a:rPr sz="2600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ou</a:t>
            </a:r>
            <a:r>
              <a:rPr sz="2600" spc="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ha</a:t>
            </a:r>
            <a:r>
              <a:rPr sz="2600" spc="5" dirty="0">
                <a:latin typeface="Constantia"/>
                <a:cs typeface="Constantia"/>
              </a:rPr>
              <a:t>b</a:t>
            </a:r>
            <a:r>
              <a:rPr sz="2600" spc="-15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out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cas</a:t>
            </a:r>
            <a:r>
              <a:rPr sz="2600" spc="-2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e)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6009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Arrival</a:t>
            </a:r>
            <a:r>
              <a:rPr sz="4000" dirty="0"/>
              <a:t> </a:t>
            </a:r>
            <a:r>
              <a:rPr sz="4000" spc="-5" dirty="0"/>
              <a:t>of</a:t>
            </a:r>
            <a:r>
              <a:rPr sz="4000" spc="-10" dirty="0"/>
              <a:t> </a:t>
            </a:r>
            <a:r>
              <a:rPr sz="4000" spc="-5" dirty="0"/>
              <a:t>Muslims</a:t>
            </a:r>
            <a:r>
              <a:rPr sz="4000" spc="-10" dirty="0"/>
              <a:t> </a:t>
            </a:r>
            <a:r>
              <a:rPr sz="4000" spc="-5" dirty="0"/>
              <a:t>in Indo</a:t>
            </a:r>
            <a:r>
              <a:rPr sz="4000" spc="-10" dirty="0"/>
              <a:t> </a:t>
            </a:r>
            <a:r>
              <a:rPr sz="4000" spc="-25" dirty="0"/>
              <a:t>Pakistan </a:t>
            </a:r>
            <a:r>
              <a:rPr sz="4000" spc="-885" dirty="0"/>
              <a:t> </a:t>
            </a:r>
            <a:r>
              <a:rPr sz="4000" spc="-15" dirty="0"/>
              <a:t>Subcontinent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877506"/>
            <a:ext cx="7964170" cy="371538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spc="-10" dirty="0">
                <a:latin typeface="Constantia"/>
                <a:cs typeface="Constantia"/>
              </a:rPr>
              <a:t>Three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Phases</a:t>
            </a:r>
            <a:endParaRPr sz="2400">
              <a:latin typeface="Constantia"/>
              <a:cs typeface="Constantia"/>
            </a:endParaRPr>
          </a:p>
          <a:p>
            <a:pPr marL="329565" indent="-317500">
              <a:lnSpc>
                <a:spcPct val="100000"/>
              </a:lnSpc>
              <a:spcBef>
                <a:spcPts val="645"/>
              </a:spcBef>
              <a:buSzPct val="140000"/>
              <a:buAutoNum type="arabicPeriod"/>
              <a:tabLst>
                <a:tab pos="330200" algn="l"/>
              </a:tabLst>
            </a:pPr>
            <a:r>
              <a:rPr sz="2000" b="1" spc="-5" dirty="0">
                <a:latin typeface="Constantia"/>
                <a:cs typeface="Constantia"/>
              </a:rPr>
              <a:t>South</a:t>
            </a:r>
            <a:r>
              <a:rPr sz="2000" b="1" spc="-85" dirty="0">
                <a:latin typeface="Constantia"/>
                <a:cs typeface="Constantia"/>
              </a:rPr>
              <a:t> </a:t>
            </a:r>
            <a:r>
              <a:rPr sz="2000" b="1" dirty="0">
                <a:latin typeface="Constantia"/>
                <a:cs typeface="Constantia"/>
              </a:rPr>
              <a:t>India</a:t>
            </a:r>
            <a:endParaRPr sz="2000">
              <a:latin typeface="Constantia"/>
              <a:cs typeface="Constantia"/>
            </a:endParaRPr>
          </a:p>
          <a:p>
            <a:pPr marL="546100" marR="269240" indent="-407670">
              <a:lnSpc>
                <a:spcPct val="100000"/>
              </a:lnSpc>
              <a:spcBef>
                <a:spcPts val="535"/>
              </a:spcBef>
            </a:pPr>
            <a:r>
              <a:rPr sz="2000" spc="-10" dirty="0">
                <a:latin typeface="Constantia"/>
                <a:cs typeface="Constantia"/>
              </a:rPr>
              <a:t>First Muslim </a:t>
            </a:r>
            <a:r>
              <a:rPr sz="2000" spc="-15" dirty="0">
                <a:latin typeface="Constantia"/>
                <a:cs typeface="Constantia"/>
              </a:rPr>
              <a:t>colony </a:t>
            </a:r>
            <a:r>
              <a:rPr sz="2000" dirty="0">
                <a:latin typeface="Constantia"/>
                <a:cs typeface="Constantia"/>
              </a:rPr>
              <a:t>of </a:t>
            </a:r>
            <a:r>
              <a:rPr sz="2000" spc="-5" dirty="0">
                <a:latin typeface="Constantia"/>
                <a:cs typeface="Constantia"/>
              </a:rPr>
              <a:t>traders </a:t>
            </a:r>
            <a:r>
              <a:rPr sz="2000" spc="-20" dirty="0">
                <a:latin typeface="Constantia"/>
                <a:cs typeface="Constantia"/>
              </a:rPr>
              <a:t>were </a:t>
            </a:r>
            <a:r>
              <a:rPr sz="2000" spc="-5" dirty="0">
                <a:latin typeface="Constantia"/>
                <a:cs typeface="Constantia"/>
              </a:rPr>
              <a:t>in South </a:t>
            </a:r>
            <a:r>
              <a:rPr sz="2000" dirty="0">
                <a:latin typeface="Constantia"/>
                <a:cs typeface="Constantia"/>
              </a:rPr>
              <a:t>India. </a:t>
            </a:r>
            <a:r>
              <a:rPr sz="2000" spc="-10" dirty="0">
                <a:latin typeface="Constantia"/>
                <a:cs typeface="Constantia"/>
              </a:rPr>
              <a:t>Arab </a:t>
            </a:r>
            <a:r>
              <a:rPr sz="2000" spc="-5" dirty="0">
                <a:latin typeface="Constantia"/>
                <a:cs typeface="Constantia"/>
              </a:rPr>
              <a:t>traders </a:t>
            </a:r>
            <a:r>
              <a:rPr sz="2000" dirty="0">
                <a:latin typeface="Constantia"/>
                <a:cs typeface="Constantia"/>
              </a:rPr>
              <a:t>had 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trade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links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with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India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before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Islam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they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had </a:t>
            </a:r>
            <a:r>
              <a:rPr sz="2000" spc="-10" dirty="0">
                <a:latin typeface="Constantia"/>
                <a:cs typeface="Constantia"/>
              </a:rPr>
              <a:t>monopoly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on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sea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routs.</a:t>
            </a:r>
            <a:endParaRPr sz="2000">
              <a:latin typeface="Constantia"/>
              <a:cs typeface="Constantia"/>
            </a:endParaRPr>
          </a:p>
          <a:p>
            <a:pPr marL="269875" indent="-257810">
              <a:lnSpc>
                <a:spcPct val="100000"/>
              </a:lnSpc>
              <a:spcBef>
                <a:spcPts val="484"/>
              </a:spcBef>
              <a:buAutoNum type="arabicPeriod" startAt="2"/>
              <a:tabLst>
                <a:tab pos="270510" algn="l"/>
              </a:tabLst>
            </a:pPr>
            <a:r>
              <a:rPr sz="2000" b="1" spc="-5" dirty="0">
                <a:latin typeface="Constantia"/>
                <a:cs typeface="Constantia"/>
              </a:rPr>
              <a:t>Sind</a:t>
            </a:r>
            <a:endParaRPr sz="2000">
              <a:latin typeface="Constantia"/>
              <a:cs typeface="Constantia"/>
            </a:endParaRPr>
          </a:p>
          <a:p>
            <a:pPr marL="546100" marR="5080" indent="-343535">
              <a:lnSpc>
                <a:spcPct val="99300"/>
              </a:lnSpc>
              <a:spcBef>
                <a:spcPts val="495"/>
              </a:spcBef>
            </a:pPr>
            <a:r>
              <a:rPr sz="2000" dirty="0">
                <a:latin typeface="Constantia"/>
                <a:cs typeface="Constantia"/>
              </a:rPr>
              <a:t>During </a:t>
            </a:r>
            <a:r>
              <a:rPr sz="2000" spc="-5" dirty="0">
                <a:latin typeface="Constantia"/>
                <a:cs typeface="Constantia"/>
              </a:rPr>
              <a:t>Umayyad rule </a:t>
            </a:r>
            <a:r>
              <a:rPr sz="2000" dirty="0">
                <a:latin typeface="Constantia"/>
                <a:cs typeface="Constantia"/>
              </a:rPr>
              <a:t>, </a:t>
            </a:r>
            <a:r>
              <a:rPr sz="2000" spc="-10" dirty="0">
                <a:latin typeface="Constantia"/>
                <a:cs typeface="Constantia"/>
              </a:rPr>
              <a:t>Governor </a:t>
            </a:r>
            <a:r>
              <a:rPr sz="2000" dirty="0">
                <a:latin typeface="Constantia"/>
                <a:cs typeface="Constantia"/>
              </a:rPr>
              <a:t>of </a:t>
            </a:r>
            <a:r>
              <a:rPr sz="2000" spc="-10" dirty="0">
                <a:latin typeface="Constantia"/>
                <a:cs typeface="Constantia"/>
              </a:rPr>
              <a:t>Iraq </a:t>
            </a:r>
            <a:r>
              <a:rPr sz="2000" spc="-5" dirty="0">
                <a:latin typeface="Constantia"/>
                <a:cs typeface="Constantia"/>
              </a:rPr>
              <a:t>Hajjaj Bin </a:t>
            </a:r>
            <a:r>
              <a:rPr sz="2000" spc="-35" dirty="0">
                <a:latin typeface="Constantia"/>
                <a:cs typeface="Constantia"/>
              </a:rPr>
              <a:t>Yousf </a:t>
            </a:r>
            <a:r>
              <a:rPr sz="2000" dirty="0">
                <a:latin typeface="Constantia"/>
                <a:cs typeface="Constantia"/>
              </a:rPr>
              <a:t>had </a:t>
            </a:r>
            <a:r>
              <a:rPr sz="2000" spc="10" dirty="0">
                <a:latin typeface="Constantia"/>
                <a:cs typeface="Constantia"/>
              </a:rPr>
              <a:t>conflict 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with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rule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4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Sind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Raja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Dahir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on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issue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looting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Arabs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ship </a:t>
            </a:r>
            <a:r>
              <a:rPr sz="2000" spc="-484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by </a:t>
            </a:r>
            <a:r>
              <a:rPr sz="2000" spc="-5" dirty="0">
                <a:latin typeface="Constantia"/>
                <a:cs typeface="Constantia"/>
              </a:rPr>
              <a:t>Sind </a:t>
            </a:r>
            <a:r>
              <a:rPr sz="2000" spc="-15" dirty="0">
                <a:latin typeface="Constantia"/>
                <a:cs typeface="Constantia"/>
              </a:rPr>
              <a:t>pirates </a:t>
            </a:r>
            <a:r>
              <a:rPr sz="2000" spc="-5" dirty="0">
                <a:latin typeface="Constantia"/>
                <a:cs typeface="Constantia"/>
              </a:rPr>
              <a:t>result </a:t>
            </a:r>
            <a:r>
              <a:rPr sz="2000" spc="-10" dirty="0">
                <a:latin typeface="Constantia"/>
                <a:cs typeface="Constantia"/>
              </a:rPr>
              <a:t>was </a:t>
            </a:r>
            <a:r>
              <a:rPr sz="2000" spc="-5" dirty="0">
                <a:latin typeface="Constantia"/>
                <a:cs typeface="Constantia"/>
              </a:rPr>
              <a:t>attack </a:t>
            </a:r>
            <a:r>
              <a:rPr sz="2000" dirty="0">
                <a:latin typeface="Constantia"/>
                <a:cs typeface="Constantia"/>
              </a:rPr>
              <a:t>of </a:t>
            </a:r>
            <a:r>
              <a:rPr sz="2000" spc="-10" dirty="0">
                <a:latin typeface="Constantia"/>
                <a:cs typeface="Constantia"/>
              </a:rPr>
              <a:t>Muhammad </a:t>
            </a:r>
            <a:r>
              <a:rPr sz="2000" spc="-5" dirty="0">
                <a:latin typeface="Constantia"/>
                <a:cs typeface="Constantia"/>
              </a:rPr>
              <a:t>bin Qasim </a:t>
            </a:r>
            <a:r>
              <a:rPr sz="2000" dirty="0">
                <a:latin typeface="Constantia"/>
                <a:cs typeface="Constantia"/>
              </a:rPr>
              <a:t>on </a:t>
            </a:r>
            <a:r>
              <a:rPr sz="2000" spc="-5" dirty="0">
                <a:latin typeface="Constantia"/>
                <a:cs typeface="Constantia"/>
              </a:rPr>
              <a:t>Sind </a:t>
            </a:r>
            <a:r>
              <a:rPr sz="2000" dirty="0">
                <a:latin typeface="Constantia"/>
                <a:cs typeface="Constantia"/>
              </a:rPr>
              <a:t> at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10" dirty="0">
                <a:latin typeface="Constantia"/>
                <a:cs typeface="Constantia"/>
              </a:rPr>
              <a:t>712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AD</a:t>
            </a:r>
            <a:r>
              <a:rPr sz="2800" spc="-5" dirty="0">
                <a:latin typeface="Constantia"/>
                <a:cs typeface="Constantia"/>
              </a:rPr>
              <a:t>. </a:t>
            </a:r>
            <a:r>
              <a:rPr sz="2000" spc="-5" dirty="0">
                <a:latin typeface="Constantia"/>
                <a:cs typeface="Constantia"/>
              </a:rPr>
              <a:t>Sind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became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province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3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Muslim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Empire.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D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700</Words>
  <Application>Microsoft Office PowerPoint</Application>
  <PresentationFormat>On-screen Show (4:3)</PresentationFormat>
  <Paragraphs>118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Historical Perspective</vt:lpstr>
      <vt:lpstr>At the end of this unit students will be  able to:</vt:lpstr>
      <vt:lpstr>India</vt:lpstr>
      <vt:lpstr>Ancient India</vt:lpstr>
      <vt:lpstr>Indus Valley Civilization (5000)</vt:lpstr>
      <vt:lpstr>Significant aspects of Indus Valley  civilization</vt:lpstr>
      <vt:lpstr>PowerPoint Presentation</vt:lpstr>
      <vt:lpstr>Hinduism</vt:lpstr>
      <vt:lpstr>Arrival of Muslims in Indo Pakistan  Subcontinent</vt:lpstr>
      <vt:lpstr>Cont---</vt:lpstr>
      <vt:lpstr>Spread of Islam in Subcontinent</vt:lpstr>
      <vt:lpstr>Cont---</vt:lpstr>
      <vt:lpstr>Challenges faced by Muslims and their  Responses</vt:lpstr>
      <vt:lpstr>Cont-- 2.Feeling of insecurity (being in minority)</vt:lpstr>
      <vt:lpstr>Cont-- 3.Fear of loosing cultural identity</vt:lpstr>
      <vt:lpstr>Factors behind the formation of Muslim  community</vt:lpstr>
      <vt:lpstr>Result</vt:lpstr>
      <vt:lpstr>SUFISM (ISLAMIC MYSTICISM)</vt:lpstr>
      <vt:lpstr>PowerPoint Presentation</vt:lpstr>
      <vt:lpstr>Revivalist &amp; Reformist  Movements</vt:lpstr>
      <vt:lpstr>Prominent thinkers</vt:lpstr>
      <vt:lpstr>Shah Waliullah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Pakistan Studies</dc:title>
  <dc:creator>User</dc:creator>
  <cp:lastModifiedBy>Sapna202022@outlook.com</cp:lastModifiedBy>
  <cp:revision>3</cp:revision>
  <dcterms:created xsi:type="dcterms:W3CDTF">2022-10-02T13:46:37Z</dcterms:created>
  <dcterms:modified xsi:type="dcterms:W3CDTF">2022-10-02T15:18:40Z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2022-10-02T00:00:00Z</vt:filetime>
  </property>
</Properties>
</file>