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437" r:id="rId2"/>
    <p:sldId id="438" r:id="rId3"/>
    <p:sldId id="436" r:id="rId4"/>
    <p:sldId id="275" r:id="rId5"/>
    <p:sldId id="281" r:id="rId6"/>
    <p:sldId id="257" r:id="rId7"/>
    <p:sldId id="263" r:id="rId8"/>
    <p:sldId id="258" r:id="rId9"/>
    <p:sldId id="259" r:id="rId10"/>
    <p:sldId id="260" r:id="rId11"/>
    <p:sldId id="261" r:id="rId12"/>
    <p:sldId id="262" r:id="rId13"/>
    <p:sldId id="265" r:id="rId14"/>
    <p:sldId id="266" r:id="rId15"/>
    <p:sldId id="333" r:id="rId16"/>
    <p:sldId id="268" r:id="rId17"/>
    <p:sldId id="269" r:id="rId18"/>
    <p:sldId id="270" r:id="rId19"/>
    <p:sldId id="273" r:id="rId20"/>
    <p:sldId id="271" r:id="rId21"/>
    <p:sldId id="272" r:id="rId22"/>
    <p:sldId id="276" r:id="rId23"/>
    <p:sldId id="277" r:id="rId24"/>
    <p:sldId id="279" r:id="rId25"/>
    <p:sldId id="278" r:id="rId26"/>
    <p:sldId id="280" r:id="rId27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E62"/>
    <a:srgbClr val="FF4775"/>
    <a:srgbClr val="FF94AF"/>
    <a:srgbClr val="FF5781"/>
    <a:srgbClr val="EBC053"/>
    <a:srgbClr val="E6B02A"/>
    <a:srgbClr val="54C0E2"/>
    <a:srgbClr val="747335"/>
    <a:srgbClr val="427335"/>
    <a:srgbClr val="8327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6632" autoAdjust="0"/>
    <p:restoredTop sz="95833" autoAdjust="0"/>
  </p:normalViewPr>
  <p:slideViewPr>
    <p:cSldViewPr>
      <p:cViewPr varScale="1">
        <p:scale>
          <a:sx n="72" d="100"/>
          <a:sy n="72" d="100"/>
        </p:scale>
        <p:origin x="170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268"/>
    </p:cViewPr>
  </p:sorterViewPr>
  <p:notesViewPr>
    <p:cSldViewPr>
      <p:cViewPr varScale="1">
        <p:scale>
          <a:sx n="62" d="100"/>
          <a:sy n="62" d="100"/>
        </p:scale>
        <p:origin x="-1404" y="-7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CADCAFE-6052-4CF3-9D74-7AB56C920A48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86885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d-ID" noProof="0"/>
              <a:t>Click to edit Master text styles</a:t>
            </a:r>
          </a:p>
          <a:p>
            <a:pPr lvl="1"/>
            <a:r>
              <a:rPr lang="id-ID" noProof="0"/>
              <a:t>Second level</a:t>
            </a:r>
          </a:p>
          <a:p>
            <a:pPr lvl="2"/>
            <a:r>
              <a:rPr lang="id-ID" noProof="0"/>
              <a:t>Third level</a:t>
            </a:r>
          </a:p>
          <a:p>
            <a:pPr lvl="3"/>
            <a:r>
              <a:rPr lang="id-ID" noProof="0"/>
              <a:t>Fourth level</a:t>
            </a:r>
          </a:p>
          <a:p>
            <a:pPr lvl="4"/>
            <a:r>
              <a:rPr lang="id-ID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D2176D3-5034-44DF-A657-70118B6377FA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76524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61D5D-0720-435C-937E-287D6ABED5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60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61D5D-0720-435C-937E-287D6ABED5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85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X=5y+90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61D5D-0720-435C-937E-287D6ABED5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69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0" y="6624638"/>
            <a:ext cx="3041650" cy="233362"/>
          </a:xfrm>
          <a:prstGeom prst="rect">
            <a:avLst/>
          </a:prstGeom>
          <a:solidFill>
            <a:srgbClr val="FF2E6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/>
              <a:t>President University</a:t>
            </a:r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3041650" y="6624638"/>
            <a:ext cx="3076575" cy="233362"/>
          </a:xfrm>
          <a:prstGeom prst="rect">
            <a:avLst/>
          </a:prstGeom>
          <a:solidFill>
            <a:srgbClr val="FF578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/>
              <a:t>Erwin Sitompul</a:t>
            </a: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02350" y="6624638"/>
            <a:ext cx="3041650" cy="233362"/>
          </a:xfrm>
          <a:prstGeom prst="rect">
            <a:avLst/>
          </a:prstGeom>
          <a:solidFill>
            <a:srgbClr val="FF94A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/>
              <a:t>PBST 1/</a:t>
            </a:r>
            <a:fld id="{0E0E0EFC-0006-47B9-BD30-22160D0C1AE9}" type="slidenum">
              <a:rPr lang="en-US" sz="1400"/>
              <a:pPr algn="ctr">
                <a:defRPr/>
              </a:pPr>
              <a:t>‹#›</a:t>
            </a:fld>
            <a:endParaRPr lang="en-US" sz="1400"/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2622550" y="4362450"/>
            <a:ext cx="3851275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Dr.-Ing. Erwin Sitompul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President University</a:t>
            </a:r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0" y="1917700"/>
            <a:ext cx="9144000" cy="406400"/>
          </a:xfrm>
          <a:prstGeom prst="rect">
            <a:avLst/>
          </a:prstGeom>
          <a:solidFill>
            <a:srgbClr val="FF578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bIns="82800" anchor="ctr" anchorCtr="1"/>
          <a:lstStyle/>
          <a:p>
            <a:pPr algn="ctr">
              <a:defRPr/>
            </a:pPr>
            <a:r>
              <a:rPr lang="en-US"/>
              <a:t>Lecture 1</a:t>
            </a: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0" y="1192213"/>
            <a:ext cx="9144000" cy="687387"/>
          </a:xfrm>
          <a:prstGeom prst="rect">
            <a:avLst/>
          </a:prstGeom>
          <a:solidFill>
            <a:srgbClr val="FF94A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3600"/>
              <a:t>Probability and Statistics</a:t>
            </a:r>
          </a:p>
        </p:txBody>
      </p:sp>
      <p:pic>
        <p:nvPicPr>
          <p:cNvPr id="8" name="Picture 27" descr="45277351686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084888"/>
            <a:ext cx="4000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2039938" y="5295900"/>
            <a:ext cx="4978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FF2E62"/>
                </a:solidFill>
              </a:rPr>
              <a:t>http://zitompul.wordpress.com</a:t>
            </a:r>
          </a:p>
        </p:txBody>
      </p:sp>
      <p:sp>
        <p:nvSpPr>
          <p:cNvPr id="10" name="Line 30"/>
          <p:cNvSpPr>
            <a:spLocks noChangeShapeType="1"/>
          </p:cNvSpPr>
          <p:nvPr userDrawn="1"/>
        </p:nvSpPr>
        <p:spPr bwMode="auto">
          <a:xfrm>
            <a:off x="0" y="1898650"/>
            <a:ext cx="9144000" cy="0"/>
          </a:xfrm>
          <a:prstGeom prst="line">
            <a:avLst/>
          </a:prstGeom>
          <a:noFill/>
          <a:ln w="57150">
            <a:solidFill>
              <a:srgbClr val="FF2E62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749840" y="6051490"/>
            <a:ext cx="1640584" cy="400110"/>
            <a:chOff x="1638300" y="6051490"/>
            <a:chExt cx="1640584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638300" y="6051490"/>
              <a:ext cx="358775" cy="400110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62518" y="6051490"/>
              <a:ext cx="367409" cy="400110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93048" y="6051490"/>
              <a:ext cx="367409" cy="400110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11475" y="6051490"/>
              <a:ext cx="367409" cy="400110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3769778" y="6049895"/>
            <a:ext cx="1597392" cy="396000"/>
            <a:chOff x="3769778" y="6049895"/>
            <a:chExt cx="1597392" cy="396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769778" y="6049895"/>
              <a:ext cx="324000" cy="396000"/>
            </a:xfrm>
            <a:prstGeom prst="rect">
              <a:avLst/>
            </a:prstGeom>
            <a:noFill/>
            <a:ln w="57150" cap="flat" cmpd="sng" algn="ctr">
              <a:solidFill>
                <a:srgbClr val="FF2E6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4621568" y="6049895"/>
              <a:ext cx="324000" cy="396000"/>
            </a:xfrm>
            <a:prstGeom prst="rect">
              <a:avLst/>
            </a:prstGeom>
            <a:noFill/>
            <a:ln w="57150" cap="flat" cmpd="sng" algn="ctr">
              <a:solidFill>
                <a:srgbClr val="FF2E6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5043170" y="6049895"/>
              <a:ext cx="324000" cy="396000"/>
            </a:xfrm>
            <a:prstGeom prst="rect">
              <a:avLst/>
            </a:prstGeom>
            <a:noFill/>
            <a:ln w="57150" cap="flat" cmpd="sng" algn="ctr">
              <a:solidFill>
                <a:srgbClr val="FF94A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0" name="Rectangle 19"/>
            <p:cNvSpPr/>
            <p:nvPr userDrawn="1"/>
          </p:nvSpPr>
          <p:spPr bwMode="auto">
            <a:xfrm>
              <a:off x="4198076" y="6049895"/>
              <a:ext cx="324000" cy="396000"/>
            </a:xfrm>
            <a:prstGeom prst="rect">
              <a:avLst/>
            </a:prstGeom>
            <a:noFill/>
            <a:ln w="57150" cap="flat" cmpd="sng" algn="ctr">
              <a:solidFill>
                <a:srgbClr val="FF94A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279400"/>
            <a:ext cx="2278063" cy="5846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79400"/>
            <a:ext cx="6686550" cy="5846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" y="279400"/>
            <a:ext cx="9117013" cy="449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233363"/>
            <a:ext cx="9144000" cy="539750"/>
          </a:xfrm>
          <a:prstGeom prst="rect">
            <a:avLst/>
          </a:prstGeom>
          <a:solidFill>
            <a:srgbClr val="FF94A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3600" dirty="0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3130550" cy="233363"/>
          </a:xfrm>
          <a:prstGeom prst="rect">
            <a:avLst/>
          </a:prstGeom>
          <a:solidFill>
            <a:srgbClr val="FF2E6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en-US" sz="1400" dirty="0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3130550" y="0"/>
            <a:ext cx="6010275" cy="233363"/>
          </a:xfrm>
          <a:prstGeom prst="rect">
            <a:avLst/>
          </a:prstGeom>
          <a:solidFill>
            <a:srgbClr val="FF578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400" dirty="0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6624638"/>
            <a:ext cx="3041650" cy="233362"/>
          </a:xfrm>
          <a:prstGeom prst="rect">
            <a:avLst/>
          </a:prstGeom>
          <a:solidFill>
            <a:srgbClr val="FF2E6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 dirty="0"/>
              <a:t>President University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3041650" y="6624638"/>
            <a:ext cx="3076575" cy="233362"/>
          </a:xfrm>
          <a:prstGeom prst="rect">
            <a:avLst/>
          </a:prstGeom>
          <a:solidFill>
            <a:srgbClr val="FF578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 dirty="0"/>
              <a:t>Erwin </a:t>
            </a:r>
            <a:r>
              <a:rPr lang="en-US" sz="1400" dirty="0" err="1"/>
              <a:t>Sitompul</a:t>
            </a:r>
            <a:endParaRPr lang="en-US" sz="1400" dirty="0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6102350" y="6624638"/>
            <a:ext cx="3041650" cy="233362"/>
          </a:xfrm>
          <a:prstGeom prst="rect">
            <a:avLst/>
          </a:prstGeom>
          <a:solidFill>
            <a:srgbClr val="FF94A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/>
              <a:t>PBST 1/</a:t>
            </a:r>
            <a:fld id="{AC268E9D-97A9-4070-9270-1A022528A1B1}" type="slidenum">
              <a:rPr lang="en-US" sz="1400"/>
              <a:pPr algn="ctr">
                <a:defRPr/>
              </a:pPr>
              <a:t>‹#›</a:t>
            </a:fld>
            <a:endParaRPr lang="en-US" sz="1400"/>
          </a:p>
        </p:txBody>
      </p:sp>
      <p:pic>
        <p:nvPicPr>
          <p:cNvPr id="8201" name="Picture 34" descr="45277351686s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6200" y="6084888"/>
            <a:ext cx="4000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9496" y="5814140"/>
            <a:ext cx="577850" cy="7556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285698" name="Rectangle 2"/>
          <p:cNvSpPr>
            <a:spLocks noChangeArrowheads="1"/>
          </p:cNvSpPr>
          <p:nvPr/>
        </p:nvSpPr>
        <p:spPr bwMode="auto">
          <a:xfrm>
            <a:off x="90488" y="908050"/>
            <a:ext cx="6191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buFont typeface="Wingdings" pitchFamily="2" charset="2"/>
              <a:buNone/>
              <a:tabLst>
                <a:tab pos="266700" algn="l"/>
                <a:tab pos="1792288" algn="l"/>
              </a:tabLst>
            </a:pPr>
            <a:r>
              <a:rPr lang="en-US" sz="2200" b="1" dirty="0">
                <a:solidFill>
                  <a:schemeClr val="tx1"/>
                </a:solidFill>
              </a:rPr>
              <a:t>Textbook:</a:t>
            </a:r>
          </a:p>
          <a:p>
            <a:pPr algn="l">
              <a:lnSpc>
                <a:spcPct val="80000"/>
              </a:lnSpc>
              <a:spcBef>
                <a:spcPts val="400"/>
              </a:spcBef>
              <a:tabLst>
                <a:tab pos="266700" algn="l"/>
                <a:tab pos="1792288" algn="l"/>
              </a:tabLst>
            </a:pPr>
            <a:r>
              <a:rPr lang="en-US" sz="2200" dirty="0">
                <a:solidFill>
                  <a:schemeClr val="tx1"/>
                </a:solidFill>
              </a:rPr>
              <a:t>“Probability and Statistics for Engineers &amp; Scientists”, 9</a:t>
            </a:r>
            <a:r>
              <a:rPr lang="en-US" sz="2200" baseline="30000" dirty="0">
                <a:solidFill>
                  <a:schemeClr val="tx1"/>
                </a:solidFill>
              </a:rPr>
              <a:t>th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id-ID" sz="2200" dirty="0">
                <a:solidFill>
                  <a:schemeClr val="tx1"/>
                </a:solidFill>
              </a:rPr>
              <a:t>Edition, </a:t>
            </a:r>
            <a:r>
              <a:rPr lang="en-US" sz="2200" dirty="0">
                <a:solidFill>
                  <a:schemeClr val="tx1"/>
                </a:solidFill>
              </a:rPr>
              <a:t>Ronald E. Walpole, et. al.</a:t>
            </a:r>
            <a:r>
              <a:rPr lang="id-ID" sz="2200" dirty="0">
                <a:solidFill>
                  <a:schemeClr val="tx1"/>
                </a:solidFill>
              </a:rPr>
              <a:t>, </a:t>
            </a:r>
            <a:r>
              <a:rPr lang="en-US" sz="2200" dirty="0">
                <a:solidFill>
                  <a:schemeClr val="tx1"/>
                </a:solidFill>
              </a:rPr>
              <a:t>Pearson, 2010.</a:t>
            </a:r>
            <a:endParaRPr lang="id-ID" sz="2200" dirty="0">
              <a:solidFill>
                <a:schemeClr val="tx1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Textbook and Syllabus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3133725" y="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Probability and Statistics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1438" y="2303875"/>
            <a:ext cx="8999537" cy="395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6E7882"/>
              </a:buClr>
              <a:tabLst>
                <a:tab pos="1798638" algn="l"/>
              </a:tabLst>
            </a:pPr>
            <a:r>
              <a:rPr lang="en-US" sz="2200" b="1" dirty="0">
                <a:solidFill>
                  <a:schemeClr val="tx1"/>
                </a:solidFill>
              </a:rPr>
              <a:t>Syllabus: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  <a:tabLst>
                <a:tab pos="1885950" algn="l"/>
              </a:tabLst>
            </a:pPr>
            <a:r>
              <a:rPr lang="en-US" sz="2200" dirty="0">
                <a:solidFill>
                  <a:schemeClr val="tx1"/>
                </a:solidFill>
              </a:rPr>
              <a:t>Chapter 1:	Introduction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  <a:tabLst>
                <a:tab pos="1885950" algn="l"/>
              </a:tabLst>
            </a:pPr>
            <a:r>
              <a:rPr lang="en-US" sz="2200" dirty="0">
                <a:solidFill>
                  <a:schemeClr val="tx1"/>
                </a:solidFill>
              </a:rPr>
              <a:t>Chapter 2:	Probability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  <a:tabLst>
                <a:tab pos="1885950" algn="l"/>
              </a:tabLst>
            </a:pPr>
            <a:r>
              <a:rPr lang="en-US" sz="2200" dirty="0">
                <a:solidFill>
                  <a:schemeClr val="tx1"/>
                </a:solidFill>
              </a:rPr>
              <a:t>Chapter 3:	Random Variables and 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	Probability Distributions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  <a:tabLst>
                <a:tab pos="1885950" algn="l"/>
              </a:tabLst>
            </a:pPr>
            <a:r>
              <a:rPr lang="en-US" sz="2200" dirty="0">
                <a:solidFill>
                  <a:schemeClr val="tx1"/>
                </a:solidFill>
              </a:rPr>
              <a:t>Chapter 4: 	Mathematical Expectation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  <a:tabLst>
                <a:tab pos="1885950" algn="l"/>
              </a:tabLst>
            </a:pPr>
            <a:r>
              <a:rPr lang="en-US" sz="2200" dirty="0">
                <a:solidFill>
                  <a:schemeClr val="tx1"/>
                </a:solidFill>
              </a:rPr>
              <a:t>Chapter 5:	Some Discrete Probability Distributions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  <a:tabLst>
                <a:tab pos="1885950" algn="l"/>
              </a:tabLst>
            </a:pPr>
            <a:r>
              <a:rPr lang="en-US" sz="2200" dirty="0">
                <a:solidFill>
                  <a:schemeClr val="tx1"/>
                </a:solidFill>
              </a:rPr>
              <a:t>Chapter 6:	Some Continuous Probability Distributions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  <a:tabLst>
                <a:tab pos="1885950" algn="l"/>
              </a:tabLst>
            </a:pPr>
            <a:r>
              <a:rPr lang="en-US" sz="2200" dirty="0">
                <a:solidFill>
                  <a:schemeClr val="tx1"/>
                </a:solidFill>
              </a:rPr>
              <a:t>Chapter 8: 	Fundamental Sampling Distributions and 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	Data Descriptions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  <a:tabLst>
                <a:tab pos="1885950" algn="l"/>
              </a:tabLst>
            </a:pPr>
            <a:r>
              <a:rPr lang="en-US" sz="2200" dirty="0">
                <a:solidFill>
                  <a:schemeClr val="tx1"/>
                </a:solidFill>
              </a:rPr>
              <a:t>Chapter 9: 	One- and Two-Sample Estimation Problems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  <a:tabLst>
                <a:tab pos="1885950" algn="l"/>
              </a:tabLst>
            </a:pPr>
            <a:r>
              <a:rPr lang="en-US" sz="2200" dirty="0">
                <a:solidFill>
                  <a:schemeClr val="tx1"/>
                </a:solidFill>
              </a:rPr>
              <a:t>Chapter 10:	One- and Two-Sample Tests of Hypotheses</a:t>
            </a:r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9987" y="850900"/>
            <a:ext cx="2546509" cy="3081337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5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5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8" grpId="0" uiExpand="1" build="p"/>
      <p:bldP spid="8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8FDC7-4549-4D21-BDED-74C12C151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Measurement Scales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6521A-F702-44EB-935D-725343785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Interval Scale</a:t>
            </a:r>
            <a:endParaRPr lang="en-US" dirty="0"/>
          </a:p>
          <a:p>
            <a:pPr lvl="1"/>
            <a:r>
              <a:rPr lang="en-US" dirty="0"/>
              <a:t>Equal intervals between each value.</a:t>
            </a:r>
          </a:p>
          <a:p>
            <a:pPr lvl="1"/>
            <a:r>
              <a:rPr lang="en-US" dirty="0"/>
              <a:t>Ordered series of equal-sized categories.</a:t>
            </a:r>
          </a:p>
          <a:p>
            <a:pPr lvl="1"/>
            <a:r>
              <a:rPr lang="en-US" dirty="0"/>
              <a:t>Interval measurements identify the direction and magnitude of a difference. </a:t>
            </a:r>
          </a:p>
          <a:p>
            <a:pPr lvl="1"/>
            <a:r>
              <a:rPr lang="en-US" dirty="0"/>
              <a:t>The zero point may be located arbitrary on an interval scale.</a:t>
            </a:r>
          </a:p>
          <a:p>
            <a:pPr lvl="1"/>
            <a:r>
              <a:rPr lang="en-US" b="1" i="1" dirty="0"/>
              <a:t>For example: </a:t>
            </a:r>
          </a:p>
          <a:p>
            <a:pPr lvl="2"/>
            <a:r>
              <a:rPr lang="en-US" dirty="0"/>
              <a:t>Temperature in Celsius or Fahrenheit</a:t>
            </a:r>
          </a:p>
          <a:p>
            <a:pPr lvl="2"/>
            <a:r>
              <a:rPr lang="en-US" dirty="0"/>
              <a:t>IQ scores</a:t>
            </a:r>
          </a:p>
          <a:p>
            <a:pPr lvl="2"/>
            <a:r>
              <a:rPr lang="en-US" dirty="0"/>
              <a:t>Likert scales (e.g., "Strongly disagree", "Disagree", "Neither agree nor disagree", "Agree", "Strongly agree")</a:t>
            </a:r>
          </a:p>
        </p:txBody>
      </p:sp>
    </p:spTree>
    <p:extLst>
      <p:ext uri="{BB962C8B-B14F-4D97-AF65-F5344CB8AC3E}">
        <p14:creationId xmlns:p14="http://schemas.microsoft.com/office/powerpoint/2010/main" val="2976679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8FDC7-4549-4D21-BDED-74C12C151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Measurement Scales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6521A-F702-44EB-935D-725343785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Ratio Scale</a:t>
            </a:r>
            <a:endParaRPr lang="en-US" dirty="0"/>
          </a:p>
          <a:p>
            <a:pPr lvl="1"/>
            <a:r>
              <a:rPr lang="en-US" dirty="0"/>
              <a:t>A ratio scale is a type of measurement scale that has equal intervals between each value and a true zero point. </a:t>
            </a:r>
          </a:p>
          <a:p>
            <a:pPr lvl="1"/>
            <a:r>
              <a:rPr lang="en-US" dirty="0"/>
              <a:t>This means that you can compare the differences between two values on a ratio scale, as well as calculate ratios.</a:t>
            </a:r>
          </a:p>
          <a:p>
            <a:pPr lvl="1"/>
            <a:r>
              <a:rPr lang="en-US" b="1" i="1" dirty="0"/>
              <a:t>For Example:</a:t>
            </a:r>
          </a:p>
          <a:p>
            <a:pPr marL="457200" lvl="1" indent="0">
              <a:buNone/>
            </a:pPr>
            <a:r>
              <a:rPr lang="en-US" dirty="0"/>
              <a:t>How much distance the runner-up lost from the winner in a racing track?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83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8FDC7-4549-4D21-BDED-74C12C151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Measurement Scales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6521A-F702-44EB-935D-725343785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Interval vs. Ratio Scale</a:t>
            </a:r>
            <a:endParaRPr lang="en-US" dirty="0"/>
          </a:p>
          <a:p>
            <a:pPr lvl="1"/>
            <a:r>
              <a:rPr lang="en-US" dirty="0"/>
              <a:t>Interval scales hold no true zero and can represent values below zero.</a:t>
            </a:r>
          </a:p>
          <a:p>
            <a:pPr lvl="1"/>
            <a:r>
              <a:rPr lang="en-US" dirty="0"/>
              <a:t>Ratio scale never fall below zero. </a:t>
            </a:r>
          </a:p>
          <a:p>
            <a:pPr lvl="1"/>
            <a:r>
              <a:rPr lang="en-US" dirty="0"/>
              <a:t>This means that you can say that one value on a ratio scale is twice as large as another value, or that one value is half as large as another value.</a:t>
            </a:r>
          </a:p>
          <a:p>
            <a:pPr lvl="1"/>
            <a:r>
              <a:rPr lang="en-US" b="1" dirty="0"/>
              <a:t>Example:</a:t>
            </a:r>
          </a:p>
          <a:p>
            <a:pPr lvl="2"/>
            <a:r>
              <a:rPr lang="en-US" dirty="0"/>
              <a:t>A person who is 1.8 meters tall is twice as tall as a person who is 0.9 meters tall.</a:t>
            </a:r>
          </a:p>
          <a:p>
            <a:pPr lvl="2"/>
            <a:r>
              <a:rPr lang="en-US" dirty="0"/>
              <a:t>A person who weighs 100 kilograms weighs twice as much as a person who weighs 50 kilograms.</a:t>
            </a:r>
          </a:p>
          <a:p>
            <a:pPr lvl="2"/>
            <a:r>
              <a:rPr lang="en-US" dirty="0"/>
              <a:t>A person who is 20 years old is twice as old as a person who is 10 years old.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240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4E0C0-6D2D-4285-ABB7-19A0CF7B4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CF2DE-5519-4AD7-BFDF-70C521F1B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Statistics is the study of the collection, organization, analysis, interpretation and presentation of data.</a:t>
            </a:r>
          </a:p>
          <a:p>
            <a:r>
              <a:rPr lang="en-US" dirty="0"/>
              <a:t>Statistics is a tool for analyzing data and discovering and proving it’s true meaning.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61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4E0C0-6D2D-4285-ABB7-19A0CF7B4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vs Inferential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CF2DE-5519-4AD7-BFDF-70C521F1B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Descriptive statistics:</a:t>
            </a:r>
          </a:p>
          <a:p>
            <a:pPr lvl="1"/>
            <a:r>
              <a:rPr lang="en-US" dirty="0"/>
              <a:t>Methods for organizing and summarizing data.</a:t>
            </a:r>
          </a:p>
          <a:p>
            <a:pPr lvl="1"/>
            <a:r>
              <a:rPr lang="en-US" dirty="0"/>
              <a:t>tables or graphs are used to organize data, and descriptive values such as the average score are used to summarize data.</a:t>
            </a:r>
          </a:p>
          <a:p>
            <a:pPr lvl="1"/>
            <a:r>
              <a:rPr lang="en-US" dirty="0"/>
              <a:t>Describe the main features of a dataset, such as its central tendency, variability, and distribution. These methods provide an overview of the data and help identify patterns and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3041031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4E0C0-6D2D-4285-ABB7-19A0CF7B4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vs Inferential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CF2DE-5519-4AD7-BFDF-70C521F1B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Inferential statistics:</a:t>
            </a:r>
          </a:p>
          <a:p>
            <a:pPr lvl="1"/>
            <a:r>
              <a:rPr lang="en-US" dirty="0"/>
              <a:t>Methods for using sample data to make general conclusions about populations.</a:t>
            </a:r>
          </a:p>
          <a:p>
            <a:pPr lvl="1"/>
            <a:r>
              <a:rPr lang="en-US" dirty="0"/>
              <a:t>Inferential statistics is a branch of statistics that uses data from a sample to make inferences about a population.</a:t>
            </a:r>
          </a:p>
          <a:p>
            <a:pPr lvl="1"/>
            <a:r>
              <a:rPr lang="en-US" dirty="0"/>
              <a:t>It allows us to generalize our findings from a small sample to a larger population.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66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F434E-C4E1-46AD-84CF-F535DA17A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Statistical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25D85-FB92-4D82-9669-A5683033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Observational studies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Surveys based studies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Experimental studies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Meta-analysis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Retrospective</a:t>
            </a:r>
          </a:p>
        </p:txBody>
      </p:sp>
    </p:spTree>
    <p:extLst>
      <p:ext uri="{BB962C8B-B14F-4D97-AF65-F5344CB8AC3E}">
        <p14:creationId xmlns:p14="http://schemas.microsoft.com/office/powerpoint/2010/main" val="3527129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CED8-EB27-4973-8DA7-7EFCFFD95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1-Observational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3B7D2-7558-4722-86F5-BFA8698B0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Observes individuals and measures variables of interest.</a:t>
            </a:r>
          </a:p>
          <a:p>
            <a:r>
              <a:rPr lang="en-US" dirty="0"/>
              <a:t>It describe a group of individuals or to investigate an association between two variables.</a:t>
            </a:r>
          </a:p>
          <a:p>
            <a:r>
              <a:rPr lang="en-US" dirty="0"/>
              <a:t>We can answer questions about a population with an observational study.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072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CED8-EB27-4973-8DA7-7EFCFFD95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1-Observational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3B7D2-7558-4722-86F5-BFA8698B0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also investigate a relationship between two variables. </a:t>
            </a:r>
          </a:p>
          <a:p>
            <a:r>
              <a:rPr lang="en-US" dirty="0"/>
              <a:t>But in an observational study, researchers do not attempt to manipulate one variable to cause an effect in another variable. For this reason, an observational study </a:t>
            </a:r>
            <a:r>
              <a:rPr lang="en-US" dirty="0">
                <a:solidFill>
                  <a:srgbClr val="C00000"/>
                </a:solidFill>
              </a:rPr>
              <a:t>does not provide convincing evidence </a:t>
            </a:r>
            <a:r>
              <a:rPr lang="en-US" dirty="0"/>
              <a:t>of a cause-and-effect relationship.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685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DB56B-270B-4BBC-80AD-8FA6C0DF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2-Survey </a:t>
            </a:r>
            <a:r>
              <a:rPr lang="en-US" dirty="0"/>
              <a:t>based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255E2-127E-4283-AE6A-827D014B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As a field of statistics concentrating on human research surveys.</a:t>
            </a:r>
          </a:p>
          <a:p>
            <a:r>
              <a:rPr lang="en-US" dirty="0"/>
              <a:t>Survey methodology studies the sampling of individual units from a population and associated techniques of survey data collection.</a:t>
            </a:r>
          </a:p>
          <a:p>
            <a:r>
              <a:rPr lang="en-US" dirty="0"/>
              <a:t>Survey data collection includes </a:t>
            </a:r>
            <a:r>
              <a:rPr lang="en-US" b="1" dirty="0"/>
              <a:t>questionnaire</a:t>
            </a:r>
            <a:r>
              <a:rPr lang="en-US" dirty="0"/>
              <a:t> construction and methods for improving the number and accuracy of </a:t>
            </a:r>
            <a:r>
              <a:rPr lang="en-US" b="1" dirty="0"/>
              <a:t>responses</a:t>
            </a:r>
            <a:r>
              <a:rPr lang="en-US" dirty="0"/>
              <a:t> to surveys.</a:t>
            </a:r>
          </a:p>
          <a:p>
            <a:r>
              <a:rPr lang="en-US" dirty="0"/>
              <a:t>Basic type of surveys includes:</a:t>
            </a:r>
          </a:p>
          <a:p>
            <a:pPr lvl="1"/>
            <a:r>
              <a:rPr lang="en-US" dirty="0"/>
              <a:t>Online, paper based, telephonic and one-to-one interviews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25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Grade Policy</a:t>
            </a:r>
            <a:endParaRPr lang="id-ID"/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3133725" y="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Probability and Statistics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1438" y="863600"/>
            <a:ext cx="8999537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6E7882"/>
              </a:buClr>
              <a:tabLst>
                <a:tab pos="1881188" algn="l"/>
              </a:tabLst>
              <a:defRPr/>
            </a:pPr>
            <a:endParaRPr lang="en-US" sz="2200" dirty="0">
              <a:solidFill>
                <a:schemeClr val="tx1"/>
              </a:solidFill>
            </a:endParaRP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6E7882"/>
              </a:buClr>
              <a:tabLst>
                <a:tab pos="1881188" algn="l"/>
              </a:tabLst>
              <a:defRPr/>
            </a:pPr>
            <a:endParaRPr lang="en-US" sz="2200" dirty="0">
              <a:solidFill>
                <a:schemeClr val="tx1"/>
              </a:solidFill>
            </a:endParaRP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6E7882"/>
              </a:buClr>
              <a:tabLst>
                <a:tab pos="1881188" algn="l"/>
              </a:tabLst>
              <a:defRPr/>
            </a:pPr>
            <a:endParaRPr lang="en-US" sz="2200" dirty="0">
              <a:solidFill>
                <a:schemeClr val="tx1"/>
              </a:solidFill>
            </a:endParaRP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6E7882"/>
              </a:buClr>
              <a:tabLst>
                <a:tab pos="1881188" algn="l"/>
              </a:tabLst>
              <a:defRPr/>
            </a:pPr>
            <a:endParaRPr lang="en-US" sz="2200" dirty="0">
              <a:solidFill>
                <a:schemeClr val="tx1"/>
              </a:solidFill>
            </a:endParaRP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6E7882"/>
              </a:buClr>
              <a:tabLst>
                <a:tab pos="1881188" algn="l"/>
              </a:tabLst>
              <a:defRPr/>
            </a:pPr>
            <a:endParaRPr lang="en-US" sz="2200" dirty="0">
              <a:solidFill>
                <a:schemeClr val="tx1"/>
              </a:solidFill>
            </a:endParaRP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6E7882"/>
              </a:buClr>
              <a:tabLst>
                <a:tab pos="1881188" algn="l"/>
              </a:tabLst>
              <a:defRPr/>
            </a:pPr>
            <a:r>
              <a:rPr lang="en-US" sz="2200" dirty="0">
                <a:solidFill>
                  <a:schemeClr val="tx1"/>
                </a:solidFill>
              </a:rPr>
              <a:t>Final Grade = 	10% Quizzes + 20% Assignments + 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	20% Midterm Exam + 50% Final Exam + 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	Extra Points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  <a:defRPr/>
            </a:pPr>
            <a:r>
              <a:rPr lang="en-US" sz="2200" dirty="0">
                <a:solidFill>
                  <a:schemeClr val="tx1"/>
                </a:solidFill>
              </a:rPr>
              <a:t>Assignments will be given in fairly regular basis. The average of assignments grades contributes 20% of final grade. 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  <a:defRPr/>
            </a:pPr>
            <a:r>
              <a:rPr lang="en-US" sz="2200" dirty="0">
                <a:solidFill>
                  <a:schemeClr val="tx1"/>
                </a:solidFill>
              </a:rPr>
              <a:t>Assignments are to be submitted on </a:t>
            </a:r>
            <a:r>
              <a:rPr lang="en-US" sz="2200" b="1" u="sng" dirty="0">
                <a:solidFill>
                  <a:schemeClr val="tx1"/>
                </a:solidFill>
              </a:rPr>
              <a:t>A4 papers</a:t>
            </a:r>
            <a:r>
              <a:rPr lang="en-US" sz="2200" dirty="0">
                <a:solidFill>
                  <a:schemeClr val="tx1"/>
                </a:solidFill>
              </a:rPr>
              <a:t>, otherwise e they will not be graded.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8B765-D09E-45D7-A503-0F22A5212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3-Experimental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22CB9-4570-45A7-853C-E3B2FE876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Demonstrates a cause-and-effect relationship between two variables. (All other variables are controlled to prevent them from influencing the results).</a:t>
            </a:r>
          </a:p>
          <a:p>
            <a:r>
              <a:rPr lang="en-US" dirty="0"/>
              <a:t>It proves that changing the value of one variable causes changes to occur in a second variable.</a:t>
            </a:r>
          </a:p>
          <a:p>
            <a:r>
              <a:rPr lang="en-US" dirty="0"/>
              <a:t>The manipulated variable is called the </a:t>
            </a:r>
            <a:r>
              <a:rPr lang="en-US" b="1" dirty="0">
                <a:solidFill>
                  <a:srgbClr val="C00000"/>
                </a:solidFill>
              </a:rPr>
              <a:t>independent variable</a:t>
            </a:r>
            <a:r>
              <a:rPr lang="en-US" dirty="0"/>
              <a:t>.</a:t>
            </a:r>
          </a:p>
          <a:p>
            <a:r>
              <a:rPr lang="en-US" dirty="0"/>
              <a:t>Observed variable is the </a:t>
            </a:r>
            <a:r>
              <a:rPr lang="en-US" b="1" dirty="0">
                <a:solidFill>
                  <a:srgbClr val="C00000"/>
                </a:solidFill>
              </a:rPr>
              <a:t>dependent variable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77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0B98A-CA82-4C48-A3D7-14669BA7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F5AF-02E5-445D-B1F1-86A2DA3BB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meta-analysis is a statistical analysis that </a:t>
            </a:r>
            <a:r>
              <a:rPr lang="en-US" dirty="0">
                <a:solidFill>
                  <a:srgbClr val="C00000"/>
                </a:solidFill>
              </a:rPr>
              <a:t>combines the results of multiple scientific studies</a:t>
            </a:r>
            <a:r>
              <a:rPr lang="en-US" dirty="0"/>
              <a:t>. </a:t>
            </a:r>
          </a:p>
          <a:p>
            <a:r>
              <a:rPr lang="en-US" dirty="0"/>
              <a:t>Meta-analyses can be performed when there are multiple scientific studies addressing the same question, with each individual study reporting measurements that are </a:t>
            </a:r>
            <a:r>
              <a:rPr lang="en-US" dirty="0">
                <a:solidFill>
                  <a:srgbClr val="C00000"/>
                </a:solidFill>
              </a:rPr>
              <a:t>expected to have some degree of error</a:t>
            </a:r>
            <a:r>
              <a:rPr lang="en-US" dirty="0"/>
              <a:t>.</a:t>
            </a:r>
          </a:p>
          <a:p>
            <a:r>
              <a:rPr lang="en-US" dirty="0"/>
              <a:t>This can be done to increase the statistical power of the analysis, to get a more precise estimate of the effect size, and to identify patterns and trends across the studies.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6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0B98A-CA82-4C48-A3D7-14669BA7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F5AF-02E5-445D-B1F1-86A2DA3BB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type of study uses strictly </a:t>
            </a:r>
            <a:r>
              <a:rPr lang="en-US" dirty="0">
                <a:solidFill>
                  <a:srgbClr val="C00000"/>
                </a:solidFill>
              </a:rPr>
              <a:t>historical data</a:t>
            </a:r>
            <a:r>
              <a:rPr lang="en-US" dirty="0"/>
              <a:t>, data taken over a specific period of time. One obvious advantage of retrospective data is that there is </a:t>
            </a:r>
            <a:r>
              <a:rPr lang="en-US" dirty="0">
                <a:solidFill>
                  <a:srgbClr val="C00000"/>
                </a:solidFill>
              </a:rPr>
              <a:t>reduced cost in collecting the data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9160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112A0-0195-4360-8383-09E496AF6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Sampling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E030-4077-4698-9A6E-E722CB6CC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Key informant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Snowball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Convenience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Random table/random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Stratified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Whole population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290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112A0-0195-4360-8383-09E496AF6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Sampling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E030-4077-4698-9A6E-E722CB6CC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Key informant</a:t>
            </a:r>
          </a:p>
          <a:p>
            <a:pPr marL="914400" lvl="1" indent="-514350"/>
            <a:r>
              <a:rPr lang="en-US" dirty="0"/>
              <a:t>A specific person that you believe will give you the most information-sometimes used to develop interview questions.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Snowball</a:t>
            </a:r>
          </a:p>
          <a:p>
            <a:pPr marL="914400" lvl="1" indent="-514350"/>
            <a:r>
              <a:rPr lang="en-US" dirty="0"/>
              <a:t>You ask the participants to provide you with names of those that will be able to provide you with important information.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Convenience</a:t>
            </a:r>
          </a:p>
          <a:p>
            <a:pPr marL="914400" lvl="1" indent="-514350"/>
            <a:r>
              <a:rPr lang="en-US" dirty="0"/>
              <a:t>Simply asking anyone to whom you have easy access. Avoid this if possible.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Random table/random selection</a:t>
            </a:r>
          </a:p>
          <a:p>
            <a:pPr marL="914400" lvl="1" indent="-514350"/>
            <a:r>
              <a:rPr lang="en-US" dirty="0"/>
              <a:t>When each person of the population has an equal chance of been selected. Selection is based on random procedure such as using random table of numbers.</a:t>
            </a:r>
          </a:p>
        </p:txBody>
      </p:sp>
    </p:spTree>
    <p:extLst>
      <p:ext uri="{BB962C8B-B14F-4D97-AF65-F5344CB8AC3E}">
        <p14:creationId xmlns:p14="http://schemas.microsoft.com/office/powerpoint/2010/main" val="3459202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112A0-0195-4360-8383-09E496AF6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Sampling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E030-4077-4698-9A6E-E722CB6CC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5. Stratified sampling</a:t>
            </a:r>
          </a:p>
          <a:p>
            <a:pPr lvl="1"/>
            <a:r>
              <a:rPr lang="en-US" dirty="0"/>
              <a:t>Choosing from various sub-groups. The population is divided into subpopulations and random samples are taken of each subpopulation. For example, stratified by gender.</a:t>
            </a:r>
          </a:p>
          <a:p>
            <a:pPr lvl="1"/>
            <a:r>
              <a:rPr lang="en-US" dirty="0"/>
              <a:t>If the population has 25% females and 75% males, the sample should be chosen randomly by subpopulations and consist of 25% females and 75% males.</a:t>
            </a:r>
          </a:p>
          <a:p>
            <a:pPr marL="0" indent="0">
              <a:buNone/>
            </a:pPr>
            <a:r>
              <a:rPr lang="en-US" b="1" dirty="0"/>
              <a:t>6. Whole population</a:t>
            </a:r>
          </a:p>
          <a:p>
            <a:pPr lvl="1"/>
            <a:r>
              <a:rPr lang="en-US" dirty="0"/>
              <a:t>The entire population is used.</a:t>
            </a:r>
          </a:p>
          <a:p>
            <a:pPr lvl="1"/>
            <a:r>
              <a:rPr lang="en-US" dirty="0"/>
              <a:t>This is especially true if the population is small.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41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090EB-BAF6-4312-A4B9-8C6D4811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and Generalization</a:t>
            </a:r>
          </a:p>
        </p:txBody>
      </p:sp>
      <p:pic>
        <p:nvPicPr>
          <p:cNvPr id="4" name="Picture 4" descr="01f01">
            <a:extLst>
              <a:ext uri="{FF2B5EF4-FFF2-40B4-BE49-F238E27FC236}">
                <a16:creationId xmlns:a16="http://schemas.microsoft.com/office/drawing/2014/main" id="{EB3FBFE1-0F99-4AB1-BDF0-5AFB67275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94" y="1295400"/>
            <a:ext cx="7875411" cy="5315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599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da-DK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1438" y="2663825"/>
            <a:ext cx="899953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30000"/>
              </a:spcBef>
              <a:buClr>
                <a:srgbClr val="6E7882"/>
              </a:buClr>
            </a:pPr>
            <a:r>
              <a:rPr lang="en-US" sz="2800" b="1" dirty="0">
                <a:solidFill>
                  <a:srgbClr val="FF2E62"/>
                </a:solidFill>
              </a:rPr>
              <a:t>Chapter 1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71438" y="3159125"/>
            <a:ext cx="899953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30000"/>
              </a:spcBef>
              <a:buClr>
                <a:srgbClr val="6E7882"/>
              </a:buClr>
            </a:pPr>
            <a:r>
              <a:rPr lang="en-US" sz="3200"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1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/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  <p:bldP spid="11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59A3-8523-4C8C-A32D-D20DB960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251B0-4FDD-463B-8945-6A9839552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Unit</a:t>
            </a:r>
          </a:p>
          <a:p>
            <a:pPr lvl="1"/>
            <a:r>
              <a:rPr lang="en-US" dirty="0"/>
              <a:t>A single entity, usually an object or person, whose characteristics are of interest.</a:t>
            </a:r>
          </a:p>
          <a:p>
            <a:r>
              <a:rPr lang="en-US" b="1" dirty="0"/>
              <a:t>Population of units</a:t>
            </a:r>
          </a:p>
          <a:p>
            <a:pPr lvl="1"/>
            <a:r>
              <a:rPr lang="en-US" dirty="0"/>
              <a:t>The complete collection of units about which information is sought.</a:t>
            </a:r>
          </a:p>
          <a:p>
            <a:r>
              <a:rPr lang="en-US" b="1" dirty="0"/>
              <a:t>A statistical population</a:t>
            </a:r>
          </a:p>
          <a:p>
            <a:pPr lvl="1"/>
            <a:r>
              <a:rPr lang="en-US" dirty="0"/>
              <a:t>It is the set of all </a:t>
            </a:r>
            <a:r>
              <a:rPr lang="en-US" b="1" dirty="0"/>
              <a:t>measurements</a:t>
            </a:r>
            <a:r>
              <a:rPr lang="en-US" dirty="0"/>
              <a:t> corresponding to each unit in the entire population of units about which information is sought.</a:t>
            </a:r>
          </a:p>
          <a:p>
            <a:r>
              <a:rPr lang="en-US" b="1" dirty="0"/>
              <a:t>Sample</a:t>
            </a:r>
          </a:p>
          <a:p>
            <a:pPr lvl="1"/>
            <a:r>
              <a:rPr lang="en-US" dirty="0"/>
              <a:t>A portion of the entire population that are actually collected in the course of an investigation.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757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40C4-4F66-42B9-9FD8-F9F05A2D5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Examples of populations, units, and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B958DA-2243-45EE-B71B-844C7DC5F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79" y="1524000"/>
            <a:ext cx="7641041" cy="499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3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9FB72B-62D5-4E6E-8077-612C02CE4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78" y="1524000"/>
            <a:ext cx="873024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70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A9033-1B9D-4194-AE99-28C5A742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vs. Quantitative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3C1AA-FBD8-46D0-A84A-ED5FC9775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Qualitative data:</a:t>
            </a:r>
          </a:p>
          <a:p>
            <a:pPr lvl="1"/>
            <a:r>
              <a:rPr lang="en-US" dirty="0"/>
              <a:t>Refers to information about qualities, or information that cannot be measured.</a:t>
            </a:r>
          </a:p>
          <a:p>
            <a:pPr lvl="1"/>
            <a:r>
              <a:rPr lang="en-US" dirty="0"/>
              <a:t>It’s usually descriptive and textual.</a:t>
            </a:r>
          </a:p>
          <a:p>
            <a:pPr lvl="1"/>
            <a:r>
              <a:rPr lang="en-US" dirty="0"/>
              <a:t>Examples include someone’s eye color or the type of car they drive. </a:t>
            </a:r>
          </a:p>
          <a:p>
            <a:r>
              <a:rPr lang="en-US" b="1" dirty="0"/>
              <a:t>Quantitative data:</a:t>
            </a:r>
          </a:p>
          <a:p>
            <a:pPr lvl="1"/>
            <a:r>
              <a:rPr lang="en-US" dirty="0"/>
              <a:t>It is numerical. It’s used to define information that can be counted. </a:t>
            </a:r>
          </a:p>
          <a:p>
            <a:pPr lvl="1"/>
            <a:r>
              <a:rPr lang="en-US" dirty="0"/>
              <a:t>Some examples of quantitative data include distance, speed, height, length and weight.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49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8FDC7-4549-4D21-BDED-74C12C151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Measurement Scales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6521A-F702-44EB-935D-725343785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Nominal Scale</a:t>
            </a:r>
          </a:p>
          <a:p>
            <a:pPr marL="857250" lvl="1" indent="-457200"/>
            <a:r>
              <a:rPr lang="en-US" dirty="0"/>
              <a:t>Unordered set of categories identified only by name.  </a:t>
            </a:r>
          </a:p>
          <a:p>
            <a:pPr marL="857250" lvl="1" indent="-457200"/>
            <a:r>
              <a:rPr lang="en-US" dirty="0"/>
              <a:t>Nominal measurements only permit you to determine whether two individuals are the same or different.</a:t>
            </a:r>
          </a:p>
          <a:p>
            <a:pPr marL="857250" lvl="1" indent="-457200"/>
            <a:r>
              <a:rPr lang="en-US" b="1" i="1" dirty="0"/>
              <a:t>For example:</a:t>
            </a:r>
          </a:p>
          <a:p>
            <a:pPr marL="400050" lvl="1" indent="0">
              <a:buNone/>
            </a:pPr>
            <a:r>
              <a:rPr lang="en-US" dirty="0"/>
              <a:t>Which brand of smartphones do you prefer?</a:t>
            </a:r>
          </a:p>
          <a:p>
            <a:pPr marL="1257300" lvl="2" indent="-457200"/>
            <a:r>
              <a:rPr lang="en-US" dirty="0"/>
              <a:t>Apple</a:t>
            </a:r>
          </a:p>
          <a:p>
            <a:pPr marL="1257300" lvl="2" indent="-457200"/>
            <a:r>
              <a:rPr lang="en-US" dirty="0"/>
              <a:t>Samsung</a:t>
            </a:r>
          </a:p>
          <a:p>
            <a:pPr marL="1257300" lvl="2" indent="-457200"/>
            <a:r>
              <a:rPr lang="en-US" dirty="0"/>
              <a:t>Others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526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8FDC7-4549-4D21-BDED-74C12C151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Measurement Scales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6521A-F702-44EB-935D-725343785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Ordinal Scale</a:t>
            </a:r>
          </a:p>
          <a:p>
            <a:pPr lvl="1"/>
            <a:r>
              <a:rPr lang="en-US" dirty="0"/>
              <a:t>Ordered set of categories.</a:t>
            </a:r>
          </a:p>
          <a:p>
            <a:pPr lvl="1"/>
            <a:r>
              <a:rPr lang="en-US" dirty="0"/>
              <a:t>Ordinal measurements tell you the direction of difference between two individuals.</a:t>
            </a:r>
          </a:p>
          <a:p>
            <a:pPr lvl="1"/>
            <a:r>
              <a:rPr lang="en-US" b="1" i="1" dirty="0"/>
              <a:t>For example: </a:t>
            </a:r>
          </a:p>
          <a:p>
            <a:pPr marL="457200" lvl="1" indent="0">
              <a:buNone/>
            </a:pPr>
            <a:r>
              <a:rPr lang="en-US" dirty="0"/>
              <a:t>How satisfied are you with our services? </a:t>
            </a:r>
          </a:p>
          <a:p>
            <a:pPr lvl="2"/>
            <a:r>
              <a:rPr lang="en-US" dirty="0"/>
              <a:t>Very Unsatisfied</a:t>
            </a:r>
          </a:p>
          <a:p>
            <a:pPr lvl="2"/>
            <a:r>
              <a:rPr lang="en-US" dirty="0"/>
              <a:t>Unsatisfied</a:t>
            </a:r>
          </a:p>
          <a:p>
            <a:pPr lvl="2"/>
            <a:r>
              <a:rPr lang="en-US" dirty="0"/>
              <a:t>Neutral</a:t>
            </a:r>
          </a:p>
          <a:p>
            <a:pPr lvl="2"/>
            <a:r>
              <a:rPr lang="en-US" dirty="0"/>
              <a:t>Satisfied</a:t>
            </a:r>
          </a:p>
          <a:p>
            <a:pPr lvl="2"/>
            <a:r>
              <a:rPr lang="en-US" dirty="0"/>
              <a:t>Very Satisfied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727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Pengenalan Sistem Digital&amp;quot;&quot;/&gt;&lt;property id=&quot;20307&quot; value=&quot;256&quot;/&gt;&lt;/object&gt;&lt;object type=&quot;3&quot; unique_id=&quot;10206&quot;&gt;&lt;property id=&quot;20148&quot; value=&quot;5&quot;/&gt;&lt;property id=&quot;20300&quot; value=&quot;Slide 10 - &amp;quot;Referensi&amp;quot;&quot;/&gt;&lt;property id=&quot;20307&quot; value=&quot;266&quot;/&gt;&lt;/object&gt;&lt;object type=&quot;3&quot; unique_id=&quot;10207&quot;&gt;&lt;property id=&quot;20148&quot; value=&quot;5&quot;/&gt;&lt;property id=&quot;20300&quot; value=&quot;Slide 2 - &amp;quot;Analog vs Digital&amp;quot;&quot;/&gt;&lt;property id=&quot;20307&quot; value=&quot;267&quot;/&gt;&lt;/object&gt;&lt;object type=&quot;3&quot; unique_id=&quot;10208&quot;&gt;&lt;property id=&quot;20148&quot; value=&quot;5&quot;/&gt;&lt;property id=&quot;20300&quot; value=&quot;Slide 5 - &amp;quot;Diagram Voltmeter Analog&amp;quot;&quot;/&gt;&lt;property id=&quot;20307&quot; value=&quot;268&quot;/&gt;&lt;/object&gt;&lt;object type=&quot;3&quot; unique_id=&quot;10209&quot;&gt;&lt;property id=&quot;20148&quot; value=&quot;5&quot;/&gt;&lt;property id=&quot;20300&quot; value=&quot;Slide 3 - &amp;quot;Voltmeter Analog vs Voltmeter Digital&amp;quot;&quot;/&gt;&lt;property id=&quot;20307&quot; value=&quot;269&quot;/&gt;&lt;/object&gt;&lt;object type=&quot;3&quot; unique_id=&quot;10210&quot;&gt;&lt;property id=&quot;20148&quot; value=&quot;5&quot;/&gt;&lt;property id=&quot;20300&quot; value=&quot;Slide 4 - &amp;quot;Spektrum Kontinu vs Spektrum Diskrit&amp;quot;&quot;/&gt;&lt;property id=&quot;20307&quot; value=&quot;270&quot;/&gt;&lt;/object&gt;&lt;object type=&quot;3&quot; unique_id=&quot;10211&quot;&gt;&lt;property id=&quot;20148&quot; value=&quot;5&quot;/&gt;&lt;property id=&quot;20300&quot; value=&quot;Slide 6 - &amp;quot;Diagram Voltmeter Digital&amp;quot;&quot;/&gt;&lt;property id=&quot;20307&quot; value=&quot;271&quot;/&gt;&lt;/object&gt;&lt;object type=&quot;3&quot; unique_id=&quot;10212&quot;&gt;&lt;property id=&quot;20148&quot; value=&quot;5&quot;/&gt;&lt;property id=&quot;20300&quot; value=&quot;Slide 7 - &amp;quot;Aplikasi Rangkaian Digital&amp;quot;&quot;/&gt;&lt;property id=&quot;20307&quot; value=&quot;272&quot;/&gt;&lt;/object&gt;&lt;object type=&quot;3&quot; unique_id=&quot;10213&quot;&gt;&lt;property id=&quot;20148&quot; value=&quot;5&quot;/&gt;&lt;property id=&quot;20300&quot; value=&quot;Slide 8 - &amp;quot;Apa Alasan Memilih Digital?&amp;quot;&quot;/&gt;&lt;property id=&quot;20307&quot; value=&quot;273&quot;/&gt;&lt;/object&gt;&lt;object type=&quot;3&quot; unique_id=&quot;10214&quot;&gt;&lt;property id=&quot;20148&quot; value=&quot;5&quot;/&gt;&lt;property id=&quot;20300&quot; value=&quot;Slide 9 - &amp;quot;Alasan Analog Masih Bertahan &amp;quot;&quot;/&gt;&lt;property id=&quot;20307&quot; value=&quot;274&quot;/&gt;&lt;/object&gt;&lt;/object&gt;&lt;/object&gt;&lt;/database&gt;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29312</TotalTime>
  <Words>1413</Words>
  <Application>Microsoft Office PowerPoint</Application>
  <PresentationFormat>On-screen Show (4:3)</PresentationFormat>
  <Paragraphs>163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Verdana</vt:lpstr>
      <vt:lpstr>Wingdings</vt:lpstr>
      <vt:lpstr>Default Design</vt:lpstr>
      <vt:lpstr>Textbook and Syllabus</vt:lpstr>
      <vt:lpstr>Grade Policy</vt:lpstr>
      <vt:lpstr>PowerPoint Presentation</vt:lpstr>
      <vt:lpstr>Basic Definitions</vt:lpstr>
      <vt:lpstr>Examples of populations, units, and variables</vt:lpstr>
      <vt:lpstr>Types of Data</vt:lpstr>
      <vt:lpstr>Qualitative vs. Quantitative Data</vt:lpstr>
      <vt:lpstr>Types of Measurement Scales</vt:lpstr>
      <vt:lpstr>Types of Measurement Scales</vt:lpstr>
      <vt:lpstr>Types of Measurement Scales</vt:lpstr>
      <vt:lpstr>Types of Measurement Scales</vt:lpstr>
      <vt:lpstr>Types of Measurement Scales</vt:lpstr>
      <vt:lpstr>Statistics</vt:lpstr>
      <vt:lpstr>Descriptive vs Inferential Statistics</vt:lpstr>
      <vt:lpstr>Descriptive vs Inferential Statistics</vt:lpstr>
      <vt:lpstr>Types of Statistical Studies</vt:lpstr>
      <vt:lpstr>1-Observational Studies</vt:lpstr>
      <vt:lpstr>1-Observational Studies</vt:lpstr>
      <vt:lpstr>2-Survey based studies</vt:lpstr>
      <vt:lpstr>3-Experimental Studies</vt:lpstr>
      <vt:lpstr>4-Meta-analysis</vt:lpstr>
      <vt:lpstr>5-Retrospective</vt:lpstr>
      <vt:lpstr>Types of Sampling Procedures</vt:lpstr>
      <vt:lpstr>Types of Sampling Procedures</vt:lpstr>
      <vt:lpstr>Types of Sampling Procedures</vt:lpstr>
      <vt:lpstr>Sample and Generalization</vt:lpstr>
    </vt:vector>
  </TitlesOfParts>
  <Company>Universitas Bina Nusantara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Bahria</cp:lastModifiedBy>
  <cp:revision>2192</cp:revision>
  <dcterms:created xsi:type="dcterms:W3CDTF">2009-05-04T03:18:57Z</dcterms:created>
  <dcterms:modified xsi:type="dcterms:W3CDTF">2023-09-28T04:15:45Z</dcterms:modified>
</cp:coreProperties>
</file>