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74" r:id="rId2"/>
    <p:sldId id="282" r:id="rId3"/>
    <p:sldId id="283" r:id="rId4"/>
    <p:sldId id="284" r:id="rId5"/>
    <p:sldId id="317" r:id="rId6"/>
    <p:sldId id="318" r:id="rId7"/>
    <p:sldId id="319" r:id="rId8"/>
    <p:sldId id="320" r:id="rId9"/>
    <p:sldId id="321" r:id="rId10"/>
    <p:sldId id="285" r:id="rId11"/>
    <p:sldId id="335" r:id="rId12"/>
    <p:sldId id="334" r:id="rId13"/>
    <p:sldId id="314" r:id="rId14"/>
    <p:sldId id="286" r:id="rId15"/>
    <p:sldId id="315" r:id="rId16"/>
    <p:sldId id="287" r:id="rId17"/>
    <p:sldId id="322"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6" r:id="rId45"/>
    <p:sldId id="323" r:id="rId46"/>
    <p:sldId id="324" r:id="rId47"/>
    <p:sldId id="326" r:id="rId48"/>
    <p:sldId id="327" r:id="rId49"/>
    <p:sldId id="328" r:id="rId50"/>
    <p:sldId id="329" r:id="rId51"/>
    <p:sldId id="330" r:id="rId52"/>
    <p:sldId id="331" r:id="rId53"/>
    <p:sldId id="332" r:id="rId54"/>
  </p:sldIdLst>
  <p:sldSz cx="9144000" cy="6858000" type="screen4x3"/>
  <p:notesSz cx="6858000" cy="9144000"/>
  <p:custDataLst>
    <p:tags r:id="rId57"/>
  </p:custDataLst>
  <p:defaultTextStyle>
    <a:defPPr>
      <a:defRPr lang="en-US"/>
    </a:defPPr>
    <a:lvl1pPr algn="r" rtl="0" fontAlgn="base">
      <a:spcBef>
        <a:spcPct val="0"/>
      </a:spcBef>
      <a:spcAft>
        <a:spcPct val="0"/>
      </a:spcAft>
      <a:defRPr sz="2400" kern="1200">
        <a:solidFill>
          <a:schemeClr val="bg1"/>
        </a:solidFill>
        <a:latin typeface="Verdana" pitchFamily="34" charset="0"/>
        <a:ea typeface="+mn-ea"/>
        <a:cs typeface="+mn-cs"/>
      </a:defRPr>
    </a:lvl1pPr>
    <a:lvl2pPr marL="457200" algn="r" rtl="0" fontAlgn="base">
      <a:spcBef>
        <a:spcPct val="0"/>
      </a:spcBef>
      <a:spcAft>
        <a:spcPct val="0"/>
      </a:spcAft>
      <a:defRPr sz="2400" kern="1200">
        <a:solidFill>
          <a:schemeClr val="bg1"/>
        </a:solidFill>
        <a:latin typeface="Verdana" pitchFamily="34" charset="0"/>
        <a:ea typeface="+mn-ea"/>
        <a:cs typeface="+mn-cs"/>
      </a:defRPr>
    </a:lvl2pPr>
    <a:lvl3pPr marL="914400" algn="r" rtl="0" fontAlgn="base">
      <a:spcBef>
        <a:spcPct val="0"/>
      </a:spcBef>
      <a:spcAft>
        <a:spcPct val="0"/>
      </a:spcAft>
      <a:defRPr sz="2400" kern="1200">
        <a:solidFill>
          <a:schemeClr val="bg1"/>
        </a:solidFill>
        <a:latin typeface="Verdana" pitchFamily="34" charset="0"/>
        <a:ea typeface="+mn-ea"/>
        <a:cs typeface="+mn-cs"/>
      </a:defRPr>
    </a:lvl3pPr>
    <a:lvl4pPr marL="1371600" algn="r" rtl="0" fontAlgn="base">
      <a:spcBef>
        <a:spcPct val="0"/>
      </a:spcBef>
      <a:spcAft>
        <a:spcPct val="0"/>
      </a:spcAft>
      <a:defRPr sz="2400" kern="1200">
        <a:solidFill>
          <a:schemeClr val="bg1"/>
        </a:solidFill>
        <a:latin typeface="Verdana" pitchFamily="34" charset="0"/>
        <a:ea typeface="+mn-ea"/>
        <a:cs typeface="+mn-cs"/>
      </a:defRPr>
    </a:lvl4pPr>
    <a:lvl5pPr marL="1828800" algn="r" rtl="0" fontAlgn="base">
      <a:spcBef>
        <a:spcPct val="0"/>
      </a:spcBef>
      <a:spcAft>
        <a:spcPct val="0"/>
      </a:spcAft>
      <a:defRPr sz="2400" kern="1200">
        <a:solidFill>
          <a:schemeClr val="bg1"/>
        </a:solidFill>
        <a:latin typeface="Verdana" pitchFamily="34" charset="0"/>
        <a:ea typeface="+mn-ea"/>
        <a:cs typeface="+mn-cs"/>
      </a:defRPr>
    </a:lvl5pPr>
    <a:lvl6pPr marL="2286000" algn="l" defTabSz="914400" rtl="0" eaLnBrk="1" latinLnBrk="0" hangingPunct="1">
      <a:defRPr sz="2400" kern="1200">
        <a:solidFill>
          <a:schemeClr val="bg1"/>
        </a:solidFill>
        <a:latin typeface="Verdana" pitchFamily="34" charset="0"/>
        <a:ea typeface="+mn-ea"/>
        <a:cs typeface="+mn-cs"/>
      </a:defRPr>
    </a:lvl6pPr>
    <a:lvl7pPr marL="2743200" algn="l" defTabSz="914400" rtl="0" eaLnBrk="1" latinLnBrk="0" hangingPunct="1">
      <a:defRPr sz="2400" kern="1200">
        <a:solidFill>
          <a:schemeClr val="bg1"/>
        </a:solidFill>
        <a:latin typeface="Verdana" pitchFamily="34" charset="0"/>
        <a:ea typeface="+mn-ea"/>
        <a:cs typeface="+mn-cs"/>
      </a:defRPr>
    </a:lvl7pPr>
    <a:lvl8pPr marL="3200400" algn="l" defTabSz="914400" rtl="0" eaLnBrk="1" latinLnBrk="0" hangingPunct="1">
      <a:defRPr sz="2400" kern="1200">
        <a:solidFill>
          <a:schemeClr val="bg1"/>
        </a:solidFill>
        <a:latin typeface="Verdana" pitchFamily="34" charset="0"/>
        <a:ea typeface="+mn-ea"/>
        <a:cs typeface="+mn-cs"/>
      </a:defRPr>
    </a:lvl8pPr>
    <a:lvl9pPr marL="3657600" algn="l" defTabSz="914400" rtl="0" eaLnBrk="1" latinLnBrk="0" hangingPunct="1">
      <a:defRPr sz="2400" kern="1200">
        <a:solidFill>
          <a:schemeClr val="bg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E62"/>
    <a:srgbClr val="FF4775"/>
    <a:srgbClr val="FF94AF"/>
    <a:srgbClr val="FF5781"/>
    <a:srgbClr val="EBC053"/>
    <a:srgbClr val="E6B02A"/>
    <a:srgbClr val="54C0E2"/>
    <a:srgbClr val="747335"/>
    <a:srgbClr val="427335"/>
    <a:srgbClr val="832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6632" autoAdjust="0"/>
    <p:restoredTop sz="95833" autoAdjust="0"/>
  </p:normalViewPr>
  <p:slideViewPr>
    <p:cSldViewPr>
      <p:cViewPr varScale="1">
        <p:scale>
          <a:sx n="72" d="100"/>
          <a:sy n="72" d="100"/>
        </p:scale>
        <p:origin x="170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68"/>
    </p:cViewPr>
  </p:sorterViewPr>
  <p:notesViewPr>
    <p:cSldViewPr>
      <p:cViewPr varScale="1">
        <p:scale>
          <a:sx n="62" d="100"/>
          <a:sy n="62" d="100"/>
        </p:scale>
        <p:origin x="-1404"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CADCAFE-6052-4CF3-9D74-7AB56C920A48}" type="slidenum">
              <a:rPr lang="id-ID"/>
              <a:pPr>
                <a:defRPr/>
              </a:pPr>
              <a:t>‹#›</a:t>
            </a:fld>
            <a:endParaRPr lang="id-ID"/>
          </a:p>
        </p:txBody>
      </p:sp>
    </p:spTree>
    <p:extLst>
      <p:ext uri="{BB962C8B-B14F-4D97-AF65-F5344CB8AC3E}">
        <p14:creationId xmlns:p14="http://schemas.microsoft.com/office/powerpoint/2010/main" val="248688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d-ID" noProof="0"/>
              <a:t>Click to edit Master text styles</a:t>
            </a:r>
          </a:p>
          <a:p>
            <a:pPr lvl="1"/>
            <a:r>
              <a:rPr lang="id-ID" noProof="0"/>
              <a:t>Second level</a:t>
            </a:r>
          </a:p>
          <a:p>
            <a:pPr lvl="2"/>
            <a:r>
              <a:rPr lang="id-ID" noProof="0"/>
              <a:t>Third level</a:t>
            </a:r>
          </a:p>
          <a:p>
            <a:pPr lvl="3"/>
            <a:r>
              <a:rPr lang="id-ID" noProof="0"/>
              <a:t>Fourth level</a:t>
            </a:r>
          </a:p>
          <a:p>
            <a:pPr lvl="4"/>
            <a:r>
              <a:rPr lang="id-ID" noProof="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D2176D3-5034-44DF-A657-70118B6377FA}" type="slidenum">
              <a:rPr lang="id-ID"/>
              <a:pPr>
                <a:defRPr/>
              </a:pPr>
              <a:t>‹#›</a:t>
            </a:fld>
            <a:endParaRPr lang="id-ID"/>
          </a:p>
        </p:txBody>
      </p:sp>
    </p:spTree>
    <p:extLst>
      <p:ext uri="{BB962C8B-B14F-4D97-AF65-F5344CB8AC3E}">
        <p14:creationId xmlns:p14="http://schemas.microsoft.com/office/powerpoint/2010/main" val="10776524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seen that 2 wickets were taken by the bowler frequently in different matches. Hence, the mode of the given data is 2.</a:t>
            </a:r>
          </a:p>
        </p:txBody>
      </p:sp>
      <p:sp>
        <p:nvSpPr>
          <p:cNvPr id="4" name="Slide Number Placeholder 3"/>
          <p:cNvSpPr>
            <a:spLocks noGrp="1"/>
          </p:cNvSpPr>
          <p:nvPr>
            <p:ph type="sldNum" sz="quarter" idx="5"/>
          </p:nvPr>
        </p:nvSpPr>
        <p:spPr/>
        <p:txBody>
          <a:bodyPr/>
          <a:lstStyle/>
          <a:p>
            <a:fld id="{94861D5D-0720-435C-937E-287D6ABED52E}" type="slidenum">
              <a:rPr lang="en-US" smtClean="0"/>
              <a:t>8</a:t>
            </a:fld>
            <a:endParaRPr lang="en-US"/>
          </a:p>
        </p:txBody>
      </p:sp>
    </p:spTree>
    <p:extLst>
      <p:ext uri="{BB962C8B-B14F-4D97-AF65-F5344CB8AC3E}">
        <p14:creationId xmlns:p14="http://schemas.microsoft.com/office/powerpoint/2010/main" val="253837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Solution-1</a:t>
            </a:r>
          </a:p>
          <a:p>
            <a:r>
              <a:rPr lang="en-US" dirty="0"/>
              <a:t>In the following list of numbers, 3, 3, 6, 9, 15, 15, 15, 27, 27, 37, 48</a:t>
            </a:r>
          </a:p>
          <a:p>
            <a:r>
              <a:rPr lang="en-US" b="1" dirty="0"/>
              <a:t>15 </a:t>
            </a:r>
            <a:r>
              <a:rPr lang="en-US" dirty="0"/>
              <a:t>is the mode since it is appearing more number of times in the set compared to other numbers.</a:t>
            </a:r>
          </a:p>
          <a:p>
            <a:endParaRPr lang="en-US" dirty="0"/>
          </a:p>
          <a:p>
            <a:r>
              <a:rPr lang="en-US" dirty="0"/>
              <a:t>Solution-2</a:t>
            </a:r>
          </a:p>
          <a:p>
            <a:r>
              <a:rPr lang="en-US" sz="1200" b="0" i="0" kern="1200" dirty="0">
                <a:solidFill>
                  <a:schemeClr val="tx1"/>
                </a:solidFill>
                <a:effectLst/>
                <a:latin typeface="+mn-lt"/>
                <a:ea typeface="+mn-ea"/>
                <a:cs typeface="+mn-cs"/>
              </a:rPr>
              <a:t>Given: 4, 4, 4, 9, 15, 15, 15, 27, 37, 48  is the data set.</a:t>
            </a:r>
          </a:p>
          <a:p>
            <a:r>
              <a:rPr lang="en-US" sz="1200" b="0" i="0" kern="1200" dirty="0">
                <a:solidFill>
                  <a:schemeClr val="tx1"/>
                </a:solidFill>
                <a:effectLst/>
                <a:latin typeface="+mn-lt"/>
                <a:ea typeface="+mn-ea"/>
                <a:cs typeface="+mn-cs"/>
              </a:rPr>
              <a:t>As we know, a data set or set of values can have more than one mode if more than one value occurs with equal frequency and number of time compared to the other values in the set.</a:t>
            </a:r>
          </a:p>
          <a:p>
            <a:r>
              <a:rPr lang="en-US" sz="1200" b="0" i="0" kern="1200" dirty="0">
                <a:solidFill>
                  <a:schemeClr val="tx1"/>
                </a:solidFill>
                <a:effectLst/>
                <a:latin typeface="+mn-lt"/>
                <a:ea typeface="+mn-ea"/>
                <a:cs typeface="+mn-cs"/>
              </a:rPr>
              <a:t>Hence, here both the number </a:t>
            </a:r>
            <a:r>
              <a:rPr lang="en-US" sz="1200" b="1" i="0" kern="12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15</a:t>
            </a:r>
            <a:r>
              <a:rPr lang="en-US" sz="1200" b="0" i="0" kern="1200" dirty="0">
                <a:solidFill>
                  <a:schemeClr val="tx1"/>
                </a:solidFill>
                <a:effectLst/>
                <a:latin typeface="+mn-lt"/>
                <a:ea typeface="+mn-ea"/>
                <a:cs typeface="+mn-cs"/>
              </a:rPr>
              <a:t> are modes of the 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Solution-3</a:t>
            </a:r>
          </a:p>
          <a:p>
            <a:pPr marL="0" indent="0">
              <a:buFont typeface="+mj-lt"/>
              <a:buNone/>
            </a:pPr>
            <a:r>
              <a:rPr lang="en-US" dirty="0"/>
              <a:t>Solution: If no value or number in a data set appears more than once, then the set has no mode.</a:t>
            </a:r>
          </a:p>
          <a:p>
            <a:pPr marL="0" indent="0">
              <a:buFont typeface="+mj-lt"/>
              <a:buNone/>
            </a:pPr>
            <a:r>
              <a:rPr lang="en-US" dirty="0"/>
              <a:t>Hence, for set 3, 6, 9, 16, 27, 37, 48, there is </a:t>
            </a:r>
            <a:r>
              <a:rPr lang="en-US" b="1" dirty="0"/>
              <a:t>no mode </a:t>
            </a:r>
            <a:r>
              <a:rPr lang="en-US" dirty="0"/>
              <a:t>available.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4861D5D-0720-435C-937E-287D6ABED52E}" type="slidenum">
              <a:rPr lang="en-US" smtClean="0"/>
              <a:t>9</a:t>
            </a:fld>
            <a:endParaRPr lang="en-US"/>
          </a:p>
        </p:txBody>
      </p:sp>
    </p:spTree>
    <p:extLst>
      <p:ext uri="{BB962C8B-B14F-4D97-AF65-F5344CB8AC3E}">
        <p14:creationId xmlns:p14="http://schemas.microsoft.com/office/powerpoint/2010/main" val="224192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Bessel correction (use of n − 1 instead of n)</a:t>
            </a:r>
          </a:p>
          <a:p>
            <a:r>
              <a:rPr lang="en-US" dirty="0"/>
              <a:t>This method corrects the bias in the estimation of the population variance</a:t>
            </a:r>
          </a:p>
        </p:txBody>
      </p:sp>
      <p:sp>
        <p:nvSpPr>
          <p:cNvPr id="4" name="Slide Number Placeholder 3"/>
          <p:cNvSpPr>
            <a:spLocks noGrp="1"/>
          </p:cNvSpPr>
          <p:nvPr>
            <p:ph type="sldNum" sz="quarter" idx="5"/>
          </p:nvPr>
        </p:nvSpPr>
        <p:spPr/>
        <p:txBody>
          <a:bodyPr/>
          <a:lstStyle/>
          <a:p>
            <a:fld id="{94861D5D-0720-435C-937E-287D6ABED52E}" type="slidenum">
              <a:rPr lang="en-US" smtClean="0"/>
              <a:t>10</a:t>
            </a:fld>
            <a:endParaRPr lang="en-US"/>
          </a:p>
        </p:txBody>
      </p:sp>
    </p:spTree>
    <p:extLst>
      <p:ext uri="{BB962C8B-B14F-4D97-AF65-F5344CB8AC3E}">
        <p14:creationId xmlns:p14="http://schemas.microsoft.com/office/powerpoint/2010/main" val="424583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Bessel correction (use of n − 1 instead of n)</a:t>
            </a:r>
          </a:p>
          <a:p>
            <a:r>
              <a:rPr lang="en-US" dirty="0"/>
              <a:t>This method corrects the bias in the estimation of the population variance</a:t>
            </a:r>
          </a:p>
        </p:txBody>
      </p:sp>
      <p:sp>
        <p:nvSpPr>
          <p:cNvPr id="4" name="Slide Number Placeholder 3"/>
          <p:cNvSpPr>
            <a:spLocks noGrp="1"/>
          </p:cNvSpPr>
          <p:nvPr>
            <p:ph type="sldNum" sz="quarter" idx="5"/>
          </p:nvPr>
        </p:nvSpPr>
        <p:spPr/>
        <p:txBody>
          <a:bodyPr/>
          <a:lstStyle/>
          <a:p>
            <a:fld id="{94861D5D-0720-435C-937E-287D6ABED52E}" type="slidenum">
              <a:rPr lang="en-US" smtClean="0"/>
              <a:t>11</a:t>
            </a:fld>
            <a:endParaRPr lang="en-US"/>
          </a:p>
        </p:txBody>
      </p:sp>
    </p:spTree>
    <p:extLst>
      <p:ext uri="{BB962C8B-B14F-4D97-AF65-F5344CB8AC3E}">
        <p14:creationId xmlns:p14="http://schemas.microsoft.com/office/powerpoint/2010/main" val="264863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Bessel correction (use of n − 1 instead of n)</a:t>
            </a:r>
          </a:p>
          <a:p>
            <a:r>
              <a:rPr lang="en-US" dirty="0"/>
              <a:t>This method corrects the bias in the estimation of the population variance</a:t>
            </a:r>
          </a:p>
        </p:txBody>
      </p:sp>
      <p:sp>
        <p:nvSpPr>
          <p:cNvPr id="4" name="Slide Number Placeholder 3"/>
          <p:cNvSpPr>
            <a:spLocks noGrp="1"/>
          </p:cNvSpPr>
          <p:nvPr>
            <p:ph type="sldNum" sz="quarter" idx="5"/>
          </p:nvPr>
        </p:nvSpPr>
        <p:spPr/>
        <p:txBody>
          <a:bodyPr/>
          <a:lstStyle/>
          <a:p>
            <a:fld id="{94861D5D-0720-435C-937E-287D6ABED52E}" type="slidenum">
              <a:rPr lang="en-US" smtClean="0"/>
              <a:t>12</a:t>
            </a:fld>
            <a:endParaRPr lang="en-US"/>
          </a:p>
        </p:txBody>
      </p:sp>
    </p:spTree>
    <p:extLst>
      <p:ext uri="{BB962C8B-B14F-4D97-AF65-F5344CB8AC3E}">
        <p14:creationId xmlns:p14="http://schemas.microsoft.com/office/powerpoint/2010/main" val="1387021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https://youtu.be/TeTxqUvdB6g</a:t>
            </a:r>
          </a:p>
        </p:txBody>
      </p:sp>
      <p:sp>
        <p:nvSpPr>
          <p:cNvPr id="4" name="Slide Number Placeholder 3"/>
          <p:cNvSpPr>
            <a:spLocks noGrp="1"/>
          </p:cNvSpPr>
          <p:nvPr>
            <p:ph type="sldNum" sz="quarter" idx="5"/>
          </p:nvPr>
        </p:nvSpPr>
        <p:spPr/>
        <p:txBody>
          <a:bodyPr/>
          <a:lstStyle/>
          <a:p>
            <a:fld id="{94861D5D-0720-435C-937E-287D6ABED52E}" type="slidenum">
              <a:rPr lang="en-US" smtClean="0"/>
              <a:t>27</a:t>
            </a:fld>
            <a:endParaRPr lang="en-US"/>
          </a:p>
        </p:txBody>
      </p:sp>
    </p:spTree>
    <p:extLst>
      <p:ext uri="{BB962C8B-B14F-4D97-AF65-F5344CB8AC3E}">
        <p14:creationId xmlns:p14="http://schemas.microsoft.com/office/powerpoint/2010/main" val="120655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https://youtu.be/TeTxqUvdB6g</a:t>
            </a:r>
          </a:p>
        </p:txBody>
      </p:sp>
      <p:sp>
        <p:nvSpPr>
          <p:cNvPr id="4" name="Slide Number Placeholder 3"/>
          <p:cNvSpPr>
            <a:spLocks noGrp="1"/>
          </p:cNvSpPr>
          <p:nvPr>
            <p:ph type="sldNum" sz="quarter" idx="5"/>
          </p:nvPr>
        </p:nvSpPr>
        <p:spPr/>
        <p:txBody>
          <a:bodyPr/>
          <a:lstStyle/>
          <a:p>
            <a:fld id="{94861D5D-0720-435C-937E-287D6ABED52E}" type="slidenum">
              <a:rPr lang="en-US" smtClean="0"/>
              <a:t>28</a:t>
            </a:fld>
            <a:endParaRPr lang="en-US"/>
          </a:p>
        </p:txBody>
      </p:sp>
    </p:spTree>
    <p:extLst>
      <p:ext uri="{BB962C8B-B14F-4D97-AF65-F5344CB8AC3E}">
        <p14:creationId xmlns:p14="http://schemas.microsoft.com/office/powerpoint/2010/main" val="902574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https://www.khanacademy.org/math/statistics-probability/summarizing-quantitative-data/box-whisker-plots/a/box-plot-review</a:t>
            </a:r>
          </a:p>
        </p:txBody>
      </p:sp>
      <p:sp>
        <p:nvSpPr>
          <p:cNvPr id="4" name="Slide Number Placeholder 3"/>
          <p:cNvSpPr>
            <a:spLocks noGrp="1"/>
          </p:cNvSpPr>
          <p:nvPr>
            <p:ph type="sldNum" sz="quarter" idx="5"/>
          </p:nvPr>
        </p:nvSpPr>
        <p:spPr/>
        <p:txBody>
          <a:bodyPr/>
          <a:lstStyle/>
          <a:p>
            <a:fld id="{94861D5D-0720-435C-937E-287D6ABED52E}" type="slidenum">
              <a:rPr lang="en-US" smtClean="0"/>
              <a:t>40</a:t>
            </a:fld>
            <a:endParaRPr lang="en-US"/>
          </a:p>
        </p:txBody>
      </p:sp>
    </p:spTree>
    <p:extLst>
      <p:ext uri="{BB962C8B-B14F-4D97-AF65-F5344CB8AC3E}">
        <p14:creationId xmlns:p14="http://schemas.microsoft.com/office/powerpoint/2010/main" val="122274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https://www.khanacademy.org/math/statistics-probability/summarizing-quantitative-data/box-whisker-plots/a/box-plot-review</a:t>
            </a:r>
          </a:p>
        </p:txBody>
      </p:sp>
      <p:sp>
        <p:nvSpPr>
          <p:cNvPr id="4" name="Slide Number Placeholder 3"/>
          <p:cNvSpPr>
            <a:spLocks noGrp="1"/>
          </p:cNvSpPr>
          <p:nvPr>
            <p:ph type="sldNum" sz="quarter" idx="5"/>
          </p:nvPr>
        </p:nvSpPr>
        <p:spPr/>
        <p:txBody>
          <a:bodyPr/>
          <a:lstStyle/>
          <a:p>
            <a:fld id="{94861D5D-0720-435C-937E-287D6ABED52E}" type="slidenum">
              <a:rPr lang="en-US" smtClean="0"/>
              <a:t>41</a:t>
            </a:fld>
            <a:endParaRPr lang="en-US"/>
          </a:p>
        </p:txBody>
      </p:sp>
    </p:spTree>
    <p:extLst>
      <p:ext uri="{BB962C8B-B14F-4D97-AF65-F5344CB8AC3E}">
        <p14:creationId xmlns:p14="http://schemas.microsoft.com/office/powerpoint/2010/main" val="3966430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1"/>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a:t>President University</a:t>
            </a:r>
          </a:p>
        </p:txBody>
      </p:sp>
      <p:sp>
        <p:nvSpPr>
          <p:cNvPr id="3" name="Rectangle 12"/>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a:t>Erwin Sitompul</a:t>
            </a:r>
          </a:p>
        </p:txBody>
      </p:sp>
      <p:sp>
        <p:nvSpPr>
          <p:cNvPr id="4" name="Rectangle 13"/>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a:t>PBST 1/</a:t>
            </a:r>
            <a:fld id="{0E0E0EFC-0006-47B9-BD30-22160D0C1AE9}" type="slidenum">
              <a:rPr lang="en-US" sz="1400"/>
              <a:pPr algn="ctr">
                <a:defRPr/>
              </a:pPr>
              <a:t>‹#›</a:t>
            </a:fld>
            <a:endParaRPr lang="en-US" sz="1400"/>
          </a:p>
        </p:txBody>
      </p:sp>
      <p:sp>
        <p:nvSpPr>
          <p:cNvPr id="5" name="Text Box 23"/>
          <p:cNvSpPr txBox="1">
            <a:spLocks noChangeArrowheads="1"/>
          </p:cNvSpPr>
          <p:nvPr/>
        </p:nvSpPr>
        <p:spPr bwMode="auto">
          <a:xfrm>
            <a:off x="2622550" y="4362450"/>
            <a:ext cx="3851275" cy="822325"/>
          </a:xfrm>
          <a:prstGeom prst="rect">
            <a:avLst/>
          </a:prstGeom>
          <a:noFill/>
          <a:ln w="9525" algn="ctr">
            <a:noFill/>
            <a:miter lim="800000"/>
            <a:headEnd/>
            <a:tailEnd/>
          </a:ln>
          <a:effectLst/>
        </p:spPr>
        <p:txBody>
          <a:bodyPr wrap="none">
            <a:spAutoFit/>
          </a:bodyPr>
          <a:lstStyle/>
          <a:p>
            <a:pPr algn="ctr">
              <a:defRPr/>
            </a:pPr>
            <a:r>
              <a:rPr lang="en-US" dirty="0">
                <a:solidFill>
                  <a:schemeClr val="tx1"/>
                </a:solidFill>
              </a:rPr>
              <a:t>Dr.-Ing. Erwin Sitompul</a:t>
            </a:r>
          </a:p>
          <a:p>
            <a:pPr algn="ctr">
              <a:defRPr/>
            </a:pPr>
            <a:r>
              <a:rPr lang="en-US" dirty="0">
                <a:solidFill>
                  <a:schemeClr val="tx1"/>
                </a:solidFill>
              </a:rPr>
              <a:t>President University</a:t>
            </a:r>
          </a:p>
        </p:txBody>
      </p:sp>
      <p:sp>
        <p:nvSpPr>
          <p:cNvPr id="6" name="Rectangle 25"/>
          <p:cNvSpPr>
            <a:spLocks noChangeArrowheads="1"/>
          </p:cNvSpPr>
          <p:nvPr/>
        </p:nvSpPr>
        <p:spPr bwMode="auto">
          <a:xfrm>
            <a:off x="0" y="1917700"/>
            <a:ext cx="9144000" cy="406400"/>
          </a:xfrm>
          <a:prstGeom prst="rect">
            <a:avLst/>
          </a:prstGeom>
          <a:solidFill>
            <a:srgbClr val="FF5781"/>
          </a:solidFill>
          <a:ln w="9525" algn="ctr">
            <a:noFill/>
            <a:miter lim="800000"/>
            <a:headEnd/>
            <a:tailEnd/>
          </a:ln>
          <a:effectLst/>
        </p:spPr>
        <p:txBody>
          <a:bodyPr wrap="none" bIns="82800" anchor="ctr" anchorCtr="1"/>
          <a:lstStyle/>
          <a:p>
            <a:pPr algn="ctr">
              <a:defRPr/>
            </a:pPr>
            <a:r>
              <a:rPr lang="en-US"/>
              <a:t>Lecture 1</a:t>
            </a:r>
          </a:p>
        </p:txBody>
      </p:sp>
      <p:sp>
        <p:nvSpPr>
          <p:cNvPr id="7" name="Rectangle 26"/>
          <p:cNvSpPr>
            <a:spLocks noChangeArrowheads="1"/>
          </p:cNvSpPr>
          <p:nvPr/>
        </p:nvSpPr>
        <p:spPr bwMode="auto">
          <a:xfrm>
            <a:off x="0" y="1192213"/>
            <a:ext cx="9144000" cy="687387"/>
          </a:xfrm>
          <a:prstGeom prst="rect">
            <a:avLst/>
          </a:prstGeom>
          <a:solidFill>
            <a:srgbClr val="FF94AF"/>
          </a:solidFill>
          <a:ln w="9525" algn="ctr">
            <a:noFill/>
            <a:miter lim="800000"/>
            <a:headEnd/>
            <a:tailEnd/>
          </a:ln>
          <a:effectLst/>
        </p:spPr>
        <p:txBody>
          <a:bodyPr wrap="none" anchor="ctr" anchorCtr="1"/>
          <a:lstStyle/>
          <a:p>
            <a:pPr algn="ctr">
              <a:defRPr/>
            </a:pPr>
            <a:r>
              <a:rPr lang="en-US" sz="3600"/>
              <a:t>Probability and Statistics</a:t>
            </a:r>
          </a:p>
        </p:txBody>
      </p:sp>
      <p:pic>
        <p:nvPicPr>
          <p:cNvPr id="8" name="Picture 27" descr="45277351686s"/>
          <p:cNvPicPr>
            <a:picLocks noChangeAspect="1" noChangeArrowheads="1"/>
          </p:cNvPicPr>
          <p:nvPr/>
        </p:nvPicPr>
        <p:blipFill>
          <a:blip r:embed="rId2"/>
          <a:srcRect/>
          <a:stretch>
            <a:fillRect/>
          </a:stretch>
        </p:blipFill>
        <p:spPr bwMode="auto">
          <a:xfrm>
            <a:off x="76200" y="6084888"/>
            <a:ext cx="400050" cy="465137"/>
          </a:xfrm>
          <a:prstGeom prst="rect">
            <a:avLst/>
          </a:prstGeom>
          <a:noFill/>
          <a:ln w="9525">
            <a:noFill/>
            <a:miter lim="800000"/>
            <a:headEnd/>
            <a:tailEnd/>
          </a:ln>
        </p:spPr>
      </p:pic>
      <p:sp>
        <p:nvSpPr>
          <p:cNvPr id="9" name="Rectangle 7"/>
          <p:cNvSpPr>
            <a:spLocks noChangeArrowheads="1"/>
          </p:cNvSpPr>
          <p:nvPr userDrawn="1"/>
        </p:nvSpPr>
        <p:spPr bwMode="auto">
          <a:xfrm>
            <a:off x="2039938" y="5295900"/>
            <a:ext cx="4978400" cy="457200"/>
          </a:xfrm>
          <a:prstGeom prst="rect">
            <a:avLst/>
          </a:prstGeom>
          <a:noFill/>
          <a:ln w="9525" algn="ctr">
            <a:noFill/>
            <a:miter lim="800000"/>
            <a:headEnd/>
            <a:tailEnd/>
          </a:ln>
        </p:spPr>
        <p:txBody>
          <a:bodyPr wrap="none">
            <a:spAutoFit/>
          </a:bodyPr>
          <a:lstStyle/>
          <a:p>
            <a:pPr algn="ctr">
              <a:defRPr/>
            </a:pPr>
            <a:r>
              <a:rPr lang="en-US" dirty="0">
                <a:solidFill>
                  <a:srgbClr val="FF2E62"/>
                </a:solidFill>
              </a:rPr>
              <a:t>http://zitompul.wordpress.com</a:t>
            </a:r>
          </a:p>
        </p:txBody>
      </p:sp>
      <p:sp>
        <p:nvSpPr>
          <p:cNvPr id="10" name="Line 30"/>
          <p:cNvSpPr>
            <a:spLocks noChangeShapeType="1"/>
          </p:cNvSpPr>
          <p:nvPr userDrawn="1"/>
        </p:nvSpPr>
        <p:spPr bwMode="auto">
          <a:xfrm>
            <a:off x="0" y="1898650"/>
            <a:ext cx="9144000" cy="0"/>
          </a:xfrm>
          <a:prstGeom prst="line">
            <a:avLst/>
          </a:prstGeom>
          <a:noFill/>
          <a:ln w="57150">
            <a:solidFill>
              <a:srgbClr val="FF2E62"/>
            </a:solidFill>
            <a:round/>
            <a:headEnd/>
            <a:tailEnd/>
          </a:ln>
          <a:effectLst/>
        </p:spPr>
        <p:txBody>
          <a:bodyPr anchor="ctr"/>
          <a:lstStyle/>
          <a:p>
            <a:pPr>
              <a:defRPr/>
            </a:pPr>
            <a:endParaRPr lang="en-US"/>
          </a:p>
        </p:txBody>
      </p:sp>
      <p:grpSp>
        <p:nvGrpSpPr>
          <p:cNvPr id="11" name="Group 10"/>
          <p:cNvGrpSpPr/>
          <p:nvPr userDrawn="1"/>
        </p:nvGrpSpPr>
        <p:grpSpPr>
          <a:xfrm>
            <a:off x="3749840" y="6051490"/>
            <a:ext cx="1640584" cy="400110"/>
            <a:chOff x="1638300" y="6051490"/>
            <a:chExt cx="1640584" cy="400110"/>
          </a:xfrm>
        </p:grpSpPr>
        <p:sp>
          <p:nvSpPr>
            <p:cNvPr id="12" name="TextBox 11"/>
            <p:cNvSpPr txBox="1"/>
            <p:nvPr/>
          </p:nvSpPr>
          <p:spPr>
            <a:xfrm>
              <a:off x="1638300" y="6051490"/>
              <a:ext cx="358775" cy="400110"/>
            </a:xfrm>
            <a:prstGeom prst="rect">
              <a:avLst/>
            </a:prstGeom>
            <a:noFill/>
            <a:ln w="57150">
              <a:noFill/>
              <a:miter lim="800000"/>
            </a:ln>
          </p:spPr>
          <p:txBody>
            <a:bodyPr wrap="square" rtlCol="0">
              <a:spAutoFit/>
            </a:bodyPr>
            <a:lstStyle/>
            <a:p>
              <a:pPr algn="ctr"/>
              <a:r>
                <a:rPr lang="en-US" sz="2000" b="1" dirty="0">
                  <a:solidFill>
                    <a:schemeClr val="tx1"/>
                  </a:solidFill>
                </a:rPr>
                <a:t>2</a:t>
              </a:r>
            </a:p>
          </p:txBody>
        </p:sp>
        <p:sp>
          <p:nvSpPr>
            <p:cNvPr id="13" name="TextBox 12"/>
            <p:cNvSpPr txBox="1"/>
            <p:nvPr/>
          </p:nvSpPr>
          <p:spPr>
            <a:xfrm>
              <a:off x="206251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0</a:t>
              </a:r>
            </a:p>
          </p:txBody>
        </p:sp>
        <p:sp>
          <p:nvSpPr>
            <p:cNvPr id="14" name="TextBox 13"/>
            <p:cNvSpPr txBox="1"/>
            <p:nvPr/>
          </p:nvSpPr>
          <p:spPr>
            <a:xfrm>
              <a:off x="249304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1</a:t>
              </a:r>
            </a:p>
          </p:txBody>
        </p:sp>
        <p:sp>
          <p:nvSpPr>
            <p:cNvPr id="15" name="TextBox 14"/>
            <p:cNvSpPr txBox="1"/>
            <p:nvPr/>
          </p:nvSpPr>
          <p:spPr>
            <a:xfrm>
              <a:off x="2911475"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3</a:t>
              </a:r>
            </a:p>
          </p:txBody>
        </p:sp>
      </p:grpSp>
      <p:grpSp>
        <p:nvGrpSpPr>
          <p:cNvPr id="16" name="Group 15"/>
          <p:cNvGrpSpPr/>
          <p:nvPr userDrawn="1"/>
        </p:nvGrpSpPr>
        <p:grpSpPr>
          <a:xfrm>
            <a:off x="3769778" y="6049895"/>
            <a:ext cx="1597392" cy="396000"/>
            <a:chOff x="3769778" y="6049895"/>
            <a:chExt cx="1597392" cy="396000"/>
          </a:xfrm>
        </p:grpSpPr>
        <p:sp>
          <p:nvSpPr>
            <p:cNvPr id="17" name="Rectangle 16"/>
            <p:cNvSpPr/>
            <p:nvPr/>
          </p:nvSpPr>
          <p:spPr bwMode="auto">
            <a:xfrm>
              <a:off x="376977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18" name="Rectangle 17"/>
            <p:cNvSpPr/>
            <p:nvPr/>
          </p:nvSpPr>
          <p:spPr bwMode="auto">
            <a:xfrm>
              <a:off x="462156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19" name="Rectangle 18"/>
            <p:cNvSpPr/>
            <p:nvPr/>
          </p:nvSpPr>
          <p:spPr bwMode="auto">
            <a:xfrm>
              <a:off x="5043170"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0" name="Rectangle 19"/>
            <p:cNvSpPr/>
            <p:nvPr userDrawn="1"/>
          </p:nvSpPr>
          <p:spPr bwMode="auto">
            <a:xfrm>
              <a:off x="4198076"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79400"/>
            <a:ext cx="2278063" cy="5846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279400"/>
            <a:ext cx="6686550" cy="5846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2"/>
          <p:cNvSpPr>
            <a:spLocks noGrp="1" noChangeArrowheads="1"/>
          </p:cNvSpPr>
          <p:nvPr>
            <p:ph type="title"/>
          </p:nvPr>
        </p:nvSpPr>
        <p:spPr bwMode="auto">
          <a:xfrm>
            <a:off x="0" y="279400"/>
            <a:ext cx="9117013" cy="449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1" name="Rectangle 17"/>
          <p:cNvSpPr>
            <a:spLocks noChangeArrowheads="1"/>
          </p:cNvSpPr>
          <p:nvPr/>
        </p:nvSpPr>
        <p:spPr bwMode="auto">
          <a:xfrm>
            <a:off x="0" y="233363"/>
            <a:ext cx="9144000" cy="539750"/>
          </a:xfrm>
          <a:prstGeom prst="rect">
            <a:avLst/>
          </a:prstGeom>
          <a:solidFill>
            <a:srgbClr val="FF94AF"/>
          </a:solidFill>
          <a:ln w="9525" algn="ctr">
            <a:noFill/>
            <a:miter lim="800000"/>
            <a:headEnd/>
            <a:tailEnd/>
          </a:ln>
          <a:effectLst/>
        </p:spPr>
        <p:txBody>
          <a:bodyPr wrap="none" anchor="ctr"/>
          <a:lstStyle/>
          <a:p>
            <a:pPr>
              <a:defRPr/>
            </a:pPr>
            <a:endParaRPr lang="en-US" sz="3600" dirty="0"/>
          </a:p>
        </p:txBody>
      </p:sp>
      <p:sp>
        <p:nvSpPr>
          <p:cNvPr id="1039" name="Rectangle 15"/>
          <p:cNvSpPr>
            <a:spLocks noChangeArrowheads="1"/>
          </p:cNvSpPr>
          <p:nvPr/>
        </p:nvSpPr>
        <p:spPr bwMode="auto">
          <a:xfrm>
            <a:off x="0" y="0"/>
            <a:ext cx="3130550" cy="233363"/>
          </a:xfrm>
          <a:prstGeom prst="rect">
            <a:avLst/>
          </a:prstGeom>
          <a:solidFill>
            <a:srgbClr val="FF2E62"/>
          </a:solidFill>
          <a:ln w="9525" algn="ctr">
            <a:noFill/>
            <a:miter lim="800000"/>
            <a:headEnd/>
            <a:tailEnd/>
          </a:ln>
          <a:effectLst/>
        </p:spPr>
        <p:txBody>
          <a:bodyPr wrap="none" anchor="ctr"/>
          <a:lstStyle/>
          <a:p>
            <a:pPr algn="l">
              <a:defRPr/>
            </a:pPr>
            <a:endParaRPr lang="en-US" sz="1400" dirty="0"/>
          </a:p>
        </p:txBody>
      </p:sp>
      <p:sp>
        <p:nvSpPr>
          <p:cNvPr id="1040" name="Rectangle 16"/>
          <p:cNvSpPr>
            <a:spLocks noChangeArrowheads="1"/>
          </p:cNvSpPr>
          <p:nvPr/>
        </p:nvSpPr>
        <p:spPr bwMode="auto">
          <a:xfrm>
            <a:off x="3130550" y="0"/>
            <a:ext cx="6010275" cy="233363"/>
          </a:xfrm>
          <a:prstGeom prst="rect">
            <a:avLst/>
          </a:prstGeom>
          <a:solidFill>
            <a:srgbClr val="FF5781"/>
          </a:solidFill>
          <a:ln w="9525" algn="ctr">
            <a:noFill/>
            <a:miter lim="800000"/>
            <a:headEnd/>
            <a:tailEnd/>
          </a:ln>
          <a:effectLst/>
        </p:spPr>
        <p:txBody>
          <a:bodyPr wrap="none" anchor="ctr"/>
          <a:lstStyle/>
          <a:p>
            <a:pPr>
              <a:defRPr/>
            </a:pPr>
            <a:endParaRPr lang="en-US" sz="1400" dirty="0"/>
          </a:p>
        </p:txBody>
      </p:sp>
      <p:sp>
        <p:nvSpPr>
          <p:cNvPr id="1043" name="Rectangle 19"/>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dirty="0"/>
              <a:t>President University</a:t>
            </a:r>
          </a:p>
        </p:txBody>
      </p:sp>
      <p:sp>
        <p:nvSpPr>
          <p:cNvPr id="1044" name="Rectangle 20"/>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dirty="0"/>
              <a:t>Erwin </a:t>
            </a:r>
            <a:r>
              <a:rPr lang="en-US" sz="1400" dirty="0" err="1"/>
              <a:t>Sitompul</a:t>
            </a:r>
            <a:endParaRPr lang="en-US" sz="1400" dirty="0"/>
          </a:p>
        </p:txBody>
      </p:sp>
      <p:sp>
        <p:nvSpPr>
          <p:cNvPr id="1045" name="Rectangle 21"/>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a:t>PBST 1/</a:t>
            </a:r>
            <a:fld id="{AC268E9D-97A9-4070-9270-1A022528A1B1}" type="slidenum">
              <a:rPr lang="en-US" sz="1400"/>
              <a:pPr algn="ctr">
                <a:defRPr/>
              </a:pPr>
              <a:t>‹#›</a:t>
            </a:fld>
            <a:endParaRPr lang="en-US" sz="1400"/>
          </a:p>
        </p:txBody>
      </p:sp>
      <p:pic>
        <p:nvPicPr>
          <p:cNvPr id="8201" name="Picture 34" descr="45277351686s"/>
          <p:cNvPicPr>
            <a:picLocks noChangeAspect="1" noChangeArrowheads="1"/>
          </p:cNvPicPr>
          <p:nvPr/>
        </p:nvPicPr>
        <p:blipFill>
          <a:blip r:embed="rId13"/>
          <a:srcRect/>
          <a:stretch>
            <a:fillRect/>
          </a:stretch>
        </p:blipFill>
        <p:spPr bwMode="auto">
          <a:xfrm>
            <a:off x="76200" y="6084888"/>
            <a:ext cx="400050" cy="4651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0" fontAlgn="base" hangingPunct="0">
        <a:spcBef>
          <a:spcPct val="0"/>
        </a:spcBef>
        <a:spcAft>
          <a:spcPct val="0"/>
        </a:spcAft>
        <a:defRPr sz="3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itchFamily="34" charset="0"/>
        </a:defRPr>
      </a:lvl2pPr>
      <a:lvl3pPr algn="r" rtl="0" eaLnBrk="0" fontAlgn="base" hangingPunct="0">
        <a:spcBef>
          <a:spcPct val="0"/>
        </a:spcBef>
        <a:spcAft>
          <a:spcPct val="0"/>
        </a:spcAft>
        <a:defRPr sz="3200">
          <a:solidFill>
            <a:schemeClr val="bg1"/>
          </a:solidFill>
          <a:latin typeface="Verdana" pitchFamily="34" charset="0"/>
        </a:defRPr>
      </a:lvl3pPr>
      <a:lvl4pPr algn="r" rtl="0" eaLnBrk="0" fontAlgn="base" hangingPunct="0">
        <a:spcBef>
          <a:spcPct val="0"/>
        </a:spcBef>
        <a:spcAft>
          <a:spcPct val="0"/>
        </a:spcAft>
        <a:defRPr sz="3200">
          <a:solidFill>
            <a:schemeClr val="bg1"/>
          </a:solidFill>
          <a:latin typeface="Verdana" pitchFamily="34" charset="0"/>
        </a:defRPr>
      </a:lvl4pPr>
      <a:lvl5pPr algn="r" rtl="0" eaLnBrk="0" fontAlgn="base" hangingPunct="0">
        <a:spcBef>
          <a:spcPct val="0"/>
        </a:spcBef>
        <a:spcAft>
          <a:spcPct val="0"/>
        </a:spcAft>
        <a:defRPr sz="3200">
          <a:solidFill>
            <a:schemeClr val="bg1"/>
          </a:solidFill>
          <a:latin typeface="Verdana" pitchFamily="34" charset="0"/>
        </a:defRPr>
      </a:lvl5pPr>
      <a:lvl6pPr marL="457200" algn="r" rtl="0" fontAlgn="base">
        <a:spcBef>
          <a:spcPct val="0"/>
        </a:spcBef>
        <a:spcAft>
          <a:spcPct val="0"/>
        </a:spcAft>
        <a:defRPr sz="3200">
          <a:solidFill>
            <a:schemeClr val="bg1"/>
          </a:solidFill>
          <a:latin typeface="Verdana" pitchFamily="34" charset="0"/>
        </a:defRPr>
      </a:lvl6pPr>
      <a:lvl7pPr marL="914400" algn="r" rtl="0" fontAlgn="base">
        <a:spcBef>
          <a:spcPct val="0"/>
        </a:spcBef>
        <a:spcAft>
          <a:spcPct val="0"/>
        </a:spcAft>
        <a:defRPr sz="3200">
          <a:solidFill>
            <a:schemeClr val="bg1"/>
          </a:solidFill>
          <a:latin typeface="Verdana" pitchFamily="34" charset="0"/>
        </a:defRPr>
      </a:lvl7pPr>
      <a:lvl8pPr marL="1371600" algn="r" rtl="0" fontAlgn="base">
        <a:spcBef>
          <a:spcPct val="0"/>
        </a:spcBef>
        <a:spcAft>
          <a:spcPct val="0"/>
        </a:spcAft>
        <a:defRPr sz="3200">
          <a:solidFill>
            <a:schemeClr val="bg1"/>
          </a:solidFill>
          <a:latin typeface="Verdana" pitchFamily="34" charset="0"/>
        </a:defRPr>
      </a:lvl8pPr>
      <a:lvl9pPr marL="1828800" algn="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package" Target="../embeddings/Microsoft_Excel_Worksheet1.xlsx"/><Relationship Id="rId4" Type="http://schemas.openxmlformats.org/officeDocument/2006/relationships/image" Target="../media/image16.emf"/></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12DE-F7CF-496C-8421-B27730031098}"/>
              </a:ext>
            </a:extLst>
          </p:cNvPr>
          <p:cNvSpPr>
            <a:spLocks noGrp="1"/>
          </p:cNvSpPr>
          <p:nvPr>
            <p:ph type="title"/>
          </p:nvPr>
        </p:nvSpPr>
        <p:spPr/>
        <p:txBody>
          <a:bodyPr>
            <a:normAutofit fontScale="90000"/>
          </a:bodyPr>
          <a:lstStyle/>
          <a:p>
            <a:r>
              <a:rPr lang="en-US" dirty="0"/>
              <a:t>Measures of Location/Central Tendency</a:t>
            </a:r>
          </a:p>
        </p:txBody>
      </p:sp>
      <p:sp>
        <p:nvSpPr>
          <p:cNvPr id="3" name="Content Placeholder 2">
            <a:extLst>
              <a:ext uri="{FF2B5EF4-FFF2-40B4-BE49-F238E27FC236}">
                <a16:creationId xmlns:a16="http://schemas.microsoft.com/office/drawing/2014/main" id="{58EE66A5-54BF-49F6-B6E2-C1F38E20B0F6}"/>
              </a:ext>
            </a:extLst>
          </p:cNvPr>
          <p:cNvSpPr>
            <a:spLocks noGrp="1"/>
          </p:cNvSpPr>
          <p:nvPr>
            <p:ph idx="1"/>
          </p:nvPr>
        </p:nvSpPr>
        <p:spPr/>
        <p:txBody>
          <a:bodyPr/>
          <a:lstStyle/>
          <a:p>
            <a:r>
              <a:rPr lang="en-US" dirty="0"/>
              <a:t>Measures of location are designed to provide the analyst with some quantitative values of where the center, or some other location, of data is located.</a:t>
            </a:r>
          </a:p>
          <a:p>
            <a:r>
              <a:rPr lang="en-US" dirty="0"/>
              <a:t>It includes:</a:t>
            </a:r>
          </a:p>
          <a:p>
            <a:pPr lvl="1"/>
            <a:r>
              <a:rPr lang="en-US" b="1" dirty="0"/>
              <a:t>Mean</a:t>
            </a:r>
            <a:r>
              <a:rPr lang="en-US" dirty="0"/>
              <a:t> of the sample</a:t>
            </a:r>
          </a:p>
          <a:p>
            <a:pPr lvl="1"/>
            <a:r>
              <a:rPr lang="en-US" b="1" dirty="0"/>
              <a:t>Median</a:t>
            </a:r>
            <a:r>
              <a:rPr lang="en-US" dirty="0"/>
              <a:t> of the sample</a:t>
            </a:r>
          </a:p>
          <a:p>
            <a:pPr lvl="1"/>
            <a:r>
              <a:rPr lang="en-US" b="1" dirty="0"/>
              <a:t>Mode</a:t>
            </a:r>
            <a:r>
              <a:rPr lang="en-US" dirty="0"/>
              <a:t> of the sample</a:t>
            </a:r>
          </a:p>
          <a:p>
            <a:pPr lvl="1"/>
            <a:endParaRPr lang="en-US" dirty="0"/>
          </a:p>
          <a:p>
            <a:endParaRPr lang="en-US" dirty="0"/>
          </a:p>
        </p:txBody>
      </p:sp>
    </p:spTree>
    <p:extLst>
      <p:ext uri="{BB962C8B-B14F-4D97-AF65-F5344CB8AC3E}">
        <p14:creationId xmlns:p14="http://schemas.microsoft.com/office/powerpoint/2010/main" val="367721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06AF-AC93-4206-A228-72818D592DF5}"/>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id="{5F3F32EA-0F08-4E50-96D8-743C66DFBCD8}"/>
              </a:ext>
            </a:extLst>
          </p:cNvPr>
          <p:cNvSpPr>
            <a:spLocks noGrp="1"/>
          </p:cNvSpPr>
          <p:nvPr>
            <p:ph idx="1"/>
          </p:nvPr>
        </p:nvSpPr>
        <p:spPr>
          <a:xfrm>
            <a:off x="0" y="1243012"/>
            <a:ext cx="9144000" cy="5462587"/>
          </a:xfrm>
        </p:spPr>
        <p:txBody>
          <a:bodyPr>
            <a:normAutofit/>
          </a:bodyPr>
          <a:lstStyle/>
          <a:p>
            <a:r>
              <a:rPr lang="en-US" dirty="0"/>
              <a:t>Refers to the spread of data points within a data set.</a:t>
            </a:r>
          </a:p>
          <a:p>
            <a:r>
              <a:rPr lang="en-US" dirty="0"/>
              <a:t>It is a measure of how different the values in a data set are from each other.</a:t>
            </a:r>
          </a:p>
          <a:p>
            <a:r>
              <a:rPr lang="en-US" dirty="0"/>
              <a:t>Variability is also referred to as dispersion or scatter.</a:t>
            </a:r>
          </a:p>
          <a:p>
            <a:r>
              <a:rPr lang="en-US" dirty="0"/>
              <a:t>Variability can help us to understand the distribution of data.</a:t>
            </a:r>
          </a:p>
          <a:p>
            <a:pPr lvl="1"/>
            <a:r>
              <a:rPr lang="en-US"/>
              <a:t>For </a:t>
            </a:r>
            <a:r>
              <a:rPr lang="en-US" dirty="0"/>
              <a:t>example, a data set with a high degree of variability will have a wider distribution than a data set with a low degree of variability.</a:t>
            </a:r>
          </a:p>
        </p:txBody>
      </p:sp>
    </p:spTree>
    <p:extLst>
      <p:ext uri="{BB962C8B-B14F-4D97-AF65-F5344CB8AC3E}">
        <p14:creationId xmlns:p14="http://schemas.microsoft.com/office/powerpoint/2010/main" val="162403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06AF-AC93-4206-A228-72818D592DF5}"/>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id="{5F3F32EA-0F08-4E50-96D8-743C66DFBCD8}"/>
              </a:ext>
            </a:extLst>
          </p:cNvPr>
          <p:cNvSpPr>
            <a:spLocks noGrp="1"/>
          </p:cNvSpPr>
          <p:nvPr>
            <p:ph idx="1"/>
          </p:nvPr>
        </p:nvSpPr>
        <p:spPr>
          <a:xfrm>
            <a:off x="0" y="1243012"/>
            <a:ext cx="9144000" cy="5462587"/>
          </a:xfrm>
        </p:spPr>
        <p:txBody>
          <a:bodyPr>
            <a:normAutofit/>
          </a:bodyPr>
          <a:lstStyle/>
          <a:p>
            <a:r>
              <a:rPr lang="en-US" dirty="0"/>
              <a:t>There are a number of different ways to measure variability, including:</a:t>
            </a:r>
          </a:p>
          <a:p>
            <a:pPr lvl="1"/>
            <a:r>
              <a:rPr lang="en-US" b="1" dirty="0"/>
              <a:t>Range</a:t>
            </a:r>
            <a:r>
              <a:rPr lang="en-US" dirty="0"/>
              <a:t>: The range is the difference between the highest and lowest values in a data set.</a:t>
            </a:r>
          </a:p>
          <a:p>
            <a:pPr lvl="1"/>
            <a:r>
              <a:rPr lang="en-US" b="1" dirty="0"/>
              <a:t>Variance</a:t>
            </a:r>
            <a:r>
              <a:rPr lang="en-US" dirty="0"/>
              <a:t>: The variance is a measure of how spread out the values in a data set are from the mean.</a:t>
            </a:r>
          </a:p>
          <a:p>
            <a:pPr lvl="1"/>
            <a:r>
              <a:rPr lang="en-US" b="1" dirty="0"/>
              <a:t>Standard deviation</a:t>
            </a:r>
            <a:r>
              <a:rPr lang="en-US" dirty="0"/>
              <a:t>: The standard deviation is the square root of the variance. It is a measure of how spread out the values in a data set are from the mean, in units of the mean.</a:t>
            </a:r>
          </a:p>
          <a:p>
            <a:pPr lvl="1"/>
            <a:r>
              <a:rPr lang="en-US" b="1" dirty="0"/>
              <a:t>Interquartile range (IQR</a:t>
            </a:r>
            <a:r>
              <a:rPr lang="en-US" dirty="0"/>
              <a:t>): The IQR is the difference between the 75th percentile and the 25th percentile of a data set.</a:t>
            </a:r>
          </a:p>
          <a:p>
            <a:pPr lvl="1"/>
            <a:endParaRPr lang="en-US" dirty="0"/>
          </a:p>
        </p:txBody>
      </p:sp>
    </p:spTree>
    <p:extLst>
      <p:ext uri="{BB962C8B-B14F-4D97-AF65-F5344CB8AC3E}">
        <p14:creationId xmlns:p14="http://schemas.microsoft.com/office/powerpoint/2010/main" val="115877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06AF-AC93-4206-A228-72818D592DF5}"/>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id="{5F3F32EA-0F08-4E50-96D8-743C66DFBCD8}"/>
              </a:ext>
            </a:extLst>
          </p:cNvPr>
          <p:cNvSpPr>
            <a:spLocks noGrp="1"/>
          </p:cNvSpPr>
          <p:nvPr>
            <p:ph idx="1"/>
          </p:nvPr>
        </p:nvSpPr>
        <p:spPr>
          <a:xfrm>
            <a:off x="0" y="1243012"/>
            <a:ext cx="9144000" cy="5462587"/>
          </a:xfrm>
        </p:spPr>
        <p:txBody>
          <a:bodyPr/>
          <a:lstStyle/>
          <a:p>
            <a:r>
              <a:rPr lang="en-US" dirty="0"/>
              <a:t>It includes:</a:t>
            </a:r>
          </a:p>
          <a:p>
            <a:pPr lvl="1"/>
            <a:r>
              <a:rPr lang="en-US" dirty="0"/>
              <a:t>Variance (s</a:t>
            </a:r>
            <a:r>
              <a:rPr lang="en-US" baseline="30000" dirty="0"/>
              <a:t> 2 </a:t>
            </a:r>
            <a:r>
              <a:rPr lang="en-US" dirty="0"/>
              <a:t>/</a:t>
            </a:r>
            <a:r>
              <a:rPr lang="en-US" baseline="30000" dirty="0"/>
              <a:t> </a:t>
            </a:r>
            <a:r>
              <a:rPr lang="el-GR" dirty="0"/>
              <a:t>σ</a:t>
            </a:r>
            <a:r>
              <a:rPr lang="en-US" baseline="30000" dirty="0"/>
              <a:t>2</a:t>
            </a:r>
            <a:r>
              <a:rPr lang="en-US" dirty="0"/>
              <a:t>)</a:t>
            </a:r>
          </a:p>
          <a:p>
            <a:pPr lvl="1"/>
            <a:r>
              <a:rPr lang="en-US" dirty="0"/>
              <a:t>Standard Deviation (s / SD / </a:t>
            </a:r>
            <a:r>
              <a:rPr lang="el-GR" dirty="0"/>
              <a:t>σ</a:t>
            </a:r>
            <a:r>
              <a:rPr lang="en-US" dirty="0"/>
              <a:t>)</a:t>
            </a:r>
          </a:p>
        </p:txBody>
      </p:sp>
      <p:pic>
        <p:nvPicPr>
          <p:cNvPr id="4" name="Picture 3">
            <a:extLst>
              <a:ext uri="{FF2B5EF4-FFF2-40B4-BE49-F238E27FC236}">
                <a16:creationId xmlns:a16="http://schemas.microsoft.com/office/drawing/2014/main" id="{61B6944D-DBF8-4DF9-A295-4B8A15E59DB0}"/>
              </a:ext>
            </a:extLst>
          </p:cNvPr>
          <p:cNvPicPr>
            <a:picLocks noChangeAspect="1"/>
          </p:cNvPicPr>
          <p:nvPr/>
        </p:nvPicPr>
        <p:blipFill>
          <a:blip r:embed="rId3"/>
          <a:stretch>
            <a:fillRect/>
          </a:stretch>
        </p:blipFill>
        <p:spPr>
          <a:xfrm>
            <a:off x="0" y="3810000"/>
            <a:ext cx="9144000" cy="2900740"/>
          </a:xfrm>
          <a:prstGeom prst="rect">
            <a:avLst/>
          </a:prstGeom>
        </p:spPr>
      </p:pic>
    </p:spTree>
    <p:extLst>
      <p:ext uri="{BB962C8B-B14F-4D97-AF65-F5344CB8AC3E}">
        <p14:creationId xmlns:p14="http://schemas.microsoft.com/office/powerpoint/2010/main" val="244588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6A7F-D33B-4697-83B6-8ECF4EB0A38C}"/>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id="{C286EC41-8698-4A21-B49F-613CA9CFE087}"/>
              </a:ext>
            </a:extLst>
          </p:cNvPr>
          <p:cNvSpPr>
            <a:spLocks noGrp="1"/>
          </p:cNvSpPr>
          <p:nvPr>
            <p:ph idx="1"/>
          </p:nvPr>
        </p:nvSpPr>
        <p:spPr/>
        <p:txBody>
          <a:bodyPr>
            <a:normAutofit/>
          </a:bodyPr>
          <a:lstStyle/>
          <a:p>
            <a:r>
              <a:rPr lang="en-US" b="1" dirty="0"/>
              <a:t>Variance (</a:t>
            </a:r>
            <a:r>
              <a:rPr lang="el-GR" dirty="0"/>
              <a:t>σ</a:t>
            </a:r>
            <a:r>
              <a:rPr lang="en-US" baseline="30000" dirty="0"/>
              <a:t>2</a:t>
            </a:r>
            <a:r>
              <a:rPr lang="en-US" b="1" dirty="0"/>
              <a:t>)</a:t>
            </a:r>
          </a:p>
          <a:p>
            <a:pPr lvl="1"/>
            <a:r>
              <a:rPr lang="en-US" dirty="0"/>
              <a:t>It measures how </a:t>
            </a:r>
            <a:r>
              <a:rPr lang="en-US" b="1" dirty="0"/>
              <a:t>spread out the values </a:t>
            </a:r>
            <a:r>
              <a:rPr lang="en-US" dirty="0"/>
              <a:t>in a data set are around the </a:t>
            </a:r>
            <a:r>
              <a:rPr lang="en-US" b="1" dirty="0"/>
              <a:t>mean</a:t>
            </a:r>
            <a:r>
              <a:rPr lang="en-US" dirty="0"/>
              <a:t>.</a:t>
            </a:r>
          </a:p>
          <a:p>
            <a:pPr lvl="1"/>
            <a:r>
              <a:rPr lang="en-US" dirty="0"/>
              <a:t>A large variance indicates that numbers in the set are far from the </a:t>
            </a:r>
            <a:r>
              <a:rPr lang="en-US" b="1" dirty="0"/>
              <a:t>mean</a:t>
            </a:r>
            <a:r>
              <a:rPr lang="en-US" dirty="0"/>
              <a:t> and from </a:t>
            </a:r>
            <a:r>
              <a:rPr lang="en-US" b="1" dirty="0"/>
              <a:t>each other</a:t>
            </a:r>
            <a:r>
              <a:rPr lang="en-US" dirty="0"/>
              <a:t>.</a:t>
            </a:r>
          </a:p>
          <a:p>
            <a:pPr lvl="1"/>
            <a:r>
              <a:rPr lang="en-US" dirty="0"/>
              <a:t>Variance can be negative.</a:t>
            </a:r>
          </a:p>
          <a:p>
            <a:pPr lvl="1"/>
            <a:r>
              <a:rPr lang="en-US" dirty="0"/>
              <a:t>A variance value of zero indicates that all values within a set of numbers are identical.</a:t>
            </a:r>
          </a:p>
          <a:p>
            <a:endParaRPr lang="en-US" dirty="0"/>
          </a:p>
          <a:p>
            <a:endParaRPr lang="en-US" dirty="0"/>
          </a:p>
        </p:txBody>
      </p:sp>
    </p:spTree>
    <p:extLst>
      <p:ext uri="{BB962C8B-B14F-4D97-AF65-F5344CB8AC3E}">
        <p14:creationId xmlns:p14="http://schemas.microsoft.com/office/powerpoint/2010/main" val="87274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FEA5-CB77-4A48-A9CD-2EA39AF8D5E3}"/>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id="{30D401D1-C79F-42C8-805D-45826F6108E1}"/>
              </a:ext>
            </a:extLst>
          </p:cNvPr>
          <p:cNvSpPr>
            <a:spLocks noGrp="1"/>
          </p:cNvSpPr>
          <p:nvPr>
            <p:ph idx="1"/>
          </p:nvPr>
        </p:nvSpPr>
        <p:spPr/>
        <p:txBody>
          <a:bodyPr/>
          <a:lstStyle/>
          <a:p>
            <a:r>
              <a:rPr lang="en-US" b="1" dirty="0"/>
              <a:t>Standard Deviation (</a:t>
            </a:r>
            <a:r>
              <a:rPr lang="el-GR" dirty="0"/>
              <a:t>σ</a:t>
            </a:r>
            <a:r>
              <a:rPr lang="en-US" dirty="0"/>
              <a:t>)</a:t>
            </a:r>
            <a:endParaRPr lang="en-US" b="1" dirty="0"/>
          </a:p>
          <a:p>
            <a:pPr lvl="1"/>
            <a:r>
              <a:rPr lang="en-US" dirty="0"/>
              <a:t>It is the measure of spread.</a:t>
            </a:r>
          </a:p>
          <a:p>
            <a:pPr lvl="1"/>
            <a:r>
              <a:rPr lang="en-US" dirty="0"/>
              <a:t>It is a measure of the </a:t>
            </a:r>
            <a:r>
              <a:rPr lang="en-US" b="1" dirty="0"/>
              <a:t>average distance </a:t>
            </a:r>
            <a:r>
              <a:rPr lang="en-US" dirty="0"/>
              <a:t>between the </a:t>
            </a:r>
            <a:r>
              <a:rPr lang="en-US" b="1" dirty="0"/>
              <a:t>values</a:t>
            </a:r>
            <a:r>
              <a:rPr lang="en-US" dirty="0"/>
              <a:t> of the data in the set and the </a:t>
            </a:r>
            <a:r>
              <a:rPr lang="en-US" b="1" dirty="0"/>
              <a:t>mean</a:t>
            </a:r>
            <a:r>
              <a:rPr lang="en-US" dirty="0"/>
              <a:t>.</a:t>
            </a:r>
          </a:p>
          <a:p>
            <a:pPr lvl="1"/>
            <a:r>
              <a:rPr lang="en-US" dirty="0"/>
              <a:t>The standard deviation is always a positive number and is always measured in the same units as the original data</a:t>
            </a:r>
          </a:p>
          <a:p>
            <a:pPr lvl="1"/>
            <a:endParaRPr lang="en-US" dirty="0"/>
          </a:p>
          <a:p>
            <a:pPr lvl="1"/>
            <a:endParaRPr lang="en-US" dirty="0"/>
          </a:p>
        </p:txBody>
      </p:sp>
    </p:spTree>
    <p:extLst>
      <p:ext uri="{BB962C8B-B14F-4D97-AF65-F5344CB8AC3E}">
        <p14:creationId xmlns:p14="http://schemas.microsoft.com/office/powerpoint/2010/main" val="3298778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FEA5-CB77-4A48-A9CD-2EA39AF8D5E3}"/>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id="{30D401D1-C79F-42C8-805D-45826F6108E1}"/>
              </a:ext>
            </a:extLst>
          </p:cNvPr>
          <p:cNvSpPr>
            <a:spLocks noGrp="1"/>
          </p:cNvSpPr>
          <p:nvPr>
            <p:ph idx="1"/>
          </p:nvPr>
        </p:nvSpPr>
        <p:spPr/>
        <p:txBody>
          <a:bodyPr/>
          <a:lstStyle/>
          <a:p>
            <a:r>
              <a:rPr lang="en-US" b="1" dirty="0"/>
              <a:t>Standard Deviation (</a:t>
            </a:r>
            <a:r>
              <a:rPr lang="el-GR" dirty="0"/>
              <a:t>σ</a:t>
            </a:r>
            <a:r>
              <a:rPr lang="en-US" dirty="0"/>
              <a:t>)</a:t>
            </a:r>
            <a:endParaRPr lang="en-US" b="1" dirty="0"/>
          </a:p>
          <a:p>
            <a:pPr lvl="1"/>
            <a:endParaRPr lang="en-US" dirty="0"/>
          </a:p>
        </p:txBody>
      </p:sp>
      <p:cxnSp>
        <p:nvCxnSpPr>
          <p:cNvPr id="6" name="Straight Arrow Connector 5">
            <a:extLst>
              <a:ext uri="{FF2B5EF4-FFF2-40B4-BE49-F238E27FC236}">
                <a16:creationId xmlns:a16="http://schemas.microsoft.com/office/drawing/2014/main" id="{1589D7A5-3B06-4349-8756-4CF473C69939}"/>
              </a:ext>
            </a:extLst>
          </p:cNvPr>
          <p:cNvCxnSpPr>
            <a:cxnSpLocks/>
          </p:cNvCxnSpPr>
          <p:nvPr/>
        </p:nvCxnSpPr>
        <p:spPr>
          <a:xfrm>
            <a:off x="5029200" y="3137152"/>
            <a:ext cx="1524000" cy="19314"/>
          </a:xfrm>
          <a:prstGeom prst="straightConnector1">
            <a:avLst/>
          </a:prstGeom>
          <a:ln>
            <a:solidFill>
              <a:srgbClr val="404096"/>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FFEC8CA-E757-452E-9921-6595CB4F3963}"/>
              </a:ext>
            </a:extLst>
          </p:cNvPr>
          <p:cNvSpPr txBox="1"/>
          <p:nvPr/>
        </p:nvSpPr>
        <p:spPr>
          <a:xfrm>
            <a:off x="6553200" y="2971800"/>
            <a:ext cx="1770100" cy="369332"/>
          </a:xfrm>
          <a:prstGeom prst="rect">
            <a:avLst/>
          </a:prstGeom>
          <a:noFill/>
        </p:spPr>
        <p:txBody>
          <a:bodyPr wrap="none" rtlCol="0">
            <a:spAutoFit/>
          </a:bodyPr>
          <a:lstStyle/>
          <a:p>
            <a:r>
              <a:rPr lang="en-US" dirty="0"/>
              <a:t>High spread data</a:t>
            </a:r>
          </a:p>
        </p:txBody>
      </p:sp>
      <p:sp>
        <p:nvSpPr>
          <p:cNvPr id="11" name="TextBox 10">
            <a:extLst>
              <a:ext uri="{FF2B5EF4-FFF2-40B4-BE49-F238E27FC236}">
                <a16:creationId xmlns:a16="http://schemas.microsoft.com/office/drawing/2014/main" id="{9DA308BC-D39A-41D2-8144-A9865797AEFC}"/>
              </a:ext>
            </a:extLst>
          </p:cNvPr>
          <p:cNvSpPr txBox="1"/>
          <p:nvPr/>
        </p:nvSpPr>
        <p:spPr>
          <a:xfrm>
            <a:off x="6553200" y="4437857"/>
            <a:ext cx="1725922" cy="369332"/>
          </a:xfrm>
          <a:prstGeom prst="rect">
            <a:avLst/>
          </a:prstGeom>
          <a:noFill/>
        </p:spPr>
        <p:txBody>
          <a:bodyPr wrap="none" rtlCol="0">
            <a:spAutoFit/>
          </a:bodyPr>
          <a:lstStyle/>
          <a:p>
            <a:r>
              <a:rPr lang="en-US" dirty="0"/>
              <a:t>Low spread data</a:t>
            </a:r>
          </a:p>
        </p:txBody>
      </p:sp>
      <p:pic>
        <p:nvPicPr>
          <p:cNvPr id="10" name="Picture 9">
            <a:extLst>
              <a:ext uri="{FF2B5EF4-FFF2-40B4-BE49-F238E27FC236}">
                <a16:creationId xmlns:a16="http://schemas.microsoft.com/office/drawing/2014/main" id="{768CAFD2-87D6-40EF-8753-B5CE90D37625}"/>
              </a:ext>
            </a:extLst>
          </p:cNvPr>
          <p:cNvPicPr>
            <a:picLocks noChangeAspect="1"/>
          </p:cNvPicPr>
          <p:nvPr/>
        </p:nvPicPr>
        <p:blipFill>
          <a:blip r:embed="rId2"/>
          <a:stretch>
            <a:fillRect/>
          </a:stretch>
        </p:blipFill>
        <p:spPr>
          <a:xfrm>
            <a:off x="57151" y="2405335"/>
            <a:ext cx="4533900" cy="1463634"/>
          </a:xfrm>
          <a:prstGeom prst="rect">
            <a:avLst/>
          </a:prstGeom>
        </p:spPr>
      </p:pic>
      <p:pic>
        <p:nvPicPr>
          <p:cNvPr id="12" name="Picture 11">
            <a:extLst>
              <a:ext uri="{FF2B5EF4-FFF2-40B4-BE49-F238E27FC236}">
                <a16:creationId xmlns:a16="http://schemas.microsoft.com/office/drawing/2014/main" id="{8AE5FCC9-78C3-4F0F-BC1E-C6A7B47FDD27}"/>
              </a:ext>
            </a:extLst>
          </p:cNvPr>
          <p:cNvPicPr>
            <a:picLocks noChangeAspect="1"/>
          </p:cNvPicPr>
          <p:nvPr/>
        </p:nvPicPr>
        <p:blipFill>
          <a:blip r:embed="rId3"/>
          <a:stretch>
            <a:fillRect/>
          </a:stretch>
        </p:blipFill>
        <p:spPr>
          <a:xfrm>
            <a:off x="57151" y="3856289"/>
            <a:ext cx="4610100" cy="1533525"/>
          </a:xfrm>
          <a:prstGeom prst="rect">
            <a:avLst/>
          </a:prstGeom>
        </p:spPr>
      </p:pic>
      <p:cxnSp>
        <p:nvCxnSpPr>
          <p:cNvPr id="8" name="Straight Arrow Connector 7">
            <a:extLst>
              <a:ext uri="{FF2B5EF4-FFF2-40B4-BE49-F238E27FC236}">
                <a16:creationId xmlns:a16="http://schemas.microsoft.com/office/drawing/2014/main" id="{58B31DDE-DD7D-4BED-B070-90D24345DE2B}"/>
              </a:ext>
            </a:extLst>
          </p:cNvPr>
          <p:cNvCxnSpPr>
            <a:cxnSpLocks/>
          </p:cNvCxnSpPr>
          <p:nvPr/>
        </p:nvCxnSpPr>
        <p:spPr>
          <a:xfrm>
            <a:off x="2133600" y="4622523"/>
            <a:ext cx="4343400" cy="0"/>
          </a:xfrm>
          <a:prstGeom prst="straightConnector1">
            <a:avLst/>
          </a:prstGeom>
          <a:ln>
            <a:solidFill>
              <a:srgbClr val="40409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78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2AC9-4E93-4F21-B115-937746D7DF0C}"/>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8F6D5600-1586-4C86-83D7-BE06DD23D15D}"/>
              </a:ext>
            </a:extLst>
          </p:cNvPr>
          <p:cNvSpPr>
            <a:spLocks noGrp="1"/>
          </p:cNvSpPr>
          <p:nvPr>
            <p:ph idx="1"/>
          </p:nvPr>
        </p:nvSpPr>
        <p:spPr/>
        <p:txBody>
          <a:bodyPr/>
          <a:lstStyle/>
          <a:p>
            <a:r>
              <a:rPr lang="en-US" dirty="0"/>
              <a:t>Page 17, Exercises 1.7 to 1.12</a:t>
            </a:r>
          </a:p>
        </p:txBody>
      </p:sp>
    </p:spTree>
    <p:extLst>
      <p:ext uri="{BB962C8B-B14F-4D97-AF65-F5344CB8AC3E}">
        <p14:creationId xmlns:p14="http://schemas.microsoft.com/office/powerpoint/2010/main" val="276959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8D27-0781-4094-B210-29DF8A02EC32}"/>
              </a:ext>
            </a:extLst>
          </p:cNvPr>
          <p:cNvSpPr>
            <a:spLocks noGrp="1"/>
          </p:cNvSpPr>
          <p:nvPr>
            <p:ph type="title"/>
          </p:nvPr>
        </p:nvSpPr>
        <p:spPr/>
        <p:txBody>
          <a:bodyPr>
            <a:normAutofit fontScale="90000"/>
          </a:bodyPr>
          <a:lstStyle/>
          <a:p>
            <a:r>
              <a:rPr lang="en-US" dirty="0"/>
              <a:t>Relationship between Mean, Median and Mode</a:t>
            </a:r>
          </a:p>
        </p:txBody>
      </p:sp>
      <p:sp>
        <p:nvSpPr>
          <p:cNvPr id="3" name="Content Placeholder 2">
            <a:extLst>
              <a:ext uri="{FF2B5EF4-FFF2-40B4-BE49-F238E27FC236}">
                <a16:creationId xmlns:a16="http://schemas.microsoft.com/office/drawing/2014/main" id="{47280426-98F0-4468-9C0E-B093E10F2EE8}"/>
              </a:ext>
            </a:extLst>
          </p:cNvPr>
          <p:cNvSpPr>
            <a:spLocks noGrp="1"/>
          </p:cNvSpPr>
          <p:nvPr>
            <p:ph idx="1"/>
          </p:nvPr>
        </p:nvSpPr>
        <p:spPr/>
        <p:txBody>
          <a:bodyPr/>
          <a:lstStyle/>
          <a:p>
            <a:r>
              <a:rPr lang="en-US" dirty="0"/>
              <a:t>There exists an empirical relationship between mode, median and mean and this can be expressed using the formula:</a:t>
            </a:r>
          </a:p>
          <a:p>
            <a:pPr marL="0" indent="0" algn="ctr">
              <a:buNone/>
            </a:pPr>
            <a:r>
              <a:rPr lang="en-US" b="1" dirty="0"/>
              <a:t>Mode = 3 Median – 2 Mean</a:t>
            </a:r>
          </a:p>
        </p:txBody>
      </p:sp>
    </p:spTree>
    <p:extLst>
      <p:ext uri="{BB962C8B-B14F-4D97-AF65-F5344CB8AC3E}">
        <p14:creationId xmlns:p14="http://schemas.microsoft.com/office/powerpoint/2010/main" val="3967100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C6BA-B288-4244-B156-0469001B94A0}"/>
              </a:ext>
            </a:extLst>
          </p:cNvPr>
          <p:cNvSpPr>
            <a:spLocks noGrp="1"/>
          </p:cNvSpPr>
          <p:nvPr>
            <p:ph type="title"/>
          </p:nvPr>
        </p:nvSpPr>
        <p:spPr/>
        <p:txBody>
          <a:bodyPr>
            <a:normAutofit fontScale="90000"/>
          </a:bodyPr>
          <a:lstStyle/>
          <a:p>
            <a:r>
              <a:rPr lang="en-US" dirty="0"/>
              <a:t>Statistical Modeling</a:t>
            </a:r>
          </a:p>
        </p:txBody>
      </p:sp>
      <p:sp>
        <p:nvSpPr>
          <p:cNvPr id="3" name="Content Placeholder 2">
            <a:extLst>
              <a:ext uri="{FF2B5EF4-FFF2-40B4-BE49-F238E27FC236}">
                <a16:creationId xmlns:a16="http://schemas.microsoft.com/office/drawing/2014/main" id="{F56E5307-7531-442E-9906-B0882986F47C}"/>
              </a:ext>
            </a:extLst>
          </p:cNvPr>
          <p:cNvSpPr>
            <a:spLocks noGrp="1"/>
          </p:cNvSpPr>
          <p:nvPr>
            <p:ph idx="1"/>
          </p:nvPr>
        </p:nvSpPr>
        <p:spPr/>
        <p:txBody>
          <a:bodyPr/>
          <a:lstStyle/>
          <a:p>
            <a:r>
              <a:rPr lang="en-US" dirty="0"/>
              <a:t>Scatter Plot</a:t>
            </a:r>
          </a:p>
          <a:p>
            <a:r>
              <a:rPr lang="en-US" dirty="0"/>
              <a:t>Stem-and-Leaf Plot</a:t>
            </a:r>
          </a:p>
          <a:p>
            <a:r>
              <a:rPr lang="en-US" dirty="0"/>
              <a:t>Histograms and frequency polygons</a:t>
            </a:r>
          </a:p>
          <a:p>
            <a:r>
              <a:rPr lang="en-US" dirty="0"/>
              <a:t>Box-and-Whisker Plot or Box Plot</a:t>
            </a:r>
          </a:p>
        </p:txBody>
      </p:sp>
    </p:spTree>
    <p:extLst>
      <p:ext uri="{BB962C8B-B14F-4D97-AF65-F5344CB8AC3E}">
        <p14:creationId xmlns:p14="http://schemas.microsoft.com/office/powerpoint/2010/main" val="1931209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29FB-CC9C-4401-8EBA-B0CE519AA108}"/>
              </a:ext>
            </a:extLst>
          </p:cNvPr>
          <p:cNvSpPr>
            <a:spLocks noGrp="1"/>
          </p:cNvSpPr>
          <p:nvPr>
            <p:ph type="title"/>
          </p:nvPr>
        </p:nvSpPr>
        <p:spPr/>
        <p:txBody>
          <a:bodyPr>
            <a:normAutofit fontScale="90000"/>
          </a:bodyPr>
          <a:lstStyle/>
          <a:p>
            <a:r>
              <a:rPr lang="en-US" dirty="0"/>
              <a:t>Scatter Plot</a:t>
            </a:r>
          </a:p>
        </p:txBody>
      </p:sp>
      <p:sp>
        <p:nvSpPr>
          <p:cNvPr id="3" name="Content Placeholder 2">
            <a:extLst>
              <a:ext uri="{FF2B5EF4-FFF2-40B4-BE49-F238E27FC236}">
                <a16:creationId xmlns:a16="http://schemas.microsoft.com/office/drawing/2014/main" id="{847D51E1-AB94-4DB3-A8B4-217D4B8F6A97}"/>
              </a:ext>
            </a:extLst>
          </p:cNvPr>
          <p:cNvSpPr>
            <a:spLocks noGrp="1"/>
          </p:cNvSpPr>
          <p:nvPr>
            <p:ph idx="1"/>
          </p:nvPr>
        </p:nvSpPr>
        <p:spPr/>
        <p:txBody>
          <a:bodyPr/>
          <a:lstStyle/>
          <a:p>
            <a:r>
              <a:rPr lang="en-US" dirty="0"/>
              <a:t>A scatter plot (aka scatter chart, scatter graph) uses dots to represent values for two different numeric variables.</a:t>
            </a:r>
          </a:p>
          <a:p>
            <a:r>
              <a:rPr lang="en-US" dirty="0"/>
              <a:t>The position of each dot on the horizontal and vertical axis indicates values for an individual data point.</a:t>
            </a:r>
          </a:p>
          <a:p>
            <a:r>
              <a:rPr lang="en-US" dirty="0"/>
              <a:t>Scatter plots are used to observe relationships between variables.</a:t>
            </a:r>
          </a:p>
          <a:p>
            <a:endParaRPr lang="en-US" dirty="0"/>
          </a:p>
        </p:txBody>
      </p:sp>
    </p:spTree>
    <p:extLst>
      <p:ext uri="{BB962C8B-B14F-4D97-AF65-F5344CB8AC3E}">
        <p14:creationId xmlns:p14="http://schemas.microsoft.com/office/powerpoint/2010/main" val="53913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8B55-F57C-4462-B431-0B28D2D9DEAF}"/>
              </a:ext>
            </a:extLst>
          </p:cNvPr>
          <p:cNvSpPr>
            <a:spLocks noGrp="1"/>
          </p:cNvSpPr>
          <p:nvPr>
            <p:ph type="title"/>
          </p:nvPr>
        </p:nvSpPr>
        <p:spPr/>
        <p:txBody>
          <a:bodyPr/>
          <a:lstStyle/>
          <a:p>
            <a:r>
              <a:rPr lang="en-US" dirty="0"/>
              <a:t>Mean of the Sample</a:t>
            </a:r>
          </a:p>
        </p:txBody>
      </p:sp>
      <p:sp>
        <p:nvSpPr>
          <p:cNvPr id="3" name="Content Placeholder 2">
            <a:extLst>
              <a:ext uri="{FF2B5EF4-FFF2-40B4-BE49-F238E27FC236}">
                <a16:creationId xmlns:a16="http://schemas.microsoft.com/office/drawing/2014/main" id="{CB478954-A7E6-43D8-BD45-B033363D36CF}"/>
              </a:ext>
            </a:extLst>
          </p:cNvPr>
          <p:cNvSpPr>
            <a:spLocks noGrp="1"/>
          </p:cNvSpPr>
          <p:nvPr>
            <p:ph idx="1"/>
          </p:nvPr>
        </p:nvSpPr>
        <p:spPr>
          <a:xfrm>
            <a:off x="0" y="3157016"/>
            <a:ext cx="9144000" cy="3548583"/>
          </a:xfrm>
        </p:spPr>
        <p:txBody>
          <a:bodyPr>
            <a:normAutofit/>
          </a:bodyPr>
          <a:lstStyle/>
          <a:p>
            <a:r>
              <a:rPr lang="en-US" dirty="0"/>
              <a:t>Also called numerical average.</a:t>
            </a:r>
          </a:p>
          <a:p>
            <a:r>
              <a:rPr lang="en-US" dirty="0"/>
              <a:t>Sample mean is the </a:t>
            </a:r>
            <a:r>
              <a:rPr lang="en-US" b="1" dirty="0"/>
              <a:t>centroid of the given data</a:t>
            </a:r>
            <a:r>
              <a:rPr lang="en-US" dirty="0"/>
              <a:t>.</a:t>
            </a:r>
          </a:p>
          <a:p>
            <a:r>
              <a:rPr lang="en-US" dirty="0"/>
              <a:t>The </a:t>
            </a:r>
            <a:r>
              <a:rPr lang="en-US" b="1" dirty="0"/>
              <a:t>trimmed mean </a:t>
            </a:r>
            <a:r>
              <a:rPr lang="en-US" dirty="0"/>
              <a:t>is calculated by eliminating the highest and lowest values in the sample and taking the mean of the remaining values.</a:t>
            </a:r>
          </a:p>
          <a:p>
            <a:pPr lvl="1"/>
            <a:r>
              <a:rPr lang="en-US" dirty="0"/>
              <a:t>For a 10% trimmed mean, the largest 10% and the smallest 10% are eliminated.</a:t>
            </a:r>
          </a:p>
          <a:p>
            <a:endParaRPr lang="en-US" dirty="0"/>
          </a:p>
          <a:p>
            <a:endParaRPr lang="en-US" dirty="0"/>
          </a:p>
        </p:txBody>
      </p:sp>
      <p:pic>
        <p:nvPicPr>
          <p:cNvPr id="5" name="Picture 4">
            <a:extLst>
              <a:ext uri="{FF2B5EF4-FFF2-40B4-BE49-F238E27FC236}">
                <a16:creationId xmlns:a16="http://schemas.microsoft.com/office/drawing/2014/main" id="{698F9954-F8CE-4203-AD7E-E56F39A8DECD}"/>
              </a:ext>
            </a:extLst>
          </p:cNvPr>
          <p:cNvPicPr>
            <a:picLocks noChangeAspect="1"/>
          </p:cNvPicPr>
          <p:nvPr/>
        </p:nvPicPr>
        <p:blipFill>
          <a:blip r:embed="rId2"/>
          <a:stretch>
            <a:fillRect/>
          </a:stretch>
        </p:blipFill>
        <p:spPr>
          <a:xfrm>
            <a:off x="0" y="1371600"/>
            <a:ext cx="9144000" cy="1785416"/>
          </a:xfrm>
          <a:prstGeom prst="rect">
            <a:avLst/>
          </a:prstGeom>
        </p:spPr>
      </p:pic>
    </p:spTree>
    <p:extLst>
      <p:ext uri="{BB962C8B-B14F-4D97-AF65-F5344CB8AC3E}">
        <p14:creationId xmlns:p14="http://schemas.microsoft.com/office/powerpoint/2010/main" val="390097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29FB-CC9C-4401-8EBA-B0CE519AA108}"/>
              </a:ext>
            </a:extLst>
          </p:cNvPr>
          <p:cNvSpPr>
            <a:spLocks noGrp="1"/>
          </p:cNvSpPr>
          <p:nvPr>
            <p:ph type="title"/>
          </p:nvPr>
        </p:nvSpPr>
        <p:spPr/>
        <p:txBody>
          <a:bodyPr>
            <a:normAutofit fontScale="90000"/>
          </a:bodyPr>
          <a:lstStyle/>
          <a:p>
            <a:r>
              <a:rPr lang="en-US" dirty="0"/>
              <a:t>Scatter Plot</a:t>
            </a:r>
          </a:p>
        </p:txBody>
      </p:sp>
      <p:sp>
        <p:nvSpPr>
          <p:cNvPr id="3" name="Content Placeholder 2">
            <a:extLst>
              <a:ext uri="{FF2B5EF4-FFF2-40B4-BE49-F238E27FC236}">
                <a16:creationId xmlns:a16="http://schemas.microsoft.com/office/drawing/2014/main" id="{847D51E1-AB94-4DB3-A8B4-217D4B8F6A97}"/>
              </a:ext>
            </a:extLst>
          </p:cNvPr>
          <p:cNvSpPr>
            <a:spLocks noGrp="1"/>
          </p:cNvSpPr>
          <p:nvPr>
            <p:ph idx="1"/>
          </p:nvPr>
        </p:nvSpPr>
        <p:spPr/>
        <p:txBody>
          <a:bodyPr/>
          <a:lstStyle/>
          <a:p>
            <a:r>
              <a:rPr lang="en-US" dirty="0"/>
              <a:t>For Example:</a:t>
            </a:r>
          </a:p>
          <a:p>
            <a:endParaRPr lang="en-US" dirty="0"/>
          </a:p>
        </p:txBody>
      </p:sp>
      <p:graphicFrame>
        <p:nvGraphicFramePr>
          <p:cNvPr id="4" name="Table 3">
            <a:extLst>
              <a:ext uri="{FF2B5EF4-FFF2-40B4-BE49-F238E27FC236}">
                <a16:creationId xmlns:a16="http://schemas.microsoft.com/office/drawing/2014/main" id="{E7A04EA0-2E55-4850-A009-01C76BD369FC}"/>
              </a:ext>
            </a:extLst>
          </p:cNvPr>
          <p:cNvGraphicFramePr>
            <a:graphicFrameLocks noGrp="1"/>
          </p:cNvGraphicFramePr>
          <p:nvPr/>
        </p:nvGraphicFramePr>
        <p:xfrm>
          <a:off x="609600" y="2286000"/>
          <a:ext cx="3429000" cy="3467100"/>
        </p:xfrm>
        <a:graphic>
          <a:graphicData uri="http://schemas.openxmlformats.org/drawingml/2006/table">
            <a:tbl>
              <a:tblPr/>
              <a:tblGrid>
                <a:gridCol w="1727200">
                  <a:extLst>
                    <a:ext uri="{9D8B030D-6E8A-4147-A177-3AD203B41FA5}">
                      <a16:colId xmlns:a16="http://schemas.microsoft.com/office/drawing/2014/main" val="2287802088"/>
                    </a:ext>
                  </a:extLst>
                </a:gridCol>
                <a:gridCol w="1701800">
                  <a:extLst>
                    <a:ext uri="{9D8B030D-6E8A-4147-A177-3AD203B41FA5}">
                      <a16:colId xmlns:a16="http://schemas.microsoft.com/office/drawing/2014/main" val="62469398"/>
                    </a:ext>
                  </a:extLst>
                </a:gridCol>
              </a:tblGrid>
              <a:tr h="266700">
                <a:tc>
                  <a:txBody>
                    <a:bodyPr/>
                    <a:lstStyle/>
                    <a:p>
                      <a:pPr algn="ctr" fontAlgn="ctr"/>
                      <a:r>
                        <a:rPr lang="en-US" sz="1600" b="0" i="0" u="none" strike="noStrike">
                          <a:solidFill>
                            <a:srgbClr val="000000"/>
                          </a:solidFill>
                          <a:effectLst/>
                          <a:latin typeface="Calibri" panose="020F0502020204030204" pitchFamily="34" charset="0"/>
                        </a:rPr>
                        <a:t>Temperature °C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0" i="0" u="none" strike="noStrike">
                          <a:solidFill>
                            <a:srgbClr val="000000"/>
                          </a:solidFill>
                          <a:effectLst/>
                          <a:latin typeface="Calibri" panose="020F0502020204030204" pitchFamily="34" charset="0"/>
                        </a:rPr>
                        <a:t>Ice Cream 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16699411"/>
                  </a:ext>
                </a:extLst>
              </a:tr>
              <a:tr h="266700">
                <a:tc>
                  <a:txBody>
                    <a:bodyPr/>
                    <a:lstStyle/>
                    <a:p>
                      <a:pPr algn="ctr" fontAlgn="ctr"/>
                      <a:r>
                        <a:rPr lang="en-US" sz="1600" b="0" i="0" u="none" strike="noStrike" dirty="0">
                          <a:solidFill>
                            <a:srgbClr val="000000"/>
                          </a:solidFill>
                          <a:effectLst/>
                          <a:latin typeface="Calibri" panose="020F0502020204030204" pitchFamily="34" charset="0"/>
                        </a:rPr>
                        <a:t>14.2°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891541"/>
                  </a:ext>
                </a:extLst>
              </a:tr>
              <a:tr h="266700">
                <a:tc>
                  <a:txBody>
                    <a:bodyPr/>
                    <a:lstStyle/>
                    <a:p>
                      <a:pPr algn="ctr" fontAlgn="ctr"/>
                      <a:r>
                        <a:rPr lang="en-US" sz="1600" b="0" i="0" u="none" strike="noStrike">
                          <a:solidFill>
                            <a:srgbClr val="000000"/>
                          </a:solidFill>
                          <a:effectLst/>
                          <a:latin typeface="Calibri" panose="020F0502020204030204" pitchFamily="34" charset="0"/>
                        </a:rPr>
                        <a:t>16.4°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$325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3076411"/>
                  </a:ext>
                </a:extLst>
              </a:tr>
              <a:tr h="266700">
                <a:tc>
                  <a:txBody>
                    <a:bodyPr/>
                    <a:lstStyle/>
                    <a:p>
                      <a:pPr algn="ctr" fontAlgn="ctr"/>
                      <a:r>
                        <a:rPr lang="en-US" sz="1600" b="0" i="0" u="none" strike="noStrike">
                          <a:solidFill>
                            <a:srgbClr val="000000"/>
                          </a:solidFill>
                          <a:effectLst/>
                          <a:latin typeface="Calibri" panose="020F0502020204030204" pitchFamily="34" charset="0"/>
                        </a:rPr>
                        <a:t>11.9°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$185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776813"/>
                  </a:ext>
                </a:extLst>
              </a:tr>
              <a:tr h="266700">
                <a:tc>
                  <a:txBody>
                    <a:bodyPr/>
                    <a:lstStyle/>
                    <a:p>
                      <a:pPr algn="ctr" fontAlgn="ctr"/>
                      <a:r>
                        <a:rPr lang="en-US" sz="1600" b="0" i="0" u="none" strike="noStrike">
                          <a:solidFill>
                            <a:srgbClr val="000000"/>
                          </a:solidFill>
                          <a:effectLst/>
                          <a:latin typeface="Calibri" panose="020F0502020204030204" pitchFamily="34" charset="0"/>
                        </a:rPr>
                        <a:t>15.2°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$332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654908"/>
                  </a:ext>
                </a:extLst>
              </a:tr>
              <a:tr h="266700">
                <a:tc>
                  <a:txBody>
                    <a:bodyPr/>
                    <a:lstStyle/>
                    <a:p>
                      <a:pPr algn="ctr" fontAlgn="ctr"/>
                      <a:r>
                        <a:rPr lang="en-US" sz="1600" b="0" i="0" u="none" strike="noStrike">
                          <a:solidFill>
                            <a:srgbClr val="000000"/>
                          </a:solidFill>
                          <a:effectLst/>
                          <a:latin typeface="Calibri" panose="020F0502020204030204" pitchFamily="34" charset="0"/>
                        </a:rPr>
                        <a:t>18.5°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$406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437213"/>
                  </a:ext>
                </a:extLst>
              </a:tr>
              <a:tr h="266700">
                <a:tc>
                  <a:txBody>
                    <a:bodyPr/>
                    <a:lstStyle/>
                    <a:p>
                      <a:pPr algn="ctr" fontAlgn="ctr"/>
                      <a:r>
                        <a:rPr lang="en-US" sz="1600" b="0" i="0" u="none" strike="noStrike">
                          <a:solidFill>
                            <a:srgbClr val="000000"/>
                          </a:solidFill>
                          <a:effectLst/>
                          <a:latin typeface="Calibri" panose="020F0502020204030204" pitchFamily="34" charset="0"/>
                        </a:rPr>
                        <a:t>22.1°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$522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646957"/>
                  </a:ext>
                </a:extLst>
              </a:tr>
              <a:tr h="266700">
                <a:tc>
                  <a:txBody>
                    <a:bodyPr/>
                    <a:lstStyle/>
                    <a:p>
                      <a:pPr algn="ctr" fontAlgn="ctr"/>
                      <a:r>
                        <a:rPr lang="en-US" sz="1600" b="0" i="0" u="none" strike="noStrike">
                          <a:solidFill>
                            <a:srgbClr val="000000"/>
                          </a:solidFill>
                          <a:effectLst/>
                          <a:latin typeface="Calibri" panose="020F0502020204030204" pitchFamily="34" charset="0"/>
                        </a:rPr>
                        <a:t>19.4°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$412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264840"/>
                  </a:ext>
                </a:extLst>
              </a:tr>
              <a:tr h="266700">
                <a:tc>
                  <a:txBody>
                    <a:bodyPr/>
                    <a:lstStyle/>
                    <a:p>
                      <a:pPr algn="ctr" fontAlgn="ctr"/>
                      <a:r>
                        <a:rPr lang="en-US" sz="1600" b="0" i="0" u="none" strike="noStrike" dirty="0">
                          <a:solidFill>
                            <a:srgbClr val="000000"/>
                          </a:solidFill>
                          <a:effectLst/>
                          <a:latin typeface="Calibri" panose="020F0502020204030204" pitchFamily="34" charset="0"/>
                        </a:rPr>
                        <a:t>25.1°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$614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7337454"/>
                  </a:ext>
                </a:extLst>
              </a:tr>
              <a:tr h="266700">
                <a:tc>
                  <a:txBody>
                    <a:bodyPr/>
                    <a:lstStyle/>
                    <a:p>
                      <a:pPr algn="ctr" fontAlgn="ctr"/>
                      <a:r>
                        <a:rPr lang="en-US" sz="1600" b="0" i="0" u="none" strike="noStrike" dirty="0">
                          <a:solidFill>
                            <a:srgbClr val="000000"/>
                          </a:solidFill>
                          <a:effectLst/>
                          <a:latin typeface="Calibri" panose="020F0502020204030204" pitchFamily="34" charset="0"/>
                        </a:rPr>
                        <a:t>23.4°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$544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518302"/>
                  </a:ext>
                </a:extLst>
              </a:tr>
              <a:tr h="266700">
                <a:tc>
                  <a:txBody>
                    <a:bodyPr/>
                    <a:lstStyle/>
                    <a:p>
                      <a:pPr algn="ctr" fontAlgn="ctr"/>
                      <a:r>
                        <a:rPr lang="en-US" sz="1600" b="0" i="0" u="none" strike="noStrike">
                          <a:solidFill>
                            <a:srgbClr val="000000"/>
                          </a:solidFill>
                          <a:effectLst/>
                          <a:latin typeface="Calibri" panose="020F0502020204030204" pitchFamily="34" charset="0"/>
                        </a:rPr>
                        <a:t>18.1°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$421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712555"/>
                  </a:ext>
                </a:extLst>
              </a:tr>
              <a:tr h="266700">
                <a:tc>
                  <a:txBody>
                    <a:bodyPr/>
                    <a:lstStyle/>
                    <a:p>
                      <a:pPr algn="ctr" fontAlgn="ctr"/>
                      <a:r>
                        <a:rPr lang="en-US" sz="1600" b="0" i="0" u="none" strike="noStrike">
                          <a:solidFill>
                            <a:srgbClr val="000000"/>
                          </a:solidFill>
                          <a:effectLst/>
                          <a:latin typeface="Calibri" panose="020F0502020204030204" pitchFamily="34" charset="0"/>
                        </a:rPr>
                        <a:t>22.6°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$445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384526"/>
                  </a:ext>
                </a:extLst>
              </a:tr>
              <a:tr h="266700">
                <a:tc>
                  <a:txBody>
                    <a:bodyPr/>
                    <a:lstStyle/>
                    <a:p>
                      <a:pPr algn="ctr" fontAlgn="ctr"/>
                      <a:r>
                        <a:rPr lang="en-US" sz="1600" b="0" i="0" u="none" strike="noStrike">
                          <a:solidFill>
                            <a:srgbClr val="000000"/>
                          </a:solidFill>
                          <a:effectLst/>
                          <a:latin typeface="Calibri" panose="020F0502020204030204" pitchFamily="34" charset="0"/>
                        </a:rPr>
                        <a:t>17.2°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$408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1479386"/>
                  </a:ext>
                </a:extLst>
              </a:tr>
            </a:tbl>
          </a:graphicData>
        </a:graphic>
      </p:graphicFrame>
      <p:pic>
        <p:nvPicPr>
          <p:cNvPr id="5" name="Picture 4">
            <a:extLst>
              <a:ext uri="{FF2B5EF4-FFF2-40B4-BE49-F238E27FC236}">
                <a16:creationId xmlns:a16="http://schemas.microsoft.com/office/drawing/2014/main" id="{496A6325-F428-4F37-9327-0F9B28F486C2}"/>
              </a:ext>
            </a:extLst>
          </p:cNvPr>
          <p:cNvPicPr>
            <a:picLocks noChangeAspect="1"/>
          </p:cNvPicPr>
          <p:nvPr/>
        </p:nvPicPr>
        <p:blipFill>
          <a:blip r:embed="rId2"/>
          <a:stretch>
            <a:fillRect/>
          </a:stretch>
        </p:blipFill>
        <p:spPr>
          <a:xfrm>
            <a:off x="4194149" y="2614422"/>
            <a:ext cx="4645051" cy="2810256"/>
          </a:xfrm>
          <a:prstGeom prst="rect">
            <a:avLst/>
          </a:prstGeom>
        </p:spPr>
      </p:pic>
    </p:spTree>
    <p:extLst>
      <p:ext uri="{BB962C8B-B14F-4D97-AF65-F5344CB8AC3E}">
        <p14:creationId xmlns:p14="http://schemas.microsoft.com/office/powerpoint/2010/main" val="897594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B90E-D43E-43E9-8460-A47195B16424}"/>
              </a:ext>
            </a:extLst>
          </p:cNvPr>
          <p:cNvSpPr>
            <a:spLocks noGrp="1"/>
          </p:cNvSpPr>
          <p:nvPr>
            <p:ph type="title"/>
          </p:nvPr>
        </p:nvSpPr>
        <p:spPr/>
        <p:txBody>
          <a:bodyPr>
            <a:normAutofit fontScale="90000"/>
          </a:bodyPr>
          <a:lstStyle/>
          <a:p>
            <a:r>
              <a:rPr lang="en-US" dirty="0"/>
              <a:t>Stem-and-Leaf Plot</a:t>
            </a:r>
          </a:p>
        </p:txBody>
      </p:sp>
      <p:sp>
        <p:nvSpPr>
          <p:cNvPr id="3" name="Content Placeholder 2">
            <a:extLst>
              <a:ext uri="{FF2B5EF4-FFF2-40B4-BE49-F238E27FC236}">
                <a16:creationId xmlns:a16="http://schemas.microsoft.com/office/drawing/2014/main" id="{EE767391-0B39-4A08-8FE1-4EA5E58EAD7F}"/>
              </a:ext>
            </a:extLst>
          </p:cNvPr>
          <p:cNvSpPr>
            <a:spLocks noGrp="1"/>
          </p:cNvSpPr>
          <p:nvPr>
            <p:ph idx="1"/>
          </p:nvPr>
        </p:nvSpPr>
        <p:spPr>
          <a:xfrm>
            <a:off x="0" y="1243012"/>
            <a:ext cx="9144000" cy="5491697"/>
          </a:xfrm>
        </p:spPr>
        <p:txBody>
          <a:bodyPr>
            <a:normAutofit fontScale="92500" lnSpcReduction="10000"/>
          </a:bodyPr>
          <a:lstStyle/>
          <a:p>
            <a:r>
              <a:rPr lang="en-US" dirty="0"/>
              <a:t>A Stem and Leaf Plot is a special table where each data value is split into a "stem" (the first digit or digits) and a "leaf" (usually the last digit).</a:t>
            </a:r>
          </a:p>
          <a:p>
            <a:r>
              <a:rPr lang="en-US" dirty="0"/>
              <a:t>For example:</a:t>
            </a:r>
          </a:p>
          <a:p>
            <a:endParaRPr lang="en-US" dirty="0"/>
          </a:p>
          <a:p>
            <a:endParaRPr lang="en-US" dirty="0"/>
          </a:p>
          <a:p>
            <a:endParaRPr lang="en-US" dirty="0"/>
          </a:p>
          <a:p>
            <a:pPr marL="0" indent="0">
              <a:buNone/>
            </a:pPr>
            <a:endParaRPr lang="en-US" dirty="0"/>
          </a:p>
          <a:p>
            <a:endParaRPr lang="en-US" dirty="0"/>
          </a:p>
          <a:p>
            <a:r>
              <a:rPr lang="en-US" dirty="0"/>
              <a:t>Stem "1" Leaf "5" means 15</a:t>
            </a:r>
          </a:p>
          <a:p>
            <a:r>
              <a:rPr lang="en-US" dirty="0"/>
              <a:t>Stem "1" Leaf "6" means 16</a:t>
            </a:r>
          </a:p>
          <a:p>
            <a:r>
              <a:rPr lang="en-US" dirty="0"/>
              <a:t>Stem "2" Leaf "1" means 21</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3B00337D-17A1-4AE5-966B-E90B1C220125}"/>
              </a:ext>
            </a:extLst>
          </p:cNvPr>
          <p:cNvPicPr>
            <a:picLocks noChangeAspect="1"/>
          </p:cNvPicPr>
          <p:nvPr/>
        </p:nvPicPr>
        <p:blipFill>
          <a:blip r:embed="rId2"/>
          <a:stretch>
            <a:fillRect/>
          </a:stretch>
        </p:blipFill>
        <p:spPr>
          <a:xfrm>
            <a:off x="2525326" y="2743200"/>
            <a:ext cx="4093348" cy="2295525"/>
          </a:xfrm>
          <a:prstGeom prst="rect">
            <a:avLst/>
          </a:prstGeom>
        </p:spPr>
      </p:pic>
    </p:spTree>
    <p:extLst>
      <p:ext uri="{BB962C8B-B14F-4D97-AF65-F5344CB8AC3E}">
        <p14:creationId xmlns:p14="http://schemas.microsoft.com/office/powerpoint/2010/main" val="1732353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D22D-98C9-4BEE-82E7-3DABC089B203}"/>
              </a:ext>
            </a:extLst>
          </p:cNvPr>
          <p:cNvSpPr>
            <a:spLocks noGrp="1"/>
          </p:cNvSpPr>
          <p:nvPr>
            <p:ph type="title"/>
          </p:nvPr>
        </p:nvSpPr>
        <p:spPr/>
        <p:txBody>
          <a:bodyPr/>
          <a:lstStyle/>
          <a:p>
            <a:r>
              <a:rPr lang="en-US" dirty="0"/>
              <a:t>Histograms and frequency polygons</a:t>
            </a:r>
          </a:p>
        </p:txBody>
      </p:sp>
      <p:sp>
        <p:nvSpPr>
          <p:cNvPr id="3" name="Content Placeholder 2">
            <a:extLst>
              <a:ext uri="{FF2B5EF4-FFF2-40B4-BE49-F238E27FC236}">
                <a16:creationId xmlns:a16="http://schemas.microsoft.com/office/drawing/2014/main" id="{E7C7D0C5-9E27-4BB7-80D6-463D3A52091A}"/>
              </a:ext>
            </a:extLst>
          </p:cNvPr>
          <p:cNvSpPr>
            <a:spLocks noGrp="1"/>
          </p:cNvSpPr>
          <p:nvPr>
            <p:ph idx="1"/>
          </p:nvPr>
        </p:nvSpPr>
        <p:spPr/>
        <p:txBody>
          <a:bodyPr/>
          <a:lstStyle/>
          <a:p>
            <a:r>
              <a:rPr lang="en-US" dirty="0"/>
              <a:t>A </a:t>
            </a:r>
            <a:r>
              <a:rPr lang="en-US" b="1" dirty="0"/>
              <a:t>histogram or frequency histogram</a:t>
            </a:r>
            <a:r>
              <a:rPr lang="en-US" dirty="0"/>
              <a:t>, consists of a set of </a:t>
            </a:r>
            <a:r>
              <a:rPr lang="en-US" b="1" dirty="0"/>
              <a:t>rectangles</a:t>
            </a:r>
            <a:r>
              <a:rPr lang="en-US" dirty="0"/>
              <a:t> having bases on a horizontal axis, with centers at the </a:t>
            </a:r>
            <a:r>
              <a:rPr lang="en-US" b="1" dirty="0"/>
              <a:t>class marks </a:t>
            </a:r>
            <a:r>
              <a:rPr lang="en-US" dirty="0"/>
              <a:t>and lengths equal to the class interval sizes, and areas proportional to the </a:t>
            </a:r>
            <a:r>
              <a:rPr lang="en-US" b="1" dirty="0"/>
              <a:t>class frequencies</a:t>
            </a:r>
            <a:r>
              <a:rPr lang="en-US" dirty="0"/>
              <a:t>.</a:t>
            </a:r>
          </a:p>
          <a:p>
            <a:r>
              <a:rPr lang="en-US" b="1" dirty="0"/>
              <a:t>Frequency polygon </a:t>
            </a:r>
            <a:r>
              <a:rPr lang="en-US" dirty="0"/>
              <a:t>is a </a:t>
            </a:r>
            <a:r>
              <a:rPr lang="en-US" b="1" dirty="0"/>
              <a:t>line graph </a:t>
            </a:r>
            <a:r>
              <a:rPr lang="en-US" dirty="0"/>
              <a:t>of the </a:t>
            </a:r>
            <a:r>
              <a:rPr lang="en-US" b="1" dirty="0"/>
              <a:t>class frequencies</a:t>
            </a:r>
            <a:r>
              <a:rPr lang="en-US" dirty="0"/>
              <a:t> plotted against class marks. It can be obtained by connecting the </a:t>
            </a:r>
            <a:r>
              <a:rPr lang="en-US" b="1" dirty="0"/>
              <a:t>midpoints</a:t>
            </a:r>
            <a:r>
              <a:rPr lang="en-US" dirty="0"/>
              <a:t> of the tops of the rectangles in the </a:t>
            </a:r>
            <a:r>
              <a:rPr lang="en-US" b="1" dirty="0"/>
              <a:t>histogram</a:t>
            </a:r>
            <a:r>
              <a:rPr lang="en-US" dirty="0"/>
              <a:t>.</a:t>
            </a:r>
          </a:p>
          <a:p>
            <a:r>
              <a:rPr lang="en-US" dirty="0"/>
              <a:t>Background </a:t>
            </a:r>
            <a:r>
              <a:rPr lang="en-US" dirty="0">
                <a:sym typeface="Wingdings" panose="05000000000000000000" pitchFamily="2" charset="2"/>
              </a:rPr>
              <a:t></a:t>
            </a:r>
            <a:r>
              <a:rPr lang="en-US" dirty="0"/>
              <a:t>Frequency Distribution</a:t>
            </a:r>
          </a:p>
          <a:p>
            <a:endParaRPr lang="en-US" dirty="0"/>
          </a:p>
        </p:txBody>
      </p:sp>
    </p:spTree>
    <p:extLst>
      <p:ext uri="{BB962C8B-B14F-4D97-AF65-F5344CB8AC3E}">
        <p14:creationId xmlns:p14="http://schemas.microsoft.com/office/powerpoint/2010/main" val="333904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D22D-98C9-4BEE-82E7-3DABC089B203}"/>
              </a:ext>
            </a:extLst>
          </p:cNvPr>
          <p:cNvSpPr>
            <a:spLocks noGrp="1"/>
          </p:cNvSpPr>
          <p:nvPr>
            <p:ph type="title"/>
          </p:nvPr>
        </p:nvSpPr>
        <p:spPr/>
        <p:txBody>
          <a:bodyPr/>
          <a:lstStyle/>
          <a:p>
            <a:r>
              <a:rPr lang="en-US" dirty="0"/>
              <a:t>Histograms and frequency polygons</a:t>
            </a:r>
          </a:p>
        </p:txBody>
      </p:sp>
      <p:sp>
        <p:nvSpPr>
          <p:cNvPr id="3" name="Content Placeholder 2">
            <a:extLst>
              <a:ext uri="{FF2B5EF4-FFF2-40B4-BE49-F238E27FC236}">
                <a16:creationId xmlns:a16="http://schemas.microsoft.com/office/drawing/2014/main" id="{E7C7D0C5-9E27-4BB7-80D6-463D3A52091A}"/>
              </a:ext>
            </a:extLst>
          </p:cNvPr>
          <p:cNvSpPr>
            <a:spLocks noGrp="1"/>
          </p:cNvSpPr>
          <p:nvPr>
            <p:ph idx="1"/>
          </p:nvPr>
        </p:nvSpPr>
        <p:spPr>
          <a:xfrm>
            <a:off x="0" y="1243013"/>
            <a:ext cx="9144000" cy="661988"/>
          </a:xfrm>
        </p:spPr>
        <p:txBody>
          <a:bodyPr/>
          <a:lstStyle/>
          <a:p>
            <a:r>
              <a:rPr lang="en-US" dirty="0"/>
              <a:t>For example:</a:t>
            </a:r>
          </a:p>
          <a:p>
            <a:endParaRPr lang="en-US" dirty="0"/>
          </a:p>
        </p:txBody>
      </p:sp>
      <p:pic>
        <p:nvPicPr>
          <p:cNvPr id="4" name="Picture 3">
            <a:extLst>
              <a:ext uri="{FF2B5EF4-FFF2-40B4-BE49-F238E27FC236}">
                <a16:creationId xmlns:a16="http://schemas.microsoft.com/office/drawing/2014/main" id="{97292559-3677-45E1-96B4-7A4693A28418}"/>
              </a:ext>
            </a:extLst>
          </p:cNvPr>
          <p:cNvPicPr>
            <a:picLocks noChangeAspect="1"/>
          </p:cNvPicPr>
          <p:nvPr/>
        </p:nvPicPr>
        <p:blipFill>
          <a:blip r:embed="rId2"/>
          <a:stretch>
            <a:fillRect/>
          </a:stretch>
        </p:blipFill>
        <p:spPr>
          <a:xfrm>
            <a:off x="644843" y="1752600"/>
            <a:ext cx="7854314" cy="4724400"/>
          </a:xfrm>
          <a:prstGeom prst="rect">
            <a:avLst/>
          </a:prstGeom>
        </p:spPr>
      </p:pic>
    </p:spTree>
    <p:extLst>
      <p:ext uri="{BB962C8B-B14F-4D97-AF65-F5344CB8AC3E}">
        <p14:creationId xmlns:p14="http://schemas.microsoft.com/office/powerpoint/2010/main" val="3022510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3987-BEF2-41E4-812B-4FD08F542B98}"/>
              </a:ext>
            </a:extLst>
          </p:cNvPr>
          <p:cNvSpPr>
            <a:spLocks noGrp="1"/>
          </p:cNvSpPr>
          <p:nvPr>
            <p:ph type="title"/>
          </p:nvPr>
        </p:nvSpPr>
        <p:spPr/>
        <p:txBody>
          <a:bodyPr>
            <a:normAutofit fontScale="90000"/>
          </a:bodyPr>
          <a:lstStyle/>
          <a:p>
            <a:r>
              <a:rPr lang="en-US" dirty="0"/>
              <a:t>Frequency Distribution</a:t>
            </a:r>
          </a:p>
        </p:txBody>
      </p:sp>
      <p:sp>
        <p:nvSpPr>
          <p:cNvPr id="3" name="Content Placeholder 2">
            <a:extLst>
              <a:ext uri="{FF2B5EF4-FFF2-40B4-BE49-F238E27FC236}">
                <a16:creationId xmlns:a16="http://schemas.microsoft.com/office/drawing/2014/main" id="{8ADFD7B9-CFE1-4C35-BEC8-661CEE9BFC0E}"/>
              </a:ext>
            </a:extLst>
          </p:cNvPr>
          <p:cNvSpPr>
            <a:spLocks noGrp="1"/>
          </p:cNvSpPr>
          <p:nvPr>
            <p:ph idx="1"/>
          </p:nvPr>
        </p:nvSpPr>
        <p:spPr/>
        <p:txBody>
          <a:bodyPr>
            <a:normAutofit fontScale="85000" lnSpcReduction="20000"/>
          </a:bodyPr>
          <a:lstStyle/>
          <a:p>
            <a:r>
              <a:rPr lang="en-US" b="1" dirty="0"/>
              <a:t>Raw Data</a:t>
            </a:r>
          </a:p>
          <a:p>
            <a:pPr lvl="1"/>
            <a:r>
              <a:rPr lang="en-US" dirty="0"/>
              <a:t>Raw data are collected data that have not been organized numerically.</a:t>
            </a:r>
          </a:p>
          <a:p>
            <a:pPr lvl="1"/>
            <a:r>
              <a:rPr lang="en-US" dirty="0"/>
              <a:t>An example is the set of heights of 100 male students obtained from an alphabetical listing of university records.</a:t>
            </a:r>
          </a:p>
          <a:p>
            <a:r>
              <a:rPr lang="en-US" b="1" dirty="0"/>
              <a:t>Array</a:t>
            </a:r>
          </a:p>
          <a:p>
            <a:pPr lvl="1"/>
            <a:r>
              <a:rPr lang="en-US" dirty="0"/>
              <a:t>An array is an arrangement of raw numerical data in ascending or descending order of magnitude.</a:t>
            </a:r>
          </a:p>
          <a:p>
            <a:r>
              <a:rPr lang="en-US" b="1" dirty="0"/>
              <a:t>Range</a:t>
            </a:r>
          </a:p>
          <a:p>
            <a:pPr lvl="1"/>
            <a:r>
              <a:rPr lang="en-US" dirty="0"/>
              <a:t>The difference between the largest and smallest numbers is called the range of the data.</a:t>
            </a:r>
          </a:p>
          <a:p>
            <a:pPr lvl="1"/>
            <a:r>
              <a:rPr lang="en-US" dirty="0"/>
              <a:t>For example: if the largest height of 100 male students is 74 inches (in) and the smallest height is 60 in, the range</a:t>
            </a:r>
          </a:p>
          <a:p>
            <a:pPr marL="457200" lvl="1" indent="0" algn="ctr">
              <a:buNone/>
            </a:pPr>
            <a:r>
              <a:rPr lang="en-US" dirty="0"/>
              <a:t>Range = 74 – 60 = 14 in.</a:t>
            </a:r>
          </a:p>
        </p:txBody>
      </p:sp>
    </p:spTree>
    <p:extLst>
      <p:ext uri="{BB962C8B-B14F-4D97-AF65-F5344CB8AC3E}">
        <p14:creationId xmlns:p14="http://schemas.microsoft.com/office/powerpoint/2010/main" val="1528218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CAC5-601E-4970-A91F-CBBBC38A48B4}"/>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a16="http://schemas.microsoft.com/office/drawing/2014/main" id="{CC8E04FC-47CD-4B30-8D78-D3D8DB8D9D68}"/>
              </a:ext>
            </a:extLst>
          </p:cNvPr>
          <p:cNvSpPr>
            <a:spLocks noGrp="1"/>
          </p:cNvSpPr>
          <p:nvPr>
            <p:ph idx="1"/>
          </p:nvPr>
        </p:nvSpPr>
        <p:spPr>
          <a:xfrm>
            <a:off x="0" y="1243013"/>
            <a:ext cx="9144000" cy="3226863"/>
          </a:xfrm>
        </p:spPr>
        <p:txBody>
          <a:bodyPr>
            <a:normAutofit fontScale="92500" lnSpcReduction="10000"/>
          </a:bodyPr>
          <a:lstStyle/>
          <a:p>
            <a:r>
              <a:rPr lang="en-US" b="1" dirty="0"/>
              <a:t>Class Frequency</a:t>
            </a:r>
          </a:p>
          <a:p>
            <a:pPr lvl="1"/>
            <a:r>
              <a:rPr lang="en-US" dirty="0"/>
              <a:t>When summarizing large masses of raw data, it is often useful to distribute the data into classes, or categories, and to determine the number of individuals belonging to each class, called the class frequency.</a:t>
            </a:r>
          </a:p>
          <a:p>
            <a:r>
              <a:rPr lang="en-US" b="1" dirty="0"/>
              <a:t>Frequency Distribution</a:t>
            </a:r>
          </a:p>
          <a:p>
            <a:pPr lvl="1"/>
            <a:r>
              <a:rPr lang="en-US" dirty="0"/>
              <a:t>A tabular arrangement of data by classes together with the corresponding class frequencies is called a frequency distribution, or frequency table.</a:t>
            </a:r>
          </a:p>
          <a:p>
            <a:endParaRPr lang="en-US" dirty="0"/>
          </a:p>
        </p:txBody>
      </p:sp>
      <p:graphicFrame>
        <p:nvGraphicFramePr>
          <p:cNvPr id="4" name="Table 3">
            <a:extLst>
              <a:ext uri="{FF2B5EF4-FFF2-40B4-BE49-F238E27FC236}">
                <a16:creationId xmlns:a16="http://schemas.microsoft.com/office/drawing/2014/main" id="{6FD9B14D-F198-4E3D-8E9E-556FD0E9E93B}"/>
              </a:ext>
            </a:extLst>
          </p:cNvPr>
          <p:cNvGraphicFramePr>
            <a:graphicFrameLocks noGrp="1"/>
          </p:cNvGraphicFramePr>
          <p:nvPr>
            <p:extLst>
              <p:ext uri="{D42A27DB-BD31-4B8C-83A1-F6EECF244321}">
                <p14:modId xmlns:p14="http://schemas.microsoft.com/office/powerpoint/2010/main" val="814064552"/>
              </p:ext>
            </p:extLst>
          </p:nvPr>
        </p:nvGraphicFramePr>
        <p:xfrm>
          <a:off x="2400300" y="4329100"/>
          <a:ext cx="4343400" cy="2247900"/>
        </p:xfrm>
        <a:graphic>
          <a:graphicData uri="http://schemas.openxmlformats.org/drawingml/2006/table">
            <a:tbl>
              <a:tblPr/>
              <a:tblGrid>
                <a:gridCol w="2117678">
                  <a:extLst>
                    <a:ext uri="{9D8B030D-6E8A-4147-A177-3AD203B41FA5}">
                      <a16:colId xmlns:a16="http://schemas.microsoft.com/office/drawing/2014/main" val="2799060355"/>
                    </a:ext>
                  </a:extLst>
                </a:gridCol>
                <a:gridCol w="2225722">
                  <a:extLst>
                    <a:ext uri="{9D8B030D-6E8A-4147-A177-3AD203B41FA5}">
                      <a16:colId xmlns:a16="http://schemas.microsoft.com/office/drawing/2014/main" val="1083153698"/>
                    </a:ext>
                  </a:extLst>
                </a:gridCol>
              </a:tblGrid>
              <a:tr h="228600">
                <a:tc gridSpan="2">
                  <a:txBody>
                    <a:bodyPr/>
                    <a:lstStyle/>
                    <a:p>
                      <a:pPr algn="ctr" fontAlgn="ctr"/>
                      <a:r>
                        <a:rPr lang="en-US" sz="2400" b="1" i="0" u="none" strike="noStrike" dirty="0">
                          <a:solidFill>
                            <a:srgbClr val="000000"/>
                          </a:solidFill>
                          <a:effectLst/>
                          <a:latin typeface="Calibri" panose="020F0502020204030204" pitchFamily="34" charset="0"/>
                        </a:rPr>
                        <a:t>No. of height of students</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54668694"/>
                  </a:ext>
                </a:extLst>
              </a:tr>
              <a:tr h="198120">
                <a:tc>
                  <a:txBody>
                    <a:bodyPr/>
                    <a:lstStyle/>
                    <a:p>
                      <a:pPr algn="ctr" fontAlgn="ctr"/>
                      <a:r>
                        <a:rPr lang="en-US" sz="2000" b="1" i="0" u="none" strike="noStrike" dirty="0">
                          <a:solidFill>
                            <a:srgbClr val="000000"/>
                          </a:solidFill>
                          <a:effectLst/>
                          <a:latin typeface="Calibri" panose="020F0502020204030204" pitchFamily="34" charset="0"/>
                        </a:rPr>
                        <a:t>Height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dirty="0">
                          <a:solidFill>
                            <a:srgbClr val="000000"/>
                          </a:solidFill>
                          <a:effectLst/>
                          <a:latin typeface="Calibri" panose="020F050202020403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11906135"/>
                  </a:ext>
                </a:extLst>
              </a:tr>
              <a:tr h="198120">
                <a:tc>
                  <a:txBody>
                    <a:bodyPr/>
                    <a:lstStyle/>
                    <a:p>
                      <a:pPr algn="ctr" fontAlgn="ctr"/>
                      <a:r>
                        <a:rPr lang="en-US" sz="2000" b="0" i="0" u="none" strike="noStrike" dirty="0">
                          <a:solidFill>
                            <a:srgbClr val="000000"/>
                          </a:solidFill>
                          <a:effectLst/>
                          <a:latin typeface="Calibri" panose="020F0502020204030204" pitchFamily="34" charset="0"/>
                        </a:rPr>
                        <a:t>60-62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9324506"/>
                  </a:ext>
                </a:extLst>
              </a:tr>
              <a:tr h="198120">
                <a:tc>
                  <a:txBody>
                    <a:bodyPr/>
                    <a:lstStyle/>
                    <a:p>
                      <a:pPr algn="ctr" fontAlgn="ctr"/>
                      <a:r>
                        <a:rPr lang="en-US" sz="2000" b="0" i="0" u="none" strike="noStrike" dirty="0">
                          <a:solidFill>
                            <a:srgbClr val="000000"/>
                          </a:solidFill>
                          <a:effectLst/>
                          <a:latin typeface="Calibri" panose="020F0502020204030204" pitchFamily="34" charset="0"/>
                        </a:rPr>
                        <a:t>63-65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76684"/>
                  </a:ext>
                </a:extLst>
              </a:tr>
              <a:tr h="198120">
                <a:tc>
                  <a:txBody>
                    <a:bodyPr/>
                    <a:lstStyle/>
                    <a:p>
                      <a:pPr algn="ctr" fontAlgn="ctr"/>
                      <a:r>
                        <a:rPr lang="en-US" sz="2000" b="0" i="0" u="none" strike="noStrike" dirty="0">
                          <a:solidFill>
                            <a:srgbClr val="000000"/>
                          </a:solidFill>
                          <a:effectLst/>
                          <a:latin typeface="Calibri" panose="020F0502020204030204" pitchFamily="34" charset="0"/>
                        </a:rPr>
                        <a:t>66–68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186368"/>
                  </a:ext>
                </a:extLst>
              </a:tr>
              <a:tr h="198120">
                <a:tc>
                  <a:txBody>
                    <a:bodyPr/>
                    <a:lstStyle/>
                    <a:p>
                      <a:pPr algn="ctr" fontAlgn="ctr"/>
                      <a:r>
                        <a:rPr lang="en-US" sz="2000" b="0" i="0" u="none" strike="noStrike" dirty="0">
                          <a:solidFill>
                            <a:srgbClr val="000000"/>
                          </a:solidFill>
                          <a:effectLst/>
                          <a:latin typeface="Calibri" panose="020F0502020204030204" pitchFamily="34" charset="0"/>
                        </a:rPr>
                        <a:t>69–71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1150744"/>
                  </a:ext>
                </a:extLst>
              </a:tr>
              <a:tr h="198120">
                <a:tc>
                  <a:txBody>
                    <a:bodyPr/>
                    <a:lstStyle/>
                    <a:p>
                      <a:pPr algn="ctr" fontAlgn="ctr"/>
                      <a:r>
                        <a:rPr lang="en-US" sz="2000" b="0" i="0" u="none" strike="noStrike" dirty="0">
                          <a:solidFill>
                            <a:srgbClr val="000000"/>
                          </a:solidFill>
                          <a:effectLst/>
                          <a:latin typeface="Calibri" panose="020F0502020204030204" pitchFamily="34" charset="0"/>
                        </a:rPr>
                        <a:t>72–74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9071036"/>
                  </a:ext>
                </a:extLst>
              </a:tr>
            </a:tbl>
          </a:graphicData>
        </a:graphic>
      </p:graphicFrame>
    </p:spTree>
    <p:extLst>
      <p:ext uri="{BB962C8B-B14F-4D97-AF65-F5344CB8AC3E}">
        <p14:creationId xmlns:p14="http://schemas.microsoft.com/office/powerpoint/2010/main" val="3763029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8C2C-692F-4A80-B567-318BBEB39C82}"/>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a16="http://schemas.microsoft.com/office/drawing/2014/main" id="{4DA53CA5-64A5-4682-BEB5-880D63F3A304}"/>
              </a:ext>
            </a:extLst>
          </p:cNvPr>
          <p:cNvSpPr>
            <a:spLocks noGrp="1"/>
          </p:cNvSpPr>
          <p:nvPr>
            <p:ph idx="1"/>
          </p:nvPr>
        </p:nvSpPr>
        <p:spPr/>
        <p:txBody>
          <a:bodyPr>
            <a:normAutofit fontScale="85000" lnSpcReduction="20000"/>
          </a:bodyPr>
          <a:lstStyle/>
          <a:p>
            <a:r>
              <a:rPr lang="en-US" b="1" dirty="0"/>
              <a:t>Class Intervals</a:t>
            </a:r>
          </a:p>
          <a:p>
            <a:pPr lvl="1"/>
            <a:r>
              <a:rPr lang="en-US" dirty="0"/>
              <a:t>A symbol defining a class, such as 60–62 in table is called a class interval.</a:t>
            </a:r>
          </a:p>
          <a:p>
            <a:pPr lvl="1"/>
            <a:r>
              <a:rPr lang="en-US" dirty="0"/>
              <a:t>The terms class and class interval are often used interchangeably, although the class interval is actually a symbol for the class.</a:t>
            </a:r>
          </a:p>
          <a:p>
            <a:r>
              <a:rPr lang="en-US" b="1" dirty="0"/>
              <a:t>Class Limits</a:t>
            </a:r>
          </a:p>
          <a:p>
            <a:pPr lvl="1"/>
            <a:r>
              <a:rPr lang="en-US" dirty="0"/>
              <a:t>The end numbers, 60 and 62, are called class limits; the smaller number (60) is the lower class limit and the larger number (62) is the upper class limit.</a:t>
            </a:r>
          </a:p>
          <a:p>
            <a:r>
              <a:rPr lang="en-US" b="1" dirty="0"/>
              <a:t>Open class interval</a:t>
            </a:r>
          </a:p>
          <a:p>
            <a:pPr lvl="1"/>
            <a:r>
              <a:rPr lang="en-US" dirty="0"/>
              <a:t>A class interval that has either no upper class limit or no lower class limit indicated is called an open class interval.</a:t>
            </a:r>
          </a:p>
          <a:p>
            <a:pPr lvl="1"/>
            <a:r>
              <a:rPr lang="en-US" dirty="0"/>
              <a:t>For example, referring to age groups of individuals, the class interval ‘‘65 years and over’’ is an open class interval.</a:t>
            </a:r>
          </a:p>
        </p:txBody>
      </p:sp>
    </p:spTree>
    <p:extLst>
      <p:ext uri="{BB962C8B-B14F-4D97-AF65-F5344CB8AC3E}">
        <p14:creationId xmlns:p14="http://schemas.microsoft.com/office/powerpoint/2010/main" val="2115146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8C2C-692F-4A80-B567-318BBEB39C82}"/>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a16="http://schemas.microsoft.com/office/drawing/2014/main" id="{4DA53CA5-64A5-4682-BEB5-880D63F3A304}"/>
              </a:ext>
            </a:extLst>
          </p:cNvPr>
          <p:cNvSpPr>
            <a:spLocks noGrp="1"/>
          </p:cNvSpPr>
          <p:nvPr>
            <p:ph idx="1"/>
          </p:nvPr>
        </p:nvSpPr>
        <p:spPr/>
        <p:txBody>
          <a:bodyPr>
            <a:normAutofit fontScale="77500" lnSpcReduction="20000"/>
          </a:bodyPr>
          <a:lstStyle/>
          <a:p>
            <a:r>
              <a:rPr lang="en-US" b="1" dirty="0"/>
              <a:t>Class Boundary</a:t>
            </a:r>
          </a:p>
          <a:p>
            <a:pPr lvl="1"/>
            <a:r>
              <a:rPr lang="en-US" dirty="0"/>
              <a:t>Class boundaries are the numbers used to separate classes. The size of the gap between classes is the difference between the upper class limit of one class and the lower class limit of the next class.</a:t>
            </a:r>
          </a:p>
          <a:p>
            <a:r>
              <a:rPr lang="en-US" b="1" dirty="0"/>
              <a:t>Class size, width or length</a:t>
            </a:r>
          </a:p>
          <a:p>
            <a:pPr lvl="1"/>
            <a:r>
              <a:rPr lang="en-US" dirty="0"/>
              <a:t>The size, or width, of a class interval is the difference between the lower and upper class boundaries and is also referred to as the class width, class size, or class length.</a:t>
            </a:r>
          </a:p>
          <a:p>
            <a:pPr lvl="1"/>
            <a:r>
              <a:rPr lang="en-US" dirty="0"/>
              <a:t>If all class intervals of a frequency distribution have equal widths, this common width is denoted by c.</a:t>
            </a:r>
          </a:p>
          <a:p>
            <a:r>
              <a:rPr lang="en-US" b="1" dirty="0"/>
              <a:t>Class mark /  mid point</a:t>
            </a:r>
          </a:p>
          <a:p>
            <a:pPr lvl="1"/>
            <a:r>
              <a:rPr lang="en-US" dirty="0"/>
              <a:t>The class mark is the midpoint of the class interval and is obtained by adding the lower and upper class limits and dividing by 2. Thus the class mark of the interval 60–62 is (60 + 62)/2 = 61.</a:t>
            </a:r>
          </a:p>
        </p:txBody>
      </p:sp>
    </p:spTree>
    <p:extLst>
      <p:ext uri="{BB962C8B-B14F-4D97-AF65-F5344CB8AC3E}">
        <p14:creationId xmlns:p14="http://schemas.microsoft.com/office/powerpoint/2010/main" val="1877737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8C2C-692F-4A80-B567-318BBEB39C82}"/>
              </a:ext>
            </a:extLst>
          </p:cNvPr>
          <p:cNvSpPr>
            <a:spLocks noGrp="1"/>
          </p:cNvSpPr>
          <p:nvPr>
            <p:ph type="title"/>
          </p:nvPr>
        </p:nvSpPr>
        <p:spPr/>
        <p:txBody>
          <a:bodyPr>
            <a:normAutofit fontScale="90000"/>
          </a:bodyPr>
          <a:lstStyle/>
          <a:p>
            <a:r>
              <a:rPr lang="en-US" dirty="0"/>
              <a:t>Frequency Distribution</a:t>
            </a:r>
          </a:p>
        </p:txBody>
      </p:sp>
      <p:sp>
        <p:nvSpPr>
          <p:cNvPr id="3" name="Content Placeholder 2">
            <a:extLst>
              <a:ext uri="{FF2B5EF4-FFF2-40B4-BE49-F238E27FC236}">
                <a16:creationId xmlns:a16="http://schemas.microsoft.com/office/drawing/2014/main" id="{4DA53CA5-64A5-4682-BEB5-880D63F3A304}"/>
              </a:ext>
            </a:extLst>
          </p:cNvPr>
          <p:cNvSpPr>
            <a:spLocks noGrp="1"/>
          </p:cNvSpPr>
          <p:nvPr>
            <p:ph idx="1"/>
          </p:nvPr>
        </p:nvSpPr>
        <p:spPr/>
        <p:txBody>
          <a:bodyPr>
            <a:normAutofit fontScale="77500" lnSpcReduction="20000"/>
          </a:bodyPr>
          <a:lstStyle/>
          <a:p>
            <a:pPr marL="0" indent="0">
              <a:buNone/>
            </a:pPr>
            <a:r>
              <a:rPr lang="en-US" b="1" dirty="0"/>
              <a:t>General rules for frequency distributions</a:t>
            </a:r>
          </a:p>
          <a:p>
            <a:r>
              <a:rPr lang="en-US" dirty="0"/>
              <a:t>Determine the largest and smallest numbers in the raw data and thus find the range (the difference between the largest and smallest numbers).</a:t>
            </a:r>
          </a:p>
          <a:p>
            <a:r>
              <a:rPr lang="en-US" dirty="0"/>
              <a:t>Divide the range into a convenient number of class intervals having the same size. If this is not feasible, use class intervals of different sizes or open class intervals.</a:t>
            </a:r>
          </a:p>
          <a:p>
            <a:r>
              <a:rPr lang="en-US" dirty="0"/>
              <a:t>Class intervals are also chosen so that the class marks (or midpoints) coincide with the actually observed data.</a:t>
            </a:r>
          </a:p>
          <a:p>
            <a:r>
              <a:rPr lang="en-US" dirty="0"/>
              <a:t>This tends to lessen the so-called </a:t>
            </a:r>
            <a:r>
              <a:rPr lang="en-US" b="1" dirty="0"/>
              <a:t>grouping error </a:t>
            </a:r>
            <a:r>
              <a:rPr lang="en-US" dirty="0"/>
              <a:t>involved in further mathematical analysis.</a:t>
            </a:r>
          </a:p>
          <a:p>
            <a:r>
              <a:rPr lang="en-US" dirty="0"/>
              <a:t>However, the class boundaries should not coincide with the actually observed data.</a:t>
            </a:r>
          </a:p>
          <a:p>
            <a:r>
              <a:rPr lang="en-US" dirty="0"/>
              <a:t>Determine the number of observations falling into each class interval; that is, find the class frequencies.</a:t>
            </a:r>
          </a:p>
        </p:txBody>
      </p:sp>
    </p:spTree>
    <p:extLst>
      <p:ext uri="{BB962C8B-B14F-4D97-AF65-F5344CB8AC3E}">
        <p14:creationId xmlns:p14="http://schemas.microsoft.com/office/powerpoint/2010/main" val="2745267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3113-0E35-48A5-A11E-0A8D773885A9}"/>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a16="http://schemas.microsoft.com/office/drawing/2014/main" id="{68B967F3-C5E9-40B4-A980-7F9A18A4AD8F}"/>
              </a:ext>
            </a:extLst>
          </p:cNvPr>
          <p:cNvSpPr>
            <a:spLocks noGrp="1"/>
          </p:cNvSpPr>
          <p:nvPr>
            <p:ph idx="1"/>
          </p:nvPr>
        </p:nvSpPr>
        <p:spPr/>
        <p:txBody>
          <a:bodyPr/>
          <a:lstStyle/>
          <a:p>
            <a:r>
              <a:rPr lang="en-US" b="1" dirty="0"/>
              <a:t>Relative-frequency distributions</a:t>
            </a:r>
          </a:p>
          <a:p>
            <a:pPr lvl="1"/>
            <a:r>
              <a:rPr lang="en-US" dirty="0"/>
              <a:t>The relative frequency of a class is the frequency of the class divided by the total frequency of all classes and is generally expressed as a percentage.</a:t>
            </a:r>
          </a:p>
          <a:p>
            <a:pPr lvl="1"/>
            <a:r>
              <a:rPr lang="en-US" dirty="0"/>
              <a:t>For example:</a:t>
            </a:r>
          </a:p>
          <a:p>
            <a:endParaRPr lang="en-US" dirty="0"/>
          </a:p>
        </p:txBody>
      </p:sp>
      <p:graphicFrame>
        <p:nvGraphicFramePr>
          <p:cNvPr id="5" name="Table 4">
            <a:extLst>
              <a:ext uri="{FF2B5EF4-FFF2-40B4-BE49-F238E27FC236}">
                <a16:creationId xmlns:a16="http://schemas.microsoft.com/office/drawing/2014/main" id="{FBE58D03-5512-4E5A-B83C-EBF9B3C61597}"/>
              </a:ext>
            </a:extLst>
          </p:cNvPr>
          <p:cNvGraphicFramePr>
            <a:graphicFrameLocks noGrp="1"/>
          </p:cNvGraphicFramePr>
          <p:nvPr/>
        </p:nvGraphicFramePr>
        <p:xfrm>
          <a:off x="1676400" y="3810000"/>
          <a:ext cx="5791200" cy="2689860"/>
        </p:xfrm>
        <a:graphic>
          <a:graphicData uri="http://schemas.openxmlformats.org/drawingml/2006/table">
            <a:tbl>
              <a:tblPr/>
              <a:tblGrid>
                <a:gridCol w="2019300">
                  <a:extLst>
                    <a:ext uri="{9D8B030D-6E8A-4147-A177-3AD203B41FA5}">
                      <a16:colId xmlns:a16="http://schemas.microsoft.com/office/drawing/2014/main" val="535743638"/>
                    </a:ext>
                  </a:extLst>
                </a:gridCol>
                <a:gridCol w="1619250">
                  <a:extLst>
                    <a:ext uri="{9D8B030D-6E8A-4147-A177-3AD203B41FA5}">
                      <a16:colId xmlns:a16="http://schemas.microsoft.com/office/drawing/2014/main" val="262022991"/>
                    </a:ext>
                  </a:extLst>
                </a:gridCol>
                <a:gridCol w="2152650">
                  <a:extLst>
                    <a:ext uri="{9D8B030D-6E8A-4147-A177-3AD203B41FA5}">
                      <a16:colId xmlns:a16="http://schemas.microsoft.com/office/drawing/2014/main" val="3633408950"/>
                    </a:ext>
                  </a:extLst>
                </a:gridCol>
              </a:tblGrid>
              <a:tr h="396240">
                <a:tc gridSpan="3">
                  <a:txBody>
                    <a:bodyPr/>
                    <a:lstStyle/>
                    <a:p>
                      <a:pPr algn="ctr" rtl="0" fontAlgn="ctr"/>
                      <a:r>
                        <a:rPr lang="en-US" sz="2400" b="1" i="0" u="none" strike="noStrike">
                          <a:solidFill>
                            <a:srgbClr val="000000"/>
                          </a:solidFill>
                          <a:effectLst/>
                          <a:latin typeface="Calibri" panose="020F0502020204030204" pitchFamily="34" charset="0"/>
                        </a:rPr>
                        <a:t>No. of height of students</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7030475"/>
                  </a:ext>
                </a:extLst>
              </a:tr>
              <a:tr h="327660">
                <a:tc>
                  <a:txBody>
                    <a:bodyPr/>
                    <a:lstStyle/>
                    <a:p>
                      <a:pPr algn="ctr" rtl="0" fontAlgn="ctr"/>
                      <a:r>
                        <a:rPr lang="en-US" sz="2000" b="1" i="0" u="none" strike="noStrike" dirty="0">
                          <a:solidFill>
                            <a:srgbClr val="000000"/>
                          </a:solidFill>
                          <a:effectLst/>
                          <a:latin typeface="Calibri" panose="020F0502020204030204" pitchFamily="34" charset="0"/>
                        </a:rPr>
                        <a:t>Height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2000" b="1" i="0" u="none" strike="noStrike">
                          <a:solidFill>
                            <a:srgbClr val="000000"/>
                          </a:solidFill>
                          <a:effectLst/>
                          <a:latin typeface="Calibri" panose="020F050202020403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2000" b="1" i="0" u="none" strike="noStrike" dirty="0">
                          <a:solidFill>
                            <a:srgbClr val="000000"/>
                          </a:solidFill>
                          <a:effectLst/>
                          <a:latin typeface="Calibri" panose="020F0502020204030204" pitchFamily="34" charset="0"/>
                        </a:rPr>
                        <a:t>Relative Frequency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22150830"/>
                  </a:ext>
                </a:extLst>
              </a:tr>
              <a:tr h="327660">
                <a:tc>
                  <a:txBody>
                    <a:bodyPr/>
                    <a:lstStyle/>
                    <a:p>
                      <a:pPr algn="ctr" rtl="0" fontAlgn="ctr"/>
                      <a:r>
                        <a:rPr lang="en-US" sz="2000" b="0" i="0" u="none" strike="noStrike" dirty="0">
                          <a:solidFill>
                            <a:srgbClr val="000000"/>
                          </a:solidFill>
                          <a:effectLst/>
                          <a:latin typeface="Calibri" panose="020F0502020204030204" pitchFamily="34" charset="0"/>
                        </a:rPr>
                        <a:t>60-62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5/100 = 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157073"/>
                  </a:ext>
                </a:extLst>
              </a:tr>
              <a:tr h="327660">
                <a:tc>
                  <a:txBody>
                    <a:bodyPr/>
                    <a:lstStyle/>
                    <a:p>
                      <a:pPr algn="ctr" rtl="0" fontAlgn="ctr"/>
                      <a:r>
                        <a:rPr lang="en-US" sz="2000" b="0" i="0" u="none" strike="noStrike" dirty="0">
                          <a:solidFill>
                            <a:srgbClr val="000000"/>
                          </a:solidFill>
                          <a:effectLst/>
                          <a:latin typeface="Calibri" panose="020F0502020204030204" pitchFamily="34" charset="0"/>
                        </a:rPr>
                        <a:t>63-65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18/100 = 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9040676"/>
                  </a:ext>
                </a:extLst>
              </a:tr>
              <a:tr h="327660">
                <a:tc>
                  <a:txBody>
                    <a:bodyPr/>
                    <a:lstStyle/>
                    <a:p>
                      <a:pPr algn="ctr" rtl="0" fontAlgn="ctr"/>
                      <a:r>
                        <a:rPr lang="en-US" sz="2000" b="0" i="0" u="none" strike="noStrike" dirty="0">
                          <a:solidFill>
                            <a:srgbClr val="000000"/>
                          </a:solidFill>
                          <a:effectLst/>
                          <a:latin typeface="Calibri" panose="020F0502020204030204" pitchFamily="34" charset="0"/>
                        </a:rPr>
                        <a:t>66–68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42/100 = 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304467"/>
                  </a:ext>
                </a:extLst>
              </a:tr>
              <a:tr h="327660">
                <a:tc>
                  <a:txBody>
                    <a:bodyPr/>
                    <a:lstStyle/>
                    <a:p>
                      <a:pPr algn="ctr" rtl="0" fontAlgn="ctr"/>
                      <a:r>
                        <a:rPr lang="en-US" sz="2000" b="0" i="0" u="none" strike="noStrike" dirty="0">
                          <a:solidFill>
                            <a:srgbClr val="000000"/>
                          </a:solidFill>
                          <a:effectLst/>
                          <a:latin typeface="Calibri" panose="020F0502020204030204" pitchFamily="34" charset="0"/>
                        </a:rPr>
                        <a:t>69–71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27/100 = 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15991"/>
                  </a:ext>
                </a:extLst>
              </a:tr>
              <a:tr h="327660">
                <a:tc>
                  <a:txBody>
                    <a:bodyPr/>
                    <a:lstStyle/>
                    <a:p>
                      <a:pPr algn="ctr" rtl="0" fontAlgn="ctr"/>
                      <a:r>
                        <a:rPr lang="en-US" sz="2000" b="0" i="0" u="none" strike="noStrike">
                          <a:solidFill>
                            <a:srgbClr val="000000"/>
                          </a:solidFill>
                          <a:effectLst/>
                          <a:latin typeface="Calibri" panose="020F0502020204030204" pitchFamily="34" charset="0"/>
                        </a:rPr>
                        <a:t>72–74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8/100 = 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311022"/>
                  </a:ext>
                </a:extLst>
              </a:tr>
              <a:tr h="327660">
                <a:tc>
                  <a:txBody>
                    <a:bodyPr/>
                    <a:lstStyle/>
                    <a:p>
                      <a:pPr algn="ctr" rtl="0" fontAlgn="ctr"/>
                      <a:r>
                        <a:rPr lang="en-US" sz="2000" b="1" i="0" u="none" strike="noStrike" dirty="0">
                          <a:solidFill>
                            <a:srgbClr val="000000"/>
                          </a:solidFill>
                          <a:effectLst/>
                          <a:latin typeface="Calibri" panose="020F0502020204030204" pitchFamily="34" charset="0"/>
                        </a:rPr>
                        <a:t>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2000" b="1" i="0" u="none" strike="noStrike" dirty="0">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2000" b="1" i="0" u="none" strike="noStrike" dirty="0">
                          <a:solidFill>
                            <a:srgbClr val="000000"/>
                          </a:solidFill>
                          <a:effectLst/>
                          <a:latin typeface="Calibri" panose="020F0502020204030204" pitchFamily="34" charset="0"/>
                        </a:rPr>
                        <a:t> 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17399842"/>
                  </a:ext>
                </a:extLst>
              </a:tr>
            </a:tbl>
          </a:graphicData>
        </a:graphic>
      </p:graphicFrame>
    </p:spTree>
    <p:extLst>
      <p:ext uri="{BB962C8B-B14F-4D97-AF65-F5344CB8AC3E}">
        <p14:creationId xmlns:p14="http://schemas.microsoft.com/office/powerpoint/2010/main" val="411865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8B55-F57C-4462-B431-0B28D2D9DEAF}"/>
              </a:ext>
            </a:extLst>
          </p:cNvPr>
          <p:cNvSpPr>
            <a:spLocks noGrp="1"/>
          </p:cNvSpPr>
          <p:nvPr>
            <p:ph type="title"/>
          </p:nvPr>
        </p:nvSpPr>
        <p:spPr/>
        <p:txBody>
          <a:bodyPr/>
          <a:lstStyle/>
          <a:p>
            <a:r>
              <a:rPr lang="en-US" dirty="0"/>
              <a:t>Median of the Sample</a:t>
            </a:r>
          </a:p>
        </p:txBody>
      </p:sp>
      <p:sp>
        <p:nvSpPr>
          <p:cNvPr id="3" name="Content Placeholder 2">
            <a:extLst>
              <a:ext uri="{FF2B5EF4-FFF2-40B4-BE49-F238E27FC236}">
                <a16:creationId xmlns:a16="http://schemas.microsoft.com/office/drawing/2014/main" id="{CB478954-A7E6-43D8-BD45-B033363D36CF}"/>
              </a:ext>
            </a:extLst>
          </p:cNvPr>
          <p:cNvSpPr>
            <a:spLocks noGrp="1"/>
          </p:cNvSpPr>
          <p:nvPr>
            <p:ph idx="1"/>
          </p:nvPr>
        </p:nvSpPr>
        <p:spPr>
          <a:xfrm>
            <a:off x="0" y="4321708"/>
            <a:ext cx="9144000" cy="2383891"/>
          </a:xfrm>
        </p:spPr>
        <p:txBody>
          <a:bodyPr/>
          <a:lstStyle/>
          <a:p>
            <a:r>
              <a:rPr lang="en-US" dirty="0"/>
              <a:t>The purpose of the median is to reflect the central tendency of the sample in such a way that it is </a:t>
            </a:r>
            <a:r>
              <a:rPr lang="en-US" dirty="0">
                <a:solidFill>
                  <a:srgbClr val="C00000"/>
                </a:solidFill>
              </a:rPr>
              <a:t>uninfluenced by extreme values or outliers</a:t>
            </a:r>
            <a:r>
              <a:rPr lang="en-US" dirty="0"/>
              <a:t>.</a:t>
            </a:r>
          </a:p>
        </p:txBody>
      </p:sp>
      <p:pic>
        <p:nvPicPr>
          <p:cNvPr id="4" name="Picture 3">
            <a:extLst>
              <a:ext uri="{FF2B5EF4-FFF2-40B4-BE49-F238E27FC236}">
                <a16:creationId xmlns:a16="http://schemas.microsoft.com/office/drawing/2014/main" id="{4AB7DC6B-6612-4BD4-B8CC-A6E4BB2E8BCB}"/>
              </a:ext>
            </a:extLst>
          </p:cNvPr>
          <p:cNvPicPr>
            <a:picLocks noChangeAspect="1"/>
          </p:cNvPicPr>
          <p:nvPr/>
        </p:nvPicPr>
        <p:blipFill>
          <a:blip r:embed="rId2"/>
          <a:stretch>
            <a:fillRect/>
          </a:stretch>
        </p:blipFill>
        <p:spPr>
          <a:xfrm>
            <a:off x="0" y="2528770"/>
            <a:ext cx="9144000" cy="1800459"/>
          </a:xfrm>
          <a:prstGeom prst="rect">
            <a:avLst/>
          </a:prstGeom>
        </p:spPr>
      </p:pic>
    </p:spTree>
    <p:extLst>
      <p:ext uri="{BB962C8B-B14F-4D97-AF65-F5344CB8AC3E}">
        <p14:creationId xmlns:p14="http://schemas.microsoft.com/office/powerpoint/2010/main" val="1021536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3113-0E35-48A5-A11E-0A8D773885A9}"/>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a16="http://schemas.microsoft.com/office/drawing/2014/main" id="{68B967F3-C5E9-40B4-A980-7F9A18A4AD8F}"/>
              </a:ext>
            </a:extLst>
          </p:cNvPr>
          <p:cNvSpPr>
            <a:spLocks noGrp="1"/>
          </p:cNvSpPr>
          <p:nvPr>
            <p:ph idx="1"/>
          </p:nvPr>
        </p:nvSpPr>
        <p:spPr/>
        <p:txBody>
          <a:bodyPr/>
          <a:lstStyle/>
          <a:p>
            <a:r>
              <a:rPr lang="en-US" dirty="0"/>
              <a:t>Relative-frequency distributions example:</a:t>
            </a:r>
          </a:p>
          <a:p>
            <a:pPr lvl="1"/>
            <a:r>
              <a:rPr lang="en-US" dirty="0"/>
              <a:t>Frequency Distribution of Prices for 20 Gas Stations:</a:t>
            </a:r>
          </a:p>
          <a:p>
            <a:pPr lvl="1"/>
            <a:endParaRPr lang="en-US" dirty="0"/>
          </a:p>
          <a:p>
            <a:pPr lvl="1"/>
            <a:endParaRPr lang="en-US" dirty="0"/>
          </a:p>
          <a:p>
            <a:pPr lvl="1"/>
            <a:endParaRPr lang="en-US" dirty="0"/>
          </a:p>
          <a:p>
            <a:pPr lvl="1"/>
            <a:endParaRPr lang="en-US" dirty="0"/>
          </a:p>
          <a:p>
            <a:pPr lvl="1"/>
            <a:r>
              <a:rPr lang="en-US" dirty="0"/>
              <a:t>Relative class distribution will be:</a:t>
            </a:r>
          </a:p>
          <a:p>
            <a:pPr lvl="1"/>
            <a:endParaRPr lang="en-US" dirty="0"/>
          </a:p>
          <a:p>
            <a:pPr lvl="1"/>
            <a:endParaRPr lang="en-US" dirty="0"/>
          </a:p>
          <a:p>
            <a:endParaRPr lang="en-US" dirty="0"/>
          </a:p>
        </p:txBody>
      </p:sp>
      <p:graphicFrame>
        <p:nvGraphicFramePr>
          <p:cNvPr id="6" name="Table 5">
            <a:extLst>
              <a:ext uri="{FF2B5EF4-FFF2-40B4-BE49-F238E27FC236}">
                <a16:creationId xmlns:a16="http://schemas.microsoft.com/office/drawing/2014/main" id="{4AC507FD-03D0-4A21-B217-AD7501426067}"/>
              </a:ext>
            </a:extLst>
          </p:cNvPr>
          <p:cNvGraphicFramePr>
            <a:graphicFrameLocks noGrp="1"/>
          </p:cNvGraphicFramePr>
          <p:nvPr>
            <p:extLst>
              <p:ext uri="{D42A27DB-BD31-4B8C-83A1-F6EECF244321}">
                <p14:modId xmlns:p14="http://schemas.microsoft.com/office/powerpoint/2010/main" val="3839501306"/>
              </p:ext>
            </p:extLst>
          </p:nvPr>
        </p:nvGraphicFramePr>
        <p:xfrm>
          <a:off x="2148999" y="2645795"/>
          <a:ext cx="4846002" cy="1638300"/>
        </p:xfrm>
        <a:graphic>
          <a:graphicData uri="http://schemas.openxmlformats.org/drawingml/2006/table">
            <a:tbl>
              <a:tblPr/>
              <a:tblGrid>
                <a:gridCol w="2280602">
                  <a:extLst>
                    <a:ext uri="{9D8B030D-6E8A-4147-A177-3AD203B41FA5}">
                      <a16:colId xmlns:a16="http://schemas.microsoft.com/office/drawing/2014/main" val="2566125898"/>
                    </a:ext>
                  </a:extLst>
                </a:gridCol>
                <a:gridCol w="2565400">
                  <a:extLst>
                    <a:ext uri="{9D8B030D-6E8A-4147-A177-3AD203B41FA5}">
                      <a16:colId xmlns:a16="http://schemas.microsoft.com/office/drawing/2014/main" val="751125181"/>
                    </a:ext>
                  </a:extLst>
                </a:gridCol>
              </a:tblGrid>
              <a:tr h="327660">
                <a:tc>
                  <a:txBody>
                    <a:bodyPr/>
                    <a:lstStyle/>
                    <a:p>
                      <a:pPr algn="ctr" fontAlgn="ctr"/>
                      <a:r>
                        <a:rPr lang="en-US" sz="2000" b="1" i="0" u="none" strike="noStrike">
                          <a:solidFill>
                            <a:srgbClr val="000000"/>
                          </a:solidFill>
                          <a:effectLst/>
                          <a:latin typeface="Calibri" panose="020F0502020204030204" pitchFamily="34" charset="0"/>
                        </a:rPr>
                        <a:t>Gas Prices ($/Gallon)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Number of Gas Stations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92816535"/>
                  </a:ext>
                </a:extLst>
              </a:tr>
              <a:tr h="327660">
                <a:tc>
                  <a:txBody>
                    <a:bodyPr/>
                    <a:lstStyle/>
                    <a:p>
                      <a:pPr algn="ctr" fontAlgn="ctr"/>
                      <a:r>
                        <a:rPr lang="en-US" sz="2000" b="0" i="0" u="none" strike="noStrike">
                          <a:solidFill>
                            <a:srgbClr val="000000"/>
                          </a:solidFill>
                          <a:effectLst/>
                          <a:latin typeface="Calibri" panose="020F0502020204030204" pitchFamily="34" charset="0"/>
                        </a:rPr>
                        <a:t>$3.50–$3.74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43356"/>
                  </a:ext>
                </a:extLst>
              </a:tr>
              <a:tr h="327660">
                <a:tc>
                  <a:txBody>
                    <a:bodyPr/>
                    <a:lstStyle/>
                    <a:p>
                      <a:pPr algn="ctr" fontAlgn="ctr"/>
                      <a:r>
                        <a:rPr lang="en-US" sz="2000" b="0" i="0" u="none" strike="noStrike" dirty="0">
                          <a:solidFill>
                            <a:srgbClr val="000000"/>
                          </a:solidFill>
                          <a:effectLst/>
                          <a:latin typeface="Calibri" panose="020F0502020204030204" pitchFamily="34" charset="0"/>
                        </a:rPr>
                        <a:t>$3.75–$3.99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5098529"/>
                  </a:ext>
                </a:extLst>
              </a:tr>
              <a:tr h="327660">
                <a:tc>
                  <a:txBody>
                    <a:bodyPr/>
                    <a:lstStyle/>
                    <a:p>
                      <a:pPr algn="ctr" fontAlgn="ctr"/>
                      <a:r>
                        <a:rPr lang="en-US" sz="2000" b="0" i="0" u="none" strike="noStrike" dirty="0">
                          <a:solidFill>
                            <a:srgbClr val="000000"/>
                          </a:solidFill>
                          <a:effectLst/>
                          <a:latin typeface="Calibri" panose="020F0502020204030204" pitchFamily="34" charset="0"/>
                        </a:rPr>
                        <a:t>$4.00–$4.24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5511263"/>
                  </a:ext>
                </a:extLst>
              </a:tr>
              <a:tr h="327660">
                <a:tc>
                  <a:txBody>
                    <a:bodyPr/>
                    <a:lstStyle/>
                    <a:p>
                      <a:pPr algn="ctr" fontAlgn="ctr"/>
                      <a:r>
                        <a:rPr lang="en-US" sz="2000" b="0" i="0" u="none" strike="noStrike">
                          <a:solidFill>
                            <a:srgbClr val="000000"/>
                          </a:solidFill>
                          <a:effectLst/>
                          <a:latin typeface="Calibri" panose="020F0502020204030204" pitchFamily="34" charset="0"/>
                        </a:rPr>
                        <a:t>$4.25–$4.49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233834"/>
                  </a:ext>
                </a:extLst>
              </a:tr>
            </a:tbl>
          </a:graphicData>
        </a:graphic>
      </p:graphicFrame>
    </p:spTree>
    <p:extLst>
      <p:ext uri="{BB962C8B-B14F-4D97-AF65-F5344CB8AC3E}">
        <p14:creationId xmlns:p14="http://schemas.microsoft.com/office/powerpoint/2010/main" val="321586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3113-0E35-48A5-A11E-0A8D773885A9}"/>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a16="http://schemas.microsoft.com/office/drawing/2014/main" id="{68B967F3-C5E9-40B4-A980-7F9A18A4AD8F}"/>
              </a:ext>
            </a:extLst>
          </p:cNvPr>
          <p:cNvSpPr>
            <a:spLocks noGrp="1"/>
          </p:cNvSpPr>
          <p:nvPr>
            <p:ph idx="1"/>
          </p:nvPr>
        </p:nvSpPr>
        <p:spPr/>
        <p:txBody>
          <a:bodyPr/>
          <a:lstStyle/>
          <a:p>
            <a:pPr marL="0" indent="0">
              <a:buNone/>
            </a:pPr>
            <a:r>
              <a:rPr lang="en-US" b="1" dirty="0"/>
              <a:t>Cumulative Frequency Distribution</a:t>
            </a:r>
          </a:p>
          <a:p>
            <a:r>
              <a:rPr lang="en-US" dirty="0"/>
              <a:t>The cumulative frequency is calculated by adding each frequency from a frequency distribution table to the sum of its predecessors.</a:t>
            </a:r>
          </a:p>
          <a:p>
            <a:r>
              <a:rPr lang="en-US" dirty="0"/>
              <a:t>The last value will always be equal to the total for all observations, since all frequencies will already have been added to the previous total.</a:t>
            </a:r>
          </a:p>
          <a:p>
            <a:endParaRPr lang="en-US" dirty="0"/>
          </a:p>
        </p:txBody>
      </p:sp>
    </p:spTree>
    <p:extLst>
      <p:ext uri="{BB962C8B-B14F-4D97-AF65-F5344CB8AC3E}">
        <p14:creationId xmlns:p14="http://schemas.microsoft.com/office/powerpoint/2010/main" val="2495871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90E8-F48B-4097-86E7-7E23FF77E354}"/>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a16="http://schemas.microsoft.com/office/drawing/2014/main" id="{F472F4A5-1A1A-47E3-B76F-4C99FDD462B9}"/>
              </a:ext>
            </a:extLst>
          </p:cNvPr>
          <p:cNvSpPr>
            <a:spLocks noGrp="1"/>
          </p:cNvSpPr>
          <p:nvPr>
            <p:ph idx="1"/>
          </p:nvPr>
        </p:nvSpPr>
        <p:spPr>
          <a:xfrm>
            <a:off x="0" y="1243013"/>
            <a:ext cx="9144000" cy="2033587"/>
          </a:xfrm>
        </p:spPr>
        <p:txBody>
          <a:bodyPr>
            <a:normAutofit lnSpcReduction="10000"/>
          </a:bodyPr>
          <a:lstStyle/>
          <a:p>
            <a:r>
              <a:rPr lang="en-US" b="1" dirty="0"/>
              <a:t>Example: Cumulative Frequency Table (Ungrouped data)</a:t>
            </a:r>
          </a:p>
          <a:p>
            <a:pPr lvl="1"/>
            <a:r>
              <a:rPr lang="en-US" dirty="0"/>
              <a:t>The following table gives the frequency distribution of marks obtained by 28 students in a particular test.</a:t>
            </a:r>
          </a:p>
          <a:p>
            <a:pPr lvl="1"/>
            <a:r>
              <a:rPr lang="en-US" dirty="0"/>
              <a:t>Construct a cumulative frequency table for the given data.</a:t>
            </a:r>
          </a:p>
          <a:p>
            <a:endParaRPr lang="en-US"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DC7F9B74-5417-4208-B9F8-30AF939DBAB6}"/>
              </a:ext>
            </a:extLst>
          </p:cNvPr>
          <p:cNvGraphicFramePr>
            <a:graphicFrameLocks noGrp="1"/>
          </p:cNvGraphicFramePr>
          <p:nvPr/>
        </p:nvGraphicFramePr>
        <p:xfrm>
          <a:off x="487361" y="3261361"/>
          <a:ext cx="8169275" cy="640080"/>
        </p:xfrm>
        <a:graphic>
          <a:graphicData uri="http://schemas.openxmlformats.org/drawingml/2006/table">
            <a:tbl>
              <a:tblPr/>
              <a:tblGrid>
                <a:gridCol w="1633855">
                  <a:extLst>
                    <a:ext uri="{9D8B030D-6E8A-4147-A177-3AD203B41FA5}">
                      <a16:colId xmlns:a16="http://schemas.microsoft.com/office/drawing/2014/main" val="565692472"/>
                    </a:ext>
                  </a:extLst>
                </a:gridCol>
                <a:gridCol w="1633855">
                  <a:extLst>
                    <a:ext uri="{9D8B030D-6E8A-4147-A177-3AD203B41FA5}">
                      <a16:colId xmlns:a16="http://schemas.microsoft.com/office/drawing/2014/main" val="3210902603"/>
                    </a:ext>
                  </a:extLst>
                </a:gridCol>
                <a:gridCol w="1633855">
                  <a:extLst>
                    <a:ext uri="{9D8B030D-6E8A-4147-A177-3AD203B41FA5}">
                      <a16:colId xmlns:a16="http://schemas.microsoft.com/office/drawing/2014/main" val="1536369956"/>
                    </a:ext>
                  </a:extLst>
                </a:gridCol>
                <a:gridCol w="1633855">
                  <a:extLst>
                    <a:ext uri="{9D8B030D-6E8A-4147-A177-3AD203B41FA5}">
                      <a16:colId xmlns:a16="http://schemas.microsoft.com/office/drawing/2014/main" val="194918184"/>
                    </a:ext>
                  </a:extLst>
                </a:gridCol>
                <a:gridCol w="1633855">
                  <a:extLst>
                    <a:ext uri="{9D8B030D-6E8A-4147-A177-3AD203B41FA5}">
                      <a16:colId xmlns:a16="http://schemas.microsoft.com/office/drawing/2014/main" val="1554933799"/>
                    </a:ext>
                  </a:extLst>
                </a:gridCol>
              </a:tblGrid>
              <a:tr h="0">
                <a:tc>
                  <a:txBody>
                    <a:bodyPr/>
                    <a:lstStyle/>
                    <a:p>
                      <a:r>
                        <a:rPr lang="en-US">
                          <a:solidFill>
                            <a:srgbClr val="009933"/>
                          </a:solidFill>
                          <a:effectLst/>
                        </a:rPr>
                        <a:t>Marks</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30</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31</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32</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33</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9682160"/>
                  </a:ext>
                </a:extLst>
              </a:tr>
              <a:tr h="0">
                <a:tc>
                  <a:txBody>
                    <a:bodyPr/>
                    <a:lstStyle/>
                    <a:p>
                      <a:r>
                        <a:rPr lang="en-US">
                          <a:solidFill>
                            <a:srgbClr val="009933"/>
                          </a:solidFill>
                          <a:effectLst/>
                        </a:rPr>
                        <a:t>Frequency</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5</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7</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10</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6</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9558628"/>
                  </a:ext>
                </a:extLst>
              </a:tr>
            </a:tbl>
          </a:graphicData>
        </a:graphic>
      </p:graphicFrame>
      <p:graphicFrame>
        <p:nvGraphicFramePr>
          <p:cNvPr id="5" name="Table 4">
            <a:extLst>
              <a:ext uri="{FF2B5EF4-FFF2-40B4-BE49-F238E27FC236}">
                <a16:creationId xmlns:a16="http://schemas.microsoft.com/office/drawing/2014/main" id="{D7517FD3-3D1D-4FF0-AB89-B9C5CF398E29}"/>
              </a:ext>
            </a:extLst>
          </p:cNvPr>
          <p:cNvGraphicFramePr>
            <a:graphicFrameLocks noGrp="1"/>
          </p:cNvGraphicFramePr>
          <p:nvPr/>
        </p:nvGraphicFramePr>
        <p:xfrm>
          <a:off x="2590800" y="4495800"/>
          <a:ext cx="4140200" cy="2057400"/>
        </p:xfrm>
        <a:graphic>
          <a:graphicData uri="http://schemas.openxmlformats.org/drawingml/2006/table">
            <a:tbl>
              <a:tblPr/>
              <a:tblGrid>
                <a:gridCol w="1727200">
                  <a:extLst>
                    <a:ext uri="{9D8B030D-6E8A-4147-A177-3AD203B41FA5}">
                      <a16:colId xmlns:a16="http://schemas.microsoft.com/office/drawing/2014/main" val="1960001757"/>
                    </a:ext>
                  </a:extLst>
                </a:gridCol>
                <a:gridCol w="2413000">
                  <a:extLst>
                    <a:ext uri="{9D8B030D-6E8A-4147-A177-3AD203B41FA5}">
                      <a16:colId xmlns:a16="http://schemas.microsoft.com/office/drawing/2014/main" val="3334303630"/>
                    </a:ext>
                  </a:extLst>
                </a:gridCol>
              </a:tblGrid>
              <a:tr h="327660">
                <a:tc>
                  <a:txBody>
                    <a:bodyPr/>
                    <a:lstStyle/>
                    <a:p>
                      <a:pPr algn="ctr" fontAlgn="ctr"/>
                      <a:r>
                        <a:rPr lang="en-US" sz="2000" b="1" i="0" u="none" strike="noStrike" dirty="0">
                          <a:solidFill>
                            <a:srgbClr val="000000"/>
                          </a:solidFill>
                          <a:effectLst/>
                          <a:latin typeface="Calibri" panose="020F0502020204030204" pitchFamily="34" charset="0"/>
                        </a:rPr>
                        <a:t>Less Than or Equal to</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Cumulative Frequency</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40867046"/>
                  </a:ext>
                </a:extLst>
              </a:tr>
              <a:tr h="327660">
                <a:tc>
                  <a:txBody>
                    <a:bodyPr/>
                    <a:lstStyle/>
                    <a:p>
                      <a:pPr algn="ctr" fontAlgn="ctr"/>
                      <a:r>
                        <a:rPr lang="en-US" sz="2000" b="0" i="0" u="none" strike="noStrike" dirty="0">
                          <a:solidFill>
                            <a:srgbClr val="000000"/>
                          </a:solidFill>
                          <a:effectLst/>
                          <a:latin typeface="Calibri" panose="020F0502020204030204" pitchFamily="34" charset="0"/>
                        </a:rPr>
                        <a:t>30</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0757182"/>
                  </a:ext>
                </a:extLst>
              </a:tr>
              <a:tr h="327660">
                <a:tc>
                  <a:txBody>
                    <a:bodyPr/>
                    <a:lstStyle/>
                    <a:p>
                      <a:pPr algn="ctr" fontAlgn="ctr"/>
                      <a:r>
                        <a:rPr lang="en-US" sz="2000" b="0" i="0" u="none" strike="noStrike" dirty="0">
                          <a:solidFill>
                            <a:srgbClr val="000000"/>
                          </a:solidFill>
                          <a:effectLst/>
                          <a:latin typeface="Calibri" panose="020F0502020204030204" pitchFamily="34" charset="0"/>
                        </a:rPr>
                        <a:t>31</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5 + 7 =12</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37866496"/>
                  </a:ext>
                </a:extLst>
              </a:tr>
              <a:tr h="327660">
                <a:tc>
                  <a:txBody>
                    <a:bodyPr/>
                    <a:lstStyle/>
                    <a:p>
                      <a:pPr algn="ctr" fontAlgn="ctr"/>
                      <a:r>
                        <a:rPr lang="en-US" sz="2000" b="0" i="0" u="none" strike="noStrike" dirty="0">
                          <a:solidFill>
                            <a:srgbClr val="000000"/>
                          </a:solidFill>
                          <a:effectLst/>
                          <a:latin typeface="Calibri" panose="020F0502020204030204" pitchFamily="34" charset="0"/>
                        </a:rPr>
                        <a:t>32</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12 + 10 =22</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73852797"/>
                  </a:ext>
                </a:extLst>
              </a:tr>
              <a:tr h="327660">
                <a:tc>
                  <a:txBody>
                    <a:bodyPr/>
                    <a:lstStyle/>
                    <a:p>
                      <a:pPr algn="ctr" fontAlgn="ctr"/>
                      <a:r>
                        <a:rPr lang="en-US" sz="2000" b="0" i="0" u="none" strike="noStrike" dirty="0">
                          <a:solidFill>
                            <a:srgbClr val="000000"/>
                          </a:solidFill>
                          <a:effectLst/>
                          <a:latin typeface="Calibri" panose="020F0502020204030204" pitchFamily="34" charset="0"/>
                        </a:rPr>
                        <a:t>33</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22 + 6 =28</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9479429"/>
                  </a:ext>
                </a:extLst>
              </a:tr>
            </a:tbl>
          </a:graphicData>
        </a:graphic>
      </p:graphicFrame>
      <p:sp>
        <p:nvSpPr>
          <p:cNvPr id="6" name="Content Placeholder 2">
            <a:extLst>
              <a:ext uri="{FF2B5EF4-FFF2-40B4-BE49-F238E27FC236}">
                <a16:creationId xmlns:a16="http://schemas.microsoft.com/office/drawing/2014/main" id="{24C55432-5512-471C-B371-2814F52DE96D}"/>
              </a:ext>
            </a:extLst>
          </p:cNvPr>
          <p:cNvSpPr txBox="1">
            <a:spLocks/>
          </p:cNvSpPr>
          <p:nvPr/>
        </p:nvSpPr>
        <p:spPr>
          <a:xfrm>
            <a:off x="8906" y="4419601"/>
            <a:ext cx="9144000" cy="533400"/>
          </a:xfrm>
          <a:prstGeom prst="rect">
            <a:avLst/>
          </a:prstGeom>
        </p:spPr>
        <p:txBody>
          <a:bodyPr vert="horz" lIns="91440" tIns="45720" rIns="91440" bIns="45720" rtlCol="0">
            <a:normAutofit lnSpcReduction="10000"/>
          </a:bodyPr>
          <a:lstStyle>
            <a:lvl1pPr marL="342900" indent="-342900" algn="just"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Solution:</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11635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90E8-F48B-4097-86E7-7E23FF77E354}"/>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a16="http://schemas.microsoft.com/office/drawing/2014/main" id="{F472F4A5-1A1A-47E3-B76F-4C99FDD462B9}"/>
              </a:ext>
            </a:extLst>
          </p:cNvPr>
          <p:cNvSpPr>
            <a:spLocks noGrp="1"/>
          </p:cNvSpPr>
          <p:nvPr>
            <p:ph idx="1"/>
          </p:nvPr>
        </p:nvSpPr>
        <p:spPr>
          <a:xfrm>
            <a:off x="0" y="1243014"/>
            <a:ext cx="9144000" cy="1195386"/>
          </a:xfrm>
        </p:spPr>
        <p:txBody>
          <a:bodyPr>
            <a:normAutofit/>
          </a:bodyPr>
          <a:lstStyle/>
          <a:p>
            <a:r>
              <a:rPr lang="en-US" b="1" dirty="0"/>
              <a:t>Example: </a:t>
            </a:r>
            <a:r>
              <a:rPr lang="en-US" dirty="0"/>
              <a:t>What will be the classes and total number of observations of the following data?</a:t>
            </a:r>
          </a:p>
        </p:txBody>
      </p:sp>
      <p:graphicFrame>
        <p:nvGraphicFramePr>
          <p:cNvPr id="7" name="Table 6">
            <a:extLst>
              <a:ext uri="{FF2B5EF4-FFF2-40B4-BE49-F238E27FC236}">
                <a16:creationId xmlns:a16="http://schemas.microsoft.com/office/drawing/2014/main" id="{6A212812-349C-434A-8216-B42FC7D0F8F9}"/>
              </a:ext>
            </a:extLst>
          </p:cNvPr>
          <p:cNvGraphicFramePr>
            <a:graphicFrameLocks noGrp="1"/>
          </p:cNvGraphicFramePr>
          <p:nvPr/>
        </p:nvGraphicFramePr>
        <p:xfrm>
          <a:off x="2501900" y="2438399"/>
          <a:ext cx="4140200" cy="2293620"/>
        </p:xfrm>
        <a:graphic>
          <a:graphicData uri="http://schemas.openxmlformats.org/drawingml/2006/table">
            <a:tbl>
              <a:tblPr/>
              <a:tblGrid>
                <a:gridCol w="1727200">
                  <a:extLst>
                    <a:ext uri="{9D8B030D-6E8A-4147-A177-3AD203B41FA5}">
                      <a16:colId xmlns:a16="http://schemas.microsoft.com/office/drawing/2014/main" val="2671391957"/>
                    </a:ext>
                  </a:extLst>
                </a:gridCol>
                <a:gridCol w="2413000">
                  <a:extLst>
                    <a:ext uri="{9D8B030D-6E8A-4147-A177-3AD203B41FA5}">
                      <a16:colId xmlns:a16="http://schemas.microsoft.com/office/drawing/2014/main" val="2385412782"/>
                    </a:ext>
                  </a:extLst>
                </a:gridCol>
              </a:tblGrid>
              <a:tr h="327660">
                <a:tc>
                  <a:txBody>
                    <a:bodyPr/>
                    <a:lstStyle/>
                    <a:p>
                      <a:pPr algn="ctr" fontAlgn="ctr"/>
                      <a:r>
                        <a:rPr lang="en-US" sz="2000" b="1" i="0" u="none" strike="noStrike">
                          <a:solidFill>
                            <a:srgbClr val="000000"/>
                          </a:solidFill>
                          <a:effectLst/>
                          <a:latin typeface="Calibri" panose="020F0502020204030204" pitchFamily="34" charset="0"/>
                        </a:rPr>
                        <a:t>Height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Number of Students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72184379"/>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59.5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03018481"/>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0133104"/>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65.5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5885735"/>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68.5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89360743"/>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71.5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03764252"/>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74.5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1415026"/>
                  </a:ext>
                </a:extLst>
              </a:tr>
            </a:tbl>
          </a:graphicData>
        </a:graphic>
      </p:graphicFrame>
    </p:spTree>
    <p:extLst>
      <p:ext uri="{BB962C8B-B14F-4D97-AF65-F5344CB8AC3E}">
        <p14:creationId xmlns:p14="http://schemas.microsoft.com/office/powerpoint/2010/main" val="442831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F787-0046-473B-AE54-92D8AA43E58B}"/>
              </a:ext>
            </a:extLst>
          </p:cNvPr>
          <p:cNvSpPr>
            <a:spLocks noGrp="1"/>
          </p:cNvSpPr>
          <p:nvPr>
            <p:ph type="title"/>
          </p:nvPr>
        </p:nvSpPr>
        <p:spPr/>
        <p:txBody>
          <a:bodyPr/>
          <a:lstStyle/>
          <a:p>
            <a:r>
              <a:rPr lang="en-US" dirty="0"/>
              <a:t>Histograms and frequency polygons</a:t>
            </a:r>
          </a:p>
        </p:txBody>
      </p:sp>
      <p:sp>
        <p:nvSpPr>
          <p:cNvPr id="3" name="Content Placeholder 2">
            <a:extLst>
              <a:ext uri="{FF2B5EF4-FFF2-40B4-BE49-F238E27FC236}">
                <a16:creationId xmlns:a16="http://schemas.microsoft.com/office/drawing/2014/main" id="{01D8A9DA-0FE7-4796-BADC-4D6E544C4CAE}"/>
              </a:ext>
            </a:extLst>
          </p:cNvPr>
          <p:cNvSpPr>
            <a:spLocks noGrp="1"/>
          </p:cNvSpPr>
          <p:nvPr>
            <p:ph idx="1"/>
          </p:nvPr>
        </p:nvSpPr>
        <p:spPr/>
        <p:txBody>
          <a:bodyPr/>
          <a:lstStyle/>
          <a:p>
            <a:r>
              <a:rPr lang="en-US" dirty="0"/>
              <a:t>In order to create a frequency polygon, one must follow these steps:</a:t>
            </a:r>
          </a:p>
          <a:p>
            <a:pPr lvl="1"/>
            <a:r>
              <a:rPr lang="en-US" dirty="0"/>
              <a:t>Creation of a histogram.</a:t>
            </a:r>
          </a:p>
          <a:p>
            <a:pPr lvl="1"/>
            <a:r>
              <a:rPr lang="en-US" dirty="0"/>
              <a:t>Finding the midpoints for each bar that exists on the histogram.</a:t>
            </a:r>
          </a:p>
          <a:p>
            <a:pPr lvl="1"/>
            <a:r>
              <a:rPr lang="en-US" dirty="0"/>
              <a:t>Placing a point on the origin of the histogram and its end.</a:t>
            </a:r>
          </a:p>
          <a:p>
            <a:pPr lvl="1"/>
            <a:r>
              <a:rPr lang="en-US" dirty="0"/>
              <a:t>Connection of the points.</a:t>
            </a:r>
          </a:p>
        </p:txBody>
      </p:sp>
    </p:spTree>
    <p:extLst>
      <p:ext uri="{BB962C8B-B14F-4D97-AF65-F5344CB8AC3E}">
        <p14:creationId xmlns:p14="http://schemas.microsoft.com/office/powerpoint/2010/main" val="3145488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F787-0046-473B-AE54-92D8AA43E58B}"/>
              </a:ext>
            </a:extLst>
          </p:cNvPr>
          <p:cNvSpPr>
            <a:spLocks noGrp="1"/>
          </p:cNvSpPr>
          <p:nvPr>
            <p:ph type="title"/>
          </p:nvPr>
        </p:nvSpPr>
        <p:spPr/>
        <p:txBody>
          <a:bodyPr/>
          <a:lstStyle/>
          <a:p>
            <a:r>
              <a:rPr lang="en-US" dirty="0"/>
              <a:t>Histograms and frequency polygons</a:t>
            </a:r>
          </a:p>
        </p:txBody>
      </p:sp>
      <p:sp>
        <p:nvSpPr>
          <p:cNvPr id="3" name="Content Placeholder 2">
            <a:extLst>
              <a:ext uri="{FF2B5EF4-FFF2-40B4-BE49-F238E27FC236}">
                <a16:creationId xmlns:a16="http://schemas.microsoft.com/office/drawing/2014/main" id="{01D8A9DA-0FE7-4796-BADC-4D6E544C4CAE}"/>
              </a:ext>
            </a:extLst>
          </p:cNvPr>
          <p:cNvSpPr>
            <a:spLocks noGrp="1"/>
          </p:cNvSpPr>
          <p:nvPr>
            <p:ph idx="1"/>
          </p:nvPr>
        </p:nvSpPr>
        <p:spPr/>
        <p:txBody>
          <a:bodyPr/>
          <a:lstStyle/>
          <a:p>
            <a:r>
              <a:rPr lang="en-US" dirty="0"/>
              <a:t>Example: Construct a frequency polygon using the data given below:</a:t>
            </a:r>
          </a:p>
          <a:p>
            <a:pPr lvl="1"/>
            <a:endParaRPr lang="en-US" dirty="0"/>
          </a:p>
        </p:txBody>
      </p:sp>
      <p:graphicFrame>
        <p:nvGraphicFramePr>
          <p:cNvPr id="4" name="Table 3">
            <a:extLst>
              <a:ext uri="{FF2B5EF4-FFF2-40B4-BE49-F238E27FC236}">
                <a16:creationId xmlns:a16="http://schemas.microsoft.com/office/drawing/2014/main" id="{BD2C6AD0-4E03-4FF0-BEC7-471357A19587}"/>
              </a:ext>
            </a:extLst>
          </p:cNvPr>
          <p:cNvGraphicFramePr>
            <a:graphicFrameLocks noGrp="1"/>
          </p:cNvGraphicFramePr>
          <p:nvPr>
            <p:extLst>
              <p:ext uri="{D42A27DB-BD31-4B8C-83A1-F6EECF244321}">
                <p14:modId xmlns:p14="http://schemas.microsoft.com/office/powerpoint/2010/main" val="1815890354"/>
              </p:ext>
            </p:extLst>
          </p:nvPr>
        </p:nvGraphicFramePr>
        <p:xfrm>
          <a:off x="3359150" y="3038215"/>
          <a:ext cx="2425700" cy="1965960"/>
        </p:xfrm>
        <a:graphic>
          <a:graphicData uri="http://schemas.openxmlformats.org/drawingml/2006/table">
            <a:tbl>
              <a:tblPr/>
              <a:tblGrid>
                <a:gridCol w="1257300">
                  <a:extLst>
                    <a:ext uri="{9D8B030D-6E8A-4147-A177-3AD203B41FA5}">
                      <a16:colId xmlns:a16="http://schemas.microsoft.com/office/drawing/2014/main" val="72000775"/>
                    </a:ext>
                  </a:extLst>
                </a:gridCol>
                <a:gridCol w="1168400">
                  <a:extLst>
                    <a:ext uri="{9D8B030D-6E8A-4147-A177-3AD203B41FA5}">
                      <a16:colId xmlns:a16="http://schemas.microsoft.com/office/drawing/2014/main" val="1295577508"/>
                    </a:ext>
                  </a:extLst>
                </a:gridCol>
              </a:tblGrid>
              <a:tr h="327660">
                <a:tc>
                  <a:txBody>
                    <a:bodyPr/>
                    <a:lstStyle/>
                    <a:p>
                      <a:pPr algn="ctr" fontAlgn="ctr"/>
                      <a:r>
                        <a:rPr lang="en-US" sz="2000" b="1" i="0" u="none" strike="noStrike">
                          <a:solidFill>
                            <a:srgbClr val="000000"/>
                          </a:solidFill>
                          <a:effectLst/>
                          <a:latin typeface="Calibri" panose="020F0502020204030204" pitchFamily="34" charset="0"/>
                        </a:rPr>
                        <a:t>Test Scores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dirty="0">
                          <a:solidFill>
                            <a:srgbClr val="000000"/>
                          </a:solidFill>
                          <a:effectLst/>
                          <a:latin typeface="Calibri" panose="020F0502020204030204" pitchFamily="34" charset="0"/>
                        </a:rPr>
                        <a:t>Frequency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9646895"/>
                  </a:ext>
                </a:extLst>
              </a:tr>
              <a:tr h="327660">
                <a:tc>
                  <a:txBody>
                    <a:bodyPr/>
                    <a:lstStyle/>
                    <a:p>
                      <a:pPr algn="ctr" fontAlgn="ctr"/>
                      <a:r>
                        <a:rPr lang="en-US" sz="2000" b="0" i="0" u="none" strike="noStrike" dirty="0">
                          <a:solidFill>
                            <a:srgbClr val="000000"/>
                          </a:solidFill>
                          <a:effectLst/>
                          <a:latin typeface="Calibri" panose="020F0502020204030204" pitchFamily="34" charset="0"/>
                        </a:rPr>
                        <a:t>49.5-59.5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34992598"/>
                  </a:ext>
                </a:extLst>
              </a:tr>
              <a:tr h="327660">
                <a:tc>
                  <a:txBody>
                    <a:bodyPr/>
                    <a:lstStyle/>
                    <a:p>
                      <a:pPr algn="ctr" fontAlgn="ctr"/>
                      <a:r>
                        <a:rPr lang="en-US" sz="2000" b="0" i="0" u="none" strike="noStrike" dirty="0">
                          <a:solidFill>
                            <a:srgbClr val="000000"/>
                          </a:solidFill>
                          <a:effectLst/>
                          <a:latin typeface="Calibri" panose="020F0502020204030204" pitchFamily="34" charset="0"/>
                        </a:rPr>
                        <a:t>59.5-69.5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7675617"/>
                  </a:ext>
                </a:extLst>
              </a:tr>
              <a:tr h="327660">
                <a:tc>
                  <a:txBody>
                    <a:bodyPr/>
                    <a:lstStyle/>
                    <a:p>
                      <a:pPr algn="ctr" fontAlgn="ctr"/>
                      <a:r>
                        <a:rPr lang="en-US" sz="2000" b="0" i="0" u="none" strike="noStrike" dirty="0">
                          <a:solidFill>
                            <a:srgbClr val="000000"/>
                          </a:solidFill>
                          <a:effectLst/>
                          <a:latin typeface="Calibri" panose="020F0502020204030204" pitchFamily="34" charset="0"/>
                        </a:rPr>
                        <a:t>69.5-79.5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29744932"/>
                  </a:ext>
                </a:extLst>
              </a:tr>
              <a:tr h="327660">
                <a:tc>
                  <a:txBody>
                    <a:bodyPr/>
                    <a:lstStyle/>
                    <a:p>
                      <a:pPr algn="ctr" fontAlgn="ctr"/>
                      <a:r>
                        <a:rPr lang="en-US" sz="2000" b="0" i="0" u="none" strike="noStrike" dirty="0">
                          <a:solidFill>
                            <a:srgbClr val="000000"/>
                          </a:solidFill>
                          <a:effectLst/>
                          <a:latin typeface="Calibri" panose="020F0502020204030204" pitchFamily="34" charset="0"/>
                        </a:rPr>
                        <a:t>79.5-89.5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8711819"/>
                  </a:ext>
                </a:extLst>
              </a:tr>
              <a:tr h="327660">
                <a:tc>
                  <a:txBody>
                    <a:bodyPr/>
                    <a:lstStyle/>
                    <a:p>
                      <a:pPr algn="ctr" fontAlgn="ctr"/>
                      <a:r>
                        <a:rPr lang="en-US" sz="2000" b="0" i="0" u="none" strike="noStrike" dirty="0">
                          <a:solidFill>
                            <a:srgbClr val="000000"/>
                          </a:solidFill>
                          <a:effectLst/>
                          <a:latin typeface="Calibri" panose="020F0502020204030204" pitchFamily="34" charset="0"/>
                        </a:rPr>
                        <a:t>89.5-99.5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685748"/>
                  </a:ext>
                </a:extLst>
              </a:tr>
            </a:tbl>
          </a:graphicData>
        </a:graphic>
      </p:graphicFrame>
    </p:spTree>
    <p:extLst>
      <p:ext uri="{BB962C8B-B14F-4D97-AF65-F5344CB8AC3E}">
        <p14:creationId xmlns:p14="http://schemas.microsoft.com/office/powerpoint/2010/main" val="3854963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F787-0046-473B-AE54-92D8AA43E58B}"/>
              </a:ext>
            </a:extLst>
          </p:cNvPr>
          <p:cNvSpPr>
            <a:spLocks noGrp="1"/>
          </p:cNvSpPr>
          <p:nvPr>
            <p:ph type="title"/>
          </p:nvPr>
        </p:nvSpPr>
        <p:spPr/>
        <p:txBody>
          <a:bodyPr/>
          <a:lstStyle/>
          <a:p>
            <a:r>
              <a:rPr lang="en-US" dirty="0"/>
              <a:t>Histograms and frequency polygons</a:t>
            </a:r>
          </a:p>
        </p:txBody>
      </p:sp>
      <p:sp>
        <p:nvSpPr>
          <p:cNvPr id="3" name="Content Placeholder 2">
            <a:extLst>
              <a:ext uri="{FF2B5EF4-FFF2-40B4-BE49-F238E27FC236}">
                <a16:creationId xmlns:a16="http://schemas.microsoft.com/office/drawing/2014/main" id="{01D8A9DA-0FE7-4796-BADC-4D6E544C4CAE}"/>
              </a:ext>
            </a:extLst>
          </p:cNvPr>
          <p:cNvSpPr>
            <a:spLocks noGrp="1"/>
          </p:cNvSpPr>
          <p:nvPr>
            <p:ph idx="1"/>
          </p:nvPr>
        </p:nvSpPr>
        <p:spPr>
          <a:xfrm>
            <a:off x="0" y="1243012"/>
            <a:ext cx="4267200" cy="5462587"/>
          </a:xfrm>
        </p:spPr>
        <p:txBody>
          <a:bodyPr>
            <a:normAutofit fontScale="77500" lnSpcReduction="20000"/>
          </a:bodyPr>
          <a:lstStyle/>
          <a:p>
            <a:r>
              <a:rPr lang="en-US" dirty="0"/>
              <a:t>We now start by plotting the class marks such as 54.5, 64.5, 74.5 and so on till 94.5.</a:t>
            </a:r>
          </a:p>
          <a:p>
            <a:r>
              <a:rPr lang="en-US" dirty="0"/>
              <a:t>Note that we will also plot the previous and next class marks to start and end the polygon, i.e. we plot 44.5 and 104.5 as well.</a:t>
            </a:r>
          </a:p>
          <a:p>
            <a:r>
              <a:rPr lang="en-US" dirty="0"/>
              <a:t>Then, the frequencies corresponding to the class marks are plotted against each class mark.</a:t>
            </a:r>
          </a:p>
          <a:p>
            <a:r>
              <a:rPr lang="en-US" dirty="0"/>
              <a:t>This makes sense as the frequency for class marks 44.5 and 104.5 are zero and touching the x-axis. These plot points are used only to give a closed shape to the polygon.</a:t>
            </a:r>
          </a:p>
        </p:txBody>
      </p:sp>
      <p:pic>
        <p:nvPicPr>
          <p:cNvPr id="5" name="Picture 4">
            <a:extLst>
              <a:ext uri="{FF2B5EF4-FFF2-40B4-BE49-F238E27FC236}">
                <a16:creationId xmlns:a16="http://schemas.microsoft.com/office/drawing/2014/main" id="{E1EB4844-853E-4415-B71A-459084B5F599}"/>
              </a:ext>
            </a:extLst>
          </p:cNvPr>
          <p:cNvPicPr>
            <a:picLocks noChangeAspect="1"/>
          </p:cNvPicPr>
          <p:nvPr/>
        </p:nvPicPr>
        <p:blipFill>
          <a:blip r:embed="rId2"/>
          <a:stretch>
            <a:fillRect/>
          </a:stretch>
        </p:blipFill>
        <p:spPr>
          <a:xfrm>
            <a:off x="4310167" y="2133600"/>
            <a:ext cx="4833833" cy="3657600"/>
          </a:xfrm>
          <a:prstGeom prst="rect">
            <a:avLst/>
          </a:prstGeom>
        </p:spPr>
      </p:pic>
    </p:spTree>
    <p:extLst>
      <p:ext uri="{BB962C8B-B14F-4D97-AF65-F5344CB8AC3E}">
        <p14:creationId xmlns:p14="http://schemas.microsoft.com/office/powerpoint/2010/main" val="2262886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E3BC-1855-430B-A54B-ED0815B05C55}"/>
              </a:ext>
            </a:extLst>
          </p:cNvPr>
          <p:cNvSpPr>
            <a:spLocks noGrp="1"/>
          </p:cNvSpPr>
          <p:nvPr>
            <p:ph type="title"/>
          </p:nvPr>
        </p:nvSpPr>
        <p:spPr/>
        <p:txBody>
          <a:bodyPr/>
          <a:lstStyle/>
          <a:p>
            <a:r>
              <a:rPr lang="en-US" dirty="0"/>
              <a:t>Types of frequency curves</a:t>
            </a:r>
          </a:p>
        </p:txBody>
      </p:sp>
      <p:sp>
        <p:nvSpPr>
          <p:cNvPr id="3" name="Content Placeholder 2">
            <a:extLst>
              <a:ext uri="{FF2B5EF4-FFF2-40B4-BE49-F238E27FC236}">
                <a16:creationId xmlns:a16="http://schemas.microsoft.com/office/drawing/2014/main" id="{6FC3E547-08E5-4463-B6F2-FE12C7A193E3}"/>
              </a:ext>
            </a:extLst>
          </p:cNvPr>
          <p:cNvSpPr>
            <a:spLocks noGrp="1"/>
          </p:cNvSpPr>
          <p:nvPr>
            <p:ph idx="1"/>
          </p:nvPr>
        </p:nvSpPr>
        <p:spPr>
          <a:xfrm>
            <a:off x="457200" y="1448780"/>
            <a:ext cx="8229600" cy="4525963"/>
          </a:xfrm>
        </p:spPr>
        <p:txBody>
          <a:bodyPr/>
          <a:lstStyle/>
          <a:p>
            <a:r>
              <a:rPr lang="en-US" dirty="0"/>
              <a:t>Four common frequency distribution curves are as follows:</a:t>
            </a:r>
          </a:p>
          <a:p>
            <a:endParaRPr lang="en-US" dirty="0"/>
          </a:p>
        </p:txBody>
      </p:sp>
      <p:pic>
        <p:nvPicPr>
          <p:cNvPr id="4" name="Picture 3">
            <a:extLst>
              <a:ext uri="{FF2B5EF4-FFF2-40B4-BE49-F238E27FC236}">
                <a16:creationId xmlns:a16="http://schemas.microsoft.com/office/drawing/2014/main" id="{E72ADCE3-B065-4FED-82F4-04BE3C0F5496}"/>
              </a:ext>
            </a:extLst>
          </p:cNvPr>
          <p:cNvPicPr>
            <a:picLocks noChangeAspect="1"/>
          </p:cNvPicPr>
          <p:nvPr/>
        </p:nvPicPr>
        <p:blipFill>
          <a:blip r:embed="rId2"/>
          <a:stretch>
            <a:fillRect/>
          </a:stretch>
        </p:blipFill>
        <p:spPr>
          <a:xfrm>
            <a:off x="912967" y="2362200"/>
            <a:ext cx="7318065" cy="4038600"/>
          </a:xfrm>
          <a:prstGeom prst="rect">
            <a:avLst/>
          </a:prstGeom>
        </p:spPr>
      </p:pic>
    </p:spTree>
    <p:extLst>
      <p:ext uri="{BB962C8B-B14F-4D97-AF65-F5344CB8AC3E}">
        <p14:creationId xmlns:p14="http://schemas.microsoft.com/office/powerpoint/2010/main" val="1606556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E3BC-1855-430B-A54B-ED0815B05C55}"/>
              </a:ext>
            </a:extLst>
          </p:cNvPr>
          <p:cNvSpPr>
            <a:spLocks noGrp="1"/>
          </p:cNvSpPr>
          <p:nvPr>
            <p:ph type="title"/>
          </p:nvPr>
        </p:nvSpPr>
        <p:spPr/>
        <p:txBody>
          <a:bodyPr/>
          <a:lstStyle/>
          <a:p>
            <a:r>
              <a:rPr lang="en-US" dirty="0"/>
              <a:t>Types of frequency curves</a:t>
            </a:r>
          </a:p>
        </p:txBody>
      </p:sp>
      <p:sp>
        <p:nvSpPr>
          <p:cNvPr id="3" name="Content Placeholder 2">
            <a:extLst>
              <a:ext uri="{FF2B5EF4-FFF2-40B4-BE49-F238E27FC236}">
                <a16:creationId xmlns:a16="http://schemas.microsoft.com/office/drawing/2014/main" id="{6FC3E547-08E5-4463-B6F2-FE12C7A193E3}"/>
              </a:ext>
            </a:extLst>
          </p:cNvPr>
          <p:cNvSpPr>
            <a:spLocks noGrp="1"/>
          </p:cNvSpPr>
          <p:nvPr>
            <p:ph idx="1"/>
          </p:nvPr>
        </p:nvSpPr>
        <p:spPr/>
        <p:txBody>
          <a:bodyPr>
            <a:normAutofit fontScale="92500" lnSpcReduction="10000"/>
          </a:bodyPr>
          <a:lstStyle/>
          <a:p>
            <a:pPr marL="0" indent="0">
              <a:buNone/>
            </a:pPr>
            <a:r>
              <a:rPr lang="en-US" b="1" dirty="0"/>
              <a:t>1-Symmetrical or bell-shaped</a:t>
            </a:r>
          </a:p>
          <a:p>
            <a:pPr lvl="1"/>
            <a:r>
              <a:rPr lang="en-US" dirty="0"/>
              <a:t>Characterized by the fact that observations equidistant from the central maximum have the same frequency.</a:t>
            </a:r>
          </a:p>
          <a:p>
            <a:pPr lvl="1"/>
            <a:r>
              <a:rPr lang="en-US" dirty="0"/>
              <a:t>Example: Adult male and adult female heights have bell shaped distributions.</a:t>
            </a:r>
          </a:p>
          <a:p>
            <a:pPr marL="0" indent="0">
              <a:buNone/>
            </a:pPr>
            <a:r>
              <a:rPr lang="en-US" b="1" dirty="0"/>
              <a:t>2-Skewed to the left</a:t>
            </a:r>
          </a:p>
          <a:p>
            <a:pPr lvl="1"/>
            <a:r>
              <a:rPr lang="en-US" dirty="0"/>
              <a:t>Curves that have tails to the left are said to be skewed to the left. </a:t>
            </a:r>
          </a:p>
          <a:p>
            <a:pPr lvl="1"/>
            <a:r>
              <a:rPr lang="en-US" dirty="0"/>
              <a:t>Example: The lifetimes of males and females are skewed to the left. A few die early in life but most live between 60 and 80 years. Generally, females live about ten years, on the average, longer than males.</a:t>
            </a:r>
          </a:p>
          <a:p>
            <a:endParaRPr lang="en-US" dirty="0"/>
          </a:p>
        </p:txBody>
      </p:sp>
    </p:spTree>
    <p:extLst>
      <p:ext uri="{BB962C8B-B14F-4D97-AF65-F5344CB8AC3E}">
        <p14:creationId xmlns:p14="http://schemas.microsoft.com/office/powerpoint/2010/main" val="2857450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E3BC-1855-430B-A54B-ED0815B05C55}"/>
              </a:ext>
            </a:extLst>
          </p:cNvPr>
          <p:cNvSpPr>
            <a:spLocks noGrp="1"/>
          </p:cNvSpPr>
          <p:nvPr>
            <p:ph type="title"/>
          </p:nvPr>
        </p:nvSpPr>
        <p:spPr/>
        <p:txBody>
          <a:bodyPr/>
          <a:lstStyle/>
          <a:p>
            <a:r>
              <a:rPr lang="en-US" dirty="0"/>
              <a:t>Types of frequency curves</a:t>
            </a:r>
          </a:p>
        </p:txBody>
      </p:sp>
      <p:sp>
        <p:nvSpPr>
          <p:cNvPr id="3" name="Content Placeholder 2">
            <a:extLst>
              <a:ext uri="{FF2B5EF4-FFF2-40B4-BE49-F238E27FC236}">
                <a16:creationId xmlns:a16="http://schemas.microsoft.com/office/drawing/2014/main" id="{6FC3E547-08E5-4463-B6F2-FE12C7A193E3}"/>
              </a:ext>
            </a:extLst>
          </p:cNvPr>
          <p:cNvSpPr>
            <a:spLocks noGrp="1"/>
          </p:cNvSpPr>
          <p:nvPr>
            <p:ph idx="1"/>
          </p:nvPr>
        </p:nvSpPr>
        <p:spPr/>
        <p:txBody>
          <a:bodyPr>
            <a:normAutofit fontScale="92500" lnSpcReduction="10000"/>
          </a:bodyPr>
          <a:lstStyle/>
          <a:p>
            <a:r>
              <a:rPr lang="en-US" b="1" dirty="0"/>
              <a:t>3-Skewed to the right</a:t>
            </a:r>
          </a:p>
          <a:p>
            <a:pPr lvl="1"/>
            <a:r>
              <a:rPr lang="en-US" dirty="0"/>
              <a:t>Curves that have tails to the right are said to be skewed to the right. </a:t>
            </a:r>
          </a:p>
          <a:p>
            <a:pPr lvl="1"/>
            <a:r>
              <a:rPr lang="en-US" b="1" dirty="0"/>
              <a:t>Example: </a:t>
            </a:r>
            <a:r>
              <a:rPr lang="en-US" dirty="0"/>
              <a:t>The ages at the time of marriage of brides and grooms are skewed to the right. Most marry in their twenties and thirties but a few marry in their forties, fifties, sixties and seventies.</a:t>
            </a:r>
          </a:p>
          <a:p>
            <a:r>
              <a:rPr lang="en-US" b="1" dirty="0"/>
              <a:t>4-Uniform curve</a:t>
            </a:r>
          </a:p>
          <a:p>
            <a:pPr lvl="1"/>
            <a:r>
              <a:rPr lang="en-US" dirty="0"/>
              <a:t>Curves that have approximately equal frequencies across their values are said to be uniformly distributed.</a:t>
            </a:r>
          </a:p>
          <a:p>
            <a:pPr lvl="1"/>
            <a:r>
              <a:rPr lang="en-US" b="1" dirty="0"/>
              <a:t>Example: </a:t>
            </a:r>
            <a:r>
              <a:rPr lang="en-US" dirty="0"/>
              <a:t>Certain machines that dispense liquid colas do so uniformly between 15.9 and 16.1 ounces. </a:t>
            </a:r>
          </a:p>
          <a:p>
            <a:endParaRPr lang="en-US" dirty="0"/>
          </a:p>
        </p:txBody>
      </p:sp>
    </p:spTree>
    <p:extLst>
      <p:ext uri="{BB962C8B-B14F-4D97-AF65-F5344CB8AC3E}">
        <p14:creationId xmlns:p14="http://schemas.microsoft.com/office/powerpoint/2010/main" val="357775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373F-D411-496E-B0F1-A5675F9C65D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A689D4D4-121D-46B6-B823-FCACF3E9C627}"/>
              </a:ext>
            </a:extLst>
          </p:cNvPr>
          <p:cNvSpPr>
            <a:spLocks noGrp="1"/>
          </p:cNvSpPr>
          <p:nvPr>
            <p:ph idx="1"/>
          </p:nvPr>
        </p:nvSpPr>
        <p:spPr/>
        <p:txBody>
          <a:bodyPr/>
          <a:lstStyle/>
          <a:p>
            <a:r>
              <a:rPr lang="en-US"/>
              <a:t>Page 13, </a:t>
            </a:r>
            <a:r>
              <a:rPr lang="en-US" dirty="0"/>
              <a:t>Exercises 1.1 to 1.6</a:t>
            </a:r>
          </a:p>
        </p:txBody>
      </p:sp>
    </p:spTree>
    <p:extLst>
      <p:ext uri="{BB962C8B-B14F-4D97-AF65-F5344CB8AC3E}">
        <p14:creationId xmlns:p14="http://schemas.microsoft.com/office/powerpoint/2010/main" val="289421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9EA5-A98E-4591-AA00-721AE162611C}"/>
              </a:ext>
            </a:extLst>
          </p:cNvPr>
          <p:cNvSpPr>
            <a:spLocks noGrp="1"/>
          </p:cNvSpPr>
          <p:nvPr>
            <p:ph type="title"/>
          </p:nvPr>
        </p:nvSpPr>
        <p:spPr/>
        <p:txBody>
          <a:bodyPr/>
          <a:lstStyle/>
          <a:p>
            <a:r>
              <a:rPr lang="en-US" dirty="0"/>
              <a:t>Box-and-Whisker Plot or Box Plot</a:t>
            </a:r>
          </a:p>
        </p:txBody>
      </p:sp>
      <p:sp>
        <p:nvSpPr>
          <p:cNvPr id="3" name="Content Placeholder 2">
            <a:extLst>
              <a:ext uri="{FF2B5EF4-FFF2-40B4-BE49-F238E27FC236}">
                <a16:creationId xmlns:a16="http://schemas.microsoft.com/office/drawing/2014/main" id="{AEC8C627-FA09-4A92-A563-2E48ECCF3D02}"/>
              </a:ext>
            </a:extLst>
          </p:cNvPr>
          <p:cNvSpPr>
            <a:spLocks noGrp="1"/>
          </p:cNvSpPr>
          <p:nvPr>
            <p:ph idx="1"/>
          </p:nvPr>
        </p:nvSpPr>
        <p:spPr>
          <a:xfrm>
            <a:off x="0" y="3429000"/>
            <a:ext cx="9144000" cy="3276599"/>
          </a:xfrm>
        </p:spPr>
        <p:txBody>
          <a:bodyPr>
            <a:normAutofit fontScale="92500" lnSpcReduction="10000"/>
          </a:bodyPr>
          <a:lstStyle/>
          <a:p>
            <a:r>
              <a:rPr lang="en-US" dirty="0"/>
              <a:t>A box and whisker plot—also called a box plot—displays the </a:t>
            </a:r>
            <a:r>
              <a:rPr lang="en-US" b="1" dirty="0"/>
              <a:t>five-number summary </a:t>
            </a:r>
            <a:r>
              <a:rPr lang="en-US" dirty="0"/>
              <a:t>of a set of data. The five-number summary is the minimum, first quartile, median, third quartile, and maximum.</a:t>
            </a:r>
          </a:p>
          <a:p>
            <a:r>
              <a:rPr lang="en-US" dirty="0"/>
              <a:t>In a box plot, we draw a box from the first quartile to the third quartile. A vertical line goes through the box at the median. The whiskers go from each quartile to the minimum or maximum.</a:t>
            </a:r>
          </a:p>
        </p:txBody>
      </p:sp>
      <p:pic>
        <p:nvPicPr>
          <p:cNvPr id="4" name="Picture 3">
            <a:extLst>
              <a:ext uri="{FF2B5EF4-FFF2-40B4-BE49-F238E27FC236}">
                <a16:creationId xmlns:a16="http://schemas.microsoft.com/office/drawing/2014/main" id="{5504B70C-23F0-4CAC-8DE6-D6F8E2CE6DAE}"/>
              </a:ext>
            </a:extLst>
          </p:cNvPr>
          <p:cNvPicPr>
            <a:picLocks noChangeAspect="1"/>
          </p:cNvPicPr>
          <p:nvPr/>
        </p:nvPicPr>
        <p:blipFill>
          <a:blip r:embed="rId3"/>
          <a:stretch>
            <a:fillRect/>
          </a:stretch>
        </p:blipFill>
        <p:spPr>
          <a:xfrm>
            <a:off x="1771650" y="1345406"/>
            <a:ext cx="5600700" cy="1924050"/>
          </a:xfrm>
          <a:prstGeom prst="rect">
            <a:avLst/>
          </a:prstGeom>
        </p:spPr>
      </p:pic>
    </p:spTree>
    <p:extLst>
      <p:ext uri="{BB962C8B-B14F-4D97-AF65-F5344CB8AC3E}">
        <p14:creationId xmlns:p14="http://schemas.microsoft.com/office/powerpoint/2010/main" val="3034606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9EA5-A98E-4591-AA00-721AE162611C}"/>
              </a:ext>
            </a:extLst>
          </p:cNvPr>
          <p:cNvSpPr>
            <a:spLocks noGrp="1"/>
          </p:cNvSpPr>
          <p:nvPr>
            <p:ph type="title"/>
          </p:nvPr>
        </p:nvSpPr>
        <p:spPr/>
        <p:txBody>
          <a:bodyPr/>
          <a:lstStyle/>
          <a:p>
            <a:r>
              <a:rPr lang="en-US" dirty="0"/>
              <a:t>Box-and-Whisker Plot or Box Plot</a:t>
            </a:r>
          </a:p>
        </p:txBody>
      </p:sp>
      <p:sp>
        <p:nvSpPr>
          <p:cNvPr id="3" name="Content Placeholder 2">
            <a:extLst>
              <a:ext uri="{FF2B5EF4-FFF2-40B4-BE49-F238E27FC236}">
                <a16:creationId xmlns:a16="http://schemas.microsoft.com/office/drawing/2014/main" id="{AEC8C627-FA09-4A92-A563-2E48ECCF3D02}"/>
              </a:ext>
            </a:extLst>
          </p:cNvPr>
          <p:cNvSpPr>
            <a:spLocks noGrp="1"/>
          </p:cNvSpPr>
          <p:nvPr>
            <p:ph idx="1"/>
          </p:nvPr>
        </p:nvSpPr>
        <p:spPr>
          <a:xfrm>
            <a:off x="0" y="1295400"/>
            <a:ext cx="9144000" cy="5410199"/>
          </a:xfrm>
        </p:spPr>
        <p:txBody>
          <a:bodyPr>
            <a:normAutofit fontScale="85000" lnSpcReduction="10000"/>
          </a:bodyPr>
          <a:lstStyle/>
          <a:p>
            <a:r>
              <a:rPr lang="en-US" b="1" dirty="0"/>
              <a:t>Interquartile Range (IQR)</a:t>
            </a:r>
          </a:p>
          <a:p>
            <a:pPr lvl="1"/>
            <a:r>
              <a:rPr lang="en-US" dirty="0"/>
              <a:t>It is the width of the box in the box-and-whisker plot.</a:t>
            </a:r>
          </a:p>
          <a:p>
            <a:pPr lvl="1"/>
            <a:r>
              <a:rPr lang="en-US" dirty="0"/>
              <a:t>That is, IQR = Q3 – Q1 .</a:t>
            </a:r>
          </a:p>
          <a:p>
            <a:pPr lvl="1"/>
            <a:r>
              <a:rPr lang="en-US" dirty="0"/>
              <a:t>The IQR can be used as a measure of how spread-out the values are.</a:t>
            </a:r>
          </a:p>
          <a:p>
            <a:r>
              <a:rPr lang="en-US" b="1" dirty="0"/>
              <a:t>Outliers</a:t>
            </a:r>
          </a:p>
          <a:p>
            <a:pPr lvl="1"/>
            <a:r>
              <a:rPr lang="en-US" dirty="0"/>
              <a:t>Statistics assumes that values are clustered around some central value.</a:t>
            </a:r>
          </a:p>
          <a:p>
            <a:pPr lvl="1"/>
            <a:r>
              <a:rPr lang="en-US" dirty="0"/>
              <a:t>The IQR tells how spread out the "middle" values are; it can also be used to tell when some of the other values are "too far" from the central value.</a:t>
            </a:r>
          </a:p>
          <a:p>
            <a:pPr lvl="1"/>
            <a:r>
              <a:rPr lang="en-US" dirty="0"/>
              <a:t>These "too far away" points are called "outliers", because they "lie outside" the range in which we expect them.</a:t>
            </a:r>
          </a:p>
          <a:p>
            <a:r>
              <a:rPr lang="en-US" b="1" dirty="0"/>
              <a:t>Detecting outlier</a:t>
            </a:r>
          </a:p>
          <a:p>
            <a:pPr lvl="1"/>
            <a:r>
              <a:rPr lang="en-US" dirty="0"/>
              <a:t>An outlier is any value that lies more than one and a half times the length of the box.</a:t>
            </a:r>
          </a:p>
          <a:p>
            <a:pPr lvl="1"/>
            <a:r>
              <a:rPr lang="en-US" dirty="0"/>
              <a:t>i.e. Values outside the boundary </a:t>
            </a:r>
          </a:p>
          <a:p>
            <a:pPr lvl="1"/>
            <a:r>
              <a:rPr lang="en-US" dirty="0"/>
              <a:t> before [Q1 - 1.5(IQR)] </a:t>
            </a:r>
            <a:r>
              <a:rPr lang="en-US"/>
              <a:t>or after [Q3 </a:t>
            </a:r>
            <a:r>
              <a:rPr lang="en-US" dirty="0"/>
              <a:t>+1.5(</a:t>
            </a:r>
            <a:r>
              <a:rPr lang="en-US"/>
              <a:t>IQR)] </a:t>
            </a:r>
            <a:r>
              <a:rPr lang="en-US" dirty="0"/>
              <a:t>will be consider as OUTLIERs.</a:t>
            </a:r>
          </a:p>
        </p:txBody>
      </p:sp>
    </p:spTree>
    <p:extLst>
      <p:ext uri="{BB962C8B-B14F-4D97-AF65-F5344CB8AC3E}">
        <p14:creationId xmlns:p14="http://schemas.microsoft.com/office/powerpoint/2010/main" val="1769120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D524-4A88-410B-9E6C-9630918E4FA1}"/>
              </a:ext>
            </a:extLst>
          </p:cNvPr>
          <p:cNvSpPr>
            <a:spLocks noGrp="1"/>
          </p:cNvSpPr>
          <p:nvPr>
            <p:ph type="title"/>
          </p:nvPr>
        </p:nvSpPr>
        <p:spPr/>
        <p:txBody>
          <a:bodyPr/>
          <a:lstStyle/>
          <a:p>
            <a:r>
              <a:rPr lang="en-US" dirty="0"/>
              <a:t>Box-and-Whisker Plot or Box Plot</a:t>
            </a:r>
          </a:p>
        </p:txBody>
      </p:sp>
      <p:sp>
        <p:nvSpPr>
          <p:cNvPr id="3" name="Content Placeholder 2">
            <a:extLst>
              <a:ext uri="{FF2B5EF4-FFF2-40B4-BE49-F238E27FC236}">
                <a16:creationId xmlns:a16="http://schemas.microsoft.com/office/drawing/2014/main" id="{E9A7CA3A-207D-46B9-996B-2BA8303BBD6C}"/>
              </a:ext>
            </a:extLst>
          </p:cNvPr>
          <p:cNvSpPr>
            <a:spLocks noGrp="1"/>
          </p:cNvSpPr>
          <p:nvPr>
            <p:ph idx="1"/>
          </p:nvPr>
        </p:nvSpPr>
        <p:spPr/>
        <p:txBody>
          <a:bodyPr/>
          <a:lstStyle/>
          <a:p>
            <a:r>
              <a:rPr lang="en-US" b="1" dirty="0"/>
              <a:t>Outliers</a:t>
            </a:r>
          </a:p>
        </p:txBody>
      </p:sp>
      <p:pic>
        <p:nvPicPr>
          <p:cNvPr id="4" name="Picture 4" descr="Outlier -- from Wolfram MathWorld">
            <a:extLst>
              <a:ext uri="{FF2B5EF4-FFF2-40B4-BE49-F238E27FC236}">
                <a16:creationId xmlns:a16="http://schemas.microsoft.com/office/drawing/2014/main" id="{573C819E-3910-4C4F-92E2-E97780FFF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870" y="1484980"/>
            <a:ext cx="4521106" cy="27822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Do You Know What Outliers in Your Data Really Mean? - Datassist">
            <a:extLst>
              <a:ext uri="{FF2B5EF4-FFF2-40B4-BE49-F238E27FC236}">
                <a16:creationId xmlns:a16="http://schemas.microsoft.com/office/drawing/2014/main" id="{4EBB6E86-61A1-4755-B32A-60CD404B2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3345446"/>
            <a:ext cx="4270471" cy="338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447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00F7-794F-4E4F-833D-C55E9602E5D1}"/>
              </a:ext>
            </a:extLst>
          </p:cNvPr>
          <p:cNvSpPr>
            <a:spLocks noGrp="1"/>
          </p:cNvSpPr>
          <p:nvPr>
            <p:ph type="title"/>
          </p:nvPr>
        </p:nvSpPr>
        <p:spPr/>
        <p:txBody>
          <a:bodyPr/>
          <a:lstStyle/>
          <a:p>
            <a:r>
              <a:rPr lang="en-US" dirty="0"/>
              <a:t>Box-and-Whisker Plot or Box Plot</a:t>
            </a:r>
          </a:p>
        </p:txBody>
      </p:sp>
      <p:sp>
        <p:nvSpPr>
          <p:cNvPr id="3" name="Content Placeholder 2">
            <a:extLst>
              <a:ext uri="{FF2B5EF4-FFF2-40B4-BE49-F238E27FC236}">
                <a16:creationId xmlns:a16="http://schemas.microsoft.com/office/drawing/2014/main" id="{24F80A6A-2E8E-490C-860A-A3D5F80F840C}"/>
              </a:ext>
            </a:extLst>
          </p:cNvPr>
          <p:cNvSpPr>
            <a:spLocks noGrp="1"/>
          </p:cNvSpPr>
          <p:nvPr>
            <p:ph idx="1"/>
          </p:nvPr>
        </p:nvSpPr>
        <p:spPr/>
        <p:txBody>
          <a:bodyPr/>
          <a:lstStyle/>
          <a:p>
            <a:r>
              <a:rPr lang="en-US" b="1" dirty="0"/>
              <a:t>Example: </a:t>
            </a:r>
            <a:r>
              <a:rPr lang="en-US" dirty="0"/>
              <a:t>Find the outliers, if any, for the following data set:</a:t>
            </a:r>
          </a:p>
          <a:p>
            <a:pPr marL="0" indent="0">
              <a:buNone/>
            </a:pPr>
            <a:r>
              <a:rPr lang="en-US" dirty="0"/>
              <a:t>10.2 14.1 14.4 14.4 14.4 14.5 14.5 14.6 14.7 14.7 14.7 14.9 15.1 15.9 16.4 </a:t>
            </a:r>
          </a:p>
          <a:p>
            <a:endParaRPr lang="en-US" dirty="0"/>
          </a:p>
        </p:txBody>
      </p:sp>
    </p:spTree>
    <p:extLst>
      <p:ext uri="{BB962C8B-B14F-4D97-AF65-F5344CB8AC3E}">
        <p14:creationId xmlns:p14="http://schemas.microsoft.com/office/powerpoint/2010/main" val="2406278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C6CF-0C14-46F3-B0EA-C12D25558A7F}"/>
              </a:ext>
            </a:extLst>
          </p:cNvPr>
          <p:cNvSpPr>
            <a:spLocks noGrp="1"/>
          </p:cNvSpPr>
          <p:nvPr>
            <p:ph type="title"/>
          </p:nvPr>
        </p:nvSpPr>
        <p:spPr/>
        <p:txBody>
          <a:bodyPr/>
          <a:lstStyle/>
          <a:p>
            <a:r>
              <a:rPr lang="en-US" dirty="0"/>
              <a:t>Handling on grouped data</a:t>
            </a:r>
          </a:p>
        </p:txBody>
      </p:sp>
      <p:sp>
        <p:nvSpPr>
          <p:cNvPr id="3" name="Content Placeholder 2">
            <a:extLst>
              <a:ext uri="{FF2B5EF4-FFF2-40B4-BE49-F238E27FC236}">
                <a16:creationId xmlns:a16="http://schemas.microsoft.com/office/drawing/2014/main" id="{6C35FCAD-717A-4645-9844-6BFF23E4941B}"/>
              </a:ext>
            </a:extLst>
          </p:cNvPr>
          <p:cNvSpPr>
            <a:spLocks noGrp="1"/>
          </p:cNvSpPr>
          <p:nvPr>
            <p:ph idx="1"/>
          </p:nvPr>
        </p:nvSpPr>
        <p:spPr/>
        <p:txBody>
          <a:bodyPr/>
          <a:lstStyle/>
          <a:p>
            <a:r>
              <a:rPr lang="en-US" b="1" dirty="0"/>
              <a:t>Central Tendency</a:t>
            </a:r>
          </a:p>
          <a:p>
            <a:pPr lvl="1"/>
            <a:r>
              <a:rPr lang="en-US" dirty="0"/>
              <a:t>Mean</a:t>
            </a:r>
          </a:p>
          <a:p>
            <a:pPr lvl="1"/>
            <a:r>
              <a:rPr lang="en-US" dirty="0"/>
              <a:t>Median</a:t>
            </a:r>
          </a:p>
          <a:p>
            <a:pPr lvl="1"/>
            <a:r>
              <a:rPr lang="en-US" dirty="0"/>
              <a:t>Mode</a:t>
            </a:r>
          </a:p>
          <a:p>
            <a:r>
              <a:rPr lang="en-US" b="1" dirty="0"/>
              <a:t>Variability</a:t>
            </a:r>
          </a:p>
          <a:p>
            <a:pPr lvl="1"/>
            <a:r>
              <a:rPr lang="en-US" dirty="0"/>
              <a:t>Variance</a:t>
            </a:r>
          </a:p>
          <a:p>
            <a:pPr lvl="1"/>
            <a:r>
              <a:rPr lang="en-US" dirty="0"/>
              <a:t>Standard Deviation</a:t>
            </a:r>
          </a:p>
        </p:txBody>
      </p:sp>
    </p:spTree>
    <p:extLst>
      <p:ext uri="{BB962C8B-B14F-4D97-AF65-F5344CB8AC3E}">
        <p14:creationId xmlns:p14="http://schemas.microsoft.com/office/powerpoint/2010/main" val="2534777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3B3-D593-4B61-B410-A5DA5DF5FCEB}"/>
              </a:ext>
            </a:extLst>
          </p:cNvPr>
          <p:cNvSpPr>
            <a:spLocks noGrp="1"/>
          </p:cNvSpPr>
          <p:nvPr>
            <p:ph type="title"/>
          </p:nvPr>
        </p:nvSpPr>
        <p:spPr/>
        <p:txBody>
          <a:bodyPr/>
          <a:lstStyle/>
          <a:p>
            <a:r>
              <a:rPr lang="en-US" dirty="0"/>
              <a:t>Mean of grouped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ADA510-5FB9-420F-8A38-99B423374010}"/>
                  </a:ext>
                </a:extLst>
              </p:cNvPr>
              <p:cNvSpPr>
                <a:spLocks noGrp="1"/>
              </p:cNvSpPr>
              <p:nvPr>
                <p:ph idx="1"/>
              </p:nvPr>
            </p:nvSpPr>
            <p:spPr/>
            <p:txBody>
              <a:bodyPr/>
              <a:lstStyle/>
              <a:p>
                <a:r>
                  <a:rPr lang="en-US" dirty="0"/>
                  <a:t>Formula</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𝛴</m:t>
                          </m:r>
                          <m:r>
                            <a:rPr lang="en-US" i="1">
                              <a:latin typeface="Cambria Math" panose="02040503050406030204" pitchFamily="18" charset="0"/>
                            </a:rPr>
                            <m:t>𝑓</m:t>
                          </m:r>
                          <m:r>
                            <a:rPr lang="en-US" i="0">
                              <a:latin typeface="Cambria Math" panose="02040503050406030204" pitchFamily="18" charset="0"/>
                            </a:rPr>
                            <m:t>⋅</m:t>
                          </m:r>
                          <m:r>
                            <a:rPr lang="en-US" i="1">
                              <a:latin typeface="Cambria Math" panose="02040503050406030204" pitchFamily="18" charset="0"/>
                            </a:rPr>
                            <m:t>𝑚</m:t>
                          </m:r>
                        </m:num>
                        <m:den>
                          <m:nary>
                            <m:naryPr>
                              <m:chr m:val="∑"/>
                              <m:grow m:val="on"/>
                              <m:subHide m:val="on"/>
                              <m:supHide m:val="on"/>
                              <m:ctrlPr>
                                <a:rPr lang="en-US" i="1">
                                  <a:latin typeface="Cambria Math" panose="02040503050406030204" pitchFamily="18" charset="0"/>
                                </a:rPr>
                              </m:ctrlPr>
                            </m:naryPr>
                            <m:sub/>
                            <m:sup/>
                            <m:e>
                              <m:r>
                                <a:rPr lang="en-US" i="1">
                                  <a:latin typeface="Cambria Math" panose="02040503050406030204" pitchFamily="18" charset="0"/>
                                </a:rPr>
                                <m:t>𝑓</m:t>
                              </m:r>
                            </m:e>
                          </m:nary>
                        </m:den>
                      </m:f>
                    </m:oMath>
                  </m:oMathPara>
                </a14:m>
                <a:endParaRPr lang="en-US" dirty="0"/>
              </a:p>
              <a:p>
                <a:pPr marL="0" indent="0">
                  <a:buNone/>
                </a:pPr>
                <a:r>
                  <a:rPr lang="en-US" dirty="0"/>
                  <a:t>Where,</a:t>
                </a:r>
              </a:p>
              <a:p>
                <a:pPr marL="0" indent="0">
                  <a:buNone/>
                </a:pPr>
                <a:r>
                  <a:rPr lang="en-US" dirty="0"/>
                  <a:t>f	=	Frequency of class</a:t>
                </a:r>
              </a:p>
              <a:p>
                <a:pPr marL="0" indent="0">
                  <a:buNone/>
                </a:pPr>
                <a:r>
                  <a:rPr lang="en-US" dirty="0"/>
                  <a:t>m	=	Class mark of the class (mid-point)</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5ADA510-5FB9-420F-8A38-99B423374010}"/>
                  </a:ext>
                </a:extLst>
              </p:cNvPr>
              <p:cNvSpPr>
                <a:spLocks noGrp="1" noRot="1" noChangeAspect="1" noMove="1" noResize="1" noEditPoints="1" noAdjustHandles="1" noChangeArrowheads="1" noChangeShapeType="1" noTextEdit="1"/>
              </p:cNvSpPr>
              <p:nvPr>
                <p:ph idx="1"/>
              </p:nvPr>
            </p:nvSpPr>
            <p:spPr>
              <a:blipFill>
                <a:blip r:embed="rId2"/>
                <a:stretch>
                  <a:fillRect l="-1667" t="-1451"/>
                </a:stretch>
              </a:blipFill>
            </p:spPr>
            <p:txBody>
              <a:bodyPr/>
              <a:lstStyle/>
              <a:p>
                <a:r>
                  <a:rPr lang="en-US">
                    <a:noFill/>
                  </a:rPr>
                  <a:t> </a:t>
                </a:r>
              </a:p>
            </p:txBody>
          </p:sp>
        </mc:Fallback>
      </mc:AlternateContent>
    </p:spTree>
    <p:extLst>
      <p:ext uri="{BB962C8B-B14F-4D97-AF65-F5344CB8AC3E}">
        <p14:creationId xmlns:p14="http://schemas.microsoft.com/office/powerpoint/2010/main" val="3747376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3B3-D593-4B61-B410-A5DA5DF5FCEB}"/>
              </a:ext>
            </a:extLst>
          </p:cNvPr>
          <p:cNvSpPr>
            <a:spLocks noGrp="1"/>
          </p:cNvSpPr>
          <p:nvPr>
            <p:ph type="title"/>
          </p:nvPr>
        </p:nvSpPr>
        <p:spPr/>
        <p:txBody>
          <a:bodyPr/>
          <a:lstStyle/>
          <a:p>
            <a:r>
              <a:rPr lang="en-US" dirty="0"/>
              <a:t>Mean of grouped data</a:t>
            </a:r>
          </a:p>
        </p:txBody>
      </p:sp>
      <p:sp>
        <p:nvSpPr>
          <p:cNvPr id="3" name="Content Placeholder 2">
            <a:extLst>
              <a:ext uri="{FF2B5EF4-FFF2-40B4-BE49-F238E27FC236}">
                <a16:creationId xmlns:a16="http://schemas.microsoft.com/office/drawing/2014/main" id="{15ADA510-5FB9-420F-8A38-99B423374010}"/>
              </a:ext>
            </a:extLst>
          </p:cNvPr>
          <p:cNvSpPr>
            <a:spLocks noGrp="1"/>
          </p:cNvSpPr>
          <p:nvPr>
            <p:ph idx="1"/>
          </p:nvPr>
        </p:nvSpPr>
        <p:spPr/>
        <p:txBody>
          <a:bodyPr/>
          <a:lstStyle/>
          <a:p>
            <a:r>
              <a:rPr lang="en-US" dirty="0"/>
              <a:t>Following table shows the grades and their frequencies obtained by the students. Obtain the mean of grade</a:t>
            </a:r>
          </a:p>
          <a:p>
            <a:endParaRPr lang="en-US" dirty="0"/>
          </a:p>
          <a:p>
            <a:endParaRPr lang="en-US" dirty="0"/>
          </a:p>
        </p:txBody>
      </p:sp>
      <p:graphicFrame>
        <p:nvGraphicFramePr>
          <p:cNvPr id="8" name="Table 7">
            <a:extLst>
              <a:ext uri="{FF2B5EF4-FFF2-40B4-BE49-F238E27FC236}">
                <a16:creationId xmlns:a16="http://schemas.microsoft.com/office/drawing/2014/main" id="{7ECFFDD2-201C-4E3D-88AC-6BDA3B9FDEEB}"/>
              </a:ext>
            </a:extLst>
          </p:cNvPr>
          <p:cNvGraphicFramePr>
            <a:graphicFrameLocks noGrp="1"/>
          </p:cNvGraphicFramePr>
          <p:nvPr>
            <p:extLst>
              <p:ext uri="{D42A27DB-BD31-4B8C-83A1-F6EECF244321}">
                <p14:modId xmlns:p14="http://schemas.microsoft.com/office/powerpoint/2010/main" val="612650966"/>
              </p:ext>
            </p:extLst>
          </p:nvPr>
        </p:nvGraphicFramePr>
        <p:xfrm>
          <a:off x="457200" y="3111542"/>
          <a:ext cx="2070100" cy="2333625"/>
        </p:xfrm>
        <a:graphic>
          <a:graphicData uri="http://schemas.openxmlformats.org/drawingml/2006/table">
            <a:tbl>
              <a:tblPr/>
              <a:tblGrid>
                <a:gridCol w="863600">
                  <a:extLst>
                    <a:ext uri="{9D8B030D-6E8A-4147-A177-3AD203B41FA5}">
                      <a16:colId xmlns:a16="http://schemas.microsoft.com/office/drawing/2014/main" val="3287527920"/>
                    </a:ext>
                  </a:extLst>
                </a:gridCol>
                <a:gridCol w="1206500">
                  <a:extLst>
                    <a:ext uri="{9D8B030D-6E8A-4147-A177-3AD203B41FA5}">
                      <a16:colId xmlns:a16="http://schemas.microsoft.com/office/drawing/2014/main" val="455689974"/>
                    </a:ext>
                  </a:extLst>
                </a:gridCol>
              </a:tblGrid>
              <a:tr h="333375">
                <a:tc>
                  <a:txBody>
                    <a:bodyPr/>
                    <a:lstStyle/>
                    <a:p>
                      <a:pPr algn="ctr" fontAlgn="ctr"/>
                      <a:r>
                        <a:rPr lang="en-US" sz="2000" b="1" i="0" u="none" strike="noStrike">
                          <a:solidFill>
                            <a:srgbClr val="000000"/>
                          </a:solidFill>
                          <a:effectLst/>
                          <a:latin typeface="Calibri" panose="020F0502020204030204" pitchFamily="34" charset="0"/>
                        </a:rPr>
                        <a:t>Grades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81710675"/>
                  </a:ext>
                </a:extLst>
              </a:tr>
              <a:tr h="333375">
                <a:tc>
                  <a:txBody>
                    <a:bodyPr/>
                    <a:lstStyle/>
                    <a:p>
                      <a:pPr algn="ctr" fontAlgn="ctr"/>
                      <a:r>
                        <a:rPr lang="en-US" sz="2000" b="0" i="0" u="none" strike="noStrike">
                          <a:solidFill>
                            <a:srgbClr val="000000"/>
                          </a:solidFill>
                          <a:effectLst/>
                          <a:latin typeface="Calibri" panose="020F0502020204030204" pitchFamily="34" charset="0"/>
                        </a:rPr>
                        <a:t>40-49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313620"/>
                  </a:ext>
                </a:extLst>
              </a:tr>
              <a:tr h="333375">
                <a:tc>
                  <a:txBody>
                    <a:bodyPr/>
                    <a:lstStyle/>
                    <a:p>
                      <a:pPr algn="ctr" fontAlgn="ctr"/>
                      <a:r>
                        <a:rPr lang="en-US" sz="2000" b="0" i="0" u="none" strike="noStrike">
                          <a:solidFill>
                            <a:srgbClr val="000000"/>
                          </a:solidFill>
                          <a:effectLst/>
                          <a:latin typeface="Calibri" panose="020F0502020204030204" pitchFamily="34" charset="0"/>
                        </a:rPr>
                        <a:t>50-59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939688"/>
                  </a:ext>
                </a:extLst>
              </a:tr>
              <a:tr h="333375">
                <a:tc>
                  <a:txBody>
                    <a:bodyPr/>
                    <a:lstStyle/>
                    <a:p>
                      <a:pPr algn="ctr" fontAlgn="ctr"/>
                      <a:r>
                        <a:rPr lang="en-US" sz="2000" b="0" i="0" u="none" strike="noStrike">
                          <a:solidFill>
                            <a:srgbClr val="000000"/>
                          </a:solidFill>
                          <a:effectLst/>
                          <a:latin typeface="Calibri" panose="020F0502020204030204" pitchFamily="34" charset="0"/>
                        </a:rPr>
                        <a:t>60-69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912513"/>
                  </a:ext>
                </a:extLst>
              </a:tr>
              <a:tr h="333375">
                <a:tc>
                  <a:txBody>
                    <a:bodyPr/>
                    <a:lstStyle/>
                    <a:p>
                      <a:pPr algn="ctr" fontAlgn="ctr"/>
                      <a:r>
                        <a:rPr lang="en-US" sz="2000" b="0" i="0" u="none" strike="noStrike">
                          <a:solidFill>
                            <a:srgbClr val="000000"/>
                          </a:solidFill>
                          <a:effectLst/>
                          <a:latin typeface="Calibri" panose="020F0502020204030204" pitchFamily="34" charset="0"/>
                        </a:rPr>
                        <a:t>70-79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793883"/>
                  </a:ext>
                </a:extLst>
              </a:tr>
              <a:tr h="333375">
                <a:tc>
                  <a:txBody>
                    <a:bodyPr/>
                    <a:lstStyle/>
                    <a:p>
                      <a:pPr algn="ctr" fontAlgn="ctr"/>
                      <a:r>
                        <a:rPr lang="en-US" sz="2000" b="0" i="0" u="none" strike="noStrike">
                          <a:solidFill>
                            <a:srgbClr val="000000"/>
                          </a:solidFill>
                          <a:effectLst/>
                          <a:latin typeface="Calibri" panose="020F0502020204030204" pitchFamily="34" charset="0"/>
                        </a:rPr>
                        <a:t>80-89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925771"/>
                  </a:ext>
                </a:extLst>
              </a:tr>
              <a:tr h="333375">
                <a:tc>
                  <a:txBody>
                    <a:bodyPr/>
                    <a:lstStyle/>
                    <a:p>
                      <a:pPr algn="ctr" fontAlgn="ctr"/>
                      <a:r>
                        <a:rPr lang="en-US" sz="2000" b="0" i="0" u="none" strike="noStrike">
                          <a:solidFill>
                            <a:srgbClr val="000000"/>
                          </a:solidFill>
                          <a:effectLst/>
                          <a:latin typeface="Calibri" panose="020F0502020204030204" pitchFamily="34" charset="0"/>
                        </a:rPr>
                        <a:t>90-100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770800"/>
                  </a:ext>
                </a:extLst>
              </a:tr>
            </a:tbl>
          </a:graphicData>
        </a:graphic>
      </p:graphicFrame>
      <p:graphicFrame>
        <p:nvGraphicFramePr>
          <p:cNvPr id="9" name="Table 8">
            <a:extLst>
              <a:ext uri="{FF2B5EF4-FFF2-40B4-BE49-F238E27FC236}">
                <a16:creationId xmlns:a16="http://schemas.microsoft.com/office/drawing/2014/main" id="{FFAAB6DE-32AA-47CB-92E3-26C9F10EA967}"/>
              </a:ext>
            </a:extLst>
          </p:cNvPr>
          <p:cNvGraphicFramePr>
            <a:graphicFrameLocks noGrp="1"/>
          </p:cNvGraphicFramePr>
          <p:nvPr>
            <p:extLst>
              <p:ext uri="{D42A27DB-BD31-4B8C-83A1-F6EECF244321}">
                <p14:modId xmlns:p14="http://schemas.microsoft.com/office/powerpoint/2010/main" val="3514334028"/>
              </p:ext>
            </p:extLst>
          </p:nvPr>
        </p:nvGraphicFramePr>
        <p:xfrm>
          <a:off x="2527300" y="3111542"/>
          <a:ext cx="1282700" cy="2333625"/>
        </p:xfrm>
        <a:graphic>
          <a:graphicData uri="http://schemas.openxmlformats.org/drawingml/2006/table">
            <a:tbl>
              <a:tblPr/>
              <a:tblGrid>
                <a:gridCol w="1282700">
                  <a:extLst>
                    <a:ext uri="{9D8B030D-6E8A-4147-A177-3AD203B41FA5}">
                      <a16:colId xmlns:a16="http://schemas.microsoft.com/office/drawing/2014/main" val="3585818375"/>
                    </a:ext>
                  </a:extLst>
                </a:gridCol>
              </a:tblGrid>
              <a:tr h="333375">
                <a:tc>
                  <a:txBody>
                    <a:bodyPr/>
                    <a:lstStyle/>
                    <a:p>
                      <a:pPr algn="ctr" fontAlgn="ctr"/>
                      <a:r>
                        <a:rPr lang="en-US" sz="2000" b="1" i="0" u="none" strike="noStrike">
                          <a:solidFill>
                            <a:srgbClr val="000000"/>
                          </a:solidFill>
                          <a:effectLst/>
                          <a:latin typeface="Calibri" panose="020F0502020204030204" pitchFamily="34" charset="0"/>
                        </a:rPr>
                        <a:t>Mid-points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79356120"/>
                  </a:ext>
                </a:extLst>
              </a:tr>
              <a:tr h="333375">
                <a:tc>
                  <a:txBody>
                    <a:bodyPr/>
                    <a:lstStyle/>
                    <a:p>
                      <a:pPr algn="ctr" fontAlgn="ctr"/>
                      <a:r>
                        <a:rPr lang="en-US" sz="2000" b="0" i="0" u="none" strike="noStrike">
                          <a:solidFill>
                            <a:srgbClr val="000000"/>
                          </a:solidFill>
                          <a:effectLst/>
                          <a:latin typeface="Calibri" panose="020F0502020204030204" pitchFamily="34" charset="0"/>
                        </a:rPr>
                        <a:t>44.5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442496"/>
                  </a:ext>
                </a:extLst>
              </a:tr>
              <a:tr h="333375">
                <a:tc>
                  <a:txBody>
                    <a:bodyPr/>
                    <a:lstStyle/>
                    <a:p>
                      <a:pPr algn="ctr" fontAlgn="ctr"/>
                      <a:r>
                        <a:rPr lang="en-US" sz="2000" b="0" i="0" u="none" strike="noStrike" dirty="0">
                          <a:solidFill>
                            <a:srgbClr val="000000"/>
                          </a:solidFill>
                          <a:effectLst/>
                          <a:latin typeface="Calibri" panose="020F0502020204030204" pitchFamily="34" charset="0"/>
                        </a:rPr>
                        <a:t>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8264382"/>
                  </a:ext>
                </a:extLst>
              </a:tr>
              <a:tr h="333375">
                <a:tc>
                  <a:txBody>
                    <a:bodyPr/>
                    <a:lstStyle/>
                    <a:p>
                      <a:pPr algn="ctr" fontAlgn="ctr"/>
                      <a:r>
                        <a:rPr lang="en-US" sz="2000" b="0" i="0" u="none" strike="noStrike">
                          <a:solidFill>
                            <a:srgbClr val="000000"/>
                          </a:solidFill>
                          <a:effectLst/>
                          <a:latin typeface="Calibri" panose="020F0502020204030204" pitchFamily="34" charset="0"/>
                        </a:rPr>
                        <a:t>64.5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06989"/>
                  </a:ext>
                </a:extLst>
              </a:tr>
              <a:tr h="333375">
                <a:tc>
                  <a:txBody>
                    <a:bodyPr/>
                    <a:lstStyle/>
                    <a:p>
                      <a:pPr algn="ctr" fontAlgn="ctr"/>
                      <a:r>
                        <a:rPr lang="en-US" sz="2000" b="0" i="0" u="none" strike="noStrike" dirty="0">
                          <a:solidFill>
                            <a:srgbClr val="000000"/>
                          </a:solidFill>
                          <a:effectLst/>
                          <a:latin typeface="Calibri" panose="020F0502020204030204" pitchFamily="34" charset="0"/>
                        </a:rPr>
                        <a:t>74.5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6038494"/>
                  </a:ext>
                </a:extLst>
              </a:tr>
              <a:tr h="333375">
                <a:tc>
                  <a:txBody>
                    <a:bodyPr/>
                    <a:lstStyle/>
                    <a:p>
                      <a:pPr algn="ctr" fontAlgn="ctr"/>
                      <a:r>
                        <a:rPr lang="en-US" sz="2000" b="0" i="0" u="none" strike="noStrike">
                          <a:solidFill>
                            <a:srgbClr val="000000"/>
                          </a:solidFill>
                          <a:effectLst/>
                          <a:latin typeface="Calibri" panose="020F0502020204030204" pitchFamily="34" charset="0"/>
                        </a:rPr>
                        <a:t>84.5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295668"/>
                  </a:ext>
                </a:extLst>
              </a:tr>
              <a:tr h="333375">
                <a:tc>
                  <a:txBody>
                    <a:bodyPr/>
                    <a:lstStyle/>
                    <a:p>
                      <a:pPr algn="ctr" fontAlgn="ctr"/>
                      <a:r>
                        <a:rPr lang="en-US" sz="2000" b="0" i="0" u="none" strike="noStrike" dirty="0">
                          <a:solidFill>
                            <a:srgbClr val="000000"/>
                          </a:solidFill>
                          <a:effectLst/>
                          <a:latin typeface="Calibri" panose="020F0502020204030204" pitchFamily="34" charset="0"/>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5368339"/>
                  </a:ext>
                </a:extLst>
              </a:tr>
            </a:tbl>
          </a:graphicData>
        </a:graphic>
      </p:graphicFrame>
      <p:graphicFrame>
        <p:nvGraphicFramePr>
          <p:cNvPr id="10" name="Table 9">
            <a:extLst>
              <a:ext uri="{FF2B5EF4-FFF2-40B4-BE49-F238E27FC236}">
                <a16:creationId xmlns:a16="http://schemas.microsoft.com/office/drawing/2014/main" id="{85344DDA-95C2-4C45-9184-83A7E1E08A4C}"/>
              </a:ext>
            </a:extLst>
          </p:cNvPr>
          <p:cNvGraphicFramePr>
            <a:graphicFrameLocks noGrp="1"/>
          </p:cNvGraphicFramePr>
          <p:nvPr>
            <p:extLst>
              <p:ext uri="{D42A27DB-BD31-4B8C-83A1-F6EECF244321}">
                <p14:modId xmlns:p14="http://schemas.microsoft.com/office/powerpoint/2010/main" val="2981544944"/>
              </p:ext>
            </p:extLst>
          </p:nvPr>
        </p:nvGraphicFramePr>
        <p:xfrm>
          <a:off x="3810000" y="3111542"/>
          <a:ext cx="977900" cy="2333625"/>
        </p:xfrm>
        <a:graphic>
          <a:graphicData uri="http://schemas.openxmlformats.org/drawingml/2006/table">
            <a:tbl>
              <a:tblPr/>
              <a:tblGrid>
                <a:gridCol w="977900">
                  <a:extLst>
                    <a:ext uri="{9D8B030D-6E8A-4147-A177-3AD203B41FA5}">
                      <a16:colId xmlns:a16="http://schemas.microsoft.com/office/drawing/2014/main" val="1282937673"/>
                    </a:ext>
                  </a:extLst>
                </a:gridCol>
              </a:tblGrid>
              <a:tr h="333375">
                <a:tc>
                  <a:txBody>
                    <a:bodyPr/>
                    <a:lstStyle/>
                    <a:p>
                      <a:pPr algn="ctr" fontAlgn="ctr"/>
                      <a:r>
                        <a:rPr lang="en-US" sz="2000" b="1" i="0" u="none" strike="noStrike">
                          <a:solidFill>
                            <a:srgbClr val="000000"/>
                          </a:solidFill>
                          <a:effectLst/>
                          <a:latin typeface="Calibri" panose="020F0502020204030204" pitchFamily="34" charset="0"/>
                        </a:rPr>
                        <a:t>f.m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48258450"/>
                  </a:ext>
                </a:extLst>
              </a:tr>
              <a:tr h="333375">
                <a:tc>
                  <a:txBody>
                    <a:bodyPr/>
                    <a:lstStyle/>
                    <a:p>
                      <a:pPr algn="ctr" fontAlgn="ctr"/>
                      <a:r>
                        <a:rPr lang="en-US" sz="2000" b="0" i="0" u="none" strike="noStrike">
                          <a:solidFill>
                            <a:srgbClr val="000000"/>
                          </a:solidFill>
                          <a:effectLst/>
                          <a:latin typeface="Calibri" panose="020F0502020204030204" pitchFamily="34" charset="0"/>
                        </a:rPr>
                        <a:t>133.5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0656239"/>
                  </a:ext>
                </a:extLst>
              </a:tr>
              <a:tr h="333375">
                <a:tc>
                  <a:txBody>
                    <a:bodyPr/>
                    <a:lstStyle/>
                    <a:p>
                      <a:pPr algn="ctr" fontAlgn="ctr"/>
                      <a:r>
                        <a:rPr lang="en-US" sz="2000" b="0" i="0" u="none" strike="noStrike" dirty="0">
                          <a:solidFill>
                            <a:srgbClr val="000000"/>
                          </a:solidFill>
                          <a:effectLst/>
                          <a:latin typeface="Calibri" panose="020F0502020204030204" pitchFamily="34" charset="0"/>
                        </a:rPr>
                        <a:t>272.5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45978"/>
                  </a:ext>
                </a:extLst>
              </a:tr>
              <a:tr h="333375">
                <a:tc>
                  <a:txBody>
                    <a:bodyPr/>
                    <a:lstStyle/>
                    <a:p>
                      <a:pPr algn="ctr" fontAlgn="ctr"/>
                      <a:r>
                        <a:rPr lang="en-US" sz="20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640434"/>
                  </a:ext>
                </a:extLst>
              </a:tr>
              <a:tr h="333375">
                <a:tc>
                  <a:txBody>
                    <a:bodyPr/>
                    <a:lstStyle/>
                    <a:p>
                      <a:pPr algn="ctr" fontAlgn="ctr"/>
                      <a:r>
                        <a:rPr lang="en-US" sz="2000" b="0" i="0" u="none" strike="noStrike" dirty="0">
                          <a:solidFill>
                            <a:srgbClr val="000000"/>
                          </a:solidFill>
                          <a:effectLst/>
                          <a:latin typeface="Calibri" panose="020F0502020204030204" pitchFamily="34" charset="0"/>
                        </a:rPr>
                        <a:t>670.5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0753440"/>
                  </a:ext>
                </a:extLst>
              </a:tr>
              <a:tr h="333375">
                <a:tc>
                  <a:txBody>
                    <a:bodyPr/>
                    <a:lstStyle/>
                    <a:p>
                      <a:pPr algn="ctr" fontAlgn="ctr"/>
                      <a:r>
                        <a:rPr lang="en-US" sz="2000" b="0" i="0" u="none" strike="noStrike">
                          <a:solidFill>
                            <a:srgbClr val="000000"/>
                          </a:solidFill>
                          <a:effectLst/>
                          <a:latin typeface="Calibri" panose="020F0502020204030204" pitchFamily="34" charset="0"/>
                        </a:rPr>
                        <a:t>676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0600588"/>
                  </a:ext>
                </a:extLst>
              </a:tr>
              <a:tr h="333375">
                <a:tc>
                  <a:txBody>
                    <a:bodyPr/>
                    <a:lstStyle/>
                    <a:p>
                      <a:pPr algn="ctr" fontAlgn="ctr"/>
                      <a:r>
                        <a:rPr lang="en-US" sz="2000" b="0" i="0" u="none" strike="noStrike" dirty="0">
                          <a:solidFill>
                            <a:srgbClr val="000000"/>
                          </a:solidFill>
                          <a:effectLst/>
                          <a:latin typeface="Calibri" panose="020F0502020204030204" pitchFamily="34" charset="0"/>
                        </a:rPr>
                        <a:t>665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390659"/>
                  </a:ext>
                </a:extLst>
              </a:tr>
            </a:tbl>
          </a:graphicData>
        </a:graphic>
      </p:graphicFrame>
      <p:graphicFrame>
        <p:nvGraphicFramePr>
          <p:cNvPr id="19" name="Object 18">
            <a:extLst>
              <a:ext uri="{FF2B5EF4-FFF2-40B4-BE49-F238E27FC236}">
                <a16:creationId xmlns:a16="http://schemas.microsoft.com/office/drawing/2014/main" id="{FF213B0A-8BDA-4461-8AE3-87ADE77AF0FA}"/>
              </a:ext>
            </a:extLst>
          </p:cNvPr>
          <p:cNvGraphicFramePr>
            <a:graphicFrameLocks noChangeAspect="1"/>
          </p:cNvGraphicFramePr>
          <p:nvPr>
            <p:extLst>
              <p:ext uri="{D42A27DB-BD31-4B8C-83A1-F6EECF244321}">
                <p14:modId xmlns:p14="http://schemas.microsoft.com/office/powerpoint/2010/main" val="744201567"/>
              </p:ext>
            </p:extLst>
          </p:nvPr>
        </p:nvGraphicFramePr>
        <p:xfrm>
          <a:off x="473075" y="5511841"/>
          <a:ext cx="4314825" cy="342900"/>
        </p:xfrm>
        <a:graphic>
          <a:graphicData uri="http://schemas.openxmlformats.org/presentationml/2006/ole">
            <mc:AlternateContent xmlns:mc="http://schemas.openxmlformats.org/markup-compatibility/2006">
              <mc:Choice xmlns:v="urn:schemas-microsoft-com:vml" Requires="v">
                <p:oleObj spid="_x0000_s1032" name="Worksheet" r:id="rId3" imgW="4314860" imgH="342759" progId="Excel.Sheet.12">
                  <p:embed/>
                </p:oleObj>
              </mc:Choice>
              <mc:Fallback>
                <p:oleObj name="Worksheet" r:id="rId3" imgW="4314860" imgH="342759" progId="Excel.Sheet.12">
                  <p:embed/>
                  <p:pic>
                    <p:nvPicPr>
                      <p:cNvPr id="19" name="Object 18">
                        <a:extLst>
                          <a:ext uri="{FF2B5EF4-FFF2-40B4-BE49-F238E27FC236}">
                            <a16:creationId xmlns:a16="http://schemas.microsoft.com/office/drawing/2014/main" id="{FF213B0A-8BDA-4461-8AE3-87ADE77AF0FA}"/>
                          </a:ext>
                        </a:extLst>
                      </p:cNvPr>
                      <p:cNvPicPr/>
                      <p:nvPr/>
                    </p:nvPicPr>
                    <p:blipFill>
                      <a:blip r:embed="rId4"/>
                      <a:stretch>
                        <a:fillRect/>
                      </a:stretch>
                    </p:blipFill>
                    <p:spPr>
                      <a:xfrm>
                        <a:off x="473075" y="5511841"/>
                        <a:ext cx="4314825" cy="3429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882E2D40-C028-4DEE-9204-061CFE675362}"/>
              </a:ext>
            </a:extLst>
          </p:cNvPr>
          <p:cNvGraphicFramePr>
            <a:graphicFrameLocks noChangeAspect="1"/>
          </p:cNvGraphicFramePr>
          <p:nvPr>
            <p:extLst>
              <p:ext uri="{D42A27DB-BD31-4B8C-83A1-F6EECF244321}">
                <p14:modId xmlns:p14="http://schemas.microsoft.com/office/powerpoint/2010/main" val="2362627714"/>
              </p:ext>
            </p:extLst>
          </p:nvPr>
        </p:nvGraphicFramePr>
        <p:xfrm>
          <a:off x="473075" y="5921415"/>
          <a:ext cx="3343275" cy="342900"/>
        </p:xfrm>
        <a:graphic>
          <a:graphicData uri="http://schemas.openxmlformats.org/presentationml/2006/ole">
            <mc:AlternateContent xmlns:mc="http://schemas.openxmlformats.org/markup-compatibility/2006">
              <mc:Choice xmlns:v="urn:schemas-microsoft-com:vml" Requires="v">
                <p:oleObj spid="_x0000_s1033" name="Worksheet" r:id="rId5" imgW="3343185" imgH="342759" progId="Excel.Sheet.12">
                  <p:embed/>
                </p:oleObj>
              </mc:Choice>
              <mc:Fallback>
                <p:oleObj name="Worksheet" r:id="rId5" imgW="3343185" imgH="342759" progId="Excel.Sheet.12">
                  <p:embed/>
                  <p:pic>
                    <p:nvPicPr>
                      <p:cNvPr id="20" name="Object 19">
                        <a:extLst>
                          <a:ext uri="{FF2B5EF4-FFF2-40B4-BE49-F238E27FC236}">
                            <a16:creationId xmlns:a16="http://schemas.microsoft.com/office/drawing/2014/main" id="{882E2D40-C028-4DEE-9204-061CFE675362}"/>
                          </a:ext>
                        </a:extLst>
                      </p:cNvPr>
                      <p:cNvPicPr/>
                      <p:nvPr/>
                    </p:nvPicPr>
                    <p:blipFill>
                      <a:blip r:embed="rId6"/>
                      <a:stretch>
                        <a:fillRect/>
                      </a:stretch>
                    </p:blipFill>
                    <p:spPr>
                      <a:xfrm>
                        <a:off x="473075" y="5921415"/>
                        <a:ext cx="3343275" cy="342900"/>
                      </a:xfrm>
                      <a:prstGeom prst="rect">
                        <a:avLst/>
                      </a:prstGeom>
                    </p:spPr>
                  </p:pic>
                </p:oleObj>
              </mc:Fallback>
            </mc:AlternateContent>
          </a:graphicData>
        </a:graphic>
      </p:graphicFrame>
    </p:spTree>
    <p:extLst>
      <p:ext uri="{BB962C8B-B14F-4D97-AF65-F5344CB8AC3E}">
        <p14:creationId xmlns:p14="http://schemas.microsoft.com/office/powerpoint/2010/main" val="384219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3B3-D593-4B61-B410-A5DA5DF5FCEB}"/>
              </a:ext>
            </a:extLst>
          </p:cNvPr>
          <p:cNvSpPr>
            <a:spLocks noGrp="1"/>
          </p:cNvSpPr>
          <p:nvPr>
            <p:ph type="title"/>
          </p:nvPr>
        </p:nvSpPr>
        <p:spPr/>
        <p:txBody>
          <a:bodyPr/>
          <a:lstStyle/>
          <a:p>
            <a:r>
              <a:rPr lang="en-US" dirty="0"/>
              <a:t>Mean of grouped data</a:t>
            </a:r>
          </a:p>
        </p:txBody>
      </p:sp>
      <p:sp>
        <p:nvSpPr>
          <p:cNvPr id="3" name="Content Placeholder 2">
            <a:extLst>
              <a:ext uri="{FF2B5EF4-FFF2-40B4-BE49-F238E27FC236}">
                <a16:creationId xmlns:a16="http://schemas.microsoft.com/office/drawing/2014/main" id="{15ADA510-5FB9-420F-8A38-99B423374010}"/>
              </a:ext>
            </a:extLst>
          </p:cNvPr>
          <p:cNvSpPr>
            <a:spLocks noGrp="1"/>
          </p:cNvSpPr>
          <p:nvPr>
            <p:ph idx="1"/>
          </p:nvPr>
        </p:nvSpPr>
        <p:spPr/>
        <p:txBody>
          <a:bodyPr/>
          <a:lstStyle/>
          <a:p>
            <a:r>
              <a:rPr lang="en-US" b="1" dirty="0"/>
              <a:t>Example (to do):</a:t>
            </a:r>
            <a:r>
              <a:rPr lang="en-US" dirty="0"/>
              <a:t> We asked a group of people about how many hours per week they exercise, the results were as follows:</a:t>
            </a:r>
          </a:p>
          <a:p>
            <a:endParaRPr lang="en-US" dirty="0"/>
          </a:p>
          <a:p>
            <a:endParaRPr lang="en-US" dirty="0"/>
          </a:p>
          <a:p>
            <a:endParaRPr lang="en-US" dirty="0"/>
          </a:p>
          <a:p>
            <a:r>
              <a:rPr lang="en-US" dirty="0"/>
              <a:t>What will be the average hours per week a person exercise?</a:t>
            </a:r>
          </a:p>
        </p:txBody>
      </p:sp>
      <p:graphicFrame>
        <p:nvGraphicFramePr>
          <p:cNvPr id="4" name="Table 3">
            <a:extLst>
              <a:ext uri="{FF2B5EF4-FFF2-40B4-BE49-F238E27FC236}">
                <a16:creationId xmlns:a16="http://schemas.microsoft.com/office/drawing/2014/main" id="{28A37BE8-4E14-433F-9562-AE3209DBBB59}"/>
              </a:ext>
            </a:extLst>
          </p:cNvPr>
          <p:cNvGraphicFramePr>
            <a:graphicFrameLocks noGrp="1"/>
          </p:cNvGraphicFramePr>
          <p:nvPr>
            <p:extLst>
              <p:ext uri="{D42A27DB-BD31-4B8C-83A1-F6EECF244321}">
                <p14:modId xmlns:p14="http://schemas.microsoft.com/office/powerpoint/2010/main" val="2357479505"/>
              </p:ext>
            </p:extLst>
          </p:nvPr>
        </p:nvGraphicFramePr>
        <p:xfrm>
          <a:off x="3200400" y="2932255"/>
          <a:ext cx="2743200" cy="1666875"/>
        </p:xfrm>
        <a:graphic>
          <a:graphicData uri="http://schemas.openxmlformats.org/drawingml/2006/table">
            <a:tbl>
              <a:tblPr/>
              <a:tblGrid>
                <a:gridCol w="1511300">
                  <a:extLst>
                    <a:ext uri="{9D8B030D-6E8A-4147-A177-3AD203B41FA5}">
                      <a16:colId xmlns:a16="http://schemas.microsoft.com/office/drawing/2014/main" val="3329794177"/>
                    </a:ext>
                  </a:extLst>
                </a:gridCol>
                <a:gridCol w="1231900">
                  <a:extLst>
                    <a:ext uri="{9D8B030D-6E8A-4147-A177-3AD203B41FA5}">
                      <a16:colId xmlns:a16="http://schemas.microsoft.com/office/drawing/2014/main" val="2974554240"/>
                    </a:ext>
                  </a:extLst>
                </a:gridCol>
              </a:tblGrid>
              <a:tr h="333375">
                <a:tc>
                  <a:txBody>
                    <a:bodyPr/>
                    <a:lstStyle/>
                    <a:p>
                      <a:pPr algn="ctr" fontAlgn="ctr"/>
                      <a:r>
                        <a:rPr lang="en-US" sz="2000" b="1" i="0" u="none" strike="noStrike">
                          <a:solidFill>
                            <a:srgbClr val="000000"/>
                          </a:solidFill>
                          <a:effectLst/>
                          <a:latin typeface="Calibri" panose="020F0502020204030204" pitchFamily="34" charset="0"/>
                        </a:rPr>
                        <a:t>Hours/Week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dirty="0">
                          <a:solidFill>
                            <a:srgbClr val="000000"/>
                          </a:solidFill>
                          <a:effectLst/>
                          <a:latin typeface="Calibri" panose="020F0502020204030204" pitchFamily="34" charset="0"/>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07944619"/>
                  </a:ext>
                </a:extLst>
              </a:tr>
              <a:tr h="333375">
                <a:tc>
                  <a:txBody>
                    <a:bodyPr/>
                    <a:lstStyle/>
                    <a:p>
                      <a:pPr algn="ctr" fontAlgn="ctr"/>
                      <a:r>
                        <a:rPr lang="en-US" sz="2000" b="0" i="0" u="none" strike="noStrike">
                          <a:solidFill>
                            <a:srgbClr val="000000"/>
                          </a:solidFill>
                          <a:effectLst/>
                          <a:latin typeface="Calibri" panose="020F0502020204030204"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5829297"/>
                  </a:ext>
                </a:extLst>
              </a:tr>
              <a:tr h="333375">
                <a:tc>
                  <a:txBody>
                    <a:bodyPr/>
                    <a:lstStyle/>
                    <a:p>
                      <a:pPr algn="ctr" fontAlgn="ctr"/>
                      <a:r>
                        <a:rPr lang="en-US" sz="2000" b="0" i="0" u="none" strike="noStrike">
                          <a:solidFill>
                            <a:srgbClr val="000000"/>
                          </a:solidFill>
                          <a:effectLst/>
                          <a:latin typeface="Calibri" panose="020F0502020204030204" pitchFamily="34" charset="0"/>
                        </a:rPr>
                        <a:t>5-10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4729846"/>
                  </a:ext>
                </a:extLst>
              </a:tr>
              <a:tr h="333375">
                <a:tc>
                  <a:txBody>
                    <a:bodyPr/>
                    <a:lstStyle/>
                    <a:p>
                      <a:pPr algn="ctr" fontAlgn="ctr"/>
                      <a:r>
                        <a:rPr lang="en-US" sz="2000" b="0" i="0" u="none" strike="noStrike">
                          <a:solidFill>
                            <a:srgbClr val="000000"/>
                          </a:solidFill>
                          <a:effectLst/>
                          <a:latin typeface="Calibri" panose="020F0502020204030204" pitchFamily="34" charset="0"/>
                        </a:rPr>
                        <a:t>10-15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835789"/>
                  </a:ext>
                </a:extLst>
              </a:tr>
              <a:tr h="333375">
                <a:tc>
                  <a:txBody>
                    <a:bodyPr/>
                    <a:lstStyle/>
                    <a:p>
                      <a:pPr algn="ctr" fontAlgn="ctr"/>
                      <a:r>
                        <a:rPr lang="en-US" sz="2000" b="0" i="0" u="none" strike="noStrike">
                          <a:solidFill>
                            <a:srgbClr val="000000"/>
                          </a:solidFill>
                          <a:effectLst/>
                          <a:latin typeface="Calibri" panose="020F0502020204030204" pitchFamily="34" charset="0"/>
                        </a:rPr>
                        <a:t>15-20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619831"/>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8BA4136-67C0-4BE5-8487-3C8B746BFC32}"/>
                  </a:ext>
                </a:extLst>
              </p:cNvPr>
              <p:cNvSpPr/>
              <p:nvPr/>
            </p:nvSpPr>
            <p:spPr>
              <a:xfrm>
                <a:off x="3917782" y="5596231"/>
                <a:ext cx="1308435"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𝛴</m:t>
                          </m:r>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𝑚</m:t>
                          </m:r>
                        </m:num>
                        <m:den>
                          <m:nary>
                            <m:naryPr>
                              <m:chr m:val="∑"/>
                              <m:grow m:val="on"/>
                              <m:subHide m:val="on"/>
                              <m:supHide m:val="on"/>
                              <m:ctrlPr>
                                <a:rPr lang="en-US" i="1">
                                  <a:latin typeface="Cambria Math" panose="02040503050406030204" pitchFamily="18" charset="0"/>
                                </a:rPr>
                              </m:ctrlPr>
                            </m:naryPr>
                            <m:sub/>
                            <m:sup/>
                            <m:e>
                              <m:r>
                                <a:rPr lang="en-US" i="1">
                                  <a:latin typeface="Cambria Math" panose="02040503050406030204" pitchFamily="18" charset="0"/>
                                </a:rPr>
                                <m:t>𝑓</m:t>
                              </m:r>
                            </m:e>
                          </m:nary>
                        </m:den>
                      </m:f>
                    </m:oMath>
                  </m:oMathPara>
                </a14:m>
                <a:endParaRPr lang="en-US" dirty="0"/>
              </a:p>
            </p:txBody>
          </p:sp>
        </mc:Choice>
        <mc:Fallback xmlns="">
          <p:sp>
            <p:nvSpPr>
              <p:cNvPr id="5" name="Rectangle 4">
                <a:extLst>
                  <a:ext uri="{FF2B5EF4-FFF2-40B4-BE49-F238E27FC236}">
                    <a16:creationId xmlns:a16="http://schemas.microsoft.com/office/drawing/2014/main" id="{C8BA4136-67C0-4BE5-8487-3C8B746BFC32}"/>
                  </a:ext>
                </a:extLst>
              </p:cNvPr>
              <p:cNvSpPr>
                <a:spLocks noRot="1" noChangeAspect="1" noMove="1" noResize="1" noEditPoints="1" noAdjustHandles="1" noChangeArrowheads="1" noChangeShapeType="1" noTextEdit="1"/>
              </p:cNvSpPr>
              <p:nvPr/>
            </p:nvSpPr>
            <p:spPr>
              <a:xfrm>
                <a:off x="3917782" y="5596231"/>
                <a:ext cx="1308435" cy="6674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92022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3B3-D593-4B61-B410-A5DA5DF5FCEB}"/>
              </a:ext>
            </a:extLst>
          </p:cNvPr>
          <p:cNvSpPr>
            <a:spLocks noGrp="1"/>
          </p:cNvSpPr>
          <p:nvPr>
            <p:ph type="title"/>
          </p:nvPr>
        </p:nvSpPr>
        <p:spPr/>
        <p:txBody>
          <a:bodyPr/>
          <a:lstStyle/>
          <a:p>
            <a:r>
              <a:rPr lang="en-US" dirty="0"/>
              <a:t>Median of grouped 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ADA510-5FB9-420F-8A38-99B423374010}"/>
                  </a:ext>
                </a:extLst>
              </p:cNvPr>
              <p:cNvSpPr>
                <a:spLocks noGrp="1"/>
              </p:cNvSpPr>
              <p:nvPr>
                <p:ph idx="1"/>
              </p:nvPr>
            </p:nvSpPr>
            <p:spPr/>
            <p:txBody>
              <a:bodyPr>
                <a:normAutofit fontScale="85000" lnSpcReduction="20000"/>
              </a:bodyPr>
              <a:lstStyle/>
              <a:p>
                <a:r>
                  <a:rPr lang="en-US" dirty="0"/>
                  <a:t>Find half of total frequency </a:t>
                </a:r>
                <a:r>
                  <a:rPr lang="en-US" u="sng" dirty="0"/>
                  <a:t>n/2</a:t>
                </a:r>
              </a:p>
              <a:p>
                <a:r>
                  <a:rPr lang="en-US" dirty="0"/>
                  <a:t>Obtain cumulative frequencies of classes</a:t>
                </a:r>
              </a:p>
              <a:p>
                <a:r>
                  <a:rPr lang="en-US" dirty="0"/>
                  <a:t>Find out class where median lies. CF of median class will be just bigger than </a:t>
                </a:r>
                <a:r>
                  <a:rPr lang="en-US" u="sng" dirty="0"/>
                  <a:t>n/2</a:t>
                </a:r>
              </a:p>
              <a:p>
                <a:r>
                  <a:rPr lang="en-US" dirty="0"/>
                  <a:t>Use formula:</a:t>
                </a:r>
              </a:p>
              <a:p>
                <a:pPr marL="0" indent="0">
                  <a:buNone/>
                </a:pPr>
                <a14:m>
                  <m:oMathPara xmlns:m="http://schemas.openxmlformats.org/officeDocument/2006/math">
                    <m:oMathParaPr>
                      <m:jc m:val="centerGroup"/>
                    </m:oMathParaPr>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𝒙</m:t>
                          </m:r>
                        </m:e>
                      </m:acc>
                      <m:r>
                        <a:rPr lang="en-US" sz="2000" i="0" dirty="0" smtClean="0">
                          <a:latin typeface="Cambria Math" panose="02040503050406030204" pitchFamily="18" charset="0"/>
                        </a:rPr>
                        <m:t>=</m:t>
                      </m:r>
                      <m:r>
                        <a:rPr lang="en-US" sz="2000" i="1" dirty="0" smtClean="0">
                          <a:latin typeface="Cambria Math" panose="02040503050406030204" pitchFamily="18" charset="0"/>
                        </a:rPr>
                        <m:t>𝐿</m:t>
                      </m:r>
                      <m:r>
                        <a:rPr lang="en-US" sz="2000" i="0" dirty="0" smtClean="0">
                          <a:latin typeface="Cambria Math" panose="02040503050406030204" pitchFamily="18" charset="0"/>
                        </a:rPr>
                        <m:t>+</m:t>
                      </m:r>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m:t>
                          </m:r>
                          <m:f>
                            <m:fPr>
                              <m:ctrlPr>
                                <a:rPr lang="en-US" sz="2000" i="1" dirty="0" smtClean="0">
                                  <a:latin typeface="Cambria Math" panose="02040503050406030204" pitchFamily="18" charset="0"/>
                                </a:rPr>
                              </m:ctrlPr>
                            </m:fPr>
                            <m:num>
                              <m:r>
                                <a:rPr lang="en-US" sz="2000" i="1" dirty="0" smtClean="0">
                                  <a:latin typeface="Cambria Math" panose="02040503050406030204" pitchFamily="18" charset="0"/>
                                </a:rPr>
                                <m:t>𝑛</m:t>
                              </m:r>
                            </m:num>
                            <m:den>
                              <m:r>
                                <a:rPr lang="en-US" sz="2000" i="0" dirty="0" smtClean="0">
                                  <a:latin typeface="Cambria Math" panose="02040503050406030204" pitchFamily="18" charset="0"/>
                                </a:rPr>
                                <m:t>2</m:t>
                              </m:r>
                            </m:den>
                          </m:f>
                          <m:r>
                            <a:rPr lang="en-US" sz="2000" i="0" dirty="0" smtClean="0">
                              <a:latin typeface="Cambria Math" panose="02040503050406030204" pitchFamily="18" charset="0"/>
                            </a:rPr>
                            <m:t>−</m:t>
                          </m:r>
                          <m:r>
                            <a:rPr lang="en-US" sz="2000" b="0" i="1" dirty="0" smtClean="0">
                              <a:latin typeface="Cambria Math" panose="02040503050406030204" pitchFamily="18" charset="0"/>
                            </a:rPr>
                            <m:t>𝑐𝑓</m:t>
                          </m:r>
                          <m:r>
                            <a:rPr lang="en-US" sz="2000" b="0" i="1" dirty="0" smtClean="0">
                              <a:latin typeface="Cambria Math" panose="02040503050406030204" pitchFamily="18" charset="0"/>
                            </a:rPr>
                            <m:t>)</m:t>
                          </m:r>
                        </m:num>
                        <m:den>
                          <m:r>
                            <a:rPr lang="en-US" sz="2000" b="0" i="1" dirty="0" smtClean="0">
                              <a:latin typeface="Cambria Math" panose="02040503050406030204" pitchFamily="18" charset="0"/>
                            </a:rPr>
                            <m:t>𝑓</m:t>
                          </m:r>
                        </m:den>
                      </m:f>
                      <m:r>
                        <a:rPr lang="en-US" sz="2000" i="0" dirty="0" smtClean="0">
                          <a:latin typeface="Cambria Math" panose="02040503050406030204" pitchFamily="18" charset="0"/>
                        </a:rPr>
                        <m:t>⋅</m:t>
                      </m:r>
                      <m:r>
                        <a:rPr lang="en-US" sz="2000" b="0" i="1" dirty="0" smtClean="0">
                          <a:latin typeface="Cambria Math" panose="02040503050406030204" pitchFamily="18" charset="0"/>
                        </a:rPr>
                        <m:t>𝑐</m:t>
                      </m:r>
                    </m:oMath>
                  </m:oMathPara>
                </a14:m>
                <a:endParaRPr lang="en-US" sz="2000" dirty="0"/>
              </a:p>
              <a:p>
                <a:r>
                  <a:rPr lang="en-US" dirty="0"/>
                  <a:t>Where,</a:t>
                </a:r>
              </a:p>
              <a:p>
                <a:pPr marL="400050" lvl="1" indent="0">
                  <a:buNone/>
                </a:pPr>
                <a:r>
                  <a:rPr lang="en-US" b="1" dirty="0"/>
                  <a:t>L </a:t>
                </a:r>
                <a:r>
                  <a:rPr lang="en-US" dirty="0"/>
                  <a:t>= lower limit of the median class</a:t>
                </a:r>
              </a:p>
              <a:p>
                <a:pPr marL="400050" lvl="1" indent="0">
                  <a:buNone/>
                </a:pPr>
                <a:r>
                  <a:rPr lang="en-US" b="1" dirty="0"/>
                  <a:t>n</a:t>
                </a:r>
                <a:r>
                  <a:rPr lang="en-US" dirty="0"/>
                  <a:t> = total number of observations</a:t>
                </a:r>
              </a:p>
              <a:p>
                <a:pPr marL="400050" lvl="1" indent="0">
                  <a:buNone/>
                </a:pPr>
                <a:r>
                  <a:rPr lang="en-US" b="1" dirty="0" err="1"/>
                  <a:t>cf</a:t>
                </a:r>
                <a:r>
                  <a:rPr lang="en-US" dirty="0"/>
                  <a:t> = cumulative frequency of the class prior to median class</a:t>
                </a:r>
              </a:p>
              <a:p>
                <a:pPr marL="400050" lvl="1" indent="0">
                  <a:buNone/>
                </a:pPr>
                <a:r>
                  <a:rPr lang="en-US" b="1" dirty="0"/>
                  <a:t>f</a:t>
                </a:r>
                <a:r>
                  <a:rPr lang="en-US" dirty="0"/>
                  <a:t> = frequency of the median class</a:t>
                </a:r>
              </a:p>
              <a:p>
                <a:pPr marL="400050" lvl="1" indent="0">
                  <a:buNone/>
                </a:pPr>
                <a:r>
                  <a:rPr lang="en-US" b="1" dirty="0"/>
                  <a:t>c</a:t>
                </a:r>
                <a:r>
                  <a:rPr lang="en-US" dirty="0"/>
                  <a:t> = class length</a:t>
                </a:r>
              </a:p>
            </p:txBody>
          </p:sp>
        </mc:Choice>
        <mc:Fallback>
          <p:sp>
            <p:nvSpPr>
              <p:cNvPr id="3" name="Content Placeholder 2">
                <a:extLst>
                  <a:ext uri="{FF2B5EF4-FFF2-40B4-BE49-F238E27FC236}">
                    <a16:creationId xmlns:a16="http://schemas.microsoft.com/office/drawing/2014/main" id="{15ADA510-5FB9-420F-8A38-99B423374010}"/>
                  </a:ext>
                </a:extLst>
              </p:cNvPr>
              <p:cNvSpPr>
                <a:spLocks noGrp="1" noRot="1" noChangeAspect="1" noMove="1" noResize="1" noEditPoints="1" noAdjustHandles="1" noChangeArrowheads="1" noChangeShapeType="1" noTextEdit="1"/>
              </p:cNvSpPr>
              <p:nvPr>
                <p:ph idx="1"/>
              </p:nvPr>
            </p:nvSpPr>
            <p:spPr>
              <a:blipFill>
                <a:blip r:embed="rId2"/>
                <a:stretch>
                  <a:fillRect l="-963" t="-2561"/>
                </a:stretch>
              </a:blipFill>
            </p:spPr>
            <p:txBody>
              <a:bodyPr/>
              <a:lstStyle/>
              <a:p>
                <a:r>
                  <a:rPr lang="en-US">
                    <a:noFill/>
                  </a:rPr>
                  <a:t> </a:t>
                </a:r>
              </a:p>
            </p:txBody>
          </p:sp>
        </mc:Fallback>
      </mc:AlternateContent>
    </p:spTree>
    <p:extLst>
      <p:ext uri="{BB962C8B-B14F-4D97-AF65-F5344CB8AC3E}">
        <p14:creationId xmlns:p14="http://schemas.microsoft.com/office/powerpoint/2010/main" val="2954057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C778F0-3357-4C6A-96CD-F67853A297E0}"/>
              </a:ext>
            </a:extLst>
          </p:cNvPr>
          <p:cNvSpPr/>
          <p:nvPr/>
        </p:nvSpPr>
        <p:spPr>
          <a:xfrm>
            <a:off x="381000" y="3200400"/>
            <a:ext cx="2895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3A3B3-D593-4B61-B410-A5DA5DF5FCEB}"/>
              </a:ext>
            </a:extLst>
          </p:cNvPr>
          <p:cNvSpPr>
            <a:spLocks noGrp="1"/>
          </p:cNvSpPr>
          <p:nvPr>
            <p:ph type="title"/>
          </p:nvPr>
        </p:nvSpPr>
        <p:spPr/>
        <p:txBody>
          <a:bodyPr/>
          <a:lstStyle/>
          <a:p>
            <a:r>
              <a:rPr lang="en-US" dirty="0"/>
              <a:t>Median of grouped data</a:t>
            </a:r>
          </a:p>
        </p:txBody>
      </p:sp>
      <p:sp>
        <p:nvSpPr>
          <p:cNvPr id="3" name="Content Placeholder 2">
            <a:extLst>
              <a:ext uri="{FF2B5EF4-FFF2-40B4-BE49-F238E27FC236}">
                <a16:creationId xmlns:a16="http://schemas.microsoft.com/office/drawing/2014/main" id="{15ADA510-5FB9-420F-8A38-99B423374010}"/>
              </a:ext>
            </a:extLst>
          </p:cNvPr>
          <p:cNvSpPr>
            <a:spLocks noGrp="1"/>
          </p:cNvSpPr>
          <p:nvPr>
            <p:ph idx="1"/>
          </p:nvPr>
        </p:nvSpPr>
        <p:spPr>
          <a:xfrm>
            <a:off x="0" y="1243013"/>
            <a:ext cx="3276600" cy="585788"/>
          </a:xfrm>
        </p:spPr>
        <p:txBody>
          <a:bodyPr/>
          <a:lstStyle/>
          <a:p>
            <a:r>
              <a:rPr lang="en-US" dirty="0"/>
              <a:t>Example:</a:t>
            </a:r>
          </a:p>
        </p:txBody>
      </p:sp>
      <p:graphicFrame>
        <p:nvGraphicFramePr>
          <p:cNvPr id="6" name="Table 5">
            <a:extLst>
              <a:ext uri="{FF2B5EF4-FFF2-40B4-BE49-F238E27FC236}">
                <a16:creationId xmlns:a16="http://schemas.microsoft.com/office/drawing/2014/main" id="{8E73B765-3506-43A6-9E58-BC7CBA530733}"/>
              </a:ext>
            </a:extLst>
          </p:cNvPr>
          <p:cNvGraphicFramePr>
            <a:graphicFrameLocks noGrp="1"/>
          </p:cNvGraphicFramePr>
          <p:nvPr/>
        </p:nvGraphicFramePr>
        <p:xfrm>
          <a:off x="457200" y="1905000"/>
          <a:ext cx="2070100" cy="2667000"/>
        </p:xfrm>
        <a:graphic>
          <a:graphicData uri="http://schemas.openxmlformats.org/drawingml/2006/table">
            <a:tbl>
              <a:tblPr/>
              <a:tblGrid>
                <a:gridCol w="863600">
                  <a:extLst>
                    <a:ext uri="{9D8B030D-6E8A-4147-A177-3AD203B41FA5}">
                      <a16:colId xmlns:a16="http://schemas.microsoft.com/office/drawing/2014/main" val="1497544306"/>
                    </a:ext>
                  </a:extLst>
                </a:gridCol>
                <a:gridCol w="1206500">
                  <a:extLst>
                    <a:ext uri="{9D8B030D-6E8A-4147-A177-3AD203B41FA5}">
                      <a16:colId xmlns:a16="http://schemas.microsoft.com/office/drawing/2014/main" val="823368529"/>
                    </a:ext>
                  </a:extLst>
                </a:gridCol>
              </a:tblGrid>
              <a:tr h="333375">
                <a:tc>
                  <a:txBody>
                    <a:bodyPr/>
                    <a:lstStyle/>
                    <a:p>
                      <a:pPr algn="ctr" fontAlgn="ctr"/>
                      <a:r>
                        <a:rPr lang="en-US" sz="2000" b="1" i="0" u="none" strike="noStrike">
                          <a:solidFill>
                            <a:srgbClr val="000000"/>
                          </a:solidFill>
                          <a:effectLst/>
                          <a:latin typeface="Calibri" panose="020F0502020204030204" pitchFamily="34" charset="0"/>
                        </a:rPr>
                        <a:t>Grades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55146567"/>
                  </a:ext>
                </a:extLst>
              </a:tr>
              <a:tr h="333375">
                <a:tc>
                  <a:txBody>
                    <a:bodyPr/>
                    <a:lstStyle/>
                    <a:p>
                      <a:pPr algn="ctr" fontAlgn="ctr"/>
                      <a:r>
                        <a:rPr lang="en-US" sz="2000" b="0" i="0" u="none" strike="noStrike">
                          <a:solidFill>
                            <a:srgbClr val="000000"/>
                          </a:solidFill>
                          <a:effectLst/>
                          <a:latin typeface="Calibri" panose="020F0502020204030204" pitchFamily="34" charset="0"/>
                        </a:rPr>
                        <a:t>40-49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034348"/>
                  </a:ext>
                </a:extLst>
              </a:tr>
              <a:tr h="333375">
                <a:tc>
                  <a:txBody>
                    <a:bodyPr/>
                    <a:lstStyle/>
                    <a:p>
                      <a:pPr algn="ctr" fontAlgn="ctr"/>
                      <a:r>
                        <a:rPr lang="en-US" sz="2000" b="0" i="0" u="none" strike="noStrike">
                          <a:solidFill>
                            <a:srgbClr val="000000"/>
                          </a:solidFill>
                          <a:effectLst/>
                          <a:latin typeface="Calibri" panose="020F0502020204030204" pitchFamily="34" charset="0"/>
                        </a:rPr>
                        <a:t>50-59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6599918"/>
                  </a:ext>
                </a:extLst>
              </a:tr>
              <a:tr h="333375">
                <a:tc>
                  <a:txBody>
                    <a:bodyPr/>
                    <a:lstStyle/>
                    <a:p>
                      <a:pPr algn="ctr" fontAlgn="ctr"/>
                      <a:r>
                        <a:rPr lang="en-US" sz="2000" b="0" i="0" u="none" strike="noStrike">
                          <a:solidFill>
                            <a:srgbClr val="000000"/>
                          </a:solidFill>
                          <a:effectLst/>
                          <a:latin typeface="Calibri" panose="020F0502020204030204" pitchFamily="34" charset="0"/>
                        </a:rPr>
                        <a:t>60-69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2962984"/>
                  </a:ext>
                </a:extLst>
              </a:tr>
              <a:tr h="333375">
                <a:tc>
                  <a:txBody>
                    <a:bodyPr/>
                    <a:lstStyle/>
                    <a:p>
                      <a:pPr algn="ctr" fontAlgn="ctr"/>
                      <a:r>
                        <a:rPr lang="en-US" sz="2000" b="0" i="0" u="none" strike="noStrike">
                          <a:solidFill>
                            <a:srgbClr val="000000"/>
                          </a:solidFill>
                          <a:effectLst/>
                          <a:latin typeface="Calibri" panose="020F0502020204030204" pitchFamily="34" charset="0"/>
                        </a:rPr>
                        <a:t>70-79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3248619"/>
                  </a:ext>
                </a:extLst>
              </a:tr>
              <a:tr h="333375">
                <a:tc>
                  <a:txBody>
                    <a:bodyPr/>
                    <a:lstStyle/>
                    <a:p>
                      <a:pPr algn="ctr" fontAlgn="ctr"/>
                      <a:r>
                        <a:rPr lang="en-US" sz="2000" b="0" i="0" u="none" strike="noStrike">
                          <a:solidFill>
                            <a:srgbClr val="000000"/>
                          </a:solidFill>
                          <a:effectLst/>
                          <a:latin typeface="Calibri" panose="020F0502020204030204" pitchFamily="34" charset="0"/>
                        </a:rPr>
                        <a:t>80-89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1555691"/>
                  </a:ext>
                </a:extLst>
              </a:tr>
              <a:tr h="333375">
                <a:tc>
                  <a:txBody>
                    <a:bodyPr/>
                    <a:lstStyle/>
                    <a:p>
                      <a:pPr algn="ctr" fontAlgn="ctr"/>
                      <a:r>
                        <a:rPr lang="en-US" sz="2000" b="0" i="0" u="none" strike="noStrike">
                          <a:solidFill>
                            <a:srgbClr val="000000"/>
                          </a:solidFill>
                          <a:effectLst/>
                          <a:latin typeface="Calibri" panose="020F0502020204030204" pitchFamily="34" charset="0"/>
                        </a:rPr>
                        <a:t>90-100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9919145"/>
                  </a:ext>
                </a:extLst>
              </a:tr>
              <a:tr h="333375">
                <a:tc>
                  <a:txBody>
                    <a:bodyPr/>
                    <a:lstStyle/>
                    <a:p>
                      <a:pPr algn="ctr" fontAlgn="ctr"/>
                      <a:r>
                        <a:rPr lang="el-GR" sz="2000" b="0" i="0" u="none" strike="noStrike">
                          <a:solidFill>
                            <a:srgbClr val="000000"/>
                          </a:solidFill>
                          <a:effectLst/>
                          <a:latin typeface="Calibri" panose="020F0502020204030204" pitchFamily="34" charset="0"/>
                        </a:rPr>
                        <a:t>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000" b="0" i="0" u="none" strike="noStrike" dirty="0">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096919627"/>
                  </a:ext>
                </a:extLst>
              </a:tr>
            </a:tbl>
          </a:graphicData>
        </a:graphic>
      </p:graphicFrame>
      <p:sp>
        <p:nvSpPr>
          <p:cNvPr id="10" name="TextBox 9">
            <a:extLst>
              <a:ext uri="{FF2B5EF4-FFF2-40B4-BE49-F238E27FC236}">
                <a16:creationId xmlns:a16="http://schemas.microsoft.com/office/drawing/2014/main" id="{101FEFDE-3A30-40F9-B114-79393E8AA0DA}"/>
              </a:ext>
            </a:extLst>
          </p:cNvPr>
          <p:cNvSpPr txBox="1"/>
          <p:nvPr/>
        </p:nvSpPr>
        <p:spPr>
          <a:xfrm>
            <a:off x="457200" y="4610100"/>
            <a:ext cx="862737" cy="646331"/>
          </a:xfrm>
          <a:prstGeom prst="rect">
            <a:avLst/>
          </a:prstGeom>
          <a:noFill/>
        </p:spPr>
        <p:txBody>
          <a:bodyPr wrap="none" rtlCol="0">
            <a:spAutoFit/>
          </a:bodyPr>
          <a:lstStyle/>
          <a:p>
            <a:r>
              <a:rPr lang="en-US" dirty="0"/>
              <a:t>n=38</a:t>
            </a:r>
          </a:p>
          <a:p>
            <a:r>
              <a:rPr lang="en-US" dirty="0"/>
              <a:t>n/2=19</a:t>
            </a:r>
          </a:p>
        </p:txBody>
      </p:sp>
      <p:graphicFrame>
        <p:nvGraphicFramePr>
          <p:cNvPr id="11" name="Table 10">
            <a:extLst>
              <a:ext uri="{FF2B5EF4-FFF2-40B4-BE49-F238E27FC236}">
                <a16:creationId xmlns:a16="http://schemas.microsoft.com/office/drawing/2014/main" id="{57C68D3A-CCC7-4522-9D6E-C8F980305966}"/>
              </a:ext>
            </a:extLst>
          </p:cNvPr>
          <p:cNvGraphicFramePr>
            <a:graphicFrameLocks noGrp="1"/>
          </p:cNvGraphicFramePr>
          <p:nvPr/>
        </p:nvGraphicFramePr>
        <p:xfrm>
          <a:off x="2527300" y="1905000"/>
          <a:ext cx="660400" cy="2333625"/>
        </p:xfrm>
        <a:graphic>
          <a:graphicData uri="http://schemas.openxmlformats.org/drawingml/2006/table">
            <a:tbl>
              <a:tblPr/>
              <a:tblGrid>
                <a:gridCol w="660400">
                  <a:extLst>
                    <a:ext uri="{9D8B030D-6E8A-4147-A177-3AD203B41FA5}">
                      <a16:colId xmlns:a16="http://schemas.microsoft.com/office/drawing/2014/main" val="581657773"/>
                    </a:ext>
                  </a:extLst>
                </a:gridCol>
              </a:tblGrid>
              <a:tr h="333375">
                <a:tc>
                  <a:txBody>
                    <a:bodyPr/>
                    <a:lstStyle/>
                    <a:p>
                      <a:pPr algn="ctr" fontAlgn="ctr"/>
                      <a:r>
                        <a:rPr lang="en-US" sz="2000" b="1" i="0" u="none" strike="noStrike">
                          <a:solidFill>
                            <a:srgbClr val="000000"/>
                          </a:solidFill>
                          <a:effectLst/>
                          <a:latin typeface="Calibri" panose="020F0502020204030204" pitchFamily="34" charset="0"/>
                        </a:rPr>
                        <a:t>cf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35082800"/>
                  </a:ext>
                </a:extLst>
              </a:tr>
              <a:tr h="333375">
                <a:tc>
                  <a:txBody>
                    <a:bodyPr/>
                    <a:lstStyle/>
                    <a:p>
                      <a:pPr algn="ctr" fontAlgn="ctr"/>
                      <a:r>
                        <a:rPr lang="en-US" sz="2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479149"/>
                  </a:ext>
                </a:extLst>
              </a:tr>
              <a:tr h="333375">
                <a:tc>
                  <a:txBody>
                    <a:bodyPr/>
                    <a:lstStyle/>
                    <a:p>
                      <a:pPr algn="ctr" fontAlgn="ctr"/>
                      <a:r>
                        <a:rPr lang="en-US" sz="20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0698726"/>
                  </a:ext>
                </a:extLst>
              </a:tr>
              <a:tr h="333375">
                <a:tc>
                  <a:txBody>
                    <a:bodyPr/>
                    <a:lstStyle/>
                    <a:p>
                      <a:pPr algn="ctr" fontAlgn="ctr"/>
                      <a:r>
                        <a:rPr lang="en-US" sz="200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9339143"/>
                  </a:ext>
                </a:extLst>
              </a:tr>
              <a:tr h="333375">
                <a:tc>
                  <a:txBody>
                    <a:bodyPr/>
                    <a:lstStyle/>
                    <a:p>
                      <a:pPr algn="ctr" fontAlgn="ctr"/>
                      <a:r>
                        <a:rPr lang="en-US" sz="2000" b="0"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2792592"/>
                  </a:ext>
                </a:extLst>
              </a:tr>
              <a:tr h="333375">
                <a:tc>
                  <a:txBody>
                    <a:bodyPr/>
                    <a:lstStyle/>
                    <a:p>
                      <a:pPr algn="ctr" fontAlgn="ctr"/>
                      <a:r>
                        <a:rPr lang="en-US" sz="2000" b="0" i="0" u="none" strike="noStrike">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3024454"/>
                  </a:ext>
                </a:extLst>
              </a:tr>
              <a:tr h="333375">
                <a:tc>
                  <a:txBody>
                    <a:bodyPr/>
                    <a:lstStyle/>
                    <a:p>
                      <a:pPr algn="ctr" fontAlgn="ctr"/>
                      <a:r>
                        <a:rPr lang="en-US" sz="2000" b="0" i="0" u="none" strike="noStrike" dirty="0">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041352"/>
                  </a:ext>
                </a:extLst>
              </a:tr>
            </a:tbl>
          </a:graphicData>
        </a:graphic>
      </p:graphicFrame>
      <p:sp>
        <p:nvSpPr>
          <p:cNvPr id="13" name="TextBox 12">
            <a:extLst>
              <a:ext uri="{FF2B5EF4-FFF2-40B4-BE49-F238E27FC236}">
                <a16:creationId xmlns:a16="http://schemas.microsoft.com/office/drawing/2014/main" id="{790A6761-D31B-4F60-8F01-6FE9E881BDEA}"/>
              </a:ext>
            </a:extLst>
          </p:cNvPr>
          <p:cNvSpPr txBox="1"/>
          <p:nvPr/>
        </p:nvSpPr>
        <p:spPr>
          <a:xfrm>
            <a:off x="5062812" y="2753925"/>
            <a:ext cx="2434513" cy="646331"/>
          </a:xfrm>
          <a:prstGeom prst="rect">
            <a:avLst/>
          </a:prstGeom>
          <a:noFill/>
        </p:spPr>
        <p:txBody>
          <a:bodyPr wrap="none" rtlCol="0">
            <a:spAutoFit/>
          </a:bodyPr>
          <a:lstStyle/>
          <a:p>
            <a:r>
              <a:rPr lang="en-US" dirty="0"/>
              <a:t>Median class: 70-79</a:t>
            </a:r>
          </a:p>
          <a:p>
            <a:r>
              <a:rPr lang="en-US" dirty="0">
                <a:solidFill>
                  <a:schemeClr val="tx2"/>
                </a:solidFill>
              </a:rPr>
              <a:t>(23 just bugger than 19)</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C67E15A-0208-4756-8B99-F0EC8CDEF273}"/>
                  </a:ext>
                </a:extLst>
              </p:cNvPr>
              <p:cNvSpPr/>
              <p:nvPr/>
            </p:nvSpPr>
            <p:spPr>
              <a:xfrm>
                <a:off x="6447208" y="1394514"/>
                <a:ext cx="2226892" cy="7986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dirty="0">
                          <a:latin typeface="Cambria Math" panose="02040503050406030204" pitchFamily="18" charset="0"/>
                        </a:rPr>
                        <m:t>=</m:t>
                      </m:r>
                      <m:r>
                        <a:rPr lang="en-US" b="1" i="1" dirty="0">
                          <a:latin typeface="Cambria Math" panose="02040503050406030204" pitchFamily="18" charset="0"/>
                        </a:rPr>
                        <m:t>𝑳</m:t>
                      </m:r>
                      <m:r>
                        <a:rPr lang="en-US" b="1" dirty="0">
                          <a:latin typeface="Cambria Math" panose="02040503050406030204" pitchFamily="18" charset="0"/>
                        </a:rPr>
                        <m:t>+</m:t>
                      </m:r>
                      <m:f>
                        <m:fPr>
                          <m:ctrlPr>
                            <a:rPr lang="en-US" b="1" i="1" dirty="0">
                              <a:latin typeface="Cambria Math" panose="02040503050406030204" pitchFamily="18" charset="0"/>
                            </a:rPr>
                          </m:ctrlPr>
                        </m:fPr>
                        <m:num>
                          <m:r>
                            <a:rPr lang="en-US" b="1" i="1" dirty="0">
                              <a:latin typeface="Cambria Math" panose="02040503050406030204" pitchFamily="18" charset="0"/>
                            </a:rPr>
                            <m:t>(</m:t>
                          </m:r>
                          <m:f>
                            <m:fPr>
                              <m:ctrlPr>
                                <a:rPr lang="en-US" b="1" i="1" dirty="0">
                                  <a:latin typeface="Cambria Math" panose="02040503050406030204" pitchFamily="18" charset="0"/>
                                </a:rPr>
                              </m:ctrlPr>
                            </m:fPr>
                            <m:num>
                              <m:r>
                                <a:rPr lang="en-US" b="1" i="1" dirty="0">
                                  <a:latin typeface="Cambria Math" panose="02040503050406030204" pitchFamily="18" charset="0"/>
                                </a:rPr>
                                <m:t>𝒏</m:t>
                              </m:r>
                            </m:num>
                            <m:den>
                              <m:r>
                                <a:rPr lang="en-US" b="1" i="1" dirty="0">
                                  <a:latin typeface="Cambria Math" panose="02040503050406030204" pitchFamily="18" charset="0"/>
                                </a:rPr>
                                <m:t>𝟐</m:t>
                              </m:r>
                            </m:den>
                          </m:f>
                          <m:r>
                            <a:rPr lang="en-US" b="1" dirty="0">
                              <a:latin typeface="Cambria Math" panose="02040503050406030204" pitchFamily="18" charset="0"/>
                            </a:rPr>
                            <m:t>−</m:t>
                          </m:r>
                          <m:r>
                            <a:rPr lang="en-US" b="1" i="1" dirty="0">
                              <a:latin typeface="Cambria Math" panose="02040503050406030204" pitchFamily="18" charset="0"/>
                            </a:rPr>
                            <m:t>𝒄𝒇</m:t>
                          </m:r>
                          <m:r>
                            <a:rPr lang="en-US" b="1" i="1" dirty="0">
                              <a:latin typeface="Cambria Math" panose="02040503050406030204" pitchFamily="18" charset="0"/>
                            </a:rPr>
                            <m:t>)</m:t>
                          </m:r>
                        </m:num>
                        <m:den>
                          <m:r>
                            <a:rPr lang="en-US" b="1" i="1" dirty="0">
                              <a:latin typeface="Cambria Math" panose="02040503050406030204" pitchFamily="18" charset="0"/>
                            </a:rPr>
                            <m:t>𝒇</m:t>
                          </m:r>
                        </m:den>
                      </m:f>
                      <m:r>
                        <a:rPr lang="en-US" b="1" dirty="0">
                          <a:latin typeface="Cambria Math" panose="02040503050406030204" pitchFamily="18" charset="0"/>
                        </a:rPr>
                        <m:t>⋅</m:t>
                      </m:r>
                      <m:r>
                        <a:rPr lang="en-US" b="1" i="1" dirty="0">
                          <a:latin typeface="Cambria Math" panose="02040503050406030204" pitchFamily="18" charset="0"/>
                        </a:rPr>
                        <m:t>𝒄</m:t>
                      </m:r>
                    </m:oMath>
                  </m:oMathPara>
                </a14:m>
                <a:endParaRPr lang="en-US" b="1" dirty="0"/>
              </a:p>
            </p:txBody>
          </p:sp>
        </mc:Choice>
        <mc:Fallback xmlns="">
          <p:sp>
            <p:nvSpPr>
              <p:cNvPr id="14" name="Rectangle 13">
                <a:extLst>
                  <a:ext uri="{FF2B5EF4-FFF2-40B4-BE49-F238E27FC236}">
                    <a16:creationId xmlns:a16="http://schemas.microsoft.com/office/drawing/2014/main" id="{8C67E15A-0208-4756-8B99-F0EC8CDEF273}"/>
                  </a:ext>
                </a:extLst>
              </p:cNvPr>
              <p:cNvSpPr>
                <a:spLocks noRot="1" noChangeAspect="1" noMove="1" noResize="1" noEditPoints="1" noAdjustHandles="1" noChangeArrowheads="1" noChangeShapeType="1" noTextEdit="1"/>
              </p:cNvSpPr>
              <p:nvPr/>
            </p:nvSpPr>
            <p:spPr>
              <a:xfrm>
                <a:off x="6447208" y="1394514"/>
                <a:ext cx="2226892" cy="798617"/>
              </a:xfrm>
              <a:prstGeom prst="rect">
                <a:avLst/>
              </a:prstGeom>
              <a:blipFill>
                <a:blip r:embed="rId2"/>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CBCF9B25-A71E-4462-9228-F2BAE3F62098}"/>
              </a:ext>
            </a:extLst>
          </p:cNvPr>
          <p:cNvSpPr/>
          <p:nvPr/>
        </p:nvSpPr>
        <p:spPr>
          <a:xfrm>
            <a:off x="6525604" y="2363331"/>
            <a:ext cx="2070100" cy="2246769"/>
          </a:xfrm>
          <a:prstGeom prst="rect">
            <a:avLst/>
          </a:prstGeom>
        </p:spPr>
        <p:txBody>
          <a:bodyPr wrap="square">
            <a:spAutoFit/>
          </a:bodyPr>
          <a:lstStyle/>
          <a:p>
            <a:pPr marL="400050" lvl="1" indent="0">
              <a:buNone/>
            </a:pPr>
            <a:r>
              <a:rPr lang="en-US" sz="2000" b="1" dirty="0"/>
              <a:t>L </a:t>
            </a:r>
            <a:r>
              <a:rPr lang="en-US" sz="2000" dirty="0"/>
              <a:t>= 70</a:t>
            </a:r>
          </a:p>
          <a:p>
            <a:pPr marL="400050" lvl="1" indent="0">
              <a:buNone/>
            </a:pPr>
            <a:r>
              <a:rPr lang="en-US" sz="2000" b="1" dirty="0"/>
              <a:t>n</a:t>
            </a:r>
            <a:r>
              <a:rPr lang="en-US" sz="2000" dirty="0"/>
              <a:t> = 38</a:t>
            </a:r>
          </a:p>
          <a:p>
            <a:pPr marL="400050" lvl="1" indent="0">
              <a:buNone/>
            </a:pPr>
            <a:r>
              <a:rPr lang="en-US" sz="2000" b="1" dirty="0" err="1"/>
              <a:t>cf</a:t>
            </a:r>
            <a:r>
              <a:rPr lang="en-US" sz="2000" dirty="0"/>
              <a:t> = 14</a:t>
            </a:r>
          </a:p>
          <a:p>
            <a:pPr marL="400050" lvl="1" indent="0">
              <a:buNone/>
            </a:pPr>
            <a:r>
              <a:rPr lang="en-US" sz="2000" b="1" dirty="0"/>
              <a:t>f</a:t>
            </a:r>
            <a:r>
              <a:rPr lang="en-US" sz="2000" dirty="0"/>
              <a:t> = 9</a:t>
            </a:r>
          </a:p>
          <a:p>
            <a:pPr marL="400050" lvl="1" indent="0">
              <a:buNone/>
            </a:pPr>
            <a:r>
              <a:rPr lang="en-US" sz="2000" b="1" dirty="0"/>
              <a:t>c</a:t>
            </a:r>
            <a:r>
              <a:rPr lang="en-US" sz="2000" dirty="0"/>
              <a:t> = 9</a:t>
            </a:r>
          </a:p>
          <a:p>
            <a:pPr marL="400050" lvl="1" indent="0">
              <a:buNone/>
            </a:pPr>
            <a:endParaRPr lang="en-US" sz="2000" dirty="0"/>
          </a:p>
          <a:p>
            <a:pPr marL="400050" lvl="1" indent="0">
              <a:buNone/>
            </a:pPr>
            <a:r>
              <a:rPr lang="en-US" sz="2000" b="1" dirty="0"/>
              <a:t>Median = 75</a:t>
            </a:r>
          </a:p>
        </p:txBody>
      </p:sp>
    </p:spTree>
    <p:extLst>
      <p:ext uri="{BB962C8B-B14F-4D97-AF65-F5344CB8AC3E}">
        <p14:creationId xmlns:p14="http://schemas.microsoft.com/office/powerpoint/2010/main" val="238307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C88E-0EA0-4307-8E17-17264C83C63B}"/>
              </a:ext>
            </a:extLst>
          </p:cNvPr>
          <p:cNvSpPr>
            <a:spLocks noGrp="1"/>
          </p:cNvSpPr>
          <p:nvPr>
            <p:ph type="title"/>
          </p:nvPr>
        </p:nvSpPr>
        <p:spPr/>
        <p:txBody>
          <a:bodyPr/>
          <a:lstStyle/>
          <a:p>
            <a:r>
              <a:rPr lang="en-US" dirty="0"/>
              <a:t>Mode of the sample</a:t>
            </a:r>
          </a:p>
        </p:txBody>
      </p:sp>
      <p:sp>
        <p:nvSpPr>
          <p:cNvPr id="3" name="Content Placeholder 2">
            <a:extLst>
              <a:ext uri="{FF2B5EF4-FFF2-40B4-BE49-F238E27FC236}">
                <a16:creationId xmlns:a16="http://schemas.microsoft.com/office/drawing/2014/main" id="{A8EE9CA4-8929-4AB9-8F39-61134B389071}"/>
              </a:ext>
            </a:extLst>
          </p:cNvPr>
          <p:cNvSpPr>
            <a:spLocks noGrp="1"/>
          </p:cNvSpPr>
          <p:nvPr>
            <p:ph idx="1"/>
          </p:nvPr>
        </p:nvSpPr>
        <p:spPr/>
        <p:txBody>
          <a:bodyPr/>
          <a:lstStyle/>
          <a:p>
            <a:r>
              <a:rPr lang="en-US" dirty="0"/>
              <a:t>The value that has a </a:t>
            </a:r>
            <a:r>
              <a:rPr lang="en-US" dirty="0">
                <a:solidFill>
                  <a:srgbClr val="C00000"/>
                </a:solidFill>
              </a:rPr>
              <a:t>higher frequency </a:t>
            </a:r>
            <a:r>
              <a:rPr lang="en-US" dirty="0"/>
              <a:t>in a given set of values.</a:t>
            </a:r>
          </a:p>
          <a:p>
            <a:r>
              <a:rPr lang="en-US" dirty="0"/>
              <a:t>It is the value that appears the most number of times.</a:t>
            </a:r>
          </a:p>
          <a:p>
            <a:r>
              <a:rPr lang="en-US" b="1" dirty="0"/>
              <a:t>Example:</a:t>
            </a:r>
          </a:p>
          <a:p>
            <a:pPr lvl="1"/>
            <a:r>
              <a:rPr lang="en-US" dirty="0"/>
              <a:t>Consider : 2, 4, 5, 5, 6, 7</a:t>
            </a:r>
          </a:p>
          <a:p>
            <a:pPr lvl="1"/>
            <a:r>
              <a:rPr lang="en-US" dirty="0"/>
              <a:t>The mode of the data set is 5 since it has appeared in the set twice.</a:t>
            </a:r>
          </a:p>
        </p:txBody>
      </p:sp>
    </p:spTree>
    <p:extLst>
      <p:ext uri="{BB962C8B-B14F-4D97-AF65-F5344CB8AC3E}">
        <p14:creationId xmlns:p14="http://schemas.microsoft.com/office/powerpoint/2010/main" val="1434167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233D-2AC2-4178-9764-560C364BB5AE}"/>
              </a:ext>
            </a:extLst>
          </p:cNvPr>
          <p:cNvSpPr>
            <a:spLocks noGrp="1"/>
          </p:cNvSpPr>
          <p:nvPr>
            <p:ph type="title"/>
          </p:nvPr>
        </p:nvSpPr>
        <p:spPr/>
        <p:txBody>
          <a:bodyPr/>
          <a:lstStyle/>
          <a:p>
            <a:r>
              <a:rPr lang="en-US" dirty="0"/>
              <a:t>Median of grouped data</a:t>
            </a:r>
          </a:p>
        </p:txBody>
      </p:sp>
      <p:sp>
        <p:nvSpPr>
          <p:cNvPr id="3" name="Content Placeholder 2">
            <a:extLst>
              <a:ext uri="{FF2B5EF4-FFF2-40B4-BE49-F238E27FC236}">
                <a16:creationId xmlns:a16="http://schemas.microsoft.com/office/drawing/2014/main" id="{98292C01-37E9-4860-9C32-DAE137AC0067}"/>
              </a:ext>
            </a:extLst>
          </p:cNvPr>
          <p:cNvSpPr>
            <a:spLocks noGrp="1"/>
          </p:cNvSpPr>
          <p:nvPr>
            <p:ph idx="1"/>
          </p:nvPr>
        </p:nvSpPr>
        <p:spPr/>
        <p:txBody>
          <a:bodyPr/>
          <a:lstStyle/>
          <a:p>
            <a:r>
              <a:rPr lang="en-US" dirty="0"/>
              <a:t>Example (to do): A survey on random peoples yield the following data. Find out the median age.</a:t>
            </a:r>
          </a:p>
        </p:txBody>
      </p:sp>
      <p:graphicFrame>
        <p:nvGraphicFramePr>
          <p:cNvPr id="4" name="Table 3">
            <a:extLst>
              <a:ext uri="{FF2B5EF4-FFF2-40B4-BE49-F238E27FC236}">
                <a16:creationId xmlns:a16="http://schemas.microsoft.com/office/drawing/2014/main" id="{1AEAF7BA-3791-469C-8403-D4C804F2A2E9}"/>
              </a:ext>
            </a:extLst>
          </p:cNvPr>
          <p:cNvGraphicFramePr>
            <a:graphicFrameLocks noGrp="1"/>
          </p:cNvGraphicFramePr>
          <p:nvPr>
            <p:extLst>
              <p:ext uri="{D42A27DB-BD31-4B8C-83A1-F6EECF244321}">
                <p14:modId xmlns:p14="http://schemas.microsoft.com/office/powerpoint/2010/main" val="2917305750"/>
              </p:ext>
            </p:extLst>
          </p:nvPr>
        </p:nvGraphicFramePr>
        <p:xfrm>
          <a:off x="770155" y="2967245"/>
          <a:ext cx="2070100" cy="2667000"/>
        </p:xfrm>
        <a:graphic>
          <a:graphicData uri="http://schemas.openxmlformats.org/drawingml/2006/table">
            <a:tbl>
              <a:tblPr/>
              <a:tblGrid>
                <a:gridCol w="863600">
                  <a:extLst>
                    <a:ext uri="{9D8B030D-6E8A-4147-A177-3AD203B41FA5}">
                      <a16:colId xmlns:a16="http://schemas.microsoft.com/office/drawing/2014/main" val="956230071"/>
                    </a:ext>
                  </a:extLst>
                </a:gridCol>
                <a:gridCol w="1206500">
                  <a:extLst>
                    <a:ext uri="{9D8B030D-6E8A-4147-A177-3AD203B41FA5}">
                      <a16:colId xmlns:a16="http://schemas.microsoft.com/office/drawing/2014/main" val="3546531916"/>
                    </a:ext>
                  </a:extLst>
                </a:gridCol>
              </a:tblGrid>
              <a:tr h="333375">
                <a:tc>
                  <a:txBody>
                    <a:bodyPr/>
                    <a:lstStyle/>
                    <a:p>
                      <a:pPr algn="ctr" fontAlgn="ctr"/>
                      <a:r>
                        <a:rPr lang="en-US" sz="2000" b="1" i="0" u="none" strike="noStrike">
                          <a:solidFill>
                            <a:srgbClr val="000000"/>
                          </a:solidFill>
                          <a:effectLst/>
                          <a:latin typeface="Calibri" panose="020F0502020204030204" pitchFamily="34" charset="0"/>
                        </a:rPr>
                        <a: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41079673"/>
                  </a:ext>
                </a:extLst>
              </a:tr>
              <a:tr h="333375">
                <a:tc>
                  <a:txBody>
                    <a:bodyPr/>
                    <a:lstStyle/>
                    <a:p>
                      <a:pPr algn="ctr" fontAlgn="ctr"/>
                      <a:r>
                        <a:rPr lang="en-US" sz="2000" b="0" i="0" u="none" strike="noStrike" dirty="0">
                          <a:solidFill>
                            <a:srgbClr val="000000"/>
                          </a:solidFill>
                          <a:effectLst/>
                          <a:latin typeface="Calibri" panose="020F0502020204030204" pitchFamily="34" charset="0"/>
                        </a:rPr>
                        <a:t>11-20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5020684"/>
                  </a:ext>
                </a:extLst>
              </a:tr>
              <a:tr h="333375">
                <a:tc>
                  <a:txBody>
                    <a:bodyPr/>
                    <a:lstStyle/>
                    <a:p>
                      <a:pPr algn="ctr" fontAlgn="ctr"/>
                      <a:r>
                        <a:rPr lang="en-US" sz="2000" b="0" i="0" u="none" strike="noStrike" dirty="0">
                          <a:solidFill>
                            <a:srgbClr val="000000"/>
                          </a:solidFill>
                          <a:effectLst/>
                          <a:latin typeface="Calibri" panose="020F0502020204030204" pitchFamily="34" charset="0"/>
                        </a:rPr>
                        <a:t>21-30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8817224"/>
                  </a:ext>
                </a:extLst>
              </a:tr>
              <a:tr h="333375">
                <a:tc>
                  <a:txBody>
                    <a:bodyPr/>
                    <a:lstStyle/>
                    <a:p>
                      <a:pPr algn="ctr" fontAlgn="ctr"/>
                      <a:r>
                        <a:rPr lang="en-US" sz="2000" b="0" i="0" u="none" strike="noStrike" dirty="0">
                          <a:solidFill>
                            <a:srgbClr val="000000"/>
                          </a:solidFill>
                          <a:effectLst/>
                          <a:latin typeface="Calibri" panose="020F0502020204030204" pitchFamily="34" charset="0"/>
                        </a:rPr>
                        <a:t>31-40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8457843"/>
                  </a:ext>
                </a:extLst>
              </a:tr>
              <a:tr h="333375">
                <a:tc>
                  <a:txBody>
                    <a:bodyPr/>
                    <a:lstStyle/>
                    <a:p>
                      <a:pPr algn="ctr" fontAlgn="ctr"/>
                      <a:r>
                        <a:rPr lang="en-US" sz="2000" b="0" i="0" u="none" strike="noStrike">
                          <a:solidFill>
                            <a:srgbClr val="000000"/>
                          </a:solidFill>
                          <a:effectLst/>
                          <a:latin typeface="Calibri" panose="020F0502020204030204" pitchFamily="34" charset="0"/>
                        </a:rPr>
                        <a:t>41-50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2277637"/>
                  </a:ext>
                </a:extLst>
              </a:tr>
              <a:tr h="333375">
                <a:tc>
                  <a:txBody>
                    <a:bodyPr/>
                    <a:lstStyle/>
                    <a:p>
                      <a:pPr algn="ctr" fontAlgn="ctr"/>
                      <a:r>
                        <a:rPr lang="en-US" sz="2000" b="0" i="0" u="none" strike="noStrike">
                          <a:solidFill>
                            <a:srgbClr val="000000"/>
                          </a:solidFill>
                          <a:effectLst/>
                          <a:latin typeface="Calibri" panose="020F0502020204030204" pitchFamily="34" charset="0"/>
                        </a:rPr>
                        <a:t>51-60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4336305"/>
                  </a:ext>
                </a:extLst>
              </a:tr>
              <a:tr h="333375">
                <a:tc>
                  <a:txBody>
                    <a:bodyPr/>
                    <a:lstStyle/>
                    <a:p>
                      <a:pPr algn="ctr" fontAlgn="ctr"/>
                      <a:r>
                        <a:rPr lang="en-US" sz="2000" b="0" i="0" u="none" strike="noStrike">
                          <a:solidFill>
                            <a:srgbClr val="000000"/>
                          </a:solidFill>
                          <a:effectLst/>
                          <a:latin typeface="Calibri" panose="020F0502020204030204" pitchFamily="34" charset="0"/>
                        </a:rPr>
                        <a:t>61-70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240932"/>
                  </a:ext>
                </a:extLst>
              </a:tr>
              <a:tr h="333375">
                <a:tc>
                  <a:txBody>
                    <a:bodyPr/>
                    <a:lstStyle/>
                    <a:p>
                      <a:pPr algn="ctr" fontAlgn="ctr"/>
                      <a:r>
                        <a:rPr lang="en-US" sz="2000" b="0" i="0" u="none" strike="noStrike">
                          <a:solidFill>
                            <a:srgbClr val="000000"/>
                          </a:solidFill>
                          <a:effectLst/>
                          <a:latin typeface="Calibri" panose="020F0502020204030204" pitchFamily="34" charset="0"/>
                        </a:rPr>
                        <a:t>71-80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325643"/>
                  </a:ext>
                </a:extLst>
              </a:tr>
            </a:tbl>
          </a:graphicData>
        </a:graphic>
      </p:graphicFrame>
      <p:graphicFrame>
        <p:nvGraphicFramePr>
          <p:cNvPr id="6" name="Table 5">
            <a:extLst>
              <a:ext uri="{FF2B5EF4-FFF2-40B4-BE49-F238E27FC236}">
                <a16:creationId xmlns:a16="http://schemas.microsoft.com/office/drawing/2014/main" id="{4B6091AB-CB31-454F-B8FB-FC048342A984}"/>
              </a:ext>
            </a:extLst>
          </p:cNvPr>
          <p:cNvGraphicFramePr>
            <a:graphicFrameLocks noGrp="1"/>
          </p:cNvGraphicFramePr>
          <p:nvPr>
            <p:extLst>
              <p:ext uri="{D42A27DB-BD31-4B8C-83A1-F6EECF244321}">
                <p14:modId xmlns:p14="http://schemas.microsoft.com/office/powerpoint/2010/main" val="1608120009"/>
              </p:ext>
            </p:extLst>
          </p:nvPr>
        </p:nvGraphicFramePr>
        <p:xfrm>
          <a:off x="2840255" y="2967245"/>
          <a:ext cx="660400" cy="2667000"/>
        </p:xfrm>
        <a:graphic>
          <a:graphicData uri="http://schemas.openxmlformats.org/drawingml/2006/table">
            <a:tbl>
              <a:tblPr/>
              <a:tblGrid>
                <a:gridCol w="660400">
                  <a:extLst>
                    <a:ext uri="{9D8B030D-6E8A-4147-A177-3AD203B41FA5}">
                      <a16:colId xmlns:a16="http://schemas.microsoft.com/office/drawing/2014/main" val="3552442459"/>
                    </a:ext>
                  </a:extLst>
                </a:gridCol>
              </a:tblGrid>
              <a:tr h="333375">
                <a:tc>
                  <a:txBody>
                    <a:bodyPr/>
                    <a:lstStyle/>
                    <a:p>
                      <a:pPr algn="ctr" fontAlgn="ctr"/>
                      <a:r>
                        <a:rPr lang="en-US" sz="2000" b="1" i="0" u="none" strike="noStrike" dirty="0" err="1">
                          <a:solidFill>
                            <a:srgbClr val="000000"/>
                          </a:solidFill>
                          <a:effectLst/>
                          <a:latin typeface="Calibri" panose="020F0502020204030204" pitchFamily="34" charset="0"/>
                        </a:rPr>
                        <a:t>cf</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75905056"/>
                  </a:ext>
                </a:extLst>
              </a:tr>
              <a:tr h="333375">
                <a:tc>
                  <a:txBody>
                    <a:bodyPr/>
                    <a:lstStyle/>
                    <a:p>
                      <a:pPr algn="ctr" fontAlgn="ctr"/>
                      <a:r>
                        <a:rPr lang="en-US" sz="2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070649"/>
                  </a:ext>
                </a:extLst>
              </a:tr>
              <a:tr h="333375">
                <a:tc>
                  <a:txBody>
                    <a:bodyPr/>
                    <a:lstStyle/>
                    <a:p>
                      <a:pPr algn="ctr" fontAlgn="ctr"/>
                      <a:r>
                        <a:rPr lang="en-US" sz="20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85387"/>
                  </a:ext>
                </a:extLst>
              </a:tr>
              <a:tr h="333375">
                <a:tc>
                  <a:txBody>
                    <a:bodyPr/>
                    <a:lstStyle/>
                    <a:p>
                      <a:pPr algn="ctr" fontAlgn="ctr"/>
                      <a:r>
                        <a:rPr lang="en-US" sz="200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523870"/>
                  </a:ext>
                </a:extLst>
              </a:tr>
              <a:tr h="333375">
                <a:tc>
                  <a:txBody>
                    <a:bodyPr/>
                    <a:lstStyle/>
                    <a:p>
                      <a:pPr algn="ctr" fontAlgn="ctr"/>
                      <a:r>
                        <a:rPr lang="en-US" sz="20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87243"/>
                  </a:ext>
                </a:extLst>
              </a:tr>
              <a:tr h="333375">
                <a:tc>
                  <a:txBody>
                    <a:bodyPr/>
                    <a:lstStyle/>
                    <a:p>
                      <a:pPr algn="ctr" fontAlgn="ctr"/>
                      <a:r>
                        <a:rPr lang="en-US" sz="2000" b="0"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334210"/>
                  </a:ext>
                </a:extLst>
              </a:tr>
              <a:tr h="333375">
                <a:tc>
                  <a:txBody>
                    <a:bodyPr/>
                    <a:lstStyle/>
                    <a:p>
                      <a:pPr algn="ctr" fontAlgn="ctr"/>
                      <a:r>
                        <a:rPr lang="en-US" sz="2000" b="0"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030632"/>
                  </a:ext>
                </a:extLst>
              </a:tr>
              <a:tr h="333375">
                <a:tc>
                  <a:txBody>
                    <a:bodyPr/>
                    <a:lstStyle/>
                    <a:p>
                      <a:pPr algn="ctr" fontAlgn="ctr"/>
                      <a:r>
                        <a:rPr lang="en-US" sz="2000" b="0" i="0" u="none" strike="noStrike" dirty="0">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2263903"/>
                  </a:ext>
                </a:extLst>
              </a:tr>
            </a:tbl>
          </a:graphicData>
        </a:graphic>
      </p:graphicFrame>
      <p:sp>
        <p:nvSpPr>
          <p:cNvPr id="7" name="TextBox 6">
            <a:extLst>
              <a:ext uri="{FF2B5EF4-FFF2-40B4-BE49-F238E27FC236}">
                <a16:creationId xmlns:a16="http://schemas.microsoft.com/office/drawing/2014/main" id="{071BF109-4130-4816-B9C5-2E9FC0B662B7}"/>
              </a:ext>
            </a:extLst>
          </p:cNvPr>
          <p:cNvSpPr txBox="1"/>
          <p:nvPr/>
        </p:nvSpPr>
        <p:spPr>
          <a:xfrm>
            <a:off x="3386197" y="2379285"/>
            <a:ext cx="2422405" cy="1015663"/>
          </a:xfrm>
          <a:prstGeom prst="rect">
            <a:avLst/>
          </a:prstGeom>
          <a:noFill/>
        </p:spPr>
        <p:txBody>
          <a:bodyPr wrap="square" rtlCol="0">
            <a:spAutoFit/>
          </a:bodyPr>
          <a:lstStyle/>
          <a:p>
            <a:r>
              <a:rPr lang="en-US" sz="2000" dirty="0"/>
              <a:t>n = </a:t>
            </a:r>
            <a:r>
              <a:rPr lang="en-US" sz="2000" dirty="0" err="1"/>
              <a:t>Σf</a:t>
            </a:r>
            <a:r>
              <a:rPr lang="en-US" sz="2000" dirty="0"/>
              <a:t> = 30</a:t>
            </a:r>
          </a:p>
          <a:p>
            <a:r>
              <a:rPr lang="en-US" sz="2000" dirty="0"/>
              <a:t>n/2=15</a:t>
            </a:r>
          </a:p>
          <a:p>
            <a:r>
              <a:rPr lang="en-US" sz="2000" dirty="0"/>
              <a:t>Median class = 41-50</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7D201A7-7F4A-49F1-86CD-34B359B8EB23}"/>
                  </a:ext>
                </a:extLst>
              </p:cNvPr>
              <p:cNvSpPr/>
              <p:nvPr/>
            </p:nvSpPr>
            <p:spPr>
              <a:xfrm>
                <a:off x="6459908" y="2420150"/>
                <a:ext cx="2226892" cy="7986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dirty="0">
                          <a:latin typeface="Cambria Math" panose="02040503050406030204" pitchFamily="18" charset="0"/>
                        </a:rPr>
                        <m:t>=</m:t>
                      </m:r>
                      <m:r>
                        <a:rPr lang="en-US" b="1" i="1" dirty="0">
                          <a:latin typeface="Cambria Math" panose="02040503050406030204" pitchFamily="18" charset="0"/>
                        </a:rPr>
                        <m:t>𝑳</m:t>
                      </m:r>
                      <m:r>
                        <a:rPr lang="en-US" b="1" dirty="0">
                          <a:latin typeface="Cambria Math" panose="02040503050406030204" pitchFamily="18" charset="0"/>
                        </a:rPr>
                        <m:t>+</m:t>
                      </m:r>
                      <m:f>
                        <m:fPr>
                          <m:ctrlPr>
                            <a:rPr lang="en-US" b="1" i="1" dirty="0">
                              <a:latin typeface="Cambria Math" panose="02040503050406030204" pitchFamily="18" charset="0"/>
                            </a:rPr>
                          </m:ctrlPr>
                        </m:fPr>
                        <m:num>
                          <m:r>
                            <a:rPr lang="en-US" b="1" i="1" dirty="0">
                              <a:latin typeface="Cambria Math" panose="02040503050406030204" pitchFamily="18" charset="0"/>
                            </a:rPr>
                            <m:t>(</m:t>
                          </m:r>
                          <m:f>
                            <m:fPr>
                              <m:ctrlPr>
                                <a:rPr lang="en-US" b="1" i="1" dirty="0">
                                  <a:latin typeface="Cambria Math" panose="02040503050406030204" pitchFamily="18" charset="0"/>
                                </a:rPr>
                              </m:ctrlPr>
                            </m:fPr>
                            <m:num>
                              <m:r>
                                <a:rPr lang="en-US" b="1" i="1" dirty="0">
                                  <a:latin typeface="Cambria Math" panose="02040503050406030204" pitchFamily="18" charset="0"/>
                                </a:rPr>
                                <m:t>𝒏</m:t>
                              </m:r>
                            </m:num>
                            <m:den>
                              <m:r>
                                <a:rPr lang="en-US" b="1" i="1" dirty="0">
                                  <a:latin typeface="Cambria Math" panose="02040503050406030204" pitchFamily="18" charset="0"/>
                                </a:rPr>
                                <m:t>𝟐</m:t>
                              </m:r>
                            </m:den>
                          </m:f>
                          <m:r>
                            <a:rPr lang="en-US" b="1" dirty="0">
                              <a:latin typeface="Cambria Math" panose="02040503050406030204" pitchFamily="18" charset="0"/>
                            </a:rPr>
                            <m:t>−</m:t>
                          </m:r>
                          <m:r>
                            <a:rPr lang="en-US" b="1" i="1" dirty="0">
                              <a:latin typeface="Cambria Math" panose="02040503050406030204" pitchFamily="18" charset="0"/>
                            </a:rPr>
                            <m:t>𝒄𝒇</m:t>
                          </m:r>
                          <m:r>
                            <a:rPr lang="en-US" b="1" i="1" dirty="0">
                              <a:latin typeface="Cambria Math" panose="02040503050406030204" pitchFamily="18" charset="0"/>
                            </a:rPr>
                            <m:t>)</m:t>
                          </m:r>
                        </m:num>
                        <m:den>
                          <m:r>
                            <a:rPr lang="en-US" b="1" i="1" dirty="0">
                              <a:latin typeface="Cambria Math" panose="02040503050406030204" pitchFamily="18" charset="0"/>
                            </a:rPr>
                            <m:t>𝒇</m:t>
                          </m:r>
                        </m:den>
                      </m:f>
                      <m:r>
                        <a:rPr lang="en-US" b="1" dirty="0">
                          <a:latin typeface="Cambria Math" panose="02040503050406030204" pitchFamily="18" charset="0"/>
                        </a:rPr>
                        <m:t>⋅</m:t>
                      </m:r>
                      <m:r>
                        <a:rPr lang="en-US" b="1" i="1" dirty="0">
                          <a:latin typeface="Cambria Math" panose="02040503050406030204" pitchFamily="18" charset="0"/>
                        </a:rPr>
                        <m:t>𝒄</m:t>
                      </m:r>
                    </m:oMath>
                  </m:oMathPara>
                </a14:m>
                <a:endParaRPr lang="en-US" b="1" dirty="0"/>
              </a:p>
            </p:txBody>
          </p:sp>
        </mc:Choice>
        <mc:Fallback xmlns="">
          <p:sp>
            <p:nvSpPr>
              <p:cNvPr id="8" name="Rectangle 7">
                <a:extLst>
                  <a:ext uri="{FF2B5EF4-FFF2-40B4-BE49-F238E27FC236}">
                    <a16:creationId xmlns:a16="http://schemas.microsoft.com/office/drawing/2014/main" id="{77D201A7-7F4A-49F1-86CD-34B359B8EB23}"/>
                  </a:ext>
                </a:extLst>
              </p:cNvPr>
              <p:cNvSpPr>
                <a:spLocks noRot="1" noChangeAspect="1" noMove="1" noResize="1" noEditPoints="1" noAdjustHandles="1" noChangeArrowheads="1" noChangeShapeType="1" noTextEdit="1"/>
              </p:cNvSpPr>
              <p:nvPr/>
            </p:nvSpPr>
            <p:spPr>
              <a:xfrm>
                <a:off x="6459908" y="2420150"/>
                <a:ext cx="2226892" cy="798617"/>
              </a:xfrm>
              <a:prstGeom prst="rect">
                <a:avLst/>
              </a:prstGeom>
              <a:blipFill>
                <a:blip r:embed="rId2"/>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22432C8A-2EBF-480D-B5C0-706BF705709E}"/>
              </a:ext>
            </a:extLst>
          </p:cNvPr>
          <p:cNvSpPr/>
          <p:nvPr/>
        </p:nvSpPr>
        <p:spPr>
          <a:xfrm>
            <a:off x="4954648" y="3505200"/>
            <a:ext cx="2422404" cy="2246769"/>
          </a:xfrm>
          <a:prstGeom prst="rect">
            <a:avLst/>
          </a:prstGeom>
        </p:spPr>
        <p:txBody>
          <a:bodyPr wrap="square">
            <a:spAutoFit/>
          </a:bodyPr>
          <a:lstStyle/>
          <a:p>
            <a:pPr marL="400050" lvl="1" indent="0">
              <a:buNone/>
            </a:pPr>
            <a:r>
              <a:rPr lang="en-US" sz="2000" b="1" dirty="0"/>
              <a:t>L </a:t>
            </a:r>
            <a:r>
              <a:rPr lang="en-US" sz="2000" dirty="0"/>
              <a:t>= 41</a:t>
            </a:r>
          </a:p>
          <a:p>
            <a:pPr marL="400050" lvl="1" indent="0">
              <a:buNone/>
            </a:pPr>
            <a:r>
              <a:rPr lang="en-US" sz="2000" b="1" dirty="0"/>
              <a:t>n</a:t>
            </a:r>
            <a:r>
              <a:rPr lang="en-US" sz="2000" dirty="0"/>
              <a:t> = 30</a:t>
            </a:r>
          </a:p>
          <a:p>
            <a:pPr marL="400050" lvl="1" indent="0">
              <a:buNone/>
            </a:pPr>
            <a:r>
              <a:rPr lang="en-US" sz="2000" b="1" dirty="0" err="1"/>
              <a:t>cf</a:t>
            </a:r>
            <a:r>
              <a:rPr lang="en-US" sz="2000" dirty="0"/>
              <a:t> = 14</a:t>
            </a:r>
          </a:p>
          <a:p>
            <a:pPr marL="400050" lvl="1" indent="0">
              <a:buNone/>
            </a:pPr>
            <a:r>
              <a:rPr lang="en-US" sz="2000" b="1" dirty="0"/>
              <a:t>f</a:t>
            </a:r>
            <a:r>
              <a:rPr lang="en-US" sz="2000" dirty="0"/>
              <a:t> = 8</a:t>
            </a:r>
          </a:p>
          <a:p>
            <a:pPr marL="400050" lvl="1" indent="0">
              <a:buNone/>
            </a:pPr>
            <a:r>
              <a:rPr lang="en-US" sz="2000" b="1" dirty="0"/>
              <a:t>c</a:t>
            </a:r>
            <a:r>
              <a:rPr lang="en-US" sz="2000" dirty="0"/>
              <a:t> = 9</a:t>
            </a:r>
          </a:p>
          <a:p>
            <a:pPr marL="400050" lvl="1" indent="0">
              <a:buNone/>
            </a:pPr>
            <a:endParaRPr lang="en-US" sz="2000" dirty="0"/>
          </a:p>
          <a:p>
            <a:pPr marL="400050" lvl="1" indent="0">
              <a:buNone/>
            </a:pPr>
            <a:r>
              <a:rPr lang="en-US" sz="2000" b="1" dirty="0"/>
              <a:t>Median = 42.125</a:t>
            </a:r>
          </a:p>
        </p:txBody>
      </p:sp>
      <p:sp>
        <p:nvSpPr>
          <p:cNvPr id="13" name="Arrow: Right 12">
            <a:extLst>
              <a:ext uri="{FF2B5EF4-FFF2-40B4-BE49-F238E27FC236}">
                <a16:creationId xmlns:a16="http://schemas.microsoft.com/office/drawing/2014/main" id="{57CECE20-73D6-407C-B029-DAF09CE4BBAE}"/>
              </a:ext>
            </a:extLst>
          </p:cNvPr>
          <p:cNvSpPr/>
          <p:nvPr/>
        </p:nvSpPr>
        <p:spPr>
          <a:xfrm>
            <a:off x="341530" y="4348370"/>
            <a:ext cx="457200" cy="3048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1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C874-F677-4543-8096-5E837A97A948}"/>
              </a:ext>
            </a:extLst>
          </p:cNvPr>
          <p:cNvSpPr>
            <a:spLocks noGrp="1"/>
          </p:cNvSpPr>
          <p:nvPr>
            <p:ph type="title"/>
          </p:nvPr>
        </p:nvSpPr>
        <p:spPr/>
        <p:txBody>
          <a:bodyPr/>
          <a:lstStyle/>
          <a:p>
            <a:r>
              <a:rPr lang="en-US" dirty="0"/>
              <a:t>Mode of grouped data</a:t>
            </a:r>
          </a:p>
        </p:txBody>
      </p:sp>
      <p:sp>
        <p:nvSpPr>
          <p:cNvPr id="3" name="Content Placeholder 2">
            <a:extLst>
              <a:ext uri="{FF2B5EF4-FFF2-40B4-BE49-F238E27FC236}">
                <a16:creationId xmlns:a16="http://schemas.microsoft.com/office/drawing/2014/main" id="{A7C15536-9DB8-4FB8-89E9-D391EFEEAC69}"/>
              </a:ext>
            </a:extLst>
          </p:cNvPr>
          <p:cNvSpPr>
            <a:spLocks noGrp="1"/>
          </p:cNvSpPr>
          <p:nvPr>
            <p:ph idx="1"/>
          </p:nvPr>
        </p:nvSpPr>
        <p:spPr/>
        <p:txBody>
          <a:bodyPr>
            <a:normAutofit fontScale="92500" lnSpcReduction="20000"/>
          </a:bodyPr>
          <a:lstStyle/>
          <a:p>
            <a:r>
              <a:rPr lang="en-US" dirty="0"/>
              <a:t>Steps:</a:t>
            </a:r>
          </a:p>
          <a:p>
            <a:pPr lvl="1"/>
            <a:r>
              <a:rPr lang="en-US" dirty="0"/>
              <a:t>Obtain class boundaries.</a:t>
            </a:r>
          </a:p>
          <a:p>
            <a:pPr lvl="1"/>
            <a:r>
              <a:rPr lang="en-US" dirty="0"/>
              <a:t>Find out the class that has largest frequency. Call it mode class.</a:t>
            </a:r>
          </a:p>
          <a:p>
            <a:pPr lvl="1"/>
            <a:r>
              <a:rPr lang="en-US" dirty="0"/>
              <a:t>Use the formula:</a:t>
            </a:r>
          </a:p>
          <a:p>
            <a:pPr lvl="1"/>
            <a:endParaRPr lang="en-US" dirty="0"/>
          </a:p>
          <a:p>
            <a:pPr lvl="1"/>
            <a:endParaRPr lang="en-US" dirty="0"/>
          </a:p>
          <a:p>
            <a:pPr lvl="1"/>
            <a:r>
              <a:rPr lang="en-US" dirty="0"/>
              <a:t>Where,</a:t>
            </a:r>
          </a:p>
          <a:p>
            <a:pPr marL="914400" lvl="2" indent="0">
              <a:buNone/>
            </a:pPr>
            <a:r>
              <a:rPr lang="en-US" b="1" dirty="0"/>
              <a:t>LB</a:t>
            </a:r>
            <a:r>
              <a:rPr lang="en-US" dirty="0"/>
              <a:t> = Lower class boundary of modal class</a:t>
            </a:r>
          </a:p>
          <a:p>
            <a:pPr marL="914400" lvl="2" indent="0">
              <a:buNone/>
            </a:pPr>
            <a:r>
              <a:rPr lang="en-US" b="1" dirty="0"/>
              <a:t>h </a:t>
            </a:r>
            <a:r>
              <a:rPr lang="en-US" dirty="0"/>
              <a:t>= Class interval</a:t>
            </a:r>
            <a:endParaRPr lang="en-US" b="1" dirty="0"/>
          </a:p>
          <a:p>
            <a:pPr marL="914400" lvl="2" indent="0">
              <a:buNone/>
            </a:pPr>
            <a:r>
              <a:rPr lang="en-US" b="1" dirty="0" err="1"/>
              <a:t>f</a:t>
            </a:r>
            <a:r>
              <a:rPr lang="en-US" b="1" baseline="-25000" dirty="0" err="1"/>
              <a:t>m</a:t>
            </a:r>
            <a:r>
              <a:rPr lang="en-US" dirty="0"/>
              <a:t>=frequency of modal class</a:t>
            </a:r>
          </a:p>
          <a:p>
            <a:pPr marL="914400" lvl="2" indent="0">
              <a:buNone/>
            </a:pPr>
            <a:r>
              <a:rPr lang="en-US" b="1" dirty="0"/>
              <a:t>f</a:t>
            </a:r>
            <a:r>
              <a:rPr lang="en-US" b="1" baseline="-25000" dirty="0"/>
              <a:t>1</a:t>
            </a:r>
            <a:r>
              <a:rPr lang="en-US" dirty="0"/>
              <a:t>=frequency of class prior to modal class</a:t>
            </a:r>
          </a:p>
          <a:p>
            <a:pPr marL="914400" lvl="2" indent="0">
              <a:buNone/>
            </a:pPr>
            <a:r>
              <a:rPr lang="en-US" b="1" dirty="0"/>
              <a:t>f</a:t>
            </a:r>
            <a:r>
              <a:rPr lang="en-US" b="1" baseline="-25000" dirty="0"/>
              <a:t>2</a:t>
            </a:r>
            <a:r>
              <a:rPr lang="en-US" dirty="0"/>
              <a:t>= frequency of class after modal class</a:t>
            </a:r>
          </a:p>
          <a:p>
            <a:pPr marL="914400" lvl="2" indent="0">
              <a:buNone/>
            </a:pP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0B37AF1-C180-4A14-A19D-A3C7774BB235}"/>
                  </a:ext>
                </a:extLst>
              </p:cNvPr>
              <p:cNvSpPr/>
              <p:nvPr/>
            </p:nvSpPr>
            <p:spPr>
              <a:xfrm>
                <a:off x="2511147" y="3429000"/>
                <a:ext cx="4241930"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𝒎𝒐𝒅𝒆</m:t>
                      </m:r>
                      <m:r>
                        <a:rPr lang="en-US" b="1" dirty="0">
                          <a:latin typeface="Cambria Math" panose="02040503050406030204" pitchFamily="18" charset="0"/>
                        </a:rPr>
                        <m:t>=</m:t>
                      </m:r>
                      <m:r>
                        <a:rPr lang="en-US" b="1" i="1" dirty="0">
                          <a:latin typeface="Cambria Math" panose="02040503050406030204" pitchFamily="18" charset="0"/>
                        </a:rPr>
                        <m:t>𝑳</m:t>
                      </m:r>
                      <m:r>
                        <a:rPr lang="en-US" b="1" i="1" dirty="0" smtClean="0">
                          <a:latin typeface="Cambria Math" panose="02040503050406030204" pitchFamily="18" charset="0"/>
                        </a:rPr>
                        <m:t>𝑩</m:t>
                      </m:r>
                      <m:r>
                        <a:rPr lang="en-US" b="1" dirty="0">
                          <a:latin typeface="Cambria Math" panose="02040503050406030204" pitchFamily="18" charset="0"/>
                        </a:rPr>
                        <m:t>+</m:t>
                      </m:r>
                      <m:f>
                        <m:fPr>
                          <m:ctrlPr>
                            <a:rPr lang="en-US" b="1" i="1" dirty="0">
                              <a:latin typeface="Cambria Math" panose="02040503050406030204" pitchFamily="18" charset="0"/>
                            </a:rPr>
                          </m:ctrlPr>
                        </m:fPr>
                        <m:num>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𝒇</m:t>
                              </m:r>
                              <m:r>
                                <a:rPr lang="en-US" b="1" i="1" baseline="-25000" dirty="0" smtClean="0">
                                  <a:latin typeface="Cambria Math" panose="02040503050406030204" pitchFamily="18" charset="0"/>
                                </a:rPr>
                                <m:t>𝒎</m:t>
                              </m:r>
                              <m:r>
                                <a:rPr lang="en-US" b="1" dirty="0">
                                  <a:latin typeface="Cambria Math" panose="02040503050406030204" pitchFamily="18" charset="0"/>
                                </a:rPr>
                                <m:t>−</m:t>
                              </m:r>
                              <m:r>
                                <a:rPr lang="en-US" b="1" i="1" dirty="0">
                                  <a:latin typeface="Cambria Math" panose="02040503050406030204" pitchFamily="18" charset="0"/>
                                </a:rPr>
                                <m:t>𝒇</m:t>
                              </m:r>
                              <m:r>
                                <a:rPr lang="en-US" b="1" i="1" baseline="-25000" dirty="0" smtClean="0">
                                  <a:latin typeface="Cambria Math" panose="02040503050406030204" pitchFamily="18" charset="0"/>
                                </a:rPr>
                                <m:t>𝟏</m:t>
                              </m:r>
                            </m:e>
                          </m:d>
                        </m:num>
                        <m:den>
                          <m:d>
                            <m:dPr>
                              <m:ctrlPr>
                                <a:rPr lang="en-US" b="1" i="1" dirty="0">
                                  <a:latin typeface="Cambria Math" panose="02040503050406030204" pitchFamily="18" charset="0"/>
                                </a:rPr>
                              </m:ctrlPr>
                            </m:dPr>
                            <m:e>
                              <m:r>
                                <a:rPr lang="en-US" b="1" i="1" dirty="0">
                                  <a:latin typeface="Cambria Math" panose="02040503050406030204" pitchFamily="18" charset="0"/>
                                </a:rPr>
                                <m:t>𝒇</m:t>
                              </m:r>
                              <m:r>
                                <a:rPr lang="en-US" b="1" i="1" baseline="-25000" dirty="0">
                                  <a:latin typeface="Cambria Math" panose="02040503050406030204" pitchFamily="18" charset="0"/>
                                </a:rPr>
                                <m:t>𝒎</m:t>
                              </m:r>
                              <m:r>
                                <a:rPr lang="en-US" b="1" dirty="0">
                                  <a:latin typeface="Cambria Math" panose="02040503050406030204" pitchFamily="18" charset="0"/>
                                </a:rPr>
                                <m:t>−</m:t>
                              </m:r>
                              <m:r>
                                <a:rPr lang="en-US" b="1" i="1" dirty="0">
                                  <a:latin typeface="Cambria Math" panose="02040503050406030204" pitchFamily="18" charset="0"/>
                                </a:rPr>
                                <m:t>𝒇</m:t>
                              </m:r>
                              <m:r>
                                <a:rPr lang="en-US" b="1" i="1" baseline="-25000" dirty="0">
                                  <a:latin typeface="Cambria Math" panose="02040503050406030204" pitchFamily="18" charset="0"/>
                                </a:rPr>
                                <m:t>𝟏</m:t>
                              </m:r>
                            </m:e>
                          </m:d>
                          <m:r>
                            <a:rPr lang="en-US" b="1" i="1" dirty="0" smtClean="0">
                              <a:latin typeface="Cambria Math" panose="02040503050406030204" pitchFamily="18" charset="0"/>
                            </a:rPr>
                            <m:t>+</m:t>
                          </m:r>
                          <m:d>
                            <m:dPr>
                              <m:ctrlPr>
                                <a:rPr lang="en-US" b="1" i="1" dirty="0">
                                  <a:latin typeface="Cambria Math" panose="02040503050406030204" pitchFamily="18" charset="0"/>
                                </a:rPr>
                              </m:ctrlPr>
                            </m:dPr>
                            <m:e>
                              <m:r>
                                <a:rPr lang="en-US" b="1" i="1" dirty="0">
                                  <a:latin typeface="Cambria Math" panose="02040503050406030204" pitchFamily="18" charset="0"/>
                                </a:rPr>
                                <m:t>𝒇</m:t>
                              </m:r>
                              <m:r>
                                <a:rPr lang="en-US" b="1" i="1" baseline="-25000" dirty="0">
                                  <a:latin typeface="Cambria Math" panose="02040503050406030204" pitchFamily="18" charset="0"/>
                                </a:rPr>
                                <m:t>𝒎</m:t>
                              </m:r>
                              <m:r>
                                <a:rPr lang="en-US" b="1" dirty="0">
                                  <a:latin typeface="Cambria Math" panose="02040503050406030204" pitchFamily="18" charset="0"/>
                                </a:rPr>
                                <m:t>−</m:t>
                              </m:r>
                              <m:r>
                                <a:rPr lang="en-US" b="1" i="1" dirty="0">
                                  <a:latin typeface="Cambria Math" panose="02040503050406030204" pitchFamily="18" charset="0"/>
                                </a:rPr>
                                <m:t>𝒇</m:t>
                              </m:r>
                              <m:r>
                                <a:rPr lang="en-US" b="1" i="1" baseline="-25000" dirty="0" smtClean="0">
                                  <a:latin typeface="Cambria Math" panose="02040503050406030204" pitchFamily="18" charset="0"/>
                                </a:rPr>
                                <m:t>𝟐</m:t>
                              </m:r>
                            </m:e>
                          </m:d>
                        </m:den>
                      </m:f>
                      <m:r>
                        <a:rPr lang="en-US" b="1" dirty="0">
                          <a:latin typeface="Cambria Math" panose="02040503050406030204" pitchFamily="18" charset="0"/>
                        </a:rPr>
                        <m:t>⋅</m:t>
                      </m:r>
                      <m:r>
                        <a:rPr lang="en-US" b="1" i="0" dirty="0" smtClean="0">
                          <a:latin typeface="Cambria Math" panose="02040503050406030204" pitchFamily="18" charset="0"/>
                        </a:rPr>
                        <m:t>𝐡</m:t>
                      </m:r>
                    </m:oMath>
                  </m:oMathPara>
                </a14:m>
                <a:endParaRPr lang="en-US" b="1" dirty="0"/>
              </a:p>
            </p:txBody>
          </p:sp>
        </mc:Choice>
        <mc:Fallback xmlns="">
          <p:sp>
            <p:nvSpPr>
              <p:cNvPr id="4" name="Rectangle 3">
                <a:extLst>
                  <a:ext uri="{FF2B5EF4-FFF2-40B4-BE49-F238E27FC236}">
                    <a16:creationId xmlns:a16="http://schemas.microsoft.com/office/drawing/2014/main" id="{10B37AF1-C180-4A14-A19D-A3C7774BB235}"/>
                  </a:ext>
                </a:extLst>
              </p:cNvPr>
              <p:cNvSpPr>
                <a:spLocks noRot="1" noChangeAspect="1" noMove="1" noResize="1" noEditPoints="1" noAdjustHandles="1" noChangeArrowheads="1" noChangeShapeType="1" noTextEdit="1"/>
              </p:cNvSpPr>
              <p:nvPr/>
            </p:nvSpPr>
            <p:spPr>
              <a:xfrm>
                <a:off x="2511147" y="3429000"/>
                <a:ext cx="4241930" cy="67845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38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130BB1A-267E-43A3-8DB8-12C4B4FB60F3}"/>
              </a:ext>
            </a:extLst>
          </p:cNvPr>
          <p:cNvSpPr/>
          <p:nvPr/>
        </p:nvSpPr>
        <p:spPr>
          <a:xfrm>
            <a:off x="914400" y="2869205"/>
            <a:ext cx="457200" cy="4572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FCFB38-AD51-48BE-86F3-860E18CB6508}"/>
              </a:ext>
            </a:extLst>
          </p:cNvPr>
          <p:cNvSpPr/>
          <p:nvPr/>
        </p:nvSpPr>
        <p:spPr>
          <a:xfrm>
            <a:off x="228600" y="2869205"/>
            <a:ext cx="3352800" cy="3883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AC874-F677-4543-8096-5E837A97A948}"/>
              </a:ext>
            </a:extLst>
          </p:cNvPr>
          <p:cNvSpPr>
            <a:spLocks noGrp="1"/>
          </p:cNvSpPr>
          <p:nvPr>
            <p:ph type="title"/>
          </p:nvPr>
        </p:nvSpPr>
        <p:spPr/>
        <p:txBody>
          <a:bodyPr/>
          <a:lstStyle/>
          <a:p>
            <a:r>
              <a:rPr lang="en-US" dirty="0"/>
              <a:t>Mode of grouped data</a:t>
            </a:r>
          </a:p>
        </p:txBody>
      </p:sp>
      <p:sp>
        <p:nvSpPr>
          <p:cNvPr id="3" name="Content Placeholder 2">
            <a:extLst>
              <a:ext uri="{FF2B5EF4-FFF2-40B4-BE49-F238E27FC236}">
                <a16:creationId xmlns:a16="http://schemas.microsoft.com/office/drawing/2014/main" id="{A7C15536-9DB8-4FB8-89E9-D391EFEEAC69}"/>
              </a:ext>
            </a:extLst>
          </p:cNvPr>
          <p:cNvSpPr>
            <a:spLocks noGrp="1"/>
          </p:cNvSpPr>
          <p:nvPr>
            <p:ph idx="1"/>
          </p:nvPr>
        </p:nvSpPr>
        <p:spPr/>
        <p:txBody>
          <a:bodyPr>
            <a:normAutofit/>
          </a:bodyPr>
          <a:lstStyle/>
          <a:p>
            <a:r>
              <a:rPr lang="en-US" b="1" dirty="0"/>
              <a:t>Example</a:t>
            </a:r>
          </a:p>
          <a:p>
            <a:pPr marL="914400" lvl="2" indent="0">
              <a:buNone/>
            </a:pP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0B37AF1-C180-4A14-A19D-A3C7774BB235}"/>
                  </a:ext>
                </a:extLst>
              </p:cNvPr>
              <p:cNvSpPr/>
              <p:nvPr/>
            </p:nvSpPr>
            <p:spPr>
              <a:xfrm>
                <a:off x="4559262" y="1324632"/>
                <a:ext cx="4241930"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𝒎𝒐𝒅𝒆</m:t>
                      </m:r>
                      <m:r>
                        <a:rPr lang="en-US" b="1" dirty="0">
                          <a:latin typeface="Cambria Math" panose="02040503050406030204" pitchFamily="18" charset="0"/>
                        </a:rPr>
                        <m:t>=</m:t>
                      </m:r>
                      <m:r>
                        <a:rPr lang="en-US" b="1" i="1" dirty="0">
                          <a:latin typeface="Cambria Math" panose="02040503050406030204" pitchFamily="18" charset="0"/>
                        </a:rPr>
                        <m:t>𝑳</m:t>
                      </m:r>
                      <m:r>
                        <a:rPr lang="en-US" b="1" i="1" dirty="0" smtClean="0">
                          <a:latin typeface="Cambria Math" panose="02040503050406030204" pitchFamily="18" charset="0"/>
                        </a:rPr>
                        <m:t>𝑩</m:t>
                      </m:r>
                      <m:r>
                        <a:rPr lang="en-US" b="1" dirty="0">
                          <a:latin typeface="Cambria Math" panose="02040503050406030204" pitchFamily="18" charset="0"/>
                        </a:rPr>
                        <m:t>+</m:t>
                      </m:r>
                      <m:f>
                        <m:fPr>
                          <m:ctrlPr>
                            <a:rPr lang="en-US" b="1" i="1" dirty="0">
                              <a:latin typeface="Cambria Math" panose="02040503050406030204" pitchFamily="18" charset="0"/>
                            </a:rPr>
                          </m:ctrlPr>
                        </m:fPr>
                        <m:num>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𝒇</m:t>
                              </m:r>
                              <m:r>
                                <a:rPr lang="en-US" b="1" i="1" baseline="-25000" dirty="0" smtClean="0">
                                  <a:latin typeface="Cambria Math" panose="02040503050406030204" pitchFamily="18" charset="0"/>
                                </a:rPr>
                                <m:t>𝒎</m:t>
                              </m:r>
                              <m:r>
                                <a:rPr lang="en-US" b="1" dirty="0">
                                  <a:latin typeface="Cambria Math" panose="02040503050406030204" pitchFamily="18" charset="0"/>
                                </a:rPr>
                                <m:t>−</m:t>
                              </m:r>
                              <m:r>
                                <a:rPr lang="en-US" b="1" i="1" dirty="0">
                                  <a:latin typeface="Cambria Math" panose="02040503050406030204" pitchFamily="18" charset="0"/>
                                </a:rPr>
                                <m:t>𝒇</m:t>
                              </m:r>
                              <m:r>
                                <a:rPr lang="en-US" b="1" i="1" baseline="-25000" dirty="0" smtClean="0">
                                  <a:latin typeface="Cambria Math" panose="02040503050406030204" pitchFamily="18" charset="0"/>
                                </a:rPr>
                                <m:t>𝟏</m:t>
                              </m:r>
                            </m:e>
                          </m:d>
                        </m:num>
                        <m:den>
                          <m:d>
                            <m:dPr>
                              <m:ctrlPr>
                                <a:rPr lang="en-US" b="1" i="1" dirty="0">
                                  <a:latin typeface="Cambria Math" panose="02040503050406030204" pitchFamily="18" charset="0"/>
                                </a:rPr>
                              </m:ctrlPr>
                            </m:dPr>
                            <m:e>
                              <m:r>
                                <a:rPr lang="en-US" b="1" i="1" dirty="0">
                                  <a:latin typeface="Cambria Math" panose="02040503050406030204" pitchFamily="18" charset="0"/>
                                </a:rPr>
                                <m:t>𝒇</m:t>
                              </m:r>
                              <m:r>
                                <a:rPr lang="en-US" b="1" i="1" baseline="-25000" dirty="0">
                                  <a:latin typeface="Cambria Math" panose="02040503050406030204" pitchFamily="18" charset="0"/>
                                </a:rPr>
                                <m:t>𝒎</m:t>
                              </m:r>
                              <m:r>
                                <a:rPr lang="en-US" b="1" dirty="0">
                                  <a:latin typeface="Cambria Math" panose="02040503050406030204" pitchFamily="18" charset="0"/>
                                </a:rPr>
                                <m:t>−</m:t>
                              </m:r>
                              <m:r>
                                <a:rPr lang="en-US" b="1" i="1" dirty="0">
                                  <a:latin typeface="Cambria Math" panose="02040503050406030204" pitchFamily="18" charset="0"/>
                                </a:rPr>
                                <m:t>𝒇</m:t>
                              </m:r>
                              <m:r>
                                <a:rPr lang="en-US" b="1" i="1" baseline="-25000" dirty="0">
                                  <a:latin typeface="Cambria Math" panose="02040503050406030204" pitchFamily="18" charset="0"/>
                                </a:rPr>
                                <m:t>𝟏</m:t>
                              </m:r>
                            </m:e>
                          </m:d>
                          <m:r>
                            <a:rPr lang="en-US" b="1" i="1" dirty="0" smtClean="0">
                              <a:latin typeface="Cambria Math" panose="02040503050406030204" pitchFamily="18" charset="0"/>
                            </a:rPr>
                            <m:t>+</m:t>
                          </m:r>
                          <m:d>
                            <m:dPr>
                              <m:ctrlPr>
                                <a:rPr lang="en-US" b="1" i="1" dirty="0">
                                  <a:latin typeface="Cambria Math" panose="02040503050406030204" pitchFamily="18" charset="0"/>
                                </a:rPr>
                              </m:ctrlPr>
                            </m:dPr>
                            <m:e>
                              <m:r>
                                <a:rPr lang="en-US" b="1" i="1" dirty="0">
                                  <a:latin typeface="Cambria Math" panose="02040503050406030204" pitchFamily="18" charset="0"/>
                                </a:rPr>
                                <m:t>𝒇</m:t>
                              </m:r>
                              <m:r>
                                <a:rPr lang="en-US" b="1" i="1" baseline="-25000" dirty="0">
                                  <a:latin typeface="Cambria Math" panose="02040503050406030204" pitchFamily="18" charset="0"/>
                                </a:rPr>
                                <m:t>𝒎</m:t>
                              </m:r>
                              <m:r>
                                <a:rPr lang="en-US" b="1" dirty="0">
                                  <a:latin typeface="Cambria Math" panose="02040503050406030204" pitchFamily="18" charset="0"/>
                                </a:rPr>
                                <m:t>−</m:t>
                              </m:r>
                              <m:r>
                                <a:rPr lang="en-US" b="1" i="1" dirty="0">
                                  <a:latin typeface="Cambria Math" panose="02040503050406030204" pitchFamily="18" charset="0"/>
                                </a:rPr>
                                <m:t>𝒇</m:t>
                              </m:r>
                              <m:r>
                                <a:rPr lang="en-US" b="1" i="1" baseline="-25000" dirty="0" smtClean="0">
                                  <a:latin typeface="Cambria Math" panose="02040503050406030204" pitchFamily="18" charset="0"/>
                                </a:rPr>
                                <m:t>𝟐</m:t>
                              </m:r>
                            </m:e>
                          </m:d>
                        </m:den>
                      </m:f>
                      <m:r>
                        <a:rPr lang="en-US" b="1" dirty="0">
                          <a:latin typeface="Cambria Math" panose="02040503050406030204" pitchFamily="18" charset="0"/>
                        </a:rPr>
                        <m:t>⋅</m:t>
                      </m:r>
                      <m:r>
                        <a:rPr lang="en-US" b="1" i="0" dirty="0" smtClean="0">
                          <a:latin typeface="Cambria Math" panose="02040503050406030204" pitchFamily="18" charset="0"/>
                        </a:rPr>
                        <m:t>𝐡</m:t>
                      </m:r>
                    </m:oMath>
                  </m:oMathPara>
                </a14:m>
                <a:endParaRPr lang="en-US" b="1" dirty="0"/>
              </a:p>
            </p:txBody>
          </p:sp>
        </mc:Choice>
        <mc:Fallback xmlns="">
          <p:sp>
            <p:nvSpPr>
              <p:cNvPr id="4" name="Rectangle 3">
                <a:extLst>
                  <a:ext uri="{FF2B5EF4-FFF2-40B4-BE49-F238E27FC236}">
                    <a16:creationId xmlns:a16="http://schemas.microsoft.com/office/drawing/2014/main" id="{10B37AF1-C180-4A14-A19D-A3C7774BB235}"/>
                  </a:ext>
                </a:extLst>
              </p:cNvPr>
              <p:cNvSpPr>
                <a:spLocks noRot="1" noChangeAspect="1" noMove="1" noResize="1" noEditPoints="1" noAdjustHandles="1" noChangeArrowheads="1" noChangeShapeType="1" noTextEdit="1"/>
              </p:cNvSpPr>
              <p:nvPr/>
            </p:nvSpPr>
            <p:spPr>
              <a:xfrm>
                <a:off x="4559262" y="1324632"/>
                <a:ext cx="4241930" cy="678455"/>
              </a:xfrm>
              <a:prstGeom prst="rect">
                <a:avLst/>
              </a:prstGeom>
              <a:blipFill>
                <a:blip r:embed="rId2"/>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CDBD656A-A8F0-4635-B806-785D84BC594A}"/>
              </a:ext>
            </a:extLst>
          </p:cNvPr>
          <p:cNvGraphicFramePr>
            <a:graphicFrameLocks noGrp="1"/>
          </p:cNvGraphicFramePr>
          <p:nvPr/>
        </p:nvGraphicFramePr>
        <p:xfrm>
          <a:off x="457200" y="1905000"/>
          <a:ext cx="2946400" cy="2333625"/>
        </p:xfrm>
        <a:graphic>
          <a:graphicData uri="http://schemas.openxmlformats.org/drawingml/2006/table">
            <a:tbl>
              <a:tblPr/>
              <a:tblGrid>
                <a:gridCol w="1752600">
                  <a:extLst>
                    <a:ext uri="{9D8B030D-6E8A-4147-A177-3AD203B41FA5}">
                      <a16:colId xmlns:a16="http://schemas.microsoft.com/office/drawing/2014/main" val="3538923666"/>
                    </a:ext>
                  </a:extLst>
                </a:gridCol>
                <a:gridCol w="1193800">
                  <a:extLst>
                    <a:ext uri="{9D8B030D-6E8A-4147-A177-3AD203B41FA5}">
                      <a16:colId xmlns:a16="http://schemas.microsoft.com/office/drawing/2014/main" val="142977085"/>
                    </a:ext>
                  </a:extLst>
                </a:gridCol>
              </a:tblGrid>
              <a:tr h="333375">
                <a:tc>
                  <a:txBody>
                    <a:bodyPr/>
                    <a:lstStyle/>
                    <a:p>
                      <a:pPr algn="ctr" fontAlgn="ctr"/>
                      <a:r>
                        <a:rPr lang="en-US" sz="2000" b="1" i="0" u="none" strike="noStrike">
                          <a:solidFill>
                            <a:srgbClr val="000000"/>
                          </a:solidFill>
                          <a:effectLst/>
                          <a:latin typeface="Calibri" panose="020F0502020204030204" pitchFamily="34" charset="0"/>
                        </a:rPr>
                        <a:t>Height (inches)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08079339"/>
                  </a:ext>
                </a:extLst>
              </a:tr>
              <a:tr h="333375">
                <a:tc>
                  <a:txBody>
                    <a:bodyPr/>
                    <a:lstStyle/>
                    <a:p>
                      <a:pPr algn="ctr" fontAlgn="ctr"/>
                      <a:r>
                        <a:rPr lang="en-US" sz="2000" b="0" i="0" u="none" strike="noStrike">
                          <a:solidFill>
                            <a:srgbClr val="000000"/>
                          </a:solidFill>
                          <a:effectLst/>
                          <a:latin typeface="Calibri" panose="020F0502020204030204" pitchFamily="34" charset="0"/>
                        </a:rPr>
                        <a:t>48-50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2071272"/>
                  </a:ext>
                </a:extLst>
              </a:tr>
              <a:tr h="333375">
                <a:tc>
                  <a:txBody>
                    <a:bodyPr/>
                    <a:lstStyle/>
                    <a:p>
                      <a:pPr algn="ctr" fontAlgn="ctr"/>
                      <a:r>
                        <a:rPr lang="en-US" sz="2000" b="0" i="0" u="none" strike="noStrike">
                          <a:solidFill>
                            <a:srgbClr val="000000"/>
                          </a:solidFill>
                          <a:effectLst/>
                          <a:latin typeface="Calibri" panose="020F0502020204030204" pitchFamily="34" charset="0"/>
                        </a:rPr>
                        <a:t>50-52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5376438"/>
                  </a:ext>
                </a:extLst>
              </a:tr>
              <a:tr h="333375">
                <a:tc>
                  <a:txBody>
                    <a:bodyPr/>
                    <a:lstStyle/>
                    <a:p>
                      <a:pPr algn="ctr" fontAlgn="ctr"/>
                      <a:r>
                        <a:rPr lang="en-US" sz="2000" b="0" i="0" u="none" strike="noStrike" dirty="0">
                          <a:solidFill>
                            <a:srgbClr val="000000"/>
                          </a:solidFill>
                          <a:effectLst/>
                          <a:latin typeface="Calibri" panose="020F0502020204030204" pitchFamily="34" charset="0"/>
                        </a:rPr>
                        <a:t>52-54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4083991"/>
                  </a:ext>
                </a:extLst>
              </a:tr>
              <a:tr h="333375">
                <a:tc>
                  <a:txBody>
                    <a:bodyPr/>
                    <a:lstStyle/>
                    <a:p>
                      <a:pPr algn="ctr" fontAlgn="ctr"/>
                      <a:r>
                        <a:rPr lang="en-US" sz="2000" b="0" i="0" u="none" strike="noStrike" dirty="0">
                          <a:solidFill>
                            <a:srgbClr val="000000"/>
                          </a:solidFill>
                          <a:effectLst/>
                          <a:latin typeface="Calibri" panose="020F0502020204030204" pitchFamily="34" charset="0"/>
                        </a:rPr>
                        <a:t>54-56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140601"/>
                  </a:ext>
                </a:extLst>
              </a:tr>
              <a:tr h="333375">
                <a:tc>
                  <a:txBody>
                    <a:bodyPr/>
                    <a:lstStyle/>
                    <a:p>
                      <a:pPr algn="ctr" fontAlgn="ctr"/>
                      <a:r>
                        <a:rPr lang="en-US" sz="2000" b="0" i="0" u="none" strike="noStrike" dirty="0">
                          <a:solidFill>
                            <a:srgbClr val="000000"/>
                          </a:solidFill>
                          <a:effectLst/>
                          <a:latin typeface="Calibri" panose="020F0502020204030204" pitchFamily="34" charset="0"/>
                        </a:rPr>
                        <a:t>56-58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88613"/>
                  </a:ext>
                </a:extLst>
              </a:tr>
              <a:tr h="333375">
                <a:tc>
                  <a:txBody>
                    <a:bodyPr/>
                    <a:lstStyle/>
                    <a:p>
                      <a:pPr algn="ctr" fontAlgn="ctr"/>
                      <a:r>
                        <a:rPr lang="en-US" sz="2000" b="0" i="0" u="none" strike="noStrike">
                          <a:solidFill>
                            <a:srgbClr val="000000"/>
                          </a:solidFill>
                          <a:effectLst/>
                          <a:latin typeface="Calibri" panose="020F0502020204030204" pitchFamily="34" charset="0"/>
                        </a:rPr>
                        <a:t>58-60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7578916"/>
                  </a:ext>
                </a:extLst>
              </a:tr>
            </a:tbl>
          </a:graphicData>
        </a:graphic>
      </p:graphicFrame>
      <p:cxnSp>
        <p:nvCxnSpPr>
          <p:cNvPr id="8" name="Straight Arrow Connector 7">
            <a:extLst>
              <a:ext uri="{FF2B5EF4-FFF2-40B4-BE49-F238E27FC236}">
                <a16:creationId xmlns:a16="http://schemas.microsoft.com/office/drawing/2014/main" id="{06C10290-B473-4F9C-B9AC-5015C252AE50}"/>
              </a:ext>
            </a:extLst>
          </p:cNvPr>
          <p:cNvCxnSpPr>
            <a:cxnSpLocks/>
            <a:stCxn id="6" idx="3"/>
            <a:endCxn id="9" idx="1"/>
          </p:cNvCxnSpPr>
          <p:nvPr/>
        </p:nvCxnSpPr>
        <p:spPr>
          <a:xfrm>
            <a:off x="3581400" y="3063378"/>
            <a:ext cx="590515" cy="15388"/>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E9D8DD11-2EAA-48CE-BDEF-ECEF620770DA}"/>
              </a:ext>
            </a:extLst>
          </p:cNvPr>
          <p:cNvSpPr txBox="1"/>
          <p:nvPr/>
        </p:nvSpPr>
        <p:spPr>
          <a:xfrm>
            <a:off x="4171915" y="2878711"/>
            <a:ext cx="2194832" cy="400110"/>
          </a:xfrm>
          <a:prstGeom prst="rect">
            <a:avLst/>
          </a:prstGeom>
          <a:noFill/>
        </p:spPr>
        <p:txBody>
          <a:bodyPr wrap="none" rtlCol="0">
            <a:spAutoFit/>
          </a:bodyPr>
          <a:lstStyle/>
          <a:p>
            <a:r>
              <a:rPr lang="en-US" sz="2000" dirty="0">
                <a:solidFill>
                  <a:srgbClr val="C00000"/>
                </a:solidFill>
              </a:rPr>
              <a:t>Modal class  </a:t>
            </a:r>
            <a:r>
              <a:rPr lang="en-US" sz="2000" dirty="0" err="1">
                <a:solidFill>
                  <a:srgbClr val="C00000"/>
                </a:solidFill>
              </a:rPr>
              <a:t>f</a:t>
            </a:r>
            <a:r>
              <a:rPr lang="en-US" sz="2000" baseline="-25000" dirty="0" err="1">
                <a:solidFill>
                  <a:srgbClr val="C00000"/>
                </a:solidFill>
              </a:rPr>
              <a:t>m</a:t>
            </a:r>
            <a:r>
              <a:rPr lang="en-US" sz="2000" dirty="0">
                <a:solidFill>
                  <a:srgbClr val="C00000"/>
                </a:solidFill>
              </a:rPr>
              <a:t>=10</a:t>
            </a:r>
          </a:p>
        </p:txBody>
      </p:sp>
      <p:cxnSp>
        <p:nvCxnSpPr>
          <p:cNvPr id="11" name="Straight Arrow Connector 10">
            <a:extLst>
              <a:ext uri="{FF2B5EF4-FFF2-40B4-BE49-F238E27FC236}">
                <a16:creationId xmlns:a16="http://schemas.microsoft.com/office/drawing/2014/main" id="{491B1107-FC04-4545-99E6-51FB1DA7D5C0}"/>
              </a:ext>
            </a:extLst>
          </p:cNvPr>
          <p:cNvCxnSpPr>
            <a:cxnSpLocks/>
            <a:endCxn id="14" idx="1"/>
          </p:cNvCxnSpPr>
          <p:nvPr/>
        </p:nvCxnSpPr>
        <p:spPr>
          <a:xfrm flipV="1">
            <a:off x="3403600" y="2379750"/>
            <a:ext cx="806416" cy="360192"/>
          </a:xfrm>
          <a:prstGeom prst="straightConnector1">
            <a:avLst/>
          </a:prstGeom>
          <a:ln w="12700">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D062B4AA-ED39-4D4C-BF20-F8B9309FD806}"/>
              </a:ext>
            </a:extLst>
          </p:cNvPr>
          <p:cNvSpPr txBox="1"/>
          <p:nvPr/>
        </p:nvSpPr>
        <p:spPr>
          <a:xfrm>
            <a:off x="4210016" y="2179695"/>
            <a:ext cx="607859" cy="400110"/>
          </a:xfrm>
          <a:prstGeom prst="rect">
            <a:avLst/>
          </a:prstGeom>
          <a:noFill/>
          <a:ln>
            <a:noFill/>
          </a:ln>
        </p:spPr>
        <p:txBody>
          <a:bodyPr wrap="none" rtlCol="0">
            <a:spAutoFit/>
          </a:bodyPr>
          <a:lstStyle/>
          <a:p>
            <a:r>
              <a:rPr lang="en-US" sz="2000" dirty="0">
                <a:solidFill>
                  <a:schemeClr val="tx2"/>
                </a:solidFill>
              </a:rPr>
              <a:t>f</a:t>
            </a:r>
            <a:r>
              <a:rPr lang="en-US" sz="2000" baseline="-25000" dirty="0">
                <a:solidFill>
                  <a:schemeClr val="tx2"/>
                </a:solidFill>
              </a:rPr>
              <a:t>1</a:t>
            </a:r>
            <a:r>
              <a:rPr lang="en-US" sz="2000" dirty="0">
                <a:solidFill>
                  <a:schemeClr val="tx2"/>
                </a:solidFill>
              </a:rPr>
              <a:t>=7</a:t>
            </a:r>
          </a:p>
        </p:txBody>
      </p:sp>
      <p:cxnSp>
        <p:nvCxnSpPr>
          <p:cNvPr id="16" name="Straight Arrow Connector 15">
            <a:extLst>
              <a:ext uri="{FF2B5EF4-FFF2-40B4-BE49-F238E27FC236}">
                <a16:creationId xmlns:a16="http://schemas.microsoft.com/office/drawing/2014/main" id="{E9742979-27E5-493D-BB51-4498BCE256F3}"/>
              </a:ext>
            </a:extLst>
          </p:cNvPr>
          <p:cNvCxnSpPr>
            <a:cxnSpLocks/>
            <a:endCxn id="18" idx="1"/>
          </p:cNvCxnSpPr>
          <p:nvPr/>
        </p:nvCxnSpPr>
        <p:spPr>
          <a:xfrm>
            <a:off x="3403600" y="3429000"/>
            <a:ext cx="806416" cy="265792"/>
          </a:xfrm>
          <a:prstGeom prst="straightConnector1">
            <a:avLst/>
          </a:prstGeom>
          <a:ln w="12700">
            <a:solidFill>
              <a:srgbClr val="00FF00"/>
            </a:solidFill>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6E3407D4-2743-49A0-9414-EB1CBBBFAA21}"/>
              </a:ext>
            </a:extLst>
          </p:cNvPr>
          <p:cNvSpPr txBox="1"/>
          <p:nvPr/>
        </p:nvSpPr>
        <p:spPr>
          <a:xfrm>
            <a:off x="4210016" y="3494737"/>
            <a:ext cx="607859" cy="400110"/>
          </a:xfrm>
          <a:prstGeom prst="rect">
            <a:avLst/>
          </a:prstGeom>
          <a:noFill/>
          <a:ln>
            <a:noFill/>
          </a:ln>
        </p:spPr>
        <p:txBody>
          <a:bodyPr wrap="none" rtlCol="0">
            <a:spAutoFit/>
          </a:bodyPr>
          <a:lstStyle/>
          <a:p>
            <a:r>
              <a:rPr lang="en-US" sz="2000" dirty="0">
                <a:solidFill>
                  <a:srgbClr val="00FF00"/>
                </a:solidFill>
              </a:rPr>
              <a:t>f</a:t>
            </a:r>
            <a:r>
              <a:rPr lang="en-US" sz="2000" baseline="-25000" dirty="0">
                <a:solidFill>
                  <a:srgbClr val="00FF00"/>
                </a:solidFill>
              </a:rPr>
              <a:t>2</a:t>
            </a:r>
            <a:r>
              <a:rPr lang="en-US" sz="2000" dirty="0">
                <a:solidFill>
                  <a:srgbClr val="00FF00"/>
                </a:solidFill>
              </a:rPr>
              <a:t>=9</a:t>
            </a:r>
          </a:p>
        </p:txBody>
      </p:sp>
      <p:cxnSp>
        <p:nvCxnSpPr>
          <p:cNvPr id="21" name="Straight Arrow Connector 20">
            <a:extLst>
              <a:ext uri="{FF2B5EF4-FFF2-40B4-BE49-F238E27FC236}">
                <a16:creationId xmlns:a16="http://schemas.microsoft.com/office/drawing/2014/main" id="{A7563260-14DE-40B6-B5E3-028F2CBE0C8C}"/>
              </a:ext>
            </a:extLst>
          </p:cNvPr>
          <p:cNvCxnSpPr>
            <a:cxnSpLocks/>
            <a:endCxn id="24" idx="1"/>
          </p:cNvCxnSpPr>
          <p:nvPr/>
        </p:nvCxnSpPr>
        <p:spPr>
          <a:xfrm>
            <a:off x="1143000" y="3116603"/>
            <a:ext cx="3019163" cy="952827"/>
          </a:xfrm>
          <a:prstGeom prst="straightConnector1">
            <a:avLst/>
          </a:prstGeom>
          <a:ln w="12700">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5338A597-8A53-416E-9FA4-31360B99496B}"/>
              </a:ext>
            </a:extLst>
          </p:cNvPr>
          <p:cNvSpPr txBox="1"/>
          <p:nvPr/>
        </p:nvSpPr>
        <p:spPr>
          <a:xfrm>
            <a:off x="4162163" y="3869375"/>
            <a:ext cx="819455" cy="400110"/>
          </a:xfrm>
          <a:prstGeom prst="rect">
            <a:avLst/>
          </a:prstGeom>
          <a:noFill/>
        </p:spPr>
        <p:txBody>
          <a:bodyPr wrap="none" rtlCol="0">
            <a:spAutoFit/>
          </a:bodyPr>
          <a:lstStyle/>
          <a:p>
            <a:r>
              <a:rPr lang="en-US" sz="2000" dirty="0">
                <a:solidFill>
                  <a:srgbClr val="00B0F0"/>
                </a:solidFill>
              </a:rPr>
              <a:t>LB=52</a:t>
            </a:r>
          </a:p>
        </p:txBody>
      </p:sp>
      <p:sp>
        <p:nvSpPr>
          <p:cNvPr id="27" name="TextBox 26">
            <a:extLst>
              <a:ext uri="{FF2B5EF4-FFF2-40B4-BE49-F238E27FC236}">
                <a16:creationId xmlns:a16="http://schemas.microsoft.com/office/drawing/2014/main" id="{4132CFE6-AEC9-4091-99EF-58209D2E0753}"/>
              </a:ext>
            </a:extLst>
          </p:cNvPr>
          <p:cNvSpPr txBox="1"/>
          <p:nvPr/>
        </p:nvSpPr>
        <p:spPr>
          <a:xfrm>
            <a:off x="4270561" y="4295774"/>
            <a:ext cx="577402" cy="400110"/>
          </a:xfrm>
          <a:prstGeom prst="rect">
            <a:avLst/>
          </a:prstGeom>
          <a:noFill/>
        </p:spPr>
        <p:txBody>
          <a:bodyPr wrap="none" rtlCol="0">
            <a:spAutoFit/>
          </a:bodyPr>
          <a:lstStyle/>
          <a:p>
            <a:r>
              <a:rPr lang="en-US" sz="2000" dirty="0">
                <a:solidFill>
                  <a:srgbClr val="C00000"/>
                </a:solidFill>
              </a:rPr>
              <a:t>h=2</a:t>
            </a:r>
          </a:p>
        </p:txBody>
      </p:sp>
      <p:cxnSp>
        <p:nvCxnSpPr>
          <p:cNvPr id="28" name="Straight Arrow Connector 27">
            <a:extLst>
              <a:ext uri="{FF2B5EF4-FFF2-40B4-BE49-F238E27FC236}">
                <a16:creationId xmlns:a16="http://schemas.microsoft.com/office/drawing/2014/main" id="{F35A8646-BDA4-4512-8F5C-162E3A848445}"/>
              </a:ext>
            </a:extLst>
          </p:cNvPr>
          <p:cNvCxnSpPr>
            <a:cxnSpLocks/>
            <a:endCxn id="27" idx="1"/>
          </p:cNvCxnSpPr>
          <p:nvPr/>
        </p:nvCxnSpPr>
        <p:spPr>
          <a:xfrm>
            <a:off x="1295400" y="4238625"/>
            <a:ext cx="2975161" cy="25720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4EB3F02-E3F5-441B-A0A2-97393B30884C}"/>
                  </a:ext>
                </a:extLst>
              </p:cNvPr>
              <p:cNvSpPr txBox="1"/>
              <p:nvPr/>
            </p:nvSpPr>
            <p:spPr>
              <a:xfrm>
                <a:off x="4251511" y="4865079"/>
                <a:ext cx="3183628" cy="490327"/>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panose="02040503050406030204" pitchFamily="18" charset="0"/>
                      </a:rPr>
                      <m:t>𝑚𝑜𝑑𝑒</m:t>
                    </m:r>
                    <m:r>
                      <a:rPr lang="en-US" sz="2000" i="0">
                        <a:latin typeface="Cambria Math" panose="02040503050406030204" pitchFamily="18" charset="0"/>
                      </a:rPr>
                      <m:t>=52+</m:t>
                    </m:r>
                    <m:f>
                      <m:fPr>
                        <m:ctrlPr>
                          <a:rPr lang="en-US" sz="2000" i="1">
                            <a:latin typeface="Cambria Math" panose="02040503050406030204" pitchFamily="18" charset="0"/>
                          </a:rPr>
                        </m:ctrlPr>
                      </m:fPr>
                      <m:num>
                        <m:r>
                          <a:rPr lang="en-US" sz="2000" b="0" i="1" smtClean="0">
                            <a:latin typeface="Cambria Math" panose="02040503050406030204" pitchFamily="18" charset="0"/>
                          </a:rPr>
                          <m:t>(10−7)</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10−7</m:t>
                            </m:r>
                          </m:e>
                        </m:d>
                        <m:r>
                          <a:rPr lang="en-US" sz="2000" b="0" i="1" smtClean="0">
                            <a:latin typeface="Cambria Math" panose="02040503050406030204" pitchFamily="18" charset="0"/>
                          </a:rPr>
                          <m:t>+(10−9)</m:t>
                        </m:r>
                      </m:den>
                    </m:f>
                    <m:r>
                      <a:rPr lang="en-US" sz="2000" i="0">
                        <a:latin typeface="Cambria Math" panose="02040503050406030204" pitchFamily="18" charset="0"/>
                      </a:rPr>
                      <m:t>⋅</m:t>
                    </m:r>
                  </m:oMath>
                </a14:m>
                <a:r>
                  <a:rPr lang="en-US" sz="2000" dirty="0"/>
                  <a:t>2</a:t>
                </a:r>
              </a:p>
            </p:txBody>
          </p:sp>
        </mc:Choice>
        <mc:Fallback xmlns="">
          <p:sp>
            <p:nvSpPr>
              <p:cNvPr id="33" name="TextBox 32">
                <a:extLst>
                  <a:ext uri="{FF2B5EF4-FFF2-40B4-BE49-F238E27FC236}">
                    <a16:creationId xmlns:a16="http://schemas.microsoft.com/office/drawing/2014/main" id="{84EB3F02-E3F5-441B-A0A2-97393B30884C}"/>
                  </a:ext>
                </a:extLst>
              </p:cNvPr>
              <p:cNvSpPr txBox="1">
                <a:spLocks noRot="1" noChangeAspect="1" noMove="1" noResize="1" noEditPoints="1" noAdjustHandles="1" noChangeArrowheads="1" noChangeShapeType="1" noTextEdit="1"/>
              </p:cNvSpPr>
              <p:nvPr/>
            </p:nvSpPr>
            <p:spPr>
              <a:xfrm>
                <a:off x="4251511" y="4865079"/>
                <a:ext cx="3183628" cy="490327"/>
              </a:xfrm>
              <a:prstGeom prst="rect">
                <a:avLst/>
              </a:prstGeom>
              <a:blipFill>
                <a:blip r:embed="rId3"/>
                <a:stretch>
                  <a:fillRect r="-3824" b="-9877"/>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D3DB845D-5DA2-4D76-9C15-2F259E57DD6F}"/>
              </a:ext>
            </a:extLst>
          </p:cNvPr>
          <p:cNvSpPr txBox="1"/>
          <p:nvPr/>
        </p:nvSpPr>
        <p:spPr>
          <a:xfrm>
            <a:off x="4219541" y="5709996"/>
            <a:ext cx="1383712" cy="400110"/>
          </a:xfrm>
          <a:prstGeom prst="rect">
            <a:avLst/>
          </a:prstGeom>
          <a:noFill/>
        </p:spPr>
        <p:txBody>
          <a:bodyPr wrap="none" rtlCol="0">
            <a:spAutoFit/>
          </a:bodyPr>
          <a:lstStyle/>
          <a:p>
            <a:r>
              <a:rPr lang="en-US" sz="2000" dirty="0"/>
              <a:t>mode=53.5</a:t>
            </a:r>
          </a:p>
        </p:txBody>
      </p:sp>
    </p:spTree>
    <p:extLst>
      <p:ext uri="{BB962C8B-B14F-4D97-AF65-F5344CB8AC3E}">
        <p14:creationId xmlns:p14="http://schemas.microsoft.com/office/powerpoint/2010/main" val="209766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4" grpId="0"/>
      <p:bldP spid="9" grpId="0"/>
      <p:bldP spid="14" grpId="0"/>
      <p:bldP spid="18" grpId="0"/>
      <p:bldP spid="24" grpId="0"/>
      <p:bldP spid="27" grpId="0"/>
      <p:bldP spid="33" grpId="0"/>
      <p:bldP spid="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AE69-83AB-4334-B6E3-0A436015F26E}"/>
              </a:ext>
            </a:extLst>
          </p:cNvPr>
          <p:cNvSpPr>
            <a:spLocks noGrp="1"/>
          </p:cNvSpPr>
          <p:nvPr>
            <p:ph type="title"/>
          </p:nvPr>
        </p:nvSpPr>
        <p:spPr/>
        <p:txBody>
          <a:bodyPr/>
          <a:lstStyle/>
          <a:p>
            <a:r>
              <a:rPr lang="en-US" dirty="0"/>
              <a:t>Mode of grouped data</a:t>
            </a:r>
          </a:p>
        </p:txBody>
      </p:sp>
      <p:sp>
        <p:nvSpPr>
          <p:cNvPr id="3" name="Content Placeholder 2">
            <a:extLst>
              <a:ext uri="{FF2B5EF4-FFF2-40B4-BE49-F238E27FC236}">
                <a16:creationId xmlns:a16="http://schemas.microsoft.com/office/drawing/2014/main" id="{E6789352-042F-42D1-9E21-2E9B67774A8E}"/>
              </a:ext>
            </a:extLst>
          </p:cNvPr>
          <p:cNvSpPr>
            <a:spLocks noGrp="1"/>
          </p:cNvSpPr>
          <p:nvPr>
            <p:ph idx="1"/>
          </p:nvPr>
        </p:nvSpPr>
        <p:spPr/>
        <p:txBody>
          <a:bodyPr/>
          <a:lstStyle/>
          <a:p>
            <a:r>
              <a:rPr lang="en-US" b="1" dirty="0"/>
              <a:t>Example: </a:t>
            </a:r>
            <a:r>
              <a:rPr lang="en-US" dirty="0"/>
              <a:t>Following table shows the grades and their frequencies obtained by the students. Obtain </a:t>
            </a:r>
            <a:r>
              <a:rPr lang="en-US"/>
              <a:t>the mode </a:t>
            </a:r>
            <a:r>
              <a:rPr lang="en-US" dirty="0"/>
              <a:t>of grade</a:t>
            </a:r>
          </a:p>
          <a:p>
            <a:endParaRPr lang="en-US" b="1" dirty="0"/>
          </a:p>
        </p:txBody>
      </p:sp>
      <p:graphicFrame>
        <p:nvGraphicFramePr>
          <p:cNvPr id="4" name="Table 3">
            <a:extLst>
              <a:ext uri="{FF2B5EF4-FFF2-40B4-BE49-F238E27FC236}">
                <a16:creationId xmlns:a16="http://schemas.microsoft.com/office/drawing/2014/main" id="{380F972D-85A3-4401-8787-30BE479E800F}"/>
              </a:ext>
            </a:extLst>
          </p:cNvPr>
          <p:cNvGraphicFramePr>
            <a:graphicFrameLocks noGrp="1"/>
          </p:cNvGraphicFramePr>
          <p:nvPr/>
        </p:nvGraphicFramePr>
        <p:xfrm>
          <a:off x="381000" y="3124200"/>
          <a:ext cx="2070100" cy="2333625"/>
        </p:xfrm>
        <a:graphic>
          <a:graphicData uri="http://schemas.openxmlformats.org/drawingml/2006/table">
            <a:tbl>
              <a:tblPr/>
              <a:tblGrid>
                <a:gridCol w="863600">
                  <a:extLst>
                    <a:ext uri="{9D8B030D-6E8A-4147-A177-3AD203B41FA5}">
                      <a16:colId xmlns:a16="http://schemas.microsoft.com/office/drawing/2014/main" val="3287527920"/>
                    </a:ext>
                  </a:extLst>
                </a:gridCol>
                <a:gridCol w="1206500">
                  <a:extLst>
                    <a:ext uri="{9D8B030D-6E8A-4147-A177-3AD203B41FA5}">
                      <a16:colId xmlns:a16="http://schemas.microsoft.com/office/drawing/2014/main" val="455689974"/>
                    </a:ext>
                  </a:extLst>
                </a:gridCol>
              </a:tblGrid>
              <a:tr h="333375">
                <a:tc>
                  <a:txBody>
                    <a:bodyPr/>
                    <a:lstStyle/>
                    <a:p>
                      <a:pPr algn="ctr" fontAlgn="ctr"/>
                      <a:r>
                        <a:rPr lang="en-US" sz="2000" b="1" i="0" u="none" strike="noStrike">
                          <a:solidFill>
                            <a:srgbClr val="000000"/>
                          </a:solidFill>
                          <a:effectLst/>
                          <a:latin typeface="Calibri" panose="020F0502020204030204" pitchFamily="34" charset="0"/>
                        </a:rPr>
                        <a:t>Grades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dirty="0">
                          <a:solidFill>
                            <a:srgbClr val="000000"/>
                          </a:solidFill>
                          <a:effectLst/>
                          <a:latin typeface="Calibri" panose="020F0502020204030204" pitchFamily="34" charset="0"/>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81710675"/>
                  </a:ext>
                </a:extLst>
              </a:tr>
              <a:tr h="333375">
                <a:tc>
                  <a:txBody>
                    <a:bodyPr/>
                    <a:lstStyle/>
                    <a:p>
                      <a:pPr algn="ctr" fontAlgn="ctr"/>
                      <a:r>
                        <a:rPr lang="en-US" sz="2000" b="0" i="0" u="none" strike="noStrike">
                          <a:solidFill>
                            <a:srgbClr val="000000"/>
                          </a:solidFill>
                          <a:effectLst/>
                          <a:latin typeface="Calibri" panose="020F0502020204030204" pitchFamily="34" charset="0"/>
                        </a:rPr>
                        <a:t>40-49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313620"/>
                  </a:ext>
                </a:extLst>
              </a:tr>
              <a:tr h="333375">
                <a:tc>
                  <a:txBody>
                    <a:bodyPr/>
                    <a:lstStyle/>
                    <a:p>
                      <a:pPr algn="ctr" fontAlgn="ctr"/>
                      <a:r>
                        <a:rPr lang="en-US" sz="2000" b="0" i="0" u="none" strike="noStrike">
                          <a:solidFill>
                            <a:srgbClr val="000000"/>
                          </a:solidFill>
                          <a:effectLst/>
                          <a:latin typeface="Calibri" panose="020F0502020204030204" pitchFamily="34" charset="0"/>
                        </a:rPr>
                        <a:t>50-59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939688"/>
                  </a:ext>
                </a:extLst>
              </a:tr>
              <a:tr h="333375">
                <a:tc>
                  <a:txBody>
                    <a:bodyPr/>
                    <a:lstStyle/>
                    <a:p>
                      <a:pPr algn="ctr" fontAlgn="ctr"/>
                      <a:r>
                        <a:rPr lang="en-US" sz="2000" b="0" i="0" u="none" strike="noStrike">
                          <a:solidFill>
                            <a:srgbClr val="000000"/>
                          </a:solidFill>
                          <a:effectLst/>
                          <a:latin typeface="Calibri" panose="020F0502020204030204" pitchFamily="34" charset="0"/>
                        </a:rPr>
                        <a:t>60-69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912513"/>
                  </a:ext>
                </a:extLst>
              </a:tr>
              <a:tr h="333375">
                <a:tc>
                  <a:txBody>
                    <a:bodyPr/>
                    <a:lstStyle/>
                    <a:p>
                      <a:pPr algn="ctr" fontAlgn="ctr"/>
                      <a:r>
                        <a:rPr lang="en-US" sz="2000" b="0" i="0" u="none" strike="noStrike">
                          <a:solidFill>
                            <a:srgbClr val="000000"/>
                          </a:solidFill>
                          <a:effectLst/>
                          <a:latin typeface="Calibri" panose="020F0502020204030204" pitchFamily="34" charset="0"/>
                        </a:rPr>
                        <a:t>70-79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793883"/>
                  </a:ext>
                </a:extLst>
              </a:tr>
              <a:tr h="333375">
                <a:tc>
                  <a:txBody>
                    <a:bodyPr/>
                    <a:lstStyle/>
                    <a:p>
                      <a:pPr algn="ctr" fontAlgn="ctr"/>
                      <a:r>
                        <a:rPr lang="en-US" sz="2000" b="0" i="0" u="none" strike="noStrike">
                          <a:solidFill>
                            <a:srgbClr val="000000"/>
                          </a:solidFill>
                          <a:effectLst/>
                          <a:latin typeface="Calibri" panose="020F0502020204030204" pitchFamily="34" charset="0"/>
                        </a:rPr>
                        <a:t>80-89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925771"/>
                  </a:ext>
                </a:extLst>
              </a:tr>
              <a:tr h="333375">
                <a:tc>
                  <a:txBody>
                    <a:bodyPr/>
                    <a:lstStyle/>
                    <a:p>
                      <a:pPr algn="ctr" fontAlgn="ctr"/>
                      <a:r>
                        <a:rPr lang="en-US" sz="2000" b="0" i="0" u="none" strike="noStrike">
                          <a:solidFill>
                            <a:srgbClr val="000000"/>
                          </a:solidFill>
                          <a:effectLst/>
                          <a:latin typeface="Calibri" panose="020F0502020204030204" pitchFamily="34" charset="0"/>
                        </a:rPr>
                        <a:t>90-100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770800"/>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F15F24A-D9AC-4BCE-A658-E65844E64A15}"/>
                  </a:ext>
                </a:extLst>
              </p:cNvPr>
              <p:cNvSpPr/>
              <p:nvPr/>
            </p:nvSpPr>
            <p:spPr>
              <a:xfrm>
                <a:off x="4191000" y="2667000"/>
                <a:ext cx="4241930"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𝒎𝒐𝒅𝒆</m:t>
                      </m:r>
                      <m:r>
                        <a:rPr lang="en-US" b="1" dirty="0">
                          <a:latin typeface="Cambria Math" panose="02040503050406030204" pitchFamily="18" charset="0"/>
                        </a:rPr>
                        <m:t>=</m:t>
                      </m:r>
                      <m:r>
                        <a:rPr lang="en-US" b="1" i="1" dirty="0">
                          <a:latin typeface="Cambria Math" panose="02040503050406030204" pitchFamily="18" charset="0"/>
                        </a:rPr>
                        <m:t>𝑳</m:t>
                      </m:r>
                      <m:r>
                        <a:rPr lang="en-US" b="1" i="1" dirty="0" smtClean="0">
                          <a:latin typeface="Cambria Math" panose="02040503050406030204" pitchFamily="18" charset="0"/>
                        </a:rPr>
                        <m:t>𝑩</m:t>
                      </m:r>
                      <m:r>
                        <a:rPr lang="en-US" b="1" dirty="0">
                          <a:latin typeface="Cambria Math" panose="02040503050406030204" pitchFamily="18" charset="0"/>
                        </a:rPr>
                        <m:t>+</m:t>
                      </m:r>
                      <m:f>
                        <m:fPr>
                          <m:ctrlPr>
                            <a:rPr lang="en-US" b="1" i="1" dirty="0">
                              <a:latin typeface="Cambria Math" panose="02040503050406030204" pitchFamily="18" charset="0"/>
                            </a:rPr>
                          </m:ctrlPr>
                        </m:fPr>
                        <m:num>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𝒇</m:t>
                              </m:r>
                              <m:r>
                                <a:rPr lang="en-US" b="1" i="1" baseline="-25000" dirty="0" smtClean="0">
                                  <a:latin typeface="Cambria Math" panose="02040503050406030204" pitchFamily="18" charset="0"/>
                                </a:rPr>
                                <m:t>𝒎</m:t>
                              </m:r>
                              <m:r>
                                <a:rPr lang="en-US" b="1" dirty="0">
                                  <a:latin typeface="Cambria Math" panose="02040503050406030204" pitchFamily="18" charset="0"/>
                                </a:rPr>
                                <m:t>−</m:t>
                              </m:r>
                              <m:r>
                                <a:rPr lang="en-US" b="1" i="1" dirty="0">
                                  <a:latin typeface="Cambria Math" panose="02040503050406030204" pitchFamily="18" charset="0"/>
                                </a:rPr>
                                <m:t>𝒇</m:t>
                              </m:r>
                              <m:r>
                                <a:rPr lang="en-US" b="1" i="1" baseline="-25000" dirty="0" smtClean="0">
                                  <a:latin typeface="Cambria Math" panose="02040503050406030204" pitchFamily="18" charset="0"/>
                                </a:rPr>
                                <m:t>𝟏</m:t>
                              </m:r>
                            </m:e>
                          </m:d>
                        </m:num>
                        <m:den>
                          <m:d>
                            <m:dPr>
                              <m:ctrlPr>
                                <a:rPr lang="en-US" b="1" i="1" dirty="0">
                                  <a:latin typeface="Cambria Math" panose="02040503050406030204" pitchFamily="18" charset="0"/>
                                </a:rPr>
                              </m:ctrlPr>
                            </m:dPr>
                            <m:e>
                              <m:r>
                                <a:rPr lang="en-US" b="1" i="1" dirty="0">
                                  <a:latin typeface="Cambria Math" panose="02040503050406030204" pitchFamily="18" charset="0"/>
                                </a:rPr>
                                <m:t>𝒇</m:t>
                              </m:r>
                              <m:r>
                                <a:rPr lang="en-US" b="1" i="1" baseline="-25000" dirty="0">
                                  <a:latin typeface="Cambria Math" panose="02040503050406030204" pitchFamily="18" charset="0"/>
                                </a:rPr>
                                <m:t>𝒎</m:t>
                              </m:r>
                              <m:r>
                                <a:rPr lang="en-US" b="1" dirty="0">
                                  <a:latin typeface="Cambria Math" panose="02040503050406030204" pitchFamily="18" charset="0"/>
                                </a:rPr>
                                <m:t>−</m:t>
                              </m:r>
                              <m:r>
                                <a:rPr lang="en-US" b="1" i="1" dirty="0">
                                  <a:latin typeface="Cambria Math" panose="02040503050406030204" pitchFamily="18" charset="0"/>
                                </a:rPr>
                                <m:t>𝒇</m:t>
                              </m:r>
                              <m:r>
                                <a:rPr lang="en-US" b="1" i="1" baseline="-25000" dirty="0">
                                  <a:latin typeface="Cambria Math" panose="02040503050406030204" pitchFamily="18" charset="0"/>
                                </a:rPr>
                                <m:t>𝟏</m:t>
                              </m:r>
                            </m:e>
                          </m:d>
                          <m:r>
                            <a:rPr lang="en-US" b="1" i="1" dirty="0" smtClean="0">
                              <a:latin typeface="Cambria Math" panose="02040503050406030204" pitchFamily="18" charset="0"/>
                            </a:rPr>
                            <m:t>+</m:t>
                          </m:r>
                          <m:d>
                            <m:dPr>
                              <m:ctrlPr>
                                <a:rPr lang="en-US" b="1" i="1" dirty="0">
                                  <a:latin typeface="Cambria Math" panose="02040503050406030204" pitchFamily="18" charset="0"/>
                                </a:rPr>
                              </m:ctrlPr>
                            </m:dPr>
                            <m:e>
                              <m:r>
                                <a:rPr lang="en-US" b="1" i="1" dirty="0">
                                  <a:latin typeface="Cambria Math" panose="02040503050406030204" pitchFamily="18" charset="0"/>
                                </a:rPr>
                                <m:t>𝒇</m:t>
                              </m:r>
                              <m:r>
                                <a:rPr lang="en-US" b="1" i="1" baseline="-25000" dirty="0">
                                  <a:latin typeface="Cambria Math" panose="02040503050406030204" pitchFamily="18" charset="0"/>
                                </a:rPr>
                                <m:t>𝒎</m:t>
                              </m:r>
                              <m:r>
                                <a:rPr lang="en-US" b="1" dirty="0">
                                  <a:latin typeface="Cambria Math" panose="02040503050406030204" pitchFamily="18" charset="0"/>
                                </a:rPr>
                                <m:t>−</m:t>
                              </m:r>
                              <m:r>
                                <a:rPr lang="en-US" b="1" i="1" dirty="0">
                                  <a:latin typeface="Cambria Math" panose="02040503050406030204" pitchFamily="18" charset="0"/>
                                </a:rPr>
                                <m:t>𝒇</m:t>
                              </m:r>
                              <m:r>
                                <a:rPr lang="en-US" b="1" i="1" baseline="-25000" dirty="0" smtClean="0">
                                  <a:latin typeface="Cambria Math" panose="02040503050406030204" pitchFamily="18" charset="0"/>
                                </a:rPr>
                                <m:t>𝟐</m:t>
                              </m:r>
                            </m:e>
                          </m:d>
                        </m:den>
                      </m:f>
                      <m:r>
                        <a:rPr lang="en-US" b="1" dirty="0">
                          <a:latin typeface="Cambria Math" panose="02040503050406030204" pitchFamily="18" charset="0"/>
                        </a:rPr>
                        <m:t>⋅</m:t>
                      </m:r>
                      <m:r>
                        <a:rPr lang="en-US" b="1" i="0" dirty="0" smtClean="0">
                          <a:latin typeface="Cambria Math" panose="02040503050406030204" pitchFamily="18" charset="0"/>
                        </a:rPr>
                        <m:t>𝐡</m:t>
                      </m:r>
                    </m:oMath>
                  </m:oMathPara>
                </a14:m>
                <a:endParaRPr lang="en-US" b="1" dirty="0"/>
              </a:p>
            </p:txBody>
          </p:sp>
        </mc:Choice>
        <mc:Fallback xmlns="">
          <p:sp>
            <p:nvSpPr>
              <p:cNvPr id="5" name="Rectangle 4">
                <a:extLst>
                  <a:ext uri="{FF2B5EF4-FFF2-40B4-BE49-F238E27FC236}">
                    <a16:creationId xmlns:a16="http://schemas.microsoft.com/office/drawing/2014/main" id="{DF15F24A-D9AC-4BCE-A658-E65844E64A15}"/>
                  </a:ext>
                </a:extLst>
              </p:cNvPr>
              <p:cNvSpPr>
                <a:spLocks noRot="1" noChangeAspect="1" noMove="1" noResize="1" noEditPoints="1" noAdjustHandles="1" noChangeArrowheads="1" noChangeShapeType="1" noTextEdit="1"/>
              </p:cNvSpPr>
              <p:nvPr/>
            </p:nvSpPr>
            <p:spPr>
              <a:xfrm>
                <a:off x="4191000" y="2667000"/>
                <a:ext cx="4241930" cy="678455"/>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997BA1A-564B-495D-A84B-16762A7C1C22}"/>
              </a:ext>
            </a:extLst>
          </p:cNvPr>
          <p:cNvSpPr txBox="1"/>
          <p:nvPr/>
        </p:nvSpPr>
        <p:spPr>
          <a:xfrm>
            <a:off x="4191000" y="4291012"/>
            <a:ext cx="1090363" cy="369332"/>
          </a:xfrm>
          <a:prstGeom prst="rect">
            <a:avLst/>
          </a:prstGeom>
          <a:noFill/>
        </p:spPr>
        <p:txBody>
          <a:bodyPr wrap="none" rtlCol="0">
            <a:spAutoFit/>
          </a:bodyPr>
          <a:lstStyle/>
          <a:p>
            <a:r>
              <a:rPr lang="en-US" dirty="0"/>
              <a:t>Mode=77</a:t>
            </a:r>
          </a:p>
        </p:txBody>
      </p:sp>
    </p:spTree>
    <p:extLst>
      <p:ext uri="{BB962C8B-B14F-4D97-AF65-F5344CB8AC3E}">
        <p14:creationId xmlns:p14="http://schemas.microsoft.com/office/powerpoint/2010/main" val="190366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C88E-0EA0-4307-8E17-17264C83C63B}"/>
              </a:ext>
            </a:extLst>
          </p:cNvPr>
          <p:cNvSpPr>
            <a:spLocks noGrp="1"/>
          </p:cNvSpPr>
          <p:nvPr>
            <p:ph type="title"/>
          </p:nvPr>
        </p:nvSpPr>
        <p:spPr/>
        <p:txBody>
          <a:bodyPr/>
          <a:lstStyle/>
          <a:p>
            <a:r>
              <a:rPr lang="en-US" dirty="0"/>
              <a:t>Mode of the sample</a:t>
            </a:r>
          </a:p>
        </p:txBody>
      </p:sp>
      <p:sp>
        <p:nvSpPr>
          <p:cNvPr id="3" name="Content Placeholder 2">
            <a:extLst>
              <a:ext uri="{FF2B5EF4-FFF2-40B4-BE49-F238E27FC236}">
                <a16:creationId xmlns:a16="http://schemas.microsoft.com/office/drawing/2014/main" id="{A8EE9CA4-8929-4AB9-8F39-61134B389071}"/>
              </a:ext>
            </a:extLst>
          </p:cNvPr>
          <p:cNvSpPr>
            <a:spLocks noGrp="1"/>
          </p:cNvSpPr>
          <p:nvPr>
            <p:ph idx="1"/>
          </p:nvPr>
        </p:nvSpPr>
        <p:spPr/>
        <p:txBody>
          <a:bodyPr/>
          <a:lstStyle/>
          <a:p>
            <a:r>
              <a:rPr lang="en-US" b="1" dirty="0"/>
              <a:t>Bimodal</a:t>
            </a:r>
            <a:r>
              <a:rPr lang="en-US" dirty="0"/>
              <a:t>:</a:t>
            </a:r>
          </a:p>
          <a:p>
            <a:pPr lvl="1"/>
            <a:r>
              <a:rPr lang="en-US" dirty="0"/>
              <a:t>When there are two modes in a data set, then the set is called bimodal.</a:t>
            </a:r>
          </a:p>
          <a:p>
            <a:pPr marL="457200" lvl="1" indent="0">
              <a:buNone/>
            </a:pPr>
            <a:r>
              <a:rPr lang="en-US" b="1" i="1" dirty="0"/>
              <a:t>For example</a:t>
            </a:r>
          </a:p>
          <a:p>
            <a:pPr lvl="1"/>
            <a:r>
              <a:rPr lang="en-US" dirty="0"/>
              <a:t>The mode of Set A = {2,2,2,3,4,4,5,5,5} is 2 and 5, because both 2 and 5 is repeated three times in the given set.</a:t>
            </a:r>
          </a:p>
        </p:txBody>
      </p:sp>
    </p:spTree>
    <p:extLst>
      <p:ext uri="{BB962C8B-B14F-4D97-AF65-F5344CB8AC3E}">
        <p14:creationId xmlns:p14="http://schemas.microsoft.com/office/powerpoint/2010/main" val="33650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C88E-0EA0-4307-8E17-17264C83C63B}"/>
              </a:ext>
            </a:extLst>
          </p:cNvPr>
          <p:cNvSpPr>
            <a:spLocks noGrp="1"/>
          </p:cNvSpPr>
          <p:nvPr>
            <p:ph type="title"/>
          </p:nvPr>
        </p:nvSpPr>
        <p:spPr/>
        <p:txBody>
          <a:bodyPr/>
          <a:lstStyle/>
          <a:p>
            <a:r>
              <a:rPr lang="en-US" dirty="0"/>
              <a:t>Mode of the sample</a:t>
            </a:r>
          </a:p>
        </p:txBody>
      </p:sp>
      <p:sp>
        <p:nvSpPr>
          <p:cNvPr id="3" name="Content Placeholder 2">
            <a:extLst>
              <a:ext uri="{FF2B5EF4-FFF2-40B4-BE49-F238E27FC236}">
                <a16:creationId xmlns:a16="http://schemas.microsoft.com/office/drawing/2014/main" id="{A8EE9CA4-8929-4AB9-8F39-61134B389071}"/>
              </a:ext>
            </a:extLst>
          </p:cNvPr>
          <p:cNvSpPr>
            <a:spLocks noGrp="1"/>
          </p:cNvSpPr>
          <p:nvPr>
            <p:ph idx="1"/>
          </p:nvPr>
        </p:nvSpPr>
        <p:spPr/>
        <p:txBody>
          <a:bodyPr/>
          <a:lstStyle/>
          <a:p>
            <a:r>
              <a:rPr lang="en-US" b="1" dirty="0"/>
              <a:t>Trimodal</a:t>
            </a:r>
            <a:endParaRPr lang="en-US" dirty="0"/>
          </a:p>
          <a:p>
            <a:pPr lvl="1"/>
            <a:r>
              <a:rPr lang="en-US" dirty="0"/>
              <a:t>When there are three modes in a data set, then the set is called trimodal.</a:t>
            </a:r>
          </a:p>
          <a:p>
            <a:pPr marL="457200" lvl="1" indent="0">
              <a:buNone/>
            </a:pPr>
            <a:r>
              <a:rPr lang="en-US" b="1" i="1" dirty="0"/>
              <a:t>For example</a:t>
            </a:r>
          </a:p>
          <a:p>
            <a:pPr lvl="1"/>
            <a:r>
              <a:rPr lang="en-US" dirty="0"/>
              <a:t>The mode of set A = {2,2,2,3,4,4,5,5,5,7,8,8,8} is 2, 5 and 8</a:t>
            </a:r>
          </a:p>
          <a:p>
            <a:r>
              <a:rPr lang="en-US" b="1" dirty="0"/>
              <a:t>Multimodal</a:t>
            </a:r>
          </a:p>
          <a:p>
            <a:pPr lvl="1"/>
            <a:r>
              <a:rPr lang="en-US" dirty="0"/>
              <a:t>When there are four or more modes in a data set, then the set is called multimodal.</a:t>
            </a:r>
          </a:p>
        </p:txBody>
      </p:sp>
    </p:spTree>
    <p:extLst>
      <p:ext uri="{BB962C8B-B14F-4D97-AF65-F5344CB8AC3E}">
        <p14:creationId xmlns:p14="http://schemas.microsoft.com/office/powerpoint/2010/main" val="49097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1F05-60C0-4B68-908A-6CD197BF9255}"/>
              </a:ext>
            </a:extLst>
          </p:cNvPr>
          <p:cNvSpPr>
            <a:spLocks noGrp="1"/>
          </p:cNvSpPr>
          <p:nvPr>
            <p:ph type="title"/>
          </p:nvPr>
        </p:nvSpPr>
        <p:spPr/>
        <p:txBody>
          <a:bodyPr/>
          <a:lstStyle/>
          <a:p>
            <a:r>
              <a:rPr lang="en-US" dirty="0"/>
              <a:t>Mode Examples</a:t>
            </a:r>
          </a:p>
        </p:txBody>
      </p:sp>
      <p:sp>
        <p:nvSpPr>
          <p:cNvPr id="3" name="Content Placeholder 2">
            <a:extLst>
              <a:ext uri="{FF2B5EF4-FFF2-40B4-BE49-F238E27FC236}">
                <a16:creationId xmlns:a16="http://schemas.microsoft.com/office/drawing/2014/main" id="{6D9C049C-9267-413F-897C-9864FE7FFECA}"/>
              </a:ext>
            </a:extLst>
          </p:cNvPr>
          <p:cNvSpPr>
            <a:spLocks noGrp="1"/>
          </p:cNvSpPr>
          <p:nvPr>
            <p:ph idx="1"/>
          </p:nvPr>
        </p:nvSpPr>
        <p:spPr/>
        <p:txBody>
          <a:bodyPr/>
          <a:lstStyle/>
          <a:p>
            <a:r>
              <a:rPr lang="en-US" dirty="0"/>
              <a:t>The following table represents the number of wickets taken by a bowler in 10 matches. Find the mode of the given set of data.</a:t>
            </a:r>
          </a:p>
        </p:txBody>
      </p:sp>
      <p:pic>
        <p:nvPicPr>
          <p:cNvPr id="4" name="Picture 3">
            <a:extLst>
              <a:ext uri="{FF2B5EF4-FFF2-40B4-BE49-F238E27FC236}">
                <a16:creationId xmlns:a16="http://schemas.microsoft.com/office/drawing/2014/main" id="{542AFD92-50E2-4E55-BE06-167FD959863F}"/>
              </a:ext>
            </a:extLst>
          </p:cNvPr>
          <p:cNvPicPr>
            <a:picLocks noChangeAspect="1"/>
          </p:cNvPicPr>
          <p:nvPr/>
        </p:nvPicPr>
        <p:blipFill>
          <a:blip r:embed="rId3"/>
          <a:stretch>
            <a:fillRect/>
          </a:stretch>
        </p:blipFill>
        <p:spPr>
          <a:xfrm>
            <a:off x="479583" y="2995612"/>
            <a:ext cx="8184833" cy="866775"/>
          </a:xfrm>
          <a:prstGeom prst="rect">
            <a:avLst/>
          </a:prstGeom>
        </p:spPr>
      </p:pic>
    </p:spTree>
    <p:extLst>
      <p:ext uri="{BB962C8B-B14F-4D97-AF65-F5344CB8AC3E}">
        <p14:creationId xmlns:p14="http://schemas.microsoft.com/office/powerpoint/2010/main" val="995841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1F05-60C0-4B68-908A-6CD197BF9255}"/>
              </a:ext>
            </a:extLst>
          </p:cNvPr>
          <p:cNvSpPr>
            <a:spLocks noGrp="1"/>
          </p:cNvSpPr>
          <p:nvPr>
            <p:ph type="title"/>
          </p:nvPr>
        </p:nvSpPr>
        <p:spPr/>
        <p:txBody>
          <a:bodyPr/>
          <a:lstStyle/>
          <a:p>
            <a:r>
              <a:rPr lang="en-US" dirty="0"/>
              <a:t>Mode Examples</a:t>
            </a:r>
          </a:p>
        </p:txBody>
      </p:sp>
      <p:sp>
        <p:nvSpPr>
          <p:cNvPr id="3" name="Content Placeholder 2">
            <a:extLst>
              <a:ext uri="{FF2B5EF4-FFF2-40B4-BE49-F238E27FC236}">
                <a16:creationId xmlns:a16="http://schemas.microsoft.com/office/drawing/2014/main" id="{6D9C049C-9267-413F-897C-9864FE7FFECA}"/>
              </a:ext>
            </a:extLst>
          </p:cNvPr>
          <p:cNvSpPr>
            <a:spLocks noGrp="1"/>
          </p:cNvSpPr>
          <p:nvPr>
            <p:ph idx="1"/>
          </p:nvPr>
        </p:nvSpPr>
        <p:spPr/>
        <p:txBody>
          <a:bodyPr>
            <a:normAutofit/>
          </a:bodyPr>
          <a:lstStyle/>
          <a:p>
            <a:pPr marL="514350" indent="-514350">
              <a:buFont typeface="+mj-lt"/>
              <a:buAutoNum type="arabicPeriod"/>
            </a:pPr>
            <a:r>
              <a:rPr lang="en-US" dirty="0"/>
              <a:t>Find the mode of the given data set: 3, 3, 6, 9, 15, 15, 15, 27, 27, 37, 48.</a:t>
            </a:r>
          </a:p>
          <a:p>
            <a:pPr marL="514350" indent="-514350">
              <a:buFont typeface="+mj-lt"/>
              <a:buAutoNum type="arabicPeriod"/>
            </a:pPr>
            <a:r>
              <a:rPr lang="en-US" dirty="0"/>
              <a:t>Find the mode of 4, 4, 4, 9, 15, 15, 15, 27, 37, 48 data set.</a:t>
            </a:r>
          </a:p>
          <a:p>
            <a:pPr marL="514350" indent="-514350">
              <a:buFont typeface="+mj-lt"/>
              <a:buAutoNum type="arabicPeriod"/>
            </a:pPr>
            <a:r>
              <a:rPr lang="en-US" dirty="0"/>
              <a:t>Find the mode of 3, 6, 9, 16, 27, 37, 48.</a:t>
            </a:r>
          </a:p>
        </p:txBody>
      </p:sp>
    </p:spTree>
    <p:extLst>
      <p:ext uri="{BB962C8B-B14F-4D97-AF65-F5344CB8AC3E}">
        <p14:creationId xmlns:p14="http://schemas.microsoft.com/office/powerpoint/2010/main" val="2376191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engenalan Sistem Digital&amp;quot;&quot;/&gt;&lt;property id=&quot;20307&quot; value=&quot;256&quot;/&gt;&lt;/object&gt;&lt;object type=&quot;3&quot; unique_id=&quot;10206&quot;&gt;&lt;property id=&quot;20148&quot; value=&quot;5&quot;/&gt;&lt;property id=&quot;20300&quot; value=&quot;Slide 10 - &amp;quot;Referensi&amp;quot;&quot;/&gt;&lt;property id=&quot;20307&quot; value=&quot;266&quot;/&gt;&lt;/object&gt;&lt;object type=&quot;3&quot; unique_id=&quot;10207&quot;&gt;&lt;property id=&quot;20148&quot; value=&quot;5&quot;/&gt;&lt;property id=&quot;20300&quot; value=&quot;Slide 2 - &amp;quot;Analog vs Digital&amp;quot;&quot;/&gt;&lt;property id=&quot;20307&quot; value=&quot;267&quot;/&gt;&lt;/object&gt;&lt;object type=&quot;3&quot; unique_id=&quot;10208&quot;&gt;&lt;property id=&quot;20148&quot; value=&quot;5&quot;/&gt;&lt;property id=&quot;20300&quot; value=&quot;Slide 5 - &amp;quot;Diagram Voltmeter Analog&amp;quot;&quot;/&gt;&lt;property id=&quot;20307&quot; value=&quot;268&quot;/&gt;&lt;/object&gt;&lt;object type=&quot;3&quot; unique_id=&quot;10209&quot;&gt;&lt;property id=&quot;20148&quot; value=&quot;5&quot;/&gt;&lt;property id=&quot;20300&quot; value=&quot;Slide 3 - &amp;quot;Voltmeter Analog vs Voltmeter Digital&amp;quot;&quot;/&gt;&lt;property id=&quot;20307&quot; value=&quot;269&quot;/&gt;&lt;/object&gt;&lt;object type=&quot;3&quot; unique_id=&quot;10210&quot;&gt;&lt;property id=&quot;20148&quot; value=&quot;5&quot;/&gt;&lt;property id=&quot;20300&quot; value=&quot;Slide 4 - &amp;quot;Spektrum Kontinu vs Spektrum Diskrit&amp;quot;&quot;/&gt;&lt;property id=&quot;20307&quot; value=&quot;270&quot;/&gt;&lt;/object&gt;&lt;object type=&quot;3&quot; unique_id=&quot;10211&quot;&gt;&lt;property id=&quot;20148&quot; value=&quot;5&quot;/&gt;&lt;property id=&quot;20300&quot; value=&quot;Slide 6 - &amp;quot;Diagram Voltmeter Digital&amp;quot;&quot;/&gt;&lt;property id=&quot;20307&quot; value=&quot;271&quot;/&gt;&lt;/object&gt;&lt;object type=&quot;3&quot; unique_id=&quot;10212&quot;&gt;&lt;property id=&quot;20148&quot; value=&quot;5&quot;/&gt;&lt;property id=&quot;20300&quot; value=&quot;Slide 7 - &amp;quot;Aplikasi Rangkaian Digital&amp;quot;&quot;/&gt;&lt;property id=&quot;20307&quot; value=&quot;272&quot;/&gt;&lt;/object&gt;&lt;object type=&quot;3&quot; unique_id=&quot;10213&quot;&gt;&lt;property id=&quot;20148&quot; value=&quot;5&quot;/&gt;&lt;property id=&quot;20300&quot; value=&quot;Slide 8 - &amp;quot;Apa Alasan Memilih Digital?&amp;quot;&quot;/&gt;&lt;property id=&quot;20307&quot; value=&quot;273&quot;/&gt;&lt;/object&gt;&lt;object type=&quot;3&quot; unique_id=&quot;10214&quot;&gt;&lt;property id=&quot;20148&quot; value=&quot;5&quot;/&gt;&lt;property id=&quot;20300&quot; value=&quot;Slide 9 - &amp;quot;Alasan Analog Masih Bertahan &amp;quot;&quot;/&gt;&lt;property id=&quot;20307&quot; value=&quot;274&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29320</TotalTime>
  <Words>3646</Words>
  <Application>Microsoft Office PowerPoint</Application>
  <PresentationFormat>On-screen Show (4:3)</PresentationFormat>
  <Paragraphs>578</Paragraphs>
  <Slides>53</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9" baseType="lpstr">
      <vt:lpstr>Arial</vt:lpstr>
      <vt:lpstr>Calibri</vt:lpstr>
      <vt:lpstr>Cambria Math</vt:lpstr>
      <vt:lpstr>Verdana</vt:lpstr>
      <vt:lpstr>Default Design</vt:lpstr>
      <vt:lpstr>Worksheet</vt:lpstr>
      <vt:lpstr>Measures of Location/Central Tendency</vt:lpstr>
      <vt:lpstr>Mean of the Sample</vt:lpstr>
      <vt:lpstr>Median of the Sample</vt:lpstr>
      <vt:lpstr>Exercises</vt:lpstr>
      <vt:lpstr>Mode of the sample</vt:lpstr>
      <vt:lpstr>Mode of the sample</vt:lpstr>
      <vt:lpstr>Mode of the sample</vt:lpstr>
      <vt:lpstr>Mode Examples</vt:lpstr>
      <vt:lpstr>Mode Examples</vt:lpstr>
      <vt:lpstr>Measures of Variability</vt:lpstr>
      <vt:lpstr>Measures of Variability</vt:lpstr>
      <vt:lpstr>Measures of Variability</vt:lpstr>
      <vt:lpstr>Measures of Variability</vt:lpstr>
      <vt:lpstr>Measures of Variability</vt:lpstr>
      <vt:lpstr>Measures of Variability</vt:lpstr>
      <vt:lpstr>Exercises</vt:lpstr>
      <vt:lpstr>Relationship between Mean, Median and Mode</vt:lpstr>
      <vt:lpstr>Statistical Modeling</vt:lpstr>
      <vt:lpstr>Scatter Plot</vt:lpstr>
      <vt:lpstr>Scatter Plot</vt:lpstr>
      <vt:lpstr>Stem-and-Leaf Plot</vt:lpstr>
      <vt:lpstr>Histograms and frequency polygons</vt:lpstr>
      <vt:lpstr>Histograms and frequency polygons</vt:lpstr>
      <vt:lpstr>Frequency Distribution</vt:lpstr>
      <vt:lpstr>Frequency Distribution</vt:lpstr>
      <vt:lpstr>Frequency Distribution</vt:lpstr>
      <vt:lpstr>Frequency Distribution</vt:lpstr>
      <vt:lpstr>Frequency Distribution</vt:lpstr>
      <vt:lpstr>Frequency Distribution</vt:lpstr>
      <vt:lpstr>Frequency Distribution</vt:lpstr>
      <vt:lpstr>Frequency Distribution</vt:lpstr>
      <vt:lpstr>Frequency Distribution</vt:lpstr>
      <vt:lpstr>Frequency Distribution</vt:lpstr>
      <vt:lpstr>Histograms and frequency polygons</vt:lpstr>
      <vt:lpstr>Histograms and frequency polygons</vt:lpstr>
      <vt:lpstr>Histograms and frequency polygons</vt:lpstr>
      <vt:lpstr>Types of frequency curves</vt:lpstr>
      <vt:lpstr>Types of frequency curves</vt:lpstr>
      <vt:lpstr>Types of frequency curves</vt:lpstr>
      <vt:lpstr>Box-and-Whisker Plot or Box Plot</vt:lpstr>
      <vt:lpstr>Box-and-Whisker Plot or Box Plot</vt:lpstr>
      <vt:lpstr>Box-and-Whisker Plot or Box Plot</vt:lpstr>
      <vt:lpstr>Box-and-Whisker Plot or Box Plot</vt:lpstr>
      <vt:lpstr>Handling on grouped data</vt:lpstr>
      <vt:lpstr>Mean of grouped data</vt:lpstr>
      <vt:lpstr>Mean of grouped data</vt:lpstr>
      <vt:lpstr>Mean of grouped data</vt:lpstr>
      <vt:lpstr>Median of grouped data</vt:lpstr>
      <vt:lpstr>Median of grouped data</vt:lpstr>
      <vt:lpstr>Median of grouped data</vt:lpstr>
      <vt:lpstr>Mode of grouped data</vt:lpstr>
      <vt:lpstr>Mode of grouped data</vt:lpstr>
      <vt:lpstr>Mode of grouped data</vt:lpstr>
    </vt:vector>
  </TitlesOfParts>
  <Company>Universitas Bina Nusantara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Bahria</cp:lastModifiedBy>
  <cp:revision>2195</cp:revision>
  <dcterms:created xsi:type="dcterms:W3CDTF">2009-05-04T03:18:57Z</dcterms:created>
  <dcterms:modified xsi:type="dcterms:W3CDTF">2023-09-28T04:15:10Z</dcterms:modified>
</cp:coreProperties>
</file>