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4" r:id="rId2"/>
    <p:sldId id="445" r:id="rId3"/>
    <p:sldId id="467" r:id="rId4"/>
    <p:sldId id="468" r:id="rId5"/>
    <p:sldId id="446" r:id="rId6"/>
    <p:sldId id="428" r:id="rId7"/>
    <p:sldId id="469" r:id="rId8"/>
    <p:sldId id="470" r:id="rId9"/>
    <p:sldId id="472" r:id="rId10"/>
    <p:sldId id="471" r:id="rId11"/>
    <p:sldId id="474" r:id="rId12"/>
    <p:sldId id="475" r:id="rId13"/>
    <p:sldId id="478" r:id="rId14"/>
    <p:sldId id="476" r:id="rId15"/>
    <p:sldId id="479" r:id="rId16"/>
    <p:sldId id="481" r:id="rId17"/>
    <p:sldId id="482" r:id="rId18"/>
    <p:sldId id="483" r:id="rId19"/>
    <p:sldId id="477" r:id="rId20"/>
    <p:sldId id="473" r:id="rId21"/>
    <p:sldId id="506" r:id="rId22"/>
    <p:sldId id="512" r:id="rId23"/>
    <p:sldId id="514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4775"/>
    <a:srgbClr val="FF94AF"/>
    <a:srgbClr val="FF5781"/>
    <a:srgbClr val="EBC053"/>
    <a:srgbClr val="E6B02A"/>
    <a:srgbClr val="54C0E2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68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88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52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PBST 1/</a:t>
            </a:r>
            <a:fld id="{0E0E0EFC-0006-47B9-BD30-22160D0C1AE9}" type="slidenum">
              <a:rPr lang="en-US" sz="1400"/>
              <a:pPr algn="ctr">
                <a:defRPr/>
              </a:pPr>
              <a:t>‹#›</a:t>
            </a:fld>
            <a:endParaRPr lang="en-US" sz="140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/>
              <a:t>Lecture 1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PBST 1/</a:t>
            </a:r>
            <a:fld id="{AC268E9D-97A9-4070-9270-1A022528A1B1}" type="slidenum">
              <a:rPr lang="en-US" sz="1400"/>
              <a:pPr algn="ctr">
                <a:defRPr/>
              </a:pPr>
              <a:t>‹#›</a:t>
            </a:fld>
            <a:endParaRPr lang="en-US" sz="140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2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>
                <a:solidFill>
                  <a:schemeClr val="tx1"/>
                </a:solidFill>
              </a:rPr>
              <a:t>Probability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Venn Diagram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Like already seen previously, the relationship between events and the corresponding sample space can be illustrated graphically by means of </a:t>
            </a:r>
            <a:r>
              <a:rPr lang="en-US" sz="2000" b="1" dirty="0">
                <a:solidFill>
                  <a:schemeClr val="tx1"/>
                </a:solidFill>
              </a:rPr>
              <a:t>Venn diagrams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2.2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Events</a:t>
            </a:r>
          </a:p>
        </p:txBody>
      </p:sp>
      <p:grpSp>
        <p:nvGrpSpPr>
          <p:cNvPr id="35" name="Group 25"/>
          <p:cNvGrpSpPr/>
          <p:nvPr/>
        </p:nvGrpSpPr>
        <p:grpSpPr>
          <a:xfrm>
            <a:off x="2393950" y="1815068"/>
            <a:ext cx="3067203" cy="2591832"/>
            <a:chOff x="2393950" y="4629150"/>
            <a:chExt cx="3067203" cy="259183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393950" y="4629150"/>
              <a:ext cx="3067050" cy="25918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638550" y="4940300"/>
              <a:ext cx="1155700" cy="11557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6493" y="4630185"/>
              <a:ext cx="3946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0581" y="5028184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882900" y="4940300"/>
              <a:ext cx="1155700" cy="11557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68388" y="4998688"/>
              <a:ext cx="324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267996" y="5546836"/>
              <a:ext cx="1155700" cy="11557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97748" y="6437928"/>
              <a:ext cx="327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96902" y="5561378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49600" y="5309632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3000" y="5161534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05300" y="5354082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71644" y="5753926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08898" y="5739178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83000" y="6065282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5350" y="6331982"/>
              <a:ext cx="314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71438" y="4540250"/>
            <a:ext cx="9072562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3406775" algn="r"/>
                <a:tab pos="3495675" algn="l"/>
              </a:tabLst>
            </a:pPr>
            <a:r>
              <a:rPr lang="en-US" sz="2000" i="1" dirty="0">
                <a:solidFill>
                  <a:schemeClr val="tx1"/>
                </a:solidFill>
              </a:rPr>
              <a:t>	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	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3406775" algn="r"/>
                <a:tab pos="349567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	=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3406775" algn="r"/>
                <a:tab pos="349567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	=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3406775" algn="r"/>
                <a:tab pos="349567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 B</a:t>
            </a:r>
            <a:r>
              <a:rPr lang="en-US" sz="2000" dirty="0">
                <a:solidFill>
                  <a:schemeClr val="tx1"/>
                </a:solidFill>
              </a:rPr>
              <a:t>’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	=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3406775" algn="r"/>
                <a:tab pos="3495675" algn="l"/>
              </a:tabLst>
            </a:pPr>
            <a:r>
              <a:rPr lang="en-US" sz="2000" i="1" dirty="0">
                <a:solidFill>
                  <a:schemeClr val="tx1"/>
                </a:solidFill>
              </a:rPr>
              <a:t>	 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	=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3406775" algn="r"/>
                <a:tab pos="349567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’	= 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637852" y="4526280"/>
            <a:ext cx="277114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176213" algn="l"/>
              </a:tabLst>
            </a:pPr>
            <a:r>
              <a:rPr lang="en-US" sz="2000" i="1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{1, 2}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1762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{1, 3}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1762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{1, 2, 3, 4, 5, 7}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1762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{4, 7}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176213" algn="l"/>
              </a:tabLst>
            </a:pPr>
            <a:r>
              <a:rPr lang="en-US" sz="2000" i="1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{1}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1762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{2, 6, 7}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6" grpId="0" uiExpand="1" build="p"/>
      <p:bldP spid="2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949450" y="4154948"/>
            <a:ext cx="1955800" cy="360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Counting Sample Points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to count the number of points in the sample space without actually enumerating each element.</a:t>
            </a:r>
          </a:p>
          <a:p>
            <a:pPr marL="265113" indent="-265113" algn="l">
              <a:lnSpc>
                <a:spcPct val="80000"/>
              </a:lnSpc>
              <a:spcBef>
                <a:spcPts val="18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Multiplication Rule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dirty="0">
                <a:solidFill>
                  <a:schemeClr val="tx1"/>
                </a:solidFill>
              </a:rPr>
              <a:t> If an operation can be performed in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ways, and if for each of these a second operation can be performed in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ways, then the two operations can be performed together in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ways.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100" y="4362450"/>
            <a:ext cx="4186237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3133662"/>
            <a:ext cx="9072562" cy="62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How may sample points are in the sample space when a pair of dice is thrown once?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2909936"/>
            <a:ext cx="727075" cy="1080000"/>
            <a:chOff x="0" y="2717800"/>
            <a:chExt cx="727075" cy="10800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82344" y="1547352"/>
            <a:ext cx="8964000" cy="11112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3588" y="3814811"/>
          <a:ext cx="31527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4" imgW="1739880" imgH="406080" progId="Equation.DSMT4">
                  <p:embed/>
                </p:oleObj>
              </mc:Choice>
              <mc:Fallback>
                <p:oleObj name="Equation" r:id="rId4" imgW="173988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814811"/>
                        <a:ext cx="31527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uiExpand="1" build="p"/>
      <p:bldP spid="8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423902" y="2806700"/>
            <a:ext cx="2826000" cy="5778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Counting Sample Points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Sam is going to assemble a computer by himself. He has the choice of ordering chips from two brands, a hard drive from four, memory from three and an accessory bundle from five local stores. How many different ways can Sam order the parts?</a:t>
            </a:r>
          </a:p>
        </p:txBody>
      </p:sp>
      <p:grpSp>
        <p:nvGrpSpPr>
          <p:cNvPr id="9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2495550"/>
            <a:ext cx="90725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Since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2,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4,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= 3, and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= 5,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49260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there are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= 2·4·3·5 = 120	different ways to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order the parts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23431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build="p"/>
      <p:bldP spid="14" grpId="0" build="p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971550" y="4925552"/>
            <a:ext cx="2178050" cy="370348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Counting Sample Points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60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How many even four-digit numbers can be formed from the digits 0, 1, 2, 5, 6, and 9 if each number can be used only once?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2407062"/>
            <a:ext cx="9072562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For even numbers, there are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3 choices for units position. However, the thousands position cannot be 0.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If</a:t>
            </a:r>
            <a:r>
              <a:rPr lang="en-US" sz="2000" dirty="0">
                <a:solidFill>
                  <a:schemeClr val="tx1"/>
                </a:solidFill>
              </a:rPr>
              <a:t> units position is 0,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1, then we have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5 choices for thousands position,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= 4 for hundreds position, and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= 3 for tens position. In this case, totally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= 1·5·4·3 = </a:t>
            </a:r>
            <a:r>
              <a:rPr lang="en-US" sz="2000" b="1" dirty="0">
                <a:solidFill>
                  <a:schemeClr val="tx1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 numbers.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If</a:t>
            </a:r>
            <a:r>
              <a:rPr lang="en-US" sz="2000" dirty="0">
                <a:solidFill>
                  <a:schemeClr val="tx1"/>
                </a:solidFill>
              </a:rPr>
              <a:t> units position is not 0,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2, then we have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4,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= 4, and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= 3. In this case, totally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= 2·4·4·3 = </a:t>
            </a:r>
            <a:r>
              <a:rPr lang="en-US" sz="2000" b="1" dirty="0">
                <a:solidFill>
                  <a:schemeClr val="tx1"/>
                </a:solidFill>
              </a:rPr>
              <a:t>96</a:t>
            </a:r>
            <a:r>
              <a:rPr lang="en-US" sz="2000" dirty="0">
                <a:solidFill>
                  <a:schemeClr val="tx1"/>
                </a:solidFill>
              </a:rPr>
              <a:t> numbers. 	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The total number of even four-digit numbers can be calculated by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	60 + 96 = </a:t>
            </a:r>
            <a:r>
              <a:rPr lang="en-US" sz="2000" b="1" dirty="0">
                <a:solidFill>
                  <a:schemeClr val="tx1"/>
                </a:solidFill>
              </a:rPr>
              <a:t>156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221472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593850" y="5607050"/>
            <a:ext cx="3852196" cy="646331"/>
            <a:chOff x="97916" y="5518356"/>
            <a:chExt cx="385219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97916" y="5518356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2E62"/>
                  </a:solidFill>
                </a:rPr>
                <a:t>?</a:t>
              </a: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378746" y="5628354"/>
              <a:ext cx="3571366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30000"/>
                </a:spcBef>
                <a:buClr>
                  <a:srgbClr val="FF2E62"/>
                </a:buClr>
                <a:tabLst>
                  <a:tab pos="6002338" algn="l"/>
                </a:tabLst>
              </a:pPr>
              <a:r>
                <a:rPr lang="en-US" sz="1600" b="1" dirty="0">
                  <a:solidFill>
                    <a:schemeClr val="tx1"/>
                  </a:solidFill>
                </a:rPr>
                <a:t>How if each number can be used more than once?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build="p"/>
      <p:bldP spid="14" grpId="0" uiExpand="1" build="p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2527300" y="4903470"/>
            <a:ext cx="2133600" cy="3111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Permutation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</a:rPr>
              <a:t>permutation</a:t>
            </a:r>
            <a:r>
              <a:rPr lang="en-US" sz="2000" dirty="0">
                <a:solidFill>
                  <a:schemeClr val="tx1"/>
                </a:solidFill>
              </a:rPr>
              <a:t> is an arrangement of all or part of a set of objects. 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2875932"/>
            <a:ext cx="2105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0" y="2894982"/>
            <a:ext cx="2066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8962" y="2894982"/>
            <a:ext cx="20764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740758"/>
            <a:ext cx="9072562" cy="60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Consider the three letters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. There are 6 distinct arrangements of them: </a:t>
            </a:r>
            <a:r>
              <a:rPr lang="en-US" sz="2000" i="1" dirty="0" err="1">
                <a:solidFill>
                  <a:schemeClr val="tx1"/>
                </a:solidFill>
              </a:rPr>
              <a:t>abc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acb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bac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bca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cab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i="1" dirty="0" err="1">
                <a:solidFill>
                  <a:schemeClr val="tx1"/>
                </a:solidFill>
              </a:rPr>
              <a:t>cba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2" name="Group 16"/>
          <p:cNvGrpSpPr/>
          <p:nvPr/>
        </p:nvGrpSpPr>
        <p:grpSpPr>
          <a:xfrm>
            <a:off x="0" y="1517032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4406282"/>
            <a:ext cx="907256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There are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3 choices for the first position, then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2 for the second, and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= 1 choice for the last position, giving a total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= 3·2·1 = </a:t>
            </a:r>
            <a:r>
              <a:rPr lang="en-US" sz="2000" b="1" dirty="0">
                <a:solidFill>
                  <a:schemeClr val="tx1"/>
                </a:solidFill>
              </a:rPr>
              <a:t>6</a:t>
            </a:r>
            <a:r>
              <a:rPr lang="en-US" sz="2000" dirty="0">
                <a:solidFill>
                  <a:schemeClr val="tx1"/>
                </a:solidFill>
              </a:rPr>
              <a:t> permutations.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344" y="850900"/>
            <a:ext cx="8964000" cy="3556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build="p"/>
      <p:bldP spid="11" grpId="0" build="p"/>
      <p:bldP spid="15" grpId="0" build="p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Permutation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 general,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distinct objects can be arranged in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–1)(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–2) · · · (3)(2)(1) ways.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This product is represented by the symbol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!, which is read “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factorial.”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2540000"/>
            <a:ext cx="90725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number of permutations of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distinct objects is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number of permutations of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distinct objects taken </a:t>
            </a:r>
            <a:r>
              <a:rPr lang="en-US" sz="2000" i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 at a time is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49300" y="3221704"/>
          <a:ext cx="1536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3" imgW="850680" imgH="419040" progId="Equation.DSMT4">
                  <p:embed/>
                </p:oleObj>
              </mc:Choice>
              <mc:Fallback>
                <p:oleObj name="Equation" r:id="rId3" imgW="8506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221704"/>
                        <a:ext cx="1536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82344" y="2466054"/>
            <a:ext cx="8964000" cy="15557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4735052" y="4466098"/>
            <a:ext cx="2329200" cy="3111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Permutation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031858"/>
            <a:ext cx="9072562" cy="11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Consider the four letters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i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. Now consider the number of permutations that are possible by taking 2 letters out of 4 at a time.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possible permutations are </a:t>
            </a:r>
            <a:r>
              <a:rPr lang="en-US" sz="2000" i="1" dirty="0" err="1">
                <a:solidFill>
                  <a:schemeClr val="tx1"/>
                </a:solidFill>
              </a:rPr>
              <a:t>ab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ac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ad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ba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bc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bd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ca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cb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cd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da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db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i="1" dirty="0">
                <a:solidFill>
                  <a:schemeClr val="tx1"/>
                </a:solidFill>
              </a:rPr>
              <a:t>dc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93456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49300" y="5311060"/>
          <a:ext cx="1536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3" imgW="850680" imgH="419040" progId="Equation.DSMT4">
                  <p:embed/>
                </p:oleObj>
              </mc:Choice>
              <mc:Fallback>
                <p:oleObj name="Equation" r:id="rId3" imgW="8506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311060"/>
                        <a:ext cx="1536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2352675" y="5485734"/>
          <a:ext cx="619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485734"/>
                        <a:ext cx="6191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11300" y="2521156"/>
            <a:ext cx="25622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481513" y="2521156"/>
            <a:ext cx="2552700" cy="1352550"/>
            <a:chOff x="2823" y="2300"/>
            <a:chExt cx="1608" cy="852"/>
          </a:xfrm>
        </p:grpSpPr>
        <p:pic>
          <p:nvPicPr>
            <p:cNvPr id="19" name="Picture 1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23" y="2300"/>
              <a:ext cx="160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244" y="2956"/>
              <a:ext cx="196" cy="1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50000"/>
                </a:lnSpc>
              </a:pPr>
              <a:endParaRPr 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300" y="2970"/>
              <a:ext cx="19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50000"/>
                </a:lnSpc>
              </a:pPr>
              <a:r>
                <a:rPr lang="id-ID" sz="1600" i="1" dirty="0">
                  <a:solidFill>
                    <a:schemeClr val="tx1"/>
                  </a:solidFill>
                </a:rPr>
                <a:t>d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1438" y="4095956"/>
            <a:ext cx="907256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There are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4 choices for the first position, and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3 for the second, giving a total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4·3 = </a:t>
            </a:r>
            <a:r>
              <a:rPr lang="en-US" sz="2000" b="1" dirty="0">
                <a:solidFill>
                  <a:schemeClr val="tx1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 permutations. 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71438" y="4984956"/>
            <a:ext cx="9072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Another way, by using formula,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uiExpand="1" build="p"/>
      <p:bldP spid="21" grpId="0" build="p"/>
      <p:bldP spid="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5550106" y="2628900"/>
            <a:ext cx="93345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327650" y="2651125"/>
          <a:ext cx="11255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651125"/>
                        <a:ext cx="11255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Permutation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028906"/>
            <a:ext cx="9072562" cy="11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Three awards (research, teaching and service) will be given one year for a class of 25 graduate students in a statistics department. If each student can receive at most one award, how many possible selections are there?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9325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0" y="23431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60461" y="2451100"/>
          <a:ext cx="17208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5" imgW="952200" imgH="419040" progId="Equation.DSMT4">
                  <p:embed/>
                </p:oleObj>
              </mc:Choice>
              <mc:Fallback>
                <p:oleObj name="Equation" r:id="rId5" imgW="95220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61" y="2451100"/>
                        <a:ext cx="17208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609899" y="2473325"/>
          <a:ext cx="6873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Equation" r:id="rId7" imgW="380880" imgH="393480" progId="Equation.DSMT4">
                  <p:embed/>
                </p:oleObj>
              </mc:Choice>
              <mc:Fallback>
                <p:oleObj name="Equation" r:id="rId7" imgW="3808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99" y="2473325"/>
                        <a:ext cx="6873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3395711" y="2483977"/>
          <a:ext cx="190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9" imgW="1054080" imgH="393480" progId="Equation.DSMT4">
                  <p:embed/>
                </p:oleObj>
              </mc:Choice>
              <mc:Fallback>
                <p:oleObj name="Equation" r:id="rId9" imgW="10540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711" y="2483977"/>
                        <a:ext cx="19018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build="p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Permutation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1438" y="1031652"/>
            <a:ext cx="9072562" cy="21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president and a treasurer are to be chosen from a student club consisting of 50 people. How many different choices of officers are possible if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There are no restrictions</a:t>
            </a:r>
            <a:endParaRPr lang="en-US" sz="2000" i="1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will serve only if he is president</a:t>
            </a:r>
            <a:endParaRPr lang="en-US" sz="2000" i="1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will serve together or not at all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 will not serve together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93250"/>
            <a:ext cx="727075" cy="1080000"/>
            <a:chOff x="0" y="2717800"/>
            <a:chExt cx="727075" cy="10800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1438" y="3637120"/>
            <a:ext cx="9072562" cy="174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26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baseline="-25000" dirty="0">
                <a:solidFill>
                  <a:schemeClr val="tx1"/>
                </a:solidFill>
              </a:rPr>
              <a:t>50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  <a:p>
            <a:pPr marL="457200" indent="-457200" algn="l">
              <a:lnSpc>
                <a:spcPts val="2600"/>
              </a:lnSpc>
              <a:spcBef>
                <a:spcPct val="30000"/>
              </a:spcBef>
              <a:buClr>
                <a:srgbClr val="FF2E62"/>
              </a:buClr>
              <a:buFontTx/>
              <a:buAutoNum type="alphaLcParenBoth"/>
              <a:tabLst>
                <a:tab pos="1519238" algn="l"/>
              </a:tabLst>
            </a:pPr>
            <a:r>
              <a:rPr lang="en-US" sz="2000" baseline="-25000" dirty="0">
                <a:solidFill>
                  <a:schemeClr val="tx1"/>
                </a:solidFill>
              </a:rPr>
              <a:t>49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baseline="-25000" dirty="0">
                <a:solidFill>
                  <a:schemeClr val="tx1"/>
                </a:solidFill>
              </a:rPr>
              <a:t>49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  <a:p>
            <a:pPr marL="457200" indent="-457200" algn="l">
              <a:lnSpc>
                <a:spcPts val="2600"/>
              </a:lnSpc>
              <a:spcBef>
                <a:spcPct val="30000"/>
              </a:spcBef>
              <a:buClr>
                <a:srgbClr val="FF2E62"/>
              </a:buClr>
              <a:buFontTx/>
              <a:buAutoNum type="alphaLcParenBoth"/>
              <a:tabLst>
                <a:tab pos="1519238" algn="l"/>
              </a:tabLst>
            </a:pP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baseline="-25000" dirty="0">
                <a:solidFill>
                  <a:schemeClr val="tx1"/>
                </a:solidFill>
              </a:rPr>
              <a:t>48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  <a:p>
            <a:pPr marL="457200" indent="-457200" algn="l">
              <a:lnSpc>
                <a:spcPts val="2600"/>
              </a:lnSpc>
              <a:spcBef>
                <a:spcPct val="30000"/>
              </a:spcBef>
              <a:buClr>
                <a:srgbClr val="FF2E62"/>
              </a:buClr>
              <a:buFontTx/>
              <a:buAutoNum type="alphaLcParenBoth"/>
              <a:tabLst>
                <a:tab pos="1519238" algn="l"/>
              </a:tabLst>
            </a:pPr>
            <a:r>
              <a:rPr lang="en-US" sz="2000" baseline="-25000" dirty="0">
                <a:solidFill>
                  <a:schemeClr val="tx1"/>
                </a:solidFill>
              </a:rPr>
              <a:t>50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– 2     or    {2·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·</a:t>
            </a:r>
            <a:r>
              <a:rPr lang="en-US" sz="2000" baseline="-25000" dirty="0">
                <a:solidFill>
                  <a:schemeClr val="tx1"/>
                </a:solidFill>
              </a:rPr>
              <a:t>48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2000" baseline="-25000" dirty="0">
                <a:solidFill>
                  <a:schemeClr val="tx1"/>
                </a:solidFill>
              </a:rPr>
              <a:t> 48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0" y="34988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93850" y="5607050"/>
            <a:ext cx="3852196" cy="646331"/>
            <a:chOff x="97916" y="5518356"/>
            <a:chExt cx="38521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97916" y="5518356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2E62"/>
                  </a:solidFill>
                </a:rPr>
                <a:t>?</a:t>
              </a: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378746" y="5628354"/>
              <a:ext cx="3571366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30000"/>
                </a:spcBef>
                <a:buClr>
                  <a:srgbClr val="FF2E62"/>
                </a:buClr>
                <a:tabLst>
                  <a:tab pos="6002338" algn="l"/>
                </a:tabLst>
              </a:pPr>
              <a:r>
                <a:rPr lang="en-US" sz="1600" b="1" dirty="0">
                  <a:solidFill>
                    <a:schemeClr val="tx1"/>
                  </a:solidFill>
                </a:rPr>
                <a:t>For detailed explanation read the </a:t>
              </a:r>
              <a:r>
                <a:rPr lang="en-US" sz="1600" b="1" i="1" dirty="0">
                  <a:solidFill>
                    <a:schemeClr val="tx1"/>
                  </a:solidFill>
                </a:rPr>
                <a:t>e</a:t>
              </a:r>
              <a:r>
                <a:rPr lang="en-US" sz="1600" b="1" dirty="0">
                  <a:solidFill>
                    <a:schemeClr val="tx1"/>
                  </a:solidFill>
                </a:rPr>
                <a:t>-book.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31" grpId="0" uiExpand="1" build="p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771650" y="3947446"/>
            <a:ext cx="504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Permutation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number of distinct permutations of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things of which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are of one kind,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of a second kind, …, </a:t>
            </a:r>
            <a:r>
              <a:rPr lang="en-US" sz="2000" i="1" dirty="0" err="1">
                <a:solidFill>
                  <a:schemeClr val="tx1"/>
                </a:solidFill>
              </a:rPr>
              <a:t>n</a:t>
            </a:r>
            <a:r>
              <a:rPr lang="en-US" sz="2000" i="1" baseline="-25000" dirty="0" err="1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of a </a:t>
            </a:r>
            <a:r>
              <a:rPr lang="en-US" sz="2000" i="1" dirty="0" err="1">
                <a:solidFill>
                  <a:schemeClr val="tx1"/>
                </a:solidFill>
              </a:rPr>
              <a:t>k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kind is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817563" y="1418050"/>
          <a:ext cx="13985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418050"/>
                        <a:ext cx="13985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716458"/>
            <a:ext cx="9072562" cy="60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How many distinct permutations can be made from the letters </a:t>
            </a:r>
            <a:r>
              <a:rPr lang="en-US" sz="2000" i="1" dirty="0">
                <a:solidFill>
                  <a:schemeClr val="tx1"/>
                </a:solidFill>
              </a:rPr>
              <a:t>a, a, b, b, c,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i="1" dirty="0">
                <a:solidFill>
                  <a:schemeClr val="tx1"/>
                </a:solidFill>
              </a:rPr>
              <a:t> c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9" name="Group 16"/>
          <p:cNvGrpSpPr/>
          <p:nvPr/>
        </p:nvGrpSpPr>
        <p:grpSpPr>
          <a:xfrm>
            <a:off x="0" y="2495550"/>
            <a:ext cx="727075" cy="1080000"/>
            <a:chOff x="0" y="2717800"/>
            <a:chExt cx="727075" cy="10800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0" y="3695906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60561" y="3970338"/>
          <a:ext cx="6413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61" y="3970338"/>
                        <a:ext cx="6413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660812" y="3788854"/>
          <a:ext cx="8255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12" y="3788854"/>
                        <a:ext cx="8255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82344" y="835946"/>
            <a:ext cx="8964000" cy="1378156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build="p"/>
      <p:bldP spid="8" grpId="0" build="p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Sample Space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Data</a:t>
            </a:r>
            <a:r>
              <a:rPr lang="en-US" sz="2000" dirty="0">
                <a:solidFill>
                  <a:schemeClr val="tx1"/>
                </a:solidFill>
              </a:rPr>
              <a:t>: result of observation that consists of information, in the form of counts, measurements, or responses.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: numerical description of a population characteristics.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Statistic</a:t>
            </a:r>
            <a:r>
              <a:rPr lang="en-US" sz="2000" dirty="0">
                <a:solidFill>
                  <a:schemeClr val="tx1"/>
                </a:solidFill>
              </a:rPr>
              <a:t>: numerical description of a sample characteristics.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Population</a:t>
            </a:r>
            <a:r>
              <a:rPr lang="en-US" sz="2000" dirty="0">
                <a:solidFill>
                  <a:schemeClr val="tx1"/>
                </a:solidFill>
              </a:rPr>
              <a:t>: the collection of </a:t>
            </a:r>
            <a:r>
              <a:rPr lang="en-US" sz="2000" u="sng" dirty="0">
                <a:solidFill>
                  <a:schemeClr val="tx1"/>
                </a:solidFill>
              </a:rPr>
              <a:t>all</a:t>
            </a:r>
            <a:r>
              <a:rPr lang="en-US" sz="2000" dirty="0">
                <a:solidFill>
                  <a:schemeClr val="tx1"/>
                </a:solidFill>
              </a:rPr>
              <a:t> outcomes, counts, measurements, or responses that are of interest.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Sample</a:t>
            </a:r>
            <a:r>
              <a:rPr lang="en-US" sz="2000" dirty="0">
                <a:solidFill>
                  <a:schemeClr val="tx1"/>
                </a:solidFill>
              </a:rPr>
              <a:t>: a </a:t>
            </a:r>
            <a:r>
              <a:rPr lang="en-US" sz="2000" u="sng" dirty="0">
                <a:solidFill>
                  <a:schemeClr val="tx1"/>
                </a:solidFill>
              </a:rPr>
              <a:t>subset</a:t>
            </a:r>
            <a:r>
              <a:rPr lang="en-US" sz="2000" dirty="0">
                <a:solidFill>
                  <a:schemeClr val="tx1"/>
                </a:solidFill>
              </a:rPr>
              <a:t> of a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919748" y="2969958"/>
            <a:ext cx="900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1675273" y="2978150"/>
          <a:ext cx="11239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273" y="2978150"/>
                        <a:ext cx="11239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Permutation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1438" y="1031652"/>
            <a:ext cx="9072562" cy="136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In a college football training session, the defensive coordinator needs to have 10 players standing in a row. Among these 10 players, there are 1 freshman, 2 sophomore, 4 juniors, and 3 seniors, respectively. How many different ways can they be arranged in a row if only their class level will be distinguished?</a:t>
            </a:r>
          </a:p>
        </p:txBody>
      </p:sp>
      <p:grpSp>
        <p:nvGrpSpPr>
          <p:cNvPr id="27" name="Group 16"/>
          <p:cNvGrpSpPr/>
          <p:nvPr/>
        </p:nvGrpSpPr>
        <p:grpSpPr>
          <a:xfrm>
            <a:off x="0" y="793250"/>
            <a:ext cx="727075" cy="1080000"/>
            <a:chOff x="0" y="2717800"/>
            <a:chExt cx="727075" cy="10800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0" y="25844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60606" y="2782173"/>
          <a:ext cx="10096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5" imgW="558720" imgH="393480" progId="Equation.DSMT4">
                  <p:embed/>
                </p:oleObj>
              </mc:Choice>
              <mc:Fallback>
                <p:oleObj name="Equation" r:id="rId5" imgW="55872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06" y="2782173"/>
                        <a:ext cx="10096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 build="p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Homework 1A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4767262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Disk of polycarbonate plastic from a supplier are analyzed for scratch and shock resistance. The result from 100 disks are summarized as follows.</a:t>
            </a:r>
          </a:p>
          <a:p>
            <a:pPr marL="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1800" dirty="0">
                <a:solidFill>
                  <a:schemeClr val="tx1"/>
                </a:solidFill>
              </a:rPr>
              <a:t>Let </a:t>
            </a:r>
            <a:r>
              <a:rPr lang="en-US" sz="1800" i="1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 denote the event that a disk has high shock resistance, and let </a:t>
            </a:r>
            <a:r>
              <a:rPr lang="en-US" sz="1800" i="1" dirty="0">
                <a:solidFill>
                  <a:schemeClr val="tx1"/>
                </a:solidFill>
              </a:rPr>
              <a:t>B</a:t>
            </a:r>
            <a:r>
              <a:rPr lang="en-US" sz="1800" dirty="0">
                <a:solidFill>
                  <a:schemeClr val="tx1"/>
                </a:solidFill>
              </a:rPr>
              <a:t> denote the event that a disk has high scratch resistance.</a:t>
            </a:r>
            <a:endParaRPr lang="en-US" sz="1800" dirty="0">
              <a:solidFill>
                <a:schemeClr val="tx1"/>
              </a:solidFill>
              <a:latin typeface="Symbol" pitchFamily="18" charset="2"/>
            </a:endParaRP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0130" y="878526"/>
            <a:ext cx="4197350" cy="1335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3263900"/>
            <a:ext cx="90725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0113" indent="-546100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8702675" algn="r"/>
              </a:tabLst>
            </a:pPr>
            <a:r>
              <a:rPr lang="en-US" sz="1800" dirty="0">
                <a:solidFill>
                  <a:schemeClr val="tx1"/>
                </a:solidFill>
              </a:rPr>
              <a:t>Determine the number of disks in </a:t>
            </a:r>
            <a:r>
              <a:rPr lang="en-US" sz="1800" i="1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Symbol" pitchFamily="18" charset="2"/>
              </a:rPr>
              <a:t>Ç </a:t>
            </a:r>
            <a:r>
              <a:rPr lang="en-US" sz="18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’, and </a:t>
            </a:r>
            <a:r>
              <a:rPr lang="en-US" sz="18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È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.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</a:rPr>
              <a:t>(Mo.2.26)</a:t>
            </a:r>
          </a:p>
          <a:p>
            <a:pPr marL="900113" indent="-546100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8702675" algn="r"/>
              </a:tabLst>
            </a:pPr>
            <a:r>
              <a:rPr lang="en-US" sz="1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Construct a Venn Diagram that represents the analysis result above. Can you indicate all the events mentioned in (a)?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4451350"/>
            <a:ext cx="90725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 startAt="2"/>
              <a:tabLst>
                <a:tab pos="8701088" algn="r"/>
              </a:tabLst>
            </a:pPr>
            <a:r>
              <a:rPr lang="en-US" sz="1800" dirty="0">
                <a:solidFill>
                  <a:schemeClr val="tx1"/>
                </a:solidFill>
              </a:rPr>
              <a:t>Two balls are “randomly drawn” from a bowl containing 6 white and 5 black balls. What is the probability that one of the drawn balls is white and the other black?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(Ro.E3.5a)</a:t>
            </a:r>
            <a:endParaRPr lang="en-US" sz="1200" dirty="0">
              <a:solidFill>
                <a:schemeClr val="tx1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 build="p"/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Homework 1B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  <a:tabLst>
                <a:tab pos="8705850" algn="r"/>
              </a:tabLst>
            </a:pPr>
            <a:r>
              <a:rPr lang="en-US" sz="1800" dirty="0">
                <a:solidFill>
                  <a:schemeClr val="tx1"/>
                </a:solidFill>
              </a:rPr>
              <a:t>You are given two boxes with balls numbered 1 to 5. One box contains balls 1, 3, and 5. The other box contains balls 2 and 4. You first pick a box at random, then pick a ball from that box at random. What is the probability that you pick the ball number 2?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(Utah.L2)</a:t>
            </a:r>
            <a:endParaRPr lang="en-US" sz="12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pic>
        <p:nvPicPr>
          <p:cNvPr id="10" name="Picture 9" descr="gift-box-with-b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846" y="2006600"/>
            <a:ext cx="1059547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4772964" y="5962650"/>
            <a:ext cx="129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Combination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 many problems we are interested in the number of ways of selecting </a:t>
            </a:r>
            <a:r>
              <a:rPr lang="en-US" sz="2000" i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 objects from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without regard to order. These selections are called combinations.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number of </a:t>
            </a:r>
            <a:r>
              <a:rPr lang="en-US" sz="2000" b="1" dirty="0">
                <a:solidFill>
                  <a:schemeClr val="tx1"/>
                </a:solidFill>
              </a:rPr>
              <a:t>combinations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distinct objects taken </a:t>
            </a:r>
            <a:r>
              <a:rPr lang="en-US" sz="2000" i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 at a time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Counting Sample Points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7890" y="2098675"/>
          <a:ext cx="17891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Equation" r:id="rId3" imgW="990360" imgH="419040" progId="Equation.DSMT4">
                  <p:embed/>
                </p:oleObj>
              </mc:Choice>
              <mc:Fallback>
                <p:oleObj name="Equation" r:id="rId3" imgW="990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90" y="2098675"/>
                        <a:ext cx="17891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3397750"/>
            <a:ext cx="9072562" cy="10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young boy asks his mother to get five game-boy cartridges from his collection of 10 arcade and 5 sport games. How many ways are there that his mother will get 3 arcade and 2 sports games, respectively?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3176842"/>
            <a:ext cx="727075" cy="1080000"/>
            <a:chOff x="0" y="2717800"/>
            <a:chExt cx="727075" cy="10800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0" y="4687936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49300" y="5788025"/>
          <a:ext cx="36703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Equation" r:id="rId5" imgW="2031840" imgH="419040" progId="Equation.DSMT4">
                  <p:embed/>
                </p:oleObj>
              </mc:Choice>
              <mc:Fallback>
                <p:oleObj name="Equation" r:id="rId5" imgW="2031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788025"/>
                        <a:ext cx="36703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4546806" y="5967413"/>
          <a:ext cx="1536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806" y="5967413"/>
                        <a:ext cx="1536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4806950"/>
            <a:ext cx="9072562" cy="10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number of ways of selecting 3 arcade games is 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number of ways of selecting 2 sports games is </a:t>
            </a:r>
            <a:r>
              <a:rPr lang="en-US" sz="2000" baseline="-25000" dirty="0">
                <a:solidFill>
                  <a:schemeClr val="tx1"/>
                </a:solidFill>
              </a:rPr>
              <a:t>5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Using the multiplication rule,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344" y="1665748"/>
            <a:ext cx="8964000" cy="1185402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build="p"/>
      <p:bldP spid="8" grpId="0" build="p"/>
      <p:bldP spid="12" grpId="0" animBg="1"/>
      <p:bldP spid="15" grpId="0" build="p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29496" y="5814140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Sample Space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Experiment</a:t>
            </a:r>
            <a:r>
              <a:rPr lang="en-US" sz="2000" dirty="0">
                <a:solidFill>
                  <a:schemeClr val="tx1"/>
                </a:solidFill>
              </a:rPr>
              <a:t>: any process that generates a set of data.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Sample space</a:t>
            </a:r>
            <a:r>
              <a:rPr lang="en-US" sz="2000" dirty="0">
                <a:solidFill>
                  <a:schemeClr val="tx1"/>
                </a:solidFill>
              </a:rPr>
              <a:t>: the set of all possible outcomes of a statistical experiment. It is represented by the symbol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Element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tx1"/>
                </a:solidFill>
              </a:rPr>
              <a:t>member</a:t>
            </a:r>
            <a:r>
              <a:rPr lang="en-US" sz="2000" dirty="0">
                <a:solidFill>
                  <a:schemeClr val="tx1"/>
                </a:solidFill>
              </a:rPr>
              <a:t>: each outcome in a sample space. Sometimes simply called a </a:t>
            </a:r>
            <a:r>
              <a:rPr lang="en-US" sz="2000" b="1" dirty="0">
                <a:solidFill>
                  <a:schemeClr val="tx1"/>
                </a:solidFill>
              </a:rPr>
              <a:t>sample point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49300" y="3429412"/>
          <a:ext cx="1255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3" imgW="698400" imgH="253800" progId="Equation.DSMT4">
                  <p:embed/>
                </p:oleObj>
              </mc:Choice>
              <mc:Fallback>
                <p:oleObj name="Equation" r:id="rId3" imgW="6984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429412"/>
                        <a:ext cx="1255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2896458"/>
            <a:ext cx="9072562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sample space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, of possible outcomes when a coin is tossed may be written as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3917538"/>
            <a:ext cx="9072562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correspond to “heads” and “tails”, respectively.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2672732"/>
            <a:ext cx="727075" cy="1080000"/>
            <a:chOff x="0" y="2717800"/>
            <a:chExt cx="727075" cy="108000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0" y="4717226"/>
            <a:ext cx="727075" cy="1080000"/>
            <a:chOff x="0" y="2717800"/>
            <a:chExt cx="727075" cy="108000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1438" y="4939682"/>
            <a:ext cx="9072562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sample space can be written according to the point of interest. Consider the experiment of tossing a die. The sample space can be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763588" y="5503814"/>
          <a:ext cx="2170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5" imgW="1206360" imgH="253800" progId="Equation.DSMT4">
                  <p:embed/>
                </p:oleObj>
              </mc:Choice>
              <mc:Fallback>
                <p:oleObj name="Equation" r:id="rId5" imgW="12063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503814"/>
                        <a:ext cx="2170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749300" y="5948108"/>
          <a:ext cx="1897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948108"/>
                        <a:ext cx="1897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49700" y="5545598"/>
            <a:ext cx="14954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 bwMode="auto">
          <a:xfrm>
            <a:off x="82344" y="835946"/>
            <a:ext cx="8964000" cy="152625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uiExpand="1" build="p"/>
      <p:bldP spid="12" grpId="0" build="p"/>
      <p:bldP spid="14" grpId="0" build="p"/>
      <p:bldP spid="21" grpId="0" build="p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29496" y="5814140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1438" y="3784600"/>
            <a:ext cx="90725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For example, if the possible outcomes of an experiment are the set of cities in the world with a population over million, the sample space is written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Sample Space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63588" y="2117931"/>
          <a:ext cx="6399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3" imgW="3555720" imgH="253800" progId="Equation.DSMT4">
                  <p:embed/>
                </p:oleObj>
              </mc:Choice>
              <mc:Fallback>
                <p:oleObj name="Equation" r:id="rId3" imgW="355572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117931"/>
                        <a:ext cx="6399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10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Suppose that three items are selected at random from a manufacturing process. Each item is inspected and classified defective, </a:t>
            </a:r>
            <a:r>
              <a:rPr lang="en-US" sz="2000" i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, or nondefective,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. As we proceed along each possible outcome, we see that the sample space is</a:t>
            </a:r>
          </a:p>
        </p:txBody>
      </p:sp>
      <p:grpSp>
        <p:nvGrpSpPr>
          <p:cNvPr id="6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749300" y="4566777"/>
          <a:ext cx="5854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5" imgW="3238200" imgH="279360" progId="Equation.DSMT4">
                  <p:embed/>
                </p:oleObj>
              </mc:Choice>
              <mc:Fallback>
                <p:oleObj name="Equation" r:id="rId5" imgW="323820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566777"/>
                        <a:ext cx="58547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6"/>
          <p:cNvGrpSpPr/>
          <p:nvPr/>
        </p:nvGrpSpPr>
        <p:grpSpPr>
          <a:xfrm>
            <a:off x="0" y="3559175"/>
            <a:ext cx="727075" cy="1080000"/>
            <a:chOff x="0" y="2717800"/>
            <a:chExt cx="727075" cy="1080000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71438" y="5336557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is the set of all points 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) on the boundary or the interior of a circle of radius 2 with center at the origin, we write</a:t>
            </a:r>
          </a:p>
        </p:txBody>
      </p:sp>
      <p:grpSp>
        <p:nvGrpSpPr>
          <p:cNvPr id="30" name="Group 16"/>
          <p:cNvGrpSpPr/>
          <p:nvPr/>
        </p:nvGrpSpPr>
        <p:grpSpPr>
          <a:xfrm>
            <a:off x="0" y="5098083"/>
            <a:ext cx="727075" cy="1080000"/>
            <a:chOff x="0" y="2717800"/>
            <a:chExt cx="727075" cy="10800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779463" y="5958966"/>
          <a:ext cx="2616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7" imgW="1447560" imgH="279360" progId="Equation.DSMT4">
                  <p:embed/>
                </p:oleObj>
              </mc:Choice>
              <mc:Fallback>
                <p:oleObj name="Equation" r:id="rId7" imgW="14475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958966"/>
                        <a:ext cx="2616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1438" y="2806700"/>
            <a:ext cx="907256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Sample spaces with a large or infinite number of sample points are best described by a </a:t>
            </a:r>
            <a:r>
              <a:rPr lang="en-US" sz="2000" b="1" dirty="0">
                <a:solidFill>
                  <a:schemeClr val="tx1"/>
                </a:solidFill>
              </a:rPr>
              <a:t>statement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tx1"/>
                </a:solidFill>
              </a:rPr>
              <a:t>rule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2" grpId="0" build="p"/>
      <p:bldP spid="29" grpId="0" build="p"/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29496" y="5814140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2.2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Events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</a:rPr>
              <a:t>set</a:t>
            </a:r>
            <a:r>
              <a:rPr lang="en-US" sz="2000" dirty="0">
                <a:solidFill>
                  <a:schemeClr val="tx1"/>
                </a:solidFill>
              </a:rPr>
              <a:t> is a collection of unique objects.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set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is a </a:t>
            </a:r>
            <a:r>
              <a:rPr lang="en-US" sz="2000" b="1" dirty="0">
                <a:solidFill>
                  <a:schemeClr val="tx1"/>
                </a:solidFill>
              </a:rPr>
              <a:t>subset</a:t>
            </a:r>
            <a:r>
              <a:rPr lang="en-US" sz="2000" dirty="0">
                <a:solidFill>
                  <a:schemeClr val="tx1"/>
                </a:solidFill>
              </a:rPr>
              <a:t> of another set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if every element of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is also an element of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. We denote this as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Í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Event</a:t>
            </a:r>
            <a:r>
              <a:rPr lang="en-US" sz="2000" dirty="0">
                <a:solidFill>
                  <a:schemeClr val="tx1"/>
                </a:solidFill>
              </a:rPr>
              <a:t>: a subset of a sample space. We are interested in probabilities of events.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781050" y="3473259"/>
          <a:ext cx="1141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3" imgW="634680" imgH="253800" progId="Equation.DSMT4">
                  <p:embed/>
                </p:oleObj>
              </mc:Choice>
              <mc:Fallback>
                <p:oleObj name="Equation" r:id="rId3" imgW="6346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473259"/>
                        <a:ext cx="1141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1438" y="2852626"/>
            <a:ext cx="9072562" cy="63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event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that the outcome when a die is tossed is divisible by 3 is the subset of the sample space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and can be expressed as</a:t>
            </a:r>
          </a:p>
        </p:txBody>
      </p:sp>
      <p:grpSp>
        <p:nvGrpSpPr>
          <p:cNvPr id="10" name="Group 16"/>
          <p:cNvGrpSpPr/>
          <p:nvPr/>
        </p:nvGrpSpPr>
        <p:grpSpPr>
          <a:xfrm>
            <a:off x="0" y="2628900"/>
            <a:ext cx="727075" cy="1080000"/>
            <a:chOff x="0" y="2717800"/>
            <a:chExt cx="727075" cy="108000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4243703"/>
            <a:ext cx="9072562" cy="63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event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that the number of defectives is greater than 1 in the example on the previous slide can be written as</a:t>
            </a:r>
          </a:p>
        </p:txBody>
      </p:sp>
      <p:grpSp>
        <p:nvGrpSpPr>
          <p:cNvPr id="14" name="Group 16"/>
          <p:cNvGrpSpPr/>
          <p:nvPr/>
        </p:nvGrpSpPr>
        <p:grpSpPr>
          <a:xfrm>
            <a:off x="0" y="4005229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768350" y="4849161"/>
          <a:ext cx="360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5" imgW="2006280" imgH="253800" progId="Equation.DSMT4">
                  <p:embed/>
                </p:oleObj>
              </mc:Choice>
              <mc:Fallback>
                <p:oleObj name="Equation" r:id="rId5" imgW="200628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849161"/>
                        <a:ext cx="3609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5518150"/>
            <a:ext cx="90725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Given the sample space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|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≥ 0}, where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is the life in years of a certain electronic components, then the event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that the component fails before the end of the fifth year is the subset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={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|0 ≤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&lt; 5}.</a:t>
            </a:r>
          </a:p>
        </p:txBody>
      </p:sp>
      <p:grpSp>
        <p:nvGrpSpPr>
          <p:cNvPr id="20" name="Group 16"/>
          <p:cNvGrpSpPr/>
          <p:nvPr/>
        </p:nvGrpSpPr>
        <p:grpSpPr>
          <a:xfrm>
            <a:off x="0" y="5279676"/>
            <a:ext cx="727075" cy="1080000"/>
            <a:chOff x="0" y="2717800"/>
            <a:chExt cx="727075" cy="108000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82344" y="835946"/>
            <a:ext cx="8964000" cy="152625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3" grpId="0" build="p"/>
      <p:bldP spid="19" grpId="0" build="p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94476">
            <a:off x="697225" y="4333442"/>
            <a:ext cx="1728000" cy="1573583"/>
          </a:xfrm>
          <a:prstGeom prst="rect">
            <a:avLst/>
          </a:prstGeom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Events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Null set</a:t>
            </a:r>
            <a:r>
              <a:rPr lang="en-US" sz="2000" dirty="0">
                <a:solidFill>
                  <a:schemeClr val="tx1"/>
                </a:solidFill>
              </a:rPr>
              <a:t>: a subset that contains no elements at all. It is denoted by the symbol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Æ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.</a:t>
            </a:r>
          </a:p>
        </p:txBody>
      </p:sp>
      <p:graphicFrame>
        <p:nvGraphicFramePr>
          <p:cNvPr id="283658" name="Object 1"/>
          <p:cNvGraphicFramePr>
            <a:graphicFrameLocks noChangeAspect="1"/>
          </p:cNvGraphicFramePr>
          <p:nvPr/>
        </p:nvGraphicFramePr>
        <p:xfrm>
          <a:off x="762000" y="1455738"/>
          <a:ext cx="4203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4" imgW="2323800" imgH="279360" progId="Equation.DSMT4">
                  <p:embed/>
                </p:oleObj>
              </mc:Choice>
              <mc:Fallback>
                <p:oleObj name="Equation" r:id="rId4" imgW="232380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55738"/>
                        <a:ext cx="4203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2273300"/>
            <a:ext cx="90725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complement </a:t>
            </a:r>
            <a:r>
              <a:rPr lang="en-US" sz="2000" dirty="0">
                <a:solidFill>
                  <a:schemeClr val="tx1"/>
                </a:solidFill>
              </a:rPr>
              <a:t>of an event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with respect to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is the subset of all elements of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that are not in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. We denote the complement of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by the symbol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’.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3489674"/>
            <a:ext cx="9072562" cy="106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 be the event that a red card is selected from an ordinary deck of 52 playing cards, and let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be the entire deck. Then </a:t>
            </a:r>
            <a:r>
              <a:rPr lang="en-US" sz="2000" i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’ is the event that the card selected from the deck is not a red but a black card.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3251200"/>
            <a:ext cx="727075" cy="1080000"/>
            <a:chOff x="0" y="2717800"/>
            <a:chExt cx="727075" cy="1080000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216400" y="4537996"/>
            <a:ext cx="3067050" cy="1780254"/>
            <a:chOff x="2393950" y="4626896"/>
            <a:chExt cx="3067050" cy="178025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393950" y="4629150"/>
              <a:ext cx="3067050" cy="1778000"/>
            </a:xfrm>
            <a:prstGeom prst="rect">
              <a:avLst/>
            </a:prstGeom>
            <a:solidFill>
              <a:srgbClr val="FF94A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82900" y="4940300"/>
              <a:ext cx="1155700" cy="11557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82950" y="5251450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63204" y="4626896"/>
              <a:ext cx="3946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9750" y="5251450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’</a:t>
              </a: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2.2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Events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2344" y="2228850"/>
            <a:ext cx="8964000" cy="8890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build="p"/>
      <p:bldP spid="14" grpId="0" build="p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Events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b="1" dirty="0">
                <a:solidFill>
                  <a:schemeClr val="tx1"/>
                </a:solidFill>
              </a:rPr>
              <a:t> intersection</a:t>
            </a:r>
            <a:r>
              <a:rPr lang="en-US" sz="2000" dirty="0">
                <a:solidFill>
                  <a:schemeClr val="tx1"/>
                </a:solidFill>
              </a:rPr>
              <a:t> of two events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denoted by </a:t>
            </a:r>
            <a:r>
              <a:rPr lang="en-US" sz="2000" i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is the event containing all elements that are common to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87350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Two events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are </a:t>
            </a:r>
            <a:r>
              <a:rPr lang="en-US" sz="2000" b="1" dirty="0">
                <a:solidFill>
                  <a:schemeClr val="tx1"/>
                </a:solidFill>
              </a:rPr>
              <a:t>mutually exclusive</a:t>
            </a:r>
            <a:r>
              <a:rPr lang="en-US" sz="2000" dirty="0">
                <a:solidFill>
                  <a:schemeClr val="tx1"/>
                </a:solidFill>
              </a:rPr>
              <a:t>, or </a:t>
            </a:r>
            <a:r>
              <a:rPr lang="en-US" sz="2000" b="1" dirty="0">
                <a:solidFill>
                  <a:schemeClr val="tx1"/>
                </a:solidFill>
              </a:rPr>
              <a:t>disjoint </a:t>
            </a: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 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Æ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, that is, if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have no elements in common.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2.2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Events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393950" y="1679337"/>
            <a:ext cx="3067050" cy="1794113"/>
            <a:chOff x="2393950" y="1559719"/>
            <a:chExt cx="3067050" cy="1794113"/>
          </a:xfrm>
        </p:grpSpPr>
        <p:grpSp>
          <p:nvGrpSpPr>
            <p:cNvPr id="3" name="Group 25"/>
            <p:cNvGrpSpPr/>
            <p:nvPr/>
          </p:nvGrpSpPr>
          <p:grpSpPr>
            <a:xfrm>
              <a:off x="2393950" y="1559719"/>
              <a:ext cx="3067050" cy="1794113"/>
              <a:chOff x="2393950" y="4626769"/>
              <a:chExt cx="3067050" cy="179411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2393950" y="4626769"/>
                <a:ext cx="3067050" cy="177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3638550" y="4940300"/>
                <a:ext cx="1155700" cy="11557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882900" y="4940300"/>
                <a:ext cx="1155700" cy="11557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82950" y="5251450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63204" y="4626896"/>
                <a:ext cx="39466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27500" y="5251450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05200" y="6051550"/>
                <a:ext cx="817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>
                    <a:solidFill>
                      <a:schemeClr val="tx1"/>
                    </a:solidFill>
                  </a:rPr>
                  <a:t>A </a:t>
                </a:r>
                <a:r>
                  <a:rPr lang="en-US" sz="1800" b="1" dirty="0">
                    <a:solidFill>
                      <a:schemeClr val="tx1"/>
                    </a:solidFill>
                    <a:latin typeface="Symbol" pitchFamily="18" charset="2"/>
                  </a:rPr>
                  <a:t>Ç</a:t>
                </a:r>
                <a:r>
                  <a:rPr lang="en-US" sz="1800" dirty="0">
                    <a:solidFill>
                      <a:schemeClr val="tx1"/>
                    </a:solidFill>
                    <a:latin typeface="Symbol" pitchFamily="18" charset="2"/>
                  </a:rPr>
                  <a:t>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B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638550" y="2016918"/>
              <a:ext cx="399113" cy="881062"/>
            </a:xfrm>
            <a:custGeom>
              <a:avLst/>
              <a:gdLst>
                <a:gd name="connsiteX0" fmla="*/ 192484 w 403225"/>
                <a:gd name="connsiteY0" fmla="*/ 10319 h 881062"/>
                <a:gd name="connsiteX1" fmla="*/ 85328 w 403225"/>
                <a:gd name="connsiteY1" fmla="*/ 138906 h 881062"/>
                <a:gd name="connsiteX2" fmla="*/ 16271 w 403225"/>
                <a:gd name="connsiteY2" fmla="*/ 319881 h 881062"/>
                <a:gd name="connsiteX3" fmla="*/ 11509 w 403225"/>
                <a:gd name="connsiteY3" fmla="*/ 536575 h 881062"/>
                <a:gd name="connsiteX4" fmla="*/ 85328 w 403225"/>
                <a:gd name="connsiteY4" fmla="*/ 736600 h 881062"/>
                <a:gd name="connsiteX5" fmla="*/ 192484 w 403225"/>
                <a:gd name="connsiteY5" fmla="*/ 860425 h 881062"/>
                <a:gd name="connsiteX6" fmla="*/ 211534 w 403225"/>
                <a:gd name="connsiteY6" fmla="*/ 860425 h 881062"/>
                <a:gd name="connsiteX7" fmla="*/ 285353 w 403225"/>
                <a:gd name="connsiteY7" fmla="*/ 786606 h 881062"/>
                <a:gd name="connsiteX8" fmla="*/ 373459 w 403225"/>
                <a:gd name="connsiteY8" fmla="*/ 629444 h 881062"/>
                <a:gd name="connsiteX9" fmla="*/ 402034 w 403225"/>
                <a:gd name="connsiteY9" fmla="*/ 455613 h 881062"/>
                <a:gd name="connsiteX10" fmla="*/ 380603 w 403225"/>
                <a:gd name="connsiteY10" fmla="*/ 274638 h 881062"/>
                <a:gd name="connsiteX11" fmla="*/ 282971 w 403225"/>
                <a:gd name="connsiteY11" fmla="*/ 76994 h 881062"/>
                <a:gd name="connsiteX12" fmla="*/ 192484 w 403225"/>
                <a:gd name="connsiteY12" fmla="*/ 10319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225" h="881062">
                  <a:moveTo>
                    <a:pt x="192484" y="10319"/>
                  </a:moveTo>
                  <a:cubicBezTo>
                    <a:pt x="159544" y="20638"/>
                    <a:pt x="114697" y="87312"/>
                    <a:pt x="85328" y="138906"/>
                  </a:cubicBezTo>
                  <a:cubicBezTo>
                    <a:pt x="55959" y="190500"/>
                    <a:pt x="28574" y="253603"/>
                    <a:pt x="16271" y="319881"/>
                  </a:cubicBezTo>
                  <a:cubicBezTo>
                    <a:pt x="3968" y="386159"/>
                    <a:pt x="0" y="467122"/>
                    <a:pt x="11509" y="536575"/>
                  </a:cubicBezTo>
                  <a:cubicBezTo>
                    <a:pt x="23018" y="606028"/>
                    <a:pt x="55166" y="682625"/>
                    <a:pt x="85328" y="736600"/>
                  </a:cubicBezTo>
                  <a:cubicBezTo>
                    <a:pt x="115491" y="790575"/>
                    <a:pt x="171450" y="839788"/>
                    <a:pt x="192484" y="860425"/>
                  </a:cubicBezTo>
                  <a:cubicBezTo>
                    <a:pt x="213518" y="881062"/>
                    <a:pt x="196056" y="872728"/>
                    <a:pt x="211534" y="860425"/>
                  </a:cubicBezTo>
                  <a:cubicBezTo>
                    <a:pt x="227012" y="848122"/>
                    <a:pt x="258366" y="825103"/>
                    <a:pt x="285353" y="786606"/>
                  </a:cubicBezTo>
                  <a:cubicBezTo>
                    <a:pt x="312341" y="748109"/>
                    <a:pt x="354012" y="684609"/>
                    <a:pt x="373459" y="629444"/>
                  </a:cubicBezTo>
                  <a:cubicBezTo>
                    <a:pt x="392906" y="574279"/>
                    <a:pt x="400843" y="514747"/>
                    <a:pt x="402034" y="455613"/>
                  </a:cubicBezTo>
                  <a:cubicBezTo>
                    <a:pt x="403225" y="396479"/>
                    <a:pt x="400447" y="337741"/>
                    <a:pt x="380603" y="274638"/>
                  </a:cubicBezTo>
                  <a:cubicBezTo>
                    <a:pt x="360759" y="211535"/>
                    <a:pt x="311546" y="121047"/>
                    <a:pt x="282971" y="76994"/>
                  </a:cubicBezTo>
                  <a:cubicBezTo>
                    <a:pt x="254396" y="32941"/>
                    <a:pt x="225424" y="0"/>
                    <a:pt x="192484" y="10319"/>
                  </a:cubicBezTo>
                  <a:close/>
                </a:path>
              </a:pathLst>
            </a:custGeom>
            <a:solidFill>
              <a:srgbClr val="FF94A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8" name="Arc 27"/>
            <p:cNvSpPr/>
            <p:nvPr/>
          </p:nvSpPr>
          <p:spPr bwMode="auto">
            <a:xfrm>
              <a:off x="3638550" y="1873250"/>
              <a:ext cx="1155600" cy="1155600"/>
            </a:xfrm>
            <a:prstGeom prst="arc">
              <a:avLst>
                <a:gd name="adj1" fmla="val 7820095"/>
                <a:gd name="adj2" fmla="val 1372753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3" name="Arc 42"/>
            <p:cNvSpPr/>
            <p:nvPr/>
          </p:nvSpPr>
          <p:spPr bwMode="auto">
            <a:xfrm flipH="1">
              <a:off x="2882900" y="1873250"/>
              <a:ext cx="1155600" cy="1155600"/>
            </a:xfrm>
            <a:prstGeom prst="arc">
              <a:avLst>
                <a:gd name="adj1" fmla="val 7820095"/>
                <a:gd name="adj2" fmla="val 1372753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6" name="Group 25"/>
          <p:cNvGrpSpPr/>
          <p:nvPr/>
        </p:nvGrpSpPr>
        <p:grpSpPr>
          <a:xfrm>
            <a:off x="2393950" y="4675854"/>
            <a:ext cx="3067050" cy="1791732"/>
            <a:chOff x="2393950" y="4629150"/>
            <a:chExt cx="3067050" cy="1791732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393950" y="4629150"/>
              <a:ext cx="3067050" cy="177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994150" y="4940300"/>
              <a:ext cx="1155700" cy="11557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660650" y="4940300"/>
              <a:ext cx="1155700" cy="11557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60700" y="5251450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63204" y="4629696"/>
              <a:ext cx="3946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94200" y="525145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44080" y="605155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chemeClr val="tx1"/>
                  </a:solidFill>
                </a:rPr>
                <a:t>A </a:t>
              </a:r>
              <a:r>
                <a:rPr lang="en-US" sz="1800" b="1" dirty="0">
                  <a:solidFill>
                    <a:schemeClr val="tx1"/>
                  </a:solidFill>
                  <a:latin typeface="Symbol" pitchFamily="18" charset="2"/>
                </a:rPr>
                <a:t>Ç</a:t>
              </a:r>
              <a:r>
                <a:rPr lang="en-US" sz="1800" dirty="0">
                  <a:solidFill>
                    <a:schemeClr val="tx1"/>
                  </a:solidFill>
                  <a:latin typeface="Symbol" pitchFamily="18" charset="2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</a:rPr>
                <a:t>B = </a:t>
              </a:r>
              <a:r>
                <a:rPr lang="en-US" sz="1800" b="1" dirty="0">
                  <a:solidFill>
                    <a:schemeClr val="tx1"/>
                  </a:solidFill>
                  <a:latin typeface="Symbol" pitchFamily="18" charset="2"/>
                </a:rPr>
                <a:t>Æ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82344" y="850900"/>
            <a:ext cx="8964000" cy="5778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2344" y="3829050"/>
            <a:ext cx="8964000" cy="6223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build="p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Events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b="1" dirty="0">
                <a:solidFill>
                  <a:schemeClr val="tx1"/>
                </a:solidFill>
              </a:rPr>
              <a:t> union </a:t>
            </a:r>
            <a:r>
              <a:rPr lang="en-US" sz="2000" dirty="0">
                <a:solidFill>
                  <a:schemeClr val="tx1"/>
                </a:solidFill>
              </a:rPr>
              <a:t>of two events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denoted by </a:t>
            </a:r>
            <a:r>
              <a:rPr lang="en-US" sz="2000" i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is the event containing all elements that belong to </a:t>
            </a:r>
            <a:r>
              <a:rPr lang="en-US" sz="2000" i="1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i="1" dirty="0">
                <a:solidFill>
                  <a:schemeClr val="tx1"/>
                </a:solidFill>
              </a:rPr>
              <a:t>B </a:t>
            </a:r>
            <a:r>
              <a:rPr lang="en-US" sz="2000" dirty="0">
                <a:solidFill>
                  <a:schemeClr val="tx1"/>
                </a:solidFill>
              </a:rPr>
              <a:t>or both.</a:t>
            </a:r>
            <a:endParaRPr lang="en-US" sz="20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2.2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Events</a:t>
            </a:r>
          </a:p>
        </p:txBody>
      </p:sp>
      <p:grpSp>
        <p:nvGrpSpPr>
          <p:cNvPr id="2" name="Group 43"/>
          <p:cNvGrpSpPr/>
          <p:nvPr/>
        </p:nvGrpSpPr>
        <p:grpSpPr>
          <a:xfrm>
            <a:off x="2393950" y="1590564"/>
            <a:ext cx="3067050" cy="1793986"/>
            <a:chOff x="2393950" y="1559846"/>
            <a:chExt cx="3067050" cy="1793986"/>
          </a:xfrm>
        </p:grpSpPr>
        <p:grpSp>
          <p:nvGrpSpPr>
            <p:cNvPr id="3" name="Group 25"/>
            <p:cNvGrpSpPr/>
            <p:nvPr/>
          </p:nvGrpSpPr>
          <p:grpSpPr>
            <a:xfrm>
              <a:off x="2393950" y="1559846"/>
              <a:ext cx="3067050" cy="1793986"/>
              <a:chOff x="2393950" y="4626896"/>
              <a:chExt cx="3067050" cy="1793986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2393950" y="4629150"/>
                <a:ext cx="3067050" cy="177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3638550" y="4940300"/>
                <a:ext cx="1155700" cy="1155700"/>
              </a:xfrm>
              <a:prstGeom prst="ellipse">
                <a:avLst/>
              </a:prstGeom>
              <a:solidFill>
                <a:srgbClr val="FF94A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63204" y="4626896"/>
                <a:ext cx="39466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27500" y="5251450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05203" y="6051550"/>
                <a:ext cx="817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>
                    <a:solidFill>
                      <a:schemeClr val="tx1"/>
                    </a:solidFill>
                  </a:rPr>
                  <a:t>A </a:t>
                </a:r>
                <a:r>
                  <a:rPr lang="en-US" sz="1800" dirty="0">
                    <a:solidFill>
                      <a:schemeClr val="tx1"/>
                    </a:solidFill>
                    <a:latin typeface="Symbol" pitchFamily="18" charset="2"/>
                  </a:rPr>
                  <a:t>È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B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882900" y="4940300"/>
                <a:ext cx="1155700" cy="1155700"/>
              </a:xfrm>
              <a:prstGeom prst="ellipse">
                <a:avLst/>
              </a:prstGeom>
              <a:solidFill>
                <a:srgbClr val="FF94A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82950" y="5251450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28" name="Arc 27"/>
            <p:cNvSpPr/>
            <p:nvPr/>
          </p:nvSpPr>
          <p:spPr bwMode="auto">
            <a:xfrm>
              <a:off x="3638550" y="1873250"/>
              <a:ext cx="1155600" cy="1155600"/>
            </a:xfrm>
            <a:prstGeom prst="arc">
              <a:avLst>
                <a:gd name="adj1" fmla="val 7820095"/>
                <a:gd name="adj2" fmla="val 1372753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71438" y="3741420"/>
            <a:ext cx="9072562" cy="106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}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}; then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0" y="3502946"/>
            <a:ext cx="727075" cy="1080000"/>
            <a:chOff x="0" y="2717800"/>
            <a:chExt cx="727075" cy="1080000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71438" y="5162756"/>
            <a:ext cx="90725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2773363" algn="l"/>
                <a:tab pos="36718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|3 &lt;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 9} and </a:t>
            </a:r>
            <a:r>
              <a:rPr lang="en-US" sz="2000" i="1" dirty="0">
                <a:solidFill>
                  <a:schemeClr val="tx1"/>
                </a:solidFill>
              </a:rPr>
              <a:t>N	 </a:t>
            </a:r>
            <a:r>
              <a:rPr lang="en-US" sz="2000" dirty="0">
                <a:solidFill>
                  <a:schemeClr val="tx1"/>
                </a:solidFill>
              </a:rPr>
              <a:t>= {</a:t>
            </a:r>
            <a:r>
              <a:rPr lang="en-US" sz="2000" i="1" dirty="0">
                <a:solidFill>
                  <a:schemeClr val="tx1"/>
                </a:solidFill>
              </a:rPr>
              <a:t>y </a:t>
            </a:r>
            <a:r>
              <a:rPr lang="en-US" sz="2000" dirty="0">
                <a:solidFill>
                  <a:schemeClr val="tx1"/>
                </a:solidFill>
              </a:rPr>
              <a:t>| 5 &lt;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&lt; 12}; then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2773363" algn="l"/>
                <a:tab pos="3671888" algn="l"/>
              </a:tabLst>
            </a:pPr>
            <a:r>
              <a:rPr lang="en-US" sz="2000" i="1" dirty="0">
                <a:solidFill>
                  <a:schemeClr val="tx1"/>
                </a:solidFill>
              </a:rPr>
              <a:t>	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	= {</a:t>
            </a:r>
            <a:r>
              <a:rPr lang="en-US" sz="2000" i="1" dirty="0">
                <a:solidFill>
                  <a:schemeClr val="tx1"/>
                </a:solidFill>
              </a:rPr>
              <a:t>z </a:t>
            </a:r>
            <a:r>
              <a:rPr lang="en-US" sz="2000" dirty="0">
                <a:solidFill>
                  <a:schemeClr val="tx1"/>
                </a:solidFill>
              </a:rPr>
              <a:t>| 3 &lt;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&lt;12}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2773363" algn="l"/>
                <a:tab pos="36718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	= ?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0" y="4939030"/>
            <a:ext cx="727075" cy="1080000"/>
            <a:chOff x="0" y="2717800"/>
            <a:chExt cx="727075" cy="1080000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Rectangle 38"/>
          <p:cNvSpPr/>
          <p:nvPr/>
        </p:nvSpPr>
        <p:spPr bwMode="auto">
          <a:xfrm>
            <a:off x="82344" y="850900"/>
            <a:ext cx="8964000" cy="5778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0" grpId="0" build="p"/>
      <p:bldP spid="34" grpId="0" build="p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Events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2.2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Events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695450"/>
            <a:ext cx="4814887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67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|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 &lt;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 12},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|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 ≤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 9},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|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 &lt;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 5}, determine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’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’</a:t>
            </a:r>
          </a:p>
        </p:txBody>
      </p:sp>
      <p:grpSp>
        <p:nvGrpSpPr>
          <p:cNvPr id="27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1438" y="3637120"/>
            <a:ext cx="9072562" cy="167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 	=</a:t>
            </a:r>
          </a:p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 	=</a:t>
            </a:r>
          </a:p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’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È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’ 	=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608598" y="3637532"/>
            <a:ext cx="4563602" cy="19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tabLst>
                <a:tab pos="354013" algn="l"/>
              </a:tabLst>
            </a:pPr>
            <a:r>
              <a:rPr lang="en-US" sz="2000" i="1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i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| 0 &lt;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 9} 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tabLst>
                <a:tab pos="3540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{</a:t>
            </a:r>
            <a:r>
              <a:rPr lang="en-US" sz="2000" i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| 1 ≤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 5}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tabLst>
                <a:tab pos="3540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(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)’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tabLst>
                <a:tab pos="3540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=	{</a:t>
            </a:r>
            <a:r>
              <a:rPr lang="en-US" sz="2000" i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| 0 &lt;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 1, 5 ≤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&lt;12} 	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0" y="34988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31" grpId="0" uiExpand="1" build="p"/>
      <p:bldP spid="32" grpId="0" uiExpand="1" build="p"/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29297</TotalTime>
  <Words>2334</Words>
  <Application>Microsoft Office PowerPoint</Application>
  <PresentationFormat>On-screen Show (4:3)</PresentationFormat>
  <Paragraphs>205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Symbol</vt:lpstr>
      <vt:lpstr>Verdana</vt:lpstr>
      <vt:lpstr>Wingdings</vt:lpstr>
      <vt:lpstr>Default Design</vt:lpstr>
      <vt:lpstr>Equation</vt:lpstr>
      <vt:lpstr>PowerPoint Presentation</vt:lpstr>
      <vt:lpstr>Some Terminologies</vt:lpstr>
      <vt:lpstr>Sample Space</vt:lpstr>
      <vt:lpstr>Sample Space</vt:lpstr>
      <vt:lpstr>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2190</cp:revision>
  <dcterms:created xsi:type="dcterms:W3CDTF">2009-05-04T03:18:57Z</dcterms:created>
  <dcterms:modified xsi:type="dcterms:W3CDTF">2023-09-28T04:27:35Z</dcterms:modified>
</cp:coreProperties>
</file>