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515" r:id="rId2"/>
    <p:sldId id="516" r:id="rId3"/>
    <p:sldId id="517" r:id="rId4"/>
    <p:sldId id="518" r:id="rId5"/>
    <p:sldId id="519" r:id="rId6"/>
    <p:sldId id="520" r:id="rId7"/>
    <p:sldId id="521" r:id="rId8"/>
    <p:sldId id="522" r:id="rId9"/>
    <p:sldId id="523" r:id="rId10"/>
    <p:sldId id="524" r:id="rId11"/>
    <p:sldId id="525" r:id="rId12"/>
    <p:sldId id="526" r:id="rId13"/>
    <p:sldId id="527" r:id="rId14"/>
    <p:sldId id="528" r:id="rId15"/>
    <p:sldId id="529" r:id="rId16"/>
    <p:sldId id="530" r:id="rId17"/>
    <p:sldId id="531" r:id="rId18"/>
    <p:sldId id="532" r:id="rId19"/>
    <p:sldId id="533" r:id="rId20"/>
    <p:sldId id="534" r:id="rId21"/>
  </p:sldIdLst>
  <p:sldSz cx="9144000" cy="6858000" type="screen4x3"/>
  <p:notesSz cx="6858000" cy="9144000"/>
  <p:custDataLst>
    <p:tags r:id="rId24"/>
  </p:custDataLst>
  <p:defaultTextStyle>
    <a:defPPr>
      <a:defRPr lang="en-US"/>
    </a:defPPr>
    <a:lvl1pPr algn="r" rtl="0" fontAlgn="base">
      <a:spcBef>
        <a:spcPct val="0"/>
      </a:spcBef>
      <a:spcAft>
        <a:spcPct val="0"/>
      </a:spcAft>
      <a:defRPr sz="2400" kern="1200">
        <a:solidFill>
          <a:schemeClr val="bg1"/>
        </a:solidFill>
        <a:latin typeface="Verdana" pitchFamily="34" charset="0"/>
        <a:ea typeface="+mn-ea"/>
        <a:cs typeface="+mn-cs"/>
      </a:defRPr>
    </a:lvl1pPr>
    <a:lvl2pPr marL="457200" algn="r" rtl="0" fontAlgn="base">
      <a:spcBef>
        <a:spcPct val="0"/>
      </a:spcBef>
      <a:spcAft>
        <a:spcPct val="0"/>
      </a:spcAft>
      <a:defRPr sz="2400" kern="1200">
        <a:solidFill>
          <a:schemeClr val="bg1"/>
        </a:solidFill>
        <a:latin typeface="Verdana" pitchFamily="34" charset="0"/>
        <a:ea typeface="+mn-ea"/>
        <a:cs typeface="+mn-cs"/>
      </a:defRPr>
    </a:lvl2pPr>
    <a:lvl3pPr marL="914400" algn="r" rtl="0" fontAlgn="base">
      <a:spcBef>
        <a:spcPct val="0"/>
      </a:spcBef>
      <a:spcAft>
        <a:spcPct val="0"/>
      </a:spcAft>
      <a:defRPr sz="2400" kern="1200">
        <a:solidFill>
          <a:schemeClr val="bg1"/>
        </a:solidFill>
        <a:latin typeface="Verdana" pitchFamily="34" charset="0"/>
        <a:ea typeface="+mn-ea"/>
        <a:cs typeface="+mn-cs"/>
      </a:defRPr>
    </a:lvl3pPr>
    <a:lvl4pPr marL="1371600" algn="r" rtl="0" fontAlgn="base">
      <a:spcBef>
        <a:spcPct val="0"/>
      </a:spcBef>
      <a:spcAft>
        <a:spcPct val="0"/>
      </a:spcAft>
      <a:defRPr sz="2400" kern="1200">
        <a:solidFill>
          <a:schemeClr val="bg1"/>
        </a:solidFill>
        <a:latin typeface="Verdana" pitchFamily="34" charset="0"/>
        <a:ea typeface="+mn-ea"/>
        <a:cs typeface="+mn-cs"/>
      </a:defRPr>
    </a:lvl4pPr>
    <a:lvl5pPr marL="1828800" algn="r" rtl="0" fontAlgn="base">
      <a:spcBef>
        <a:spcPct val="0"/>
      </a:spcBef>
      <a:spcAft>
        <a:spcPct val="0"/>
      </a:spcAft>
      <a:defRPr sz="2400" kern="1200">
        <a:solidFill>
          <a:schemeClr val="bg1"/>
        </a:solidFill>
        <a:latin typeface="Verdana" pitchFamily="34" charset="0"/>
        <a:ea typeface="+mn-ea"/>
        <a:cs typeface="+mn-cs"/>
      </a:defRPr>
    </a:lvl5pPr>
    <a:lvl6pPr marL="2286000" algn="l" defTabSz="914400" rtl="0" eaLnBrk="1" latinLnBrk="0" hangingPunct="1">
      <a:defRPr sz="2400" kern="1200">
        <a:solidFill>
          <a:schemeClr val="bg1"/>
        </a:solidFill>
        <a:latin typeface="Verdana" pitchFamily="34" charset="0"/>
        <a:ea typeface="+mn-ea"/>
        <a:cs typeface="+mn-cs"/>
      </a:defRPr>
    </a:lvl6pPr>
    <a:lvl7pPr marL="2743200" algn="l" defTabSz="914400" rtl="0" eaLnBrk="1" latinLnBrk="0" hangingPunct="1">
      <a:defRPr sz="2400" kern="1200">
        <a:solidFill>
          <a:schemeClr val="bg1"/>
        </a:solidFill>
        <a:latin typeface="Verdana" pitchFamily="34" charset="0"/>
        <a:ea typeface="+mn-ea"/>
        <a:cs typeface="+mn-cs"/>
      </a:defRPr>
    </a:lvl7pPr>
    <a:lvl8pPr marL="3200400" algn="l" defTabSz="914400" rtl="0" eaLnBrk="1" latinLnBrk="0" hangingPunct="1">
      <a:defRPr sz="2400" kern="1200">
        <a:solidFill>
          <a:schemeClr val="bg1"/>
        </a:solidFill>
        <a:latin typeface="Verdana" pitchFamily="34" charset="0"/>
        <a:ea typeface="+mn-ea"/>
        <a:cs typeface="+mn-cs"/>
      </a:defRPr>
    </a:lvl8pPr>
    <a:lvl9pPr marL="3657600" algn="l" defTabSz="914400" rtl="0" eaLnBrk="1" latinLnBrk="0" hangingPunct="1">
      <a:defRPr sz="2400" kern="1200">
        <a:solidFill>
          <a:schemeClr val="bg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E62"/>
    <a:srgbClr val="FF4775"/>
    <a:srgbClr val="FF94AF"/>
    <a:srgbClr val="FF5781"/>
    <a:srgbClr val="EBC053"/>
    <a:srgbClr val="E6B02A"/>
    <a:srgbClr val="54C0E2"/>
    <a:srgbClr val="747335"/>
    <a:srgbClr val="427335"/>
    <a:srgbClr val="832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95833" autoAdjust="0"/>
  </p:normalViewPr>
  <p:slideViewPr>
    <p:cSldViewPr>
      <p:cViewPr varScale="1">
        <p:scale>
          <a:sx n="72" d="100"/>
          <a:sy n="72" d="100"/>
        </p:scale>
        <p:origin x="14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68"/>
    </p:cViewPr>
  </p:sorterViewPr>
  <p:notesViewPr>
    <p:cSldViewPr>
      <p:cViewPr varScale="1">
        <p:scale>
          <a:sx n="62" d="100"/>
          <a:sy n="62" d="100"/>
        </p:scale>
        <p:origin x="-1404"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4" Type="http://schemas.openxmlformats.org/officeDocument/2006/relationships/image" Target="../media/image9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9.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5.wmf"/><Relationship Id="rId7" Type="http://schemas.openxmlformats.org/officeDocument/2006/relationships/image" Target="../media/image38.wmf"/><Relationship Id="rId2" Type="http://schemas.openxmlformats.org/officeDocument/2006/relationships/image" Target="../media/image34.wmf"/><Relationship Id="rId1" Type="http://schemas.openxmlformats.org/officeDocument/2006/relationships/image" Target="../media/image13.wmf"/><Relationship Id="rId6" Type="http://schemas.openxmlformats.org/officeDocument/2006/relationships/image" Target="../media/image37.wmf"/><Relationship Id="rId5" Type="http://schemas.openxmlformats.org/officeDocument/2006/relationships/image" Target="../media/image32.wmf"/><Relationship Id="rId4" Type="http://schemas.openxmlformats.org/officeDocument/2006/relationships/image" Target="../media/image36.wmf"/><Relationship Id="rId9"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CADCAFE-6052-4CF3-9D74-7AB56C920A48}" type="slidenum">
              <a:rPr lang="id-ID"/>
              <a:pPr>
                <a:defRPr/>
              </a:pPr>
              <a:t>‹#›</a:t>
            </a:fld>
            <a:endParaRPr lang="id-ID"/>
          </a:p>
        </p:txBody>
      </p:sp>
    </p:spTree>
    <p:extLst>
      <p:ext uri="{BB962C8B-B14F-4D97-AF65-F5344CB8AC3E}">
        <p14:creationId xmlns:p14="http://schemas.microsoft.com/office/powerpoint/2010/main" val="248688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d-ID" noProof="0"/>
              <a:t>Click to edit Master text styles</a:t>
            </a:r>
          </a:p>
          <a:p>
            <a:pPr lvl="1"/>
            <a:r>
              <a:rPr lang="id-ID" noProof="0"/>
              <a:t>Second level</a:t>
            </a:r>
          </a:p>
          <a:p>
            <a:pPr lvl="2"/>
            <a:r>
              <a:rPr lang="id-ID" noProof="0"/>
              <a:t>Third level</a:t>
            </a:r>
          </a:p>
          <a:p>
            <a:pPr lvl="3"/>
            <a:r>
              <a:rPr lang="id-ID" noProof="0"/>
              <a:t>Fourth level</a:t>
            </a:r>
          </a:p>
          <a:p>
            <a:pPr lvl="4"/>
            <a:r>
              <a:rPr lang="id-ID"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D2176D3-5034-44DF-A657-70118B6377FA}" type="slidenum">
              <a:rPr lang="id-ID"/>
              <a:pPr>
                <a:defRPr/>
              </a:pPr>
              <a:t>‹#›</a:t>
            </a:fld>
            <a:endParaRPr lang="id-ID"/>
          </a:p>
        </p:txBody>
      </p:sp>
    </p:spTree>
    <p:extLst>
      <p:ext uri="{BB962C8B-B14F-4D97-AF65-F5344CB8AC3E}">
        <p14:creationId xmlns:p14="http://schemas.microsoft.com/office/powerpoint/2010/main" val="10776524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1"/>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a:t>President University</a:t>
            </a:r>
          </a:p>
        </p:txBody>
      </p:sp>
      <p:sp>
        <p:nvSpPr>
          <p:cNvPr id="3" name="Rectangle 12"/>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a:t>Erwin Sitompul</a:t>
            </a:r>
          </a:p>
        </p:txBody>
      </p:sp>
      <p:sp>
        <p:nvSpPr>
          <p:cNvPr id="4" name="Rectangle 13"/>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a:t>PBST 1/</a:t>
            </a:r>
            <a:fld id="{0E0E0EFC-0006-47B9-BD30-22160D0C1AE9}" type="slidenum">
              <a:rPr lang="en-US" sz="1400"/>
              <a:pPr algn="ctr">
                <a:defRPr/>
              </a:pPr>
              <a:t>‹#›</a:t>
            </a:fld>
            <a:endParaRPr lang="en-US" sz="1400"/>
          </a:p>
        </p:txBody>
      </p:sp>
      <p:sp>
        <p:nvSpPr>
          <p:cNvPr id="5" name="Text Box 23"/>
          <p:cNvSpPr txBox="1">
            <a:spLocks noChangeArrowheads="1"/>
          </p:cNvSpPr>
          <p:nvPr/>
        </p:nvSpPr>
        <p:spPr bwMode="auto">
          <a:xfrm>
            <a:off x="2622550" y="4362450"/>
            <a:ext cx="3851275" cy="822325"/>
          </a:xfrm>
          <a:prstGeom prst="rect">
            <a:avLst/>
          </a:prstGeom>
          <a:noFill/>
          <a:ln w="9525" algn="ctr">
            <a:noFill/>
            <a:miter lim="800000"/>
            <a:headEnd/>
            <a:tailEnd/>
          </a:ln>
          <a:effectLst/>
        </p:spPr>
        <p:txBody>
          <a:bodyPr wrap="none">
            <a:spAutoFit/>
          </a:bodyPr>
          <a:lstStyle/>
          <a:p>
            <a:pPr algn="ctr">
              <a:defRPr/>
            </a:pPr>
            <a:r>
              <a:rPr lang="en-US" dirty="0">
                <a:solidFill>
                  <a:schemeClr val="tx1"/>
                </a:solidFill>
              </a:rPr>
              <a:t>Dr.-Ing. Erwin Sitompul</a:t>
            </a:r>
          </a:p>
          <a:p>
            <a:pPr algn="ctr">
              <a:defRPr/>
            </a:pPr>
            <a:r>
              <a:rPr lang="en-US" dirty="0">
                <a:solidFill>
                  <a:schemeClr val="tx1"/>
                </a:solidFill>
              </a:rPr>
              <a:t>President University</a:t>
            </a:r>
          </a:p>
        </p:txBody>
      </p:sp>
      <p:sp>
        <p:nvSpPr>
          <p:cNvPr id="6" name="Rectangle 25"/>
          <p:cNvSpPr>
            <a:spLocks noChangeArrowheads="1"/>
          </p:cNvSpPr>
          <p:nvPr/>
        </p:nvSpPr>
        <p:spPr bwMode="auto">
          <a:xfrm>
            <a:off x="0" y="1917700"/>
            <a:ext cx="9144000" cy="406400"/>
          </a:xfrm>
          <a:prstGeom prst="rect">
            <a:avLst/>
          </a:prstGeom>
          <a:solidFill>
            <a:srgbClr val="FF5781"/>
          </a:solidFill>
          <a:ln w="9525" algn="ctr">
            <a:noFill/>
            <a:miter lim="800000"/>
            <a:headEnd/>
            <a:tailEnd/>
          </a:ln>
          <a:effectLst/>
        </p:spPr>
        <p:txBody>
          <a:bodyPr wrap="none" bIns="82800" anchor="ctr" anchorCtr="1"/>
          <a:lstStyle/>
          <a:p>
            <a:pPr algn="ctr">
              <a:defRPr/>
            </a:pPr>
            <a:r>
              <a:rPr lang="en-US"/>
              <a:t>Lecture 1</a:t>
            </a:r>
          </a:p>
        </p:txBody>
      </p:sp>
      <p:sp>
        <p:nvSpPr>
          <p:cNvPr id="7" name="Rectangle 26"/>
          <p:cNvSpPr>
            <a:spLocks noChangeArrowheads="1"/>
          </p:cNvSpPr>
          <p:nvPr/>
        </p:nvSpPr>
        <p:spPr bwMode="auto">
          <a:xfrm>
            <a:off x="0" y="1192213"/>
            <a:ext cx="9144000" cy="687387"/>
          </a:xfrm>
          <a:prstGeom prst="rect">
            <a:avLst/>
          </a:prstGeom>
          <a:solidFill>
            <a:srgbClr val="FF94AF"/>
          </a:solidFill>
          <a:ln w="9525" algn="ctr">
            <a:noFill/>
            <a:miter lim="800000"/>
            <a:headEnd/>
            <a:tailEnd/>
          </a:ln>
          <a:effectLst/>
        </p:spPr>
        <p:txBody>
          <a:bodyPr wrap="none" anchor="ctr" anchorCtr="1"/>
          <a:lstStyle/>
          <a:p>
            <a:pPr algn="ctr">
              <a:defRPr/>
            </a:pPr>
            <a:r>
              <a:rPr lang="en-US" sz="3600"/>
              <a:t>Probability and Statistics</a:t>
            </a:r>
          </a:p>
        </p:txBody>
      </p:sp>
      <p:pic>
        <p:nvPicPr>
          <p:cNvPr id="8" name="Picture 27" descr="45277351686s"/>
          <p:cNvPicPr>
            <a:picLocks noChangeAspect="1" noChangeArrowheads="1"/>
          </p:cNvPicPr>
          <p:nvPr/>
        </p:nvPicPr>
        <p:blipFill>
          <a:blip r:embed="rId2"/>
          <a:srcRect/>
          <a:stretch>
            <a:fillRect/>
          </a:stretch>
        </p:blipFill>
        <p:spPr bwMode="auto">
          <a:xfrm>
            <a:off x="76200" y="6084888"/>
            <a:ext cx="400050" cy="465137"/>
          </a:xfrm>
          <a:prstGeom prst="rect">
            <a:avLst/>
          </a:prstGeom>
          <a:noFill/>
          <a:ln w="9525">
            <a:noFill/>
            <a:miter lim="800000"/>
            <a:headEnd/>
            <a:tailEnd/>
          </a:ln>
        </p:spPr>
      </p:pic>
      <p:sp>
        <p:nvSpPr>
          <p:cNvPr id="9" name="Rectangle 7"/>
          <p:cNvSpPr>
            <a:spLocks noChangeArrowheads="1"/>
          </p:cNvSpPr>
          <p:nvPr userDrawn="1"/>
        </p:nvSpPr>
        <p:spPr bwMode="auto">
          <a:xfrm>
            <a:off x="2039938" y="5295900"/>
            <a:ext cx="4978400" cy="457200"/>
          </a:xfrm>
          <a:prstGeom prst="rect">
            <a:avLst/>
          </a:prstGeom>
          <a:noFill/>
          <a:ln w="9525" algn="ctr">
            <a:noFill/>
            <a:miter lim="800000"/>
            <a:headEnd/>
            <a:tailEnd/>
          </a:ln>
        </p:spPr>
        <p:txBody>
          <a:bodyPr wrap="none">
            <a:spAutoFit/>
          </a:bodyPr>
          <a:lstStyle/>
          <a:p>
            <a:pPr algn="ctr">
              <a:defRPr/>
            </a:pPr>
            <a:r>
              <a:rPr lang="en-US" dirty="0">
                <a:solidFill>
                  <a:srgbClr val="FF2E62"/>
                </a:solidFill>
              </a:rPr>
              <a:t>http://zitompul.wordpress.com</a:t>
            </a:r>
          </a:p>
        </p:txBody>
      </p:sp>
      <p:sp>
        <p:nvSpPr>
          <p:cNvPr id="10" name="Line 30"/>
          <p:cNvSpPr>
            <a:spLocks noChangeShapeType="1"/>
          </p:cNvSpPr>
          <p:nvPr userDrawn="1"/>
        </p:nvSpPr>
        <p:spPr bwMode="auto">
          <a:xfrm>
            <a:off x="0" y="1898650"/>
            <a:ext cx="9144000" cy="0"/>
          </a:xfrm>
          <a:prstGeom prst="line">
            <a:avLst/>
          </a:prstGeom>
          <a:noFill/>
          <a:ln w="57150">
            <a:solidFill>
              <a:srgbClr val="FF2E62"/>
            </a:solidFill>
            <a:round/>
            <a:headEnd/>
            <a:tailEnd/>
          </a:ln>
          <a:effectLst/>
        </p:spPr>
        <p:txBody>
          <a:bodyPr anchor="ctr"/>
          <a:lstStyle/>
          <a:p>
            <a:pPr>
              <a:defRPr/>
            </a:pPr>
            <a:endParaRPr lang="en-US"/>
          </a:p>
        </p:txBody>
      </p:sp>
      <p:grpSp>
        <p:nvGrpSpPr>
          <p:cNvPr id="11" name="Group 10"/>
          <p:cNvGrpSpPr/>
          <p:nvPr userDrawn="1"/>
        </p:nvGrpSpPr>
        <p:grpSpPr>
          <a:xfrm>
            <a:off x="3749840" y="6051490"/>
            <a:ext cx="1640584" cy="400110"/>
            <a:chOff x="1638300" y="6051490"/>
            <a:chExt cx="1640584" cy="400110"/>
          </a:xfrm>
        </p:grpSpPr>
        <p:sp>
          <p:nvSpPr>
            <p:cNvPr id="12" name="TextBox 11"/>
            <p:cNvSpPr txBox="1"/>
            <p:nvPr/>
          </p:nvSpPr>
          <p:spPr>
            <a:xfrm>
              <a:off x="1638300" y="6051490"/>
              <a:ext cx="358775" cy="400110"/>
            </a:xfrm>
            <a:prstGeom prst="rect">
              <a:avLst/>
            </a:prstGeom>
            <a:noFill/>
            <a:ln w="57150">
              <a:noFill/>
              <a:miter lim="800000"/>
            </a:ln>
          </p:spPr>
          <p:txBody>
            <a:bodyPr wrap="square" rtlCol="0">
              <a:spAutoFit/>
            </a:bodyPr>
            <a:lstStyle/>
            <a:p>
              <a:pPr algn="ctr"/>
              <a:r>
                <a:rPr lang="en-US" sz="2000" b="1" dirty="0">
                  <a:solidFill>
                    <a:schemeClr val="tx1"/>
                  </a:solidFill>
                </a:rPr>
                <a:t>2</a:t>
              </a:r>
            </a:p>
          </p:txBody>
        </p:sp>
        <p:sp>
          <p:nvSpPr>
            <p:cNvPr id="13" name="TextBox 12"/>
            <p:cNvSpPr txBox="1"/>
            <p:nvPr/>
          </p:nvSpPr>
          <p:spPr>
            <a:xfrm>
              <a:off x="206251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0</a:t>
              </a:r>
            </a:p>
          </p:txBody>
        </p:sp>
        <p:sp>
          <p:nvSpPr>
            <p:cNvPr id="14" name="TextBox 13"/>
            <p:cNvSpPr txBox="1"/>
            <p:nvPr/>
          </p:nvSpPr>
          <p:spPr>
            <a:xfrm>
              <a:off x="249304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1</a:t>
              </a:r>
            </a:p>
          </p:txBody>
        </p:sp>
        <p:sp>
          <p:nvSpPr>
            <p:cNvPr id="15" name="TextBox 14"/>
            <p:cNvSpPr txBox="1"/>
            <p:nvPr/>
          </p:nvSpPr>
          <p:spPr>
            <a:xfrm>
              <a:off x="2911475"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3</a:t>
              </a:r>
            </a:p>
          </p:txBody>
        </p:sp>
      </p:grpSp>
      <p:grpSp>
        <p:nvGrpSpPr>
          <p:cNvPr id="16" name="Group 15"/>
          <p:cNvGrpSpPr/>
          <p:nvPr userDrawn="1"/>
        </p:nvGrpSpPr>
        <p:grpSpPr>
          <a:xfrm>
            <a:off x="3769778" y="6049895"/>
            <a:ext cx="1597392" cy="396000"/>
            <a:chOff x="3769778" y="6049895"/>
            <a:chExt cx="1597392" cy="396000"/>
          </a:xfrm>
        </p:grpSpPr>
        <p:sp>
          <p:nvSpPr>
            <p:cNvPr id="17" name="Rectangle 16"/>
            <p:cNvSpPr/>
            <p:nvPr/>
          </p:nvSpPr>
          <p:spPr bwMode="auto">
            <a:xfrm>
              <a:off x="376977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18" name="Rectangle 17"/>
            <p:cNvSpPr/>
            <p:nvPr/>
          </p:nvSpPr>
          <p:spPr bwMode="auto">
            <a:xfrm>
              <a:off x="462156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19" name="Rectangle 18"/>
            <p:cNvSpPr/>
            <p:nvPr/>
          </p:nvSpPr>
          <p:spPr bwMode="auto">
            <a:xfrm>
              <a:off x="5043170"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0" name="Rectangle 19"/>
            <p:cNvSpPr/>
            <p:nvPr userDrawn="1"/>
          </p:nvSpPr>
          <p:spPr bwMode="auto">
            <a:xfrm>
              <a:off x="4198076"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79400"/>
            <a:ext cx="2278063" cy="5846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279400"/>
            <a:ext cx="6686550" cy="5846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2"/>
          <p:cNvSpPr>
            <a:spLocks noGrp="1" noChangeArrowheads="1"/>
          </p:cNvSpPr>
          <p:nvPr>
            <p:ph type="title"/>
          </p:nvPr>
        </p:nvSpPr>
        <p:spPr bwMode="auto">
          <a:xfrm>
            <a:off x="0" y="279400"/>
            <a:ext cx="9117013" cy="449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1" name="Rectangle 17"/>
          <p:cNvSpPr>
            <a:spLocks noChangeArrowheads="1"/>
          </p:cNvSpPr>
          <p:nvPr/>
        </p:nvSpPr>
        <p:spPr bwMode="auto">
          <a:xfrm>
            <a:off x="0" y="233363"/>
            <a:ext cx="9144000" cy="539750"/>
          </a:xfrm>
          <a:prstGeom prst="rect">
            <a:avLst/>
          </a:prstGeom>
          <a:solidFill>
            <a:srgbClr val="FF94AF"/>
          </a:solidFill>
          <a:ln w="9525" algn="ctr">
            <a:noFill/>
            <a:miter lim="800000"/>
            <a:headEnd/>
            <a:tailEnd/>
          </a:ln>
          <a:effectLst/>
        </p:spPr>
        <p:txBody>
          <a:bodyPr wrap="none" anchor="ctr"/>
          <a:lstStyle/>
          <a:p>
            <a:pPr>
              <a:defRPr/>
            </a:pPr>
            <a:endParaRPr lang="en-US" sz="3600" dirty="0"/>
          </a:p>
        </p:txBody>
      </p:sp>
      <p:sp>
        <p:nvSpPr>
          <p:cNvPr id="1039" name="Rectangle 15"/>
          <p:cNvSpPr>
            <a:spLocks noChangeArrowheads="1"/>
          </p:cNvSpPr>
          <p:nvPr/>
        </p:nvSpPr>
        <p:spPr bwMode="auto">
          <a:xfrm>
            <a:off x="0" y="0"/>
            <a:ext cx="3130550" cy="233363"/>
          </a:xfrm>
          <a:prstGeom prst="rect">
            <a:avLst/>
          </a:prstGeom>
          <a:solidFill>
            <a:srgbClr val="FF2E62"/>
          </a:solidFill>
          <a:ln w="9525" algn="ctr">
            <a:noFill/>
            <a:miter lim="800000"/>
            <a:headEnd/>
            <a:tailEnd/>
          </a:ln>
          <a:effectLst/>
        </p:spPr>
        <p:txBody>
          <a:bodyPr wrap="none" anchor="ctr"/>
          <a:lstStyle/>
          <a:p>
            <a:pPr algn="l">
              <a:defRPr/>
            </a:pPr>
            <a:endParaRPr lang="en-US" sz="1400" dirty="0"/>
          </a:p>
        </p:txBody>
      </p:sp>
      <p:sp>
        <p:nvSpPr>
          <p:cNvPr id="1040" name="Rectangle 16"/>
          <p:cNvSpPr>
            <a:spLocks noChangeArrowheads="1"/>
          </p:cNvSpPr>
          <p:nvPr/>
        </p:nvSpPr>
        <p:spPr bwMode="auto">
          <a:xfrm>
            <a:off x="3130550" y="0"/>
            <a:ext cx="6010275" cy="233363"/>
          </a:xfrm>
          <a:prstGeom prst="rect">
            <a:avLst/>
          </a:prstGeom>
          <a:solidFill>
            <a:srgbClr val="FF5781"/>
          </a:solidFill>
          <a:ln w="9525" algn="ctr">
            <a:noFill/>
            <a:miter lim="800000"/>
            <a:headEnd/>
            <a:tailEnd/>
          </a:ln>
          <a:effectLst/>
        </p:spPr>
        <p:txBody>
          <a:bodyPr wrap="none" anchor="ctr"/>
          <a:lstStyle/>
          <a:p>
            <a:pPr>
              <a:defRPr/>
            </a:pPr>
            <a:endParaRPr lang="en-US" sz="1400" dirty="0"/>
          </a:p>
        </p:txBody>
      </p:sp>
      <p:sp>
        <p:nvSpPr>
          <p:cNvPr id="1043" name="Rectangle 19"/>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dirty="0"/>
              <a:t>President University</a:t>
            </a:r>
          </a:p>
        </p:txBody>
      </p:sp>
      <p:sp>
        <p:nvSpPr>
          <p:cNvPr id="1044" name="Rectangle 20"/>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dirty="0"/>
              <a:t>Erwin </a:t>
            </a:r>
            <a:r>
              <a:rPr lang="en-US" sz="1400" dirty="0" err="1"/>
              <a:t>Sitompul</a:t>
            </a:r>
            <a:endParaRPr lang="en-US" sz="1400" dirty="0"/>
          </a:p>
        </p:txBody>
      </p:sp>
      <p:sp>
        <p:nvSpPr>
          <p:cNvPr id="1045" name="Rectangle 21"/>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a:t>PBST 1/</a:t>
            </a:r>
            <a:fld id="{AC268E9D-97A9-4070-9270-1A022528A1B1}" type="slidenum">
              <a:rPr lang="en-US" sz="1400"/>
              <a:pPr algn="ctr">
                <a:defRPr/>
              </a:pPr>
              <a:t>‹#›</a:t>
            </a:fld>
            <a:endParaRPr lang="en-US" sz="1400"/>
          </a:p>
        </p:txBody>
      </p:sp>
      <p:pic>
        <p:nvPicPr>
          <p:cNvPr id="8201" name="Picture 34" descr="45277351686s"/>
          <p:cNvPicPr>
            <a:picLocks noChangeAspect="1" noChangeArrowheads="1"/>
          </p:cNvPicPr>
          <p:nvPr/>
        </p:nvPicPr>
        <p:blipFill>
          <a:blip r:embed="rId13"/>
          <a:srcRect/>
          <a:stretch>
            <a:fillRect/>
          </a:stretch>
        </p:blipFill>
        <p:spPr bwMode="auto">
          <a:xfrm>
            <a:off x="76200" y="6084888"/>
            <a:ext cx="400050" cy="4651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itchFamily="34" charset="0"/>
        </a:defRPr>
      </a:lvl2pPr>
      <a:lvl3pPr algn="r" rtl="0" eaLnBrk="0" fontAlgn="base" hangingPunct="0">
        <a:spcBef>
          <a:spcPct val="0"/>
        </a:spcBef>
        <a:spcAft>
          <a:spcPct val="0"/>
        </a:spcAft>
        <a:defRPr sz="3200">
          <a:solidFill>
            <a:schemeClr val="bg1"/>
          </a:solidFill>
          <a:latin typeface="Verdana" pitchFamily="34" charset="0"/>
        </a:defRPr>
      </a:lvl3pPr>
      <a:lvl4pPr algn="r" rtl="0" eaLnBrk="0" fontAlgn="base" hangingPunct="0">
        <a:spcBef>
          <a:spcPct val="0"/>
        </a:spcBef>
        <a:spcAft>
          <a:spcPct val="0"/>
        </a:spcAft>
        <a:defRPr sz="3200">
          <a:solidFill>
            <a:schemeClr val="bg1"/>
          </a:solidFill>
          <a:latin typeface="Verdana" pitchFamily="34" charset="0"/>
        </a:defRPr>
      </a:lvl4pPr>
      <a:lvl5pPr algn="r" rtl="0" eaLnBrk="0" fontAlgn="base" hangingPunct="0">
        <a:spcBef>
          <a:spcPct val="0"/>
        </a:spcBef>
        <a:spcAft>
          <a:spcPct val="0"/>
        </a:spcAft>
        <a:defRPr sz="3200">
          <a:solidFill>
            <a:schemeClr val="bg1"/>
          </a:solidFill>
          <a:latin typeface="Verdana" pitchFamily="34" charset="0"/>
        </a:defRPr>
      </a:lvl5pPr>
      <a:lvl6pPr marL="457200" algn="r" rtl="0" fontAlgn="base">
        <a:spcBef>
          <a:spcPct val="0"/>
        </a:spcBef>
        <a:spcAft>
          <a:spcPct val="0"/>
        </a:spcAft>
        <a:defRPr sz="3200">
          <a:solidFill>
            <a:schemeClr val="bg1"/>
          </a:solidFill>
          <a:latin typeface="Verdana" pitchFamily="34" charset="0"/>
        </a:defRPr>
      </a:lvl6pPr>
      <a:lvl7pPr marL="914400" algn="r" rtl="0" fontAlgn="base">
        <a:spcBef>
          <a:spcPct val="0"/>
        </a:spcBef>
        <a:spcAft>
          <a:spcPct val="0"/>
        </a:spcAft>
        <a:defRPr sz="3200">
          <a:solidFill>
            <a:schemeClr val="bg1"/>
          </a:solidFill>
          <a:latin typeface="Verdana" pitchFamily="34" charset="0"/>
        </a:defRPr>
      </a:lvl7pPr>
      <a:lvl8pPr marL="1371600" algn="r" rtl="0" fontAlgn="base">
        <a:spcBef>
          <a:spcPct val="0"/>
        </a:spcBef>
        <a:spcAft>
          <a:spcPct val="0"/>
        </a:spcAft>
        <a:defRPr sz="3200">
          <a:solidFill>
            <a:schemeClr val="bg1"/>
          </a:solidFill>
          <a:latin typeface="Verdana" pitchFamily="34" charset="0"/>
        </a:defRPr>
      </a:lvl8pPr>
      <a:lvl9pPr marL="1828800" algn="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7.bin"/><Relationship Id="rId18" Type="http://schemas.openxmlformats.org/officeDocument/2006/relationships/image" Target="../media/image57.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4.wmf"/><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56.wmf"/><Relationship Id="rId1" Type="http://schemas.openxmlformats.org/officeDocument/2006/relationships/vmlDrawing" Target="../drawings/vmlDrawing10.vml"/><Relationship Id="rId6" Type="http://schemas.openxmlformats.org/officeDocument/2006/relationships/image" Target="../media/image51.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5.bin"/><Relationship Id="rId14" Type="http://schemas.openxmlformats.org/officeDocument/2006/relationships/image" Target="../media/image5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3.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0.wmf"/><Relationship Id="rId11" Type="http://schemas.openxmlformats.org/officeDocument/2006/relationships/image" Target="../media/image62.wmf"/><Relationship Id="rId5" Type="http://schemas.openxmlformats.org/officeDocument/2006/relationships/oleObject" Target="../embeddings/oleObject62.bin"/><Relationship Id="rId10" Type="http://schemas.openxmlformats.org/officeDocument/2006/relationships/oleObject" Target="../embeddings/oleObject65.bin"/><Relationship Id="rId4" Type="http://schemas.openxmlformats.org/officeDocument/2006/relationships/image" Target="../media/image59.wmf"/><Relationship Id="rId9" Type="http://schemas.openxmlformats.org/officeDocument/2006/relationships/image" Target="../media/image61.wmf"/></Relationships>
</file>

<file path=ppt/slides/_rels/slide1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5.wmf"/><Relationship Id="rId5" Type="http://schemas.openxmlformats.org/officeDocument/2006/relationships/oleObject" Target="../embeddings/oleObject68.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70.bin"/></Relationships>
</file>

<file path=ppt/slides/_rels/slide1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9.wmf"/><Relationship Id="rId5" Type="http://schemas.openxmlformats.org/officeDocument/2006/relationships/oleObject" Target="../embeddings/oleObject72.bin"/><Relationship Id="rId4" Type="http://schemas.openxmlformats.org/officeDocument/2006/relationships/image" Target="../media/image68.wmf"/><Relationship Id="rId9" Type="http://schemas.openxmlformats.org/officeDocument/2006/relationships/image" Target="../media/image71.jpe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76.wmf"/><Relationship Id="rId18" Type="http://schemas.openxmlformats.org/officeDocument/2006/relationships/oleObject" Target="../embeddings/oleObject81.bin"/><Relationship Id="rId3" Type="http://schemas.openxmlformats.org/officeDocument/2006/relationships/image" Target="../media/image71.jpeg"/><Relationship Id="rId7" Type="http://schemas.openxmlformats.org/officeDocument/2006/relationships/image" Target="../media/image73.wmf"/><Relationship Id="rId12" Type="http://schemas.openxmlformats.org/officeDocument/2006/relationships/oleObject" Target="../embeddings/oleObject78.bin"/><Relationship Id="rId17" Type="http://schemas.openxmlformats.org/officeDocument/2006/relationships/image" Target="../media/image78.wmf"/><Relationship Id="rId2" Type="http://schemas.openxmlformats.org/officeDocument/2006/relationships/slideLayout" Target="../slideLayouts/slideLayout2.xml"/><Relationship Id="rId16" Type="http://schemas.openxmlformats.org/officeDocument/2006/relationships/oleObject" Target="../embeddings/oleObject80.bin"/><Relationship Id="rId1" Type="http://schemas.openxmlformats.org/officeDocument/2006/relationships/vmlDrawing" Target="../drawings/vmlDrawing15.vml"/><Relationship Id="rId6" Type="http://schemas.openxmlformats.org/officeDocument/2006/relationships/oleObject" Target="../embeddings/oleObject75.bin"/><Relationship Id="rId11" Type="http://schemas.openxmlformats.org/officeDocument/2006/relationships/image" Target="../media/image75.wmf"/><Relationship Id="rId5" Type="http://schemas.openxmlformats.org/officeDocument/2006/relationships/image" Target="../media/image72.wmf"/><Relationship Id="rId15" Type="http://schemas.openxmlformats.org/officeDocument/2006/relationships/image" Target="../media/image77.wmf"/><Relationship Id="rId10" Type="http://schemas.openxmlformats.org/officeDocument/2006/relationships/oleObject" Target="../embeddings/oleObject77.bin"/><Relationship Id="rId19" Type="http://schemas.openxmlformats.org/officeDocument/2006/relationships/image" Target="../media/image79.wmf"/><Relationship Id="rId4" Type="http://schemas.openxmlformats.org/officeDocument/2006/relationships/oleObject" Target="../embeddings/oleObject74.bin"/><Relationship Id="rId9" Type="http://schemas.openxmlformats.org/officeDocument/2006/relationships/image" Target="../media/image74.wmf"/><Relationship Id="rId14" Type="http://schemas.openxmlformats.org/officeDocument/2006/relationships/oleObject" Target="../embeddings/oleObject7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84.wmf"/><Relationship Id="rId3" Type="http://schemas.openxmlformats.org/officeDocument/2006/relationships/image" Target="../media/image85.png"/><Relationship Id="rId7" Type="http://schemas.openxmlformats.org/officeDocument/2006/relationships/image" Target="../media/image81.wmf"/><Relationship Id="rId12"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83.bin"/><Relationship Id="rId11" Type="http://schemas.openxmlformats.org/officeDocument/2006/relationships/image" Target="../media/image83.wmf"/><Relationship Id="rId5" Type="http://schemas.openxmlformats.org/officeDocument/2006/relationships/image" Target="../media/image80.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82.wmf"/><Relationship Id="rId14" Type="http://schemas.openxmlformats.org/officeDocument/2006/relationships/image" Target="../media/image86.png"/></Relationships>
</file>

<file path=ppt/slides/_rels/slide17.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92.bin"/><Relationship Id="rId18" Type="http://schemas.openxmlformats.org/officeDocument/2006/relationships/image" Target="../media/image94.w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91.wmf"/><Relationship Id="rId17" Type="http://schemas.openxmlformats.org/officeDocument/2006/relationships/oleObject" Target="../embeddings/oleObject94.bin"/><Relationship Id="rId2" Type="http://schemas.openxmlformats.org/officeDocument/2006/relationships/slideLayout" Target="../slideLayouts/slideLayout2.xml"/><Relationship Id="rId16" Type="http://schemas.openxmlformats.org/officeDocument/2006/relationships/image" Target="../media/image93.wmf"/><Relationship Id="rId1" Type="http://schemas.openxmlformats.org/officeDocument/2006/relationships/vmlDrawing" Target="../drawings/vmlDrawing17.vml"/><Relationship Id="rId6" Type="http://schemas.openxmlformats.org/officeDocument/2006/relationships/image" Target="../media/image88.wmf"/><Relationship Id="rId11" Type="http://schemas.openxmlformats.org/officeDocument/2006/relationships/oleObject" Target="../embeddings/oleObject91.bin"/><Relationship Id="rId5" Type="http://schemas.openxmlformats.org/officeDocument/2006/relationships/oleObject" Target="../embeddings/oleObject88.bin"/><Relationship Id="rId15" Type="http://schemas.openxmlformats.org/officeDocument/2006/relationships/oleObject" Target="../embeddings/oleObject93.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0.bin"/><Relationship Id="rId14" Type="http://schemas.openxmlformats.org/officeDocument/2006/relationships/image" Target="../media/image92.wmf"/></Relationships>
</file>

<file path=ppt/slides/_rels/slide18.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6.wmf"/><Relationship Id="rId5" Type="http://schemas.openxmlformats.org/officeDocument/2006/relationships/oleObject" Target="../embeddings/oleObject96.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8.bin"/></Relationships>
</file>

<file path=ppt/slides/_rels/slide19.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00.wmf"/><Relationship Id="rId5" Type="http://schemas.openxmlformats.org/officeDocument/2006/relationships/oleObject" Target="../embeddings/oleObject100.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2.bin"/></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2.bin"/><Relationship Id="rId18" Type="http://schemas.openxmlformats.org/officeDocument/2006/relationships/image" Target="../media/image15.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2.w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16.wmf"/><Relationship Id="rId1" Type="http://schemas.openxmlformats.org/officeDocument/2006/relationships/vmlDrawing" Target="../drawings/vmlDrawing3.vml"/><Relationship Id="rId6" Type="http://schemas.openxmlformats.org/officeDocument/2006/relationships/image" Target="../media/image9.wmf"/><Relationship Id="rId11" Type="http://schemas.openxmlformats.org/officeDocument/2006/relationships/oleObject" Target="../embeddings/oleObject11.bin"/><Relationship Id="rId24" Type="http://schemas.openxmlformats.org/officeDocument/2006/relationships/image" Target="../media/image18.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1.wmf"/><Relationship Id="rId19" Type="http://schemas.openxmlformats.org/officeDocument/2006/relationships/oleObject" Target="../embeddings/oleObject15.bin"/><Relationship Id="rId4" Type="http://schemas.openxmlformats.org/officeDocument/2006/relationships/image" Target="../media/image8.wmf"/><Relationship Id="rId9" Type="http://schemas.openxmlformats.org/officeDocument/2006/relationships/oleObject" Target="../embeddings/oleObject10.bin"/><Relationship Id="rId14" Type="http://schemas.openxmlformats.org/officeDocument/2006/relationships/image" Target="../media/image13.wmf"/><Relationship Id="rId22" Type="http://schemas.openxmlformats.org/officeDocument/2006/relationships/image" Target="../media/image17.wmf"/></Relationships>
</file>

<file path=ppt/slides/_rels/slide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4.wmf"/><Relationship Id="rId4" Type="http://schemas.openxmlformats.org/officeDocument/2006/relationships/image" Target="../media/image19.wmf"/><Relationship Id="rId9" Type="http://schemas.openxmlformats.org/officeDocument/2006/relationships/oleObject" Target="../embeddings/oleObject24.bin"/><Relationship Id="rId14" Type="http://schemas.openxmlformats.org/officeDocument/2006/relationships/image" Target="../media/image26.wmf"/></Relationships>
</file>

<file path=ppt/slides/_rels/slide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9.bin"/><Relationship Id="rId18" Type="http://schemas.openxmlformats.org/officeDocument/2006/relationships/image" Target="../media/image39.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2.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38.wmf"/><Relationship Id="rId20" Type="http://schemas.openxmlformats.org/officeDocument/2006/relationships/image" Target="../media/image40.wmf"/><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36.wmf"/><Relationship Id="rId19" Type="http://schemas.openxmlformats.org/officeDocument/2006/relationships/oleObject" Target="../embeddings/oleObject42.bin"/><Relationship Id="rId4" Type="http://schemas.openxmlformats.org/officeDocument/2006/relationships/image" Target="../media/image13.wmf"/><Relationship Id="rId9" Type="http://schemas.openxmlformats.org/officeDocument/2006/relationships/oleObject" Target="../embeddings/oleObject37.bin"/><Relationship Id="rId14" Type="http://schemas.openxmlformats.org/officeDocument/2006/relationships/image" Target="../media/image37.wmf"/></Relationships>
</file>

<file path=ppt/slides/_rels/slide9.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8.bin"/><Relationship Id="rId18" Type="http://schemas.openxmlformats.org/officeDocument/2006/relationships/image" Target="../media/image48.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5.wmf"/><Relationship Id="rId17" Type="http://schemas.openxmlformats.org/officeDocument/2006/relationships/oleObject" Target="../embeddings/oleObject50.bin"/><Relationship Id="rId2" Type="http://schemas.openxmlformats.org/officeDocument/2006/relationships/slideLayout" Target="../slideLayouts/slideLayout2.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4.wmf"/><Relationship Id="rId19" Type="http://schemas.openxmlformats.org/officeDocument/2006/relationships/oleObject" Target="../embeddings/oleObject51.bin"/><Relationship Id="rId4" Type="http://schemas.openxmlformats.org/officeDocument/2006/relationships/image" Target="../media/image41.wmf"/><Relationship Id="rId9" Type="http://schemas.openxmlformats.org/officeDocument/2006/relationships/oleObject" Target="../embeddings/oleObject46.bin"/><Relationship Id="rId14" Type="http://schemas.openxmlformats.org/officeDocument/2006/relationships/image" Target="../media/image4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Probability of an Event</a:t>
            </a:r>
          </a:p>
        </p:txBody>
      </p:sp>
      <p:sp>
        <p:nvSpPr>
          <p:cNvPr id="6" name="Rectangle 2"/>
          <p:cNvSpPr>
            <a:spLocks noChangeArrowheads="1"/>
          </p:cNvSpPr>
          <p:nvPr/>
        </p:nvSpPr>
        <p:spPr bwMode="auto">
          <a:xfrm>
            <a:off x="71438" y="863600"/>
            <a:ext cx="9072562" cy="8318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likelihood of the occurrence of an event resulting from such a statistical experiment is evaluated by means of a set of real numbers called </a:t>
            </a:r>
            <a:r>
              <a:rPr lang="en-US" sz="2000" b="1" dirty="0">
                <a:solidFill>
                  <a:schemeClr val="tx1"/>
                </a:solidFill>
              </a:rPr>
              <a:t>weights</a:t>
            </a:r>
            <a:r>
              <a:rPr lang="en-US" sz="2000" dirty="0">
                <a:solidFill>
                  <a:schemeClr val="tx1"/>
                </a:solidFill>
              </a:rPr>
              <a:t> or </a:t>
            </a:r>
            <a:r>
              <a:rPr lang="en-US" sz="2000" b="1" dirty="0">
                <a:solidFill>
                  <a:schemeClr val="tx1"/>
                </a:solidFill>
              </a:rPr>
              <a:t>probabilities</a:t>
            </a:r>
            <a:r>
              <a:rPr lang="en-US" sz="2000" dirty="0">
                <a:solidFill>
                  <a:schemeClr val="tx1"/>
                </a:solidFill>
              </a:rPr>
              <a:t> ranging from 0 to 1.</a:t>
            </a:r>
            <a:endParaRPr lang="en-US" sz="2000" dirty="0">
              <a:solidFill>
                <a:schemeClr val="tx1"/>
              </a:solidFill>
              <a:latin typeface="Symbol" pitchFamily="18" charset="2"/>
            </a:endParaRP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Probability of an Event</a:t>
            </a:r>
          </a:p>
        </p:txBody>
      </p:sp>
      <p:sp>
        <p:nvSpPr>
          <p:cNvPr id="8" name="Rectangle 2"/>
          <p:cNvSpPr>
            <a:spLocks noChangeArrowheads="1"/>
          </p:cNvSpPr>
          <p:nvPr/>
        </p:nvSpPr>
        <p:spPr bwMode="auto">
          <a:xfrm>
            <a:off x="71438" y="2070815"/>
            <a:ext cx="9072562" cy="6223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probability of an event </a:t>
            </a:r>
            <a:r>
              <a:rPr lang="en-US" sz="2000" i="1" dirty="0">
                <a:solidFill>
                  <a:schemeClr val="tx1"/>
                </a:solidFill>
              </a:rPr>
              <a:t>A</a:t>
            </a:r>
            <a:r>
              <a:rPr lang="en-US" sz="2000" dirty="0">
                <a:solidFill>
                  <a:schemeClr val="tx1"/>
                </a:solidFill>
              </a:rPr>
              <a:t> is the sum of the weights of all sample points in </a:t>
            </a:r>
            <a:r>
              <a:rPr lang="en-US" sz="2000" i="1" dirty="0">
                <a:solidFill>
                  <a:schemeClr val="tx1"/>
                </a:solidFill>
              </a:rPr>
              <a:t>A</a:t>
            </a:r>
            <a:r>
              <a:rPr lang="en-US" sz="2000" dirty="0">
                <a:solidFill>
                  <a:schemeClr val="tx1"/>
                </a:solidFill>
              </a:rPr>
              <a:t>. Therefore, </a:t>
            </a:r>
            <a:endParaRPr lang="en-US" sz="2000" dirty="0">
              <a:solidFill>
                <a:schemeClr val="tx1"/>
              </a:solidFill>
              <a:latin typeface="Symbol" pitchFamily="18" charset="2"/>
            </a:endParaRPr>
          </a:p>
        </p:txBody>
      </p:sp>
      <p:graphicFrame>
        <p:nvGraphicFramePr>
          <p:cNvPr id="283658" name="Object 3"/>
          <p:cNvGraphicFramePr>
            <a:graphicFrameLocks noChangeAspect="1"/>
          </p:cNvGraphicFramePr>
          <p:nvPr/>
        </p:nvGraphicFramePr>
        <p:xfrm>
          <a:off x="779780" y="2648665"/>
          <a:ext cx="3876676" cy="365125"/>
        </p:xfrm>
        <a:graphic>
          <a:graphicData uri="http://schemas.openxmlformats.org/presentationml/2006/ole">
            <mc:AlternateContent xmlns:mc="http://schemas.openxmlformats.org/markup-compatibility/2006">
              <mc:Choice xmlns:v="urn:schemas-microsoft-com:vml" Requires="v">
                <p:oleObj spid="_x0000_s104459" name="Equation" r:id="rId3" imgW="2145960" imgH="203040" progId="Equation.DSMT4">
                  <p:embed/>
                </p:oleObj>
              </mc:Choice>
              <mc:Fallback>
                <p:oleObj name="Equation" r:id="rId3" imgW="21459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780" y="2648665"/>
                        <a:ext cx="3876676"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2"/>
          <p:cNvSpPr>
            <a:spLocks noChangeArrowheads="1"/>
          </p:cNvSpPr>
          <p:nvPr/>
        </p:nvSpPr>
        <p:spPr bwMode="auto">
          <a:xfrm>
            <a:off x="71438" y="3093165"/>
            <a:ext cx="9072562" cy="6223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Furthermore, if </a:t>
            </a:r>
            <a:r>
              <a:rPr lang="en-US" sz="2000" i="1" dirty="0">
                <a:solidFill>
                  <a:schemeClr val="tx1"/>
                </a:solidFill>
              </a:rPr>
              <a:t>A</a:t>
            </a:r>
            <a:r>
              <a:rPr lang="en-US" sz="2000" baseline="-25000" dirty="0">
                <a:solidFill>
                  <a:schemeClr val="tx1"/>
                </a:solidFill>
              </a:rPr>
              <a:t>1</a:t>
            </a:r>
            <a:r>
              <a:rPr lang="en-US" sz="2000" dirty="0">
                <a:solidFill>
                  <a:schemeClr val="tx1"/>
                </a:solidFill>
              </a:rPr>
              <a:t>, </a:t>
            </a:r>
            <a:r>
              <a:rPr lang="en-US" sz="2000" i="1" dirty="0">
                <a:solidFill>
                  <a:schemeClr val="tx1"/>
                </a:solidFill>
              </a:rPr>
              <a:t>A</a:t>
            </a:r>
            <a:r>
              <a:rPr lang="en-US" sz="2000" baseline="-25000" dirty="0">
                <a:solidFill>
                  <a:schemeClr val="tx1"/>
                </a:solidFill>
              </a:rPr>
              <a:t>2</a:t>
            </a:r>
            <a:r>
              <a:rPr lang="en-US" sz="2000" dirty="0">
                <a:solidFill>
                  <a:schemeClr val="tx1"/>
                </a:solidFill>
              </a:rPr>
              <a:t>, </a:t>
            </a:r>
            <a:r>
              <a:rPr lang="en-US" sz="2000" i="1" dirty="0">
                <a:solidFill>
                  <a:schemeClr val="tx1"/>
                </a:solidFill>
              </a:rPr>
              <a:t>A</a:t>
            </a:r>
            <a:r>
              <a:rPr lang="en-US" sz="2000" baseline="-25000" dirty="0">
                <a:solidFill>
                  <a:schemeClr val="tx1"/>
                </a:solidFill>
              </a:rPr>
              <a:t>3</a:t>
            </a:r>
            <a:r>
              <a:rPr lang="en-US" sz="2000" dirty="0">
                <a:solidFill>
                  <a:schemeClr val="tx1"/>
                </a:solidFill>
              </a:rPr>
              <a:t>, ... is a sequence of mutually exclusive events, then</a:t>
            </a:r>
            <a:endParaRPr lang="en-US" sz="2000" dirty="0">
              <a:solidFill>
                <a:schemeClr val="tx1"/>
              </a:solidFill>
              <a:latin typeface="Symbol" pitchFamily="18" charset="2"/>
            </a:endParaRPr>
          </a:p>
        </p:txBody>
      </p:sp>
      <p:graphicFrame>
        <p:nvGraphicFramePr>
          <p:cNvPr id="12" name="Object 3"/>
          <p:cNvGraphicFramePr>
            <a:graphicFrameLocks noChangeAspect="1"/>
          </p:cNvGraphicFramePr>
          <p:nvPr/>
        </p:nvGraphicFramePr>
        <p:xfrm>
          <a:off x="749300" y="3611817"/>
          <a:ext cx="5551488" cy="409575"/>
        </p:xfrm>
        <a:graphic>
          <a:graphicData uri="http://schemas.openxmlformats.org/presentationml/2006/ole">
            <mc:AlternateContent xmlns:mc="http://schemas.openxmlformats.org/markup-compatibility/2006">
              <mc:Choice xmlns:v="urn:schemas-microsoft-com:vml" Requires="v">
                <p:oleObj spid="_x0000_s104460" name="Equation" r:id="rId5" imgW="3073320" imgH="228600" progId="Equation.DSMT4">
                  <p:embed/>
                </p:oleObj>
              </mc:Choice>
              <mc:Fallback>
                <p:oleObj name="Equation" r:id="rId5" imgW="307332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3611817"/>
                        <a:ext cx="555148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2"/>
          <p:cNvSpPr>
            <a:spLocks noChangeArrowheads="1"/>
          </p:cNvSpPr>
          <p:nvPr/>
        </p:nvSpPr>
        <p:spPr bwMode="auto">
          <a:xfrm>
            <a:off x="71438" y="4510960"/>
            <a:ext cx="9072562" cy="8001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an experiment can result in any one of </a:t>
            </a:r>
            <a:r>
              <a:rPr lang="en-US" sz="2000" i="1" dirty="0">
                <a:solidFill>
                  <a:schemeClr val="tx1"/>
                </a:solidFill>
              </a:rPr>
              <a:t>N</a:t>
            </a:r>
            <a:r>
              <a:rPr lang="en-US" sz="2000" dirty="0">
                <a:solidFill>
                  <a:schemeClr val="tx1"/>
                </a:solidFill>
              </a:rPr>
              <a:t> different equally likely outcomes, and if exactly </a:t>
            </a:r>
            <a:r>
              <a:rPr lang="en-US" sz="2000" i="1" dirty="0">
                <a:solidFill>
                  <a:schemeClr val="tx1"/>
                </a:solidFill>
              </a:rPr>
              <a:t>n</a:t>
            </a:r>
            <a:r>
              <a:rPr lang="en-US" sz="2000" dirty="0">
                <a:solidFill>
                  <a:schemeClr val="tx1"/>
                </a:solidFill>
              </a:rPr>
              <a:t> of these outcomes correspond to event </a:t>
            </a:r>
            <a:r>
              <a:rPr lang="en-US" sz="2000" i="1" dirty="0">
                <a:solidFill>
                  <a:schemeClr val="tx1"/>
                </a:solidFill>
              </a:rPr>
              <a:t>A</a:t>
            </a:r>
            <a:r>
              <a:rPr lang="en-US" sz="2000" dirty="0">
                <a:solidFill>
                  <a:schemeClr val="tx1"/>
                </a:solidFill>
              </a:rPr>
              <a:t>, then the probability of event </a:t>
            </a:r>
            <a:r>
              <a:rPr lang="en-US" sz="2000" i="1" dirty="0">
                <a:solidFill>
                  <a:schemeClr val="tx1"/>
                </a:solidFill>
              </a:rPr>
              <a:t>A</a:t>
            </a:r>
            <a:r>
              <a:rPr lang="en-US" sz="2000" dirty="0">
                <a:solidFill>
                  <a:schemeClr val="tx1"/>
                </a:solidFill>
              </a:rPr>
              <a:t> is</a:t>
            </a:r>
            <a:endParaRPr lang="en-US" sz="2000" dirty="0">
              <a:solidFill>
                <a:schemeClr val="tx1"/>
              </a:solidFill>
              <a:latin typeface="Symbol" pitchFamily="18" charset="2"/>
            </a:endParaRPr>
          </a:p>
        </p:txBody>
      </p:sp>
      <p:graphicFrame>
        <p:nvGraphicFramePr>
          <p:cNvPr id="2" name="Object 5"/>
          <p:cNvGraphicFramePr>
            <a:graphicFrameLocks noChangeAspect="1"/>
          </p:cNvGraphicFramePr>
          <p:nvPr/>
        </p:nvGraphicFramePr>
        <p:xfrm>
          <a:off x="732298" y="5255037"/>
          <a:ext cx="1193800" cy="708025"/>
        </p:xfrm>
        <a:graphic>
          <a:graphicData uri="http://schemas.openxmlformats.org/presentationml/2006/ole">
            <mc:AlternateContent xmlns:mc="http://schemas.openxmlformats.org/markup-compatibility/2006">
              <mc:Choice xmlns:v="urn:schemas-microsoft-com:vml" Requires="v">
                <p:oleObj spid="_x0000_s104461" name="Equation" r:id="rId7" imgW="660240" imgH="393480" progId="Equation.DSMT4">
                  <p:embed/>
                </p:oleObj>
              </mc:Choice>
              <mc:Fallback>
                <p:oleObj name="Equation" r:id="rId7" imgW="66024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2298" y="5255037"/>
                        <a:ext cx="1193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3"/>
          <p:cNvSpPr/>
          <p:nvPr/>
        </p:nvSpPr>
        <p:spPr bwMode="auto">
          <a:xfrm>
            <a:off x="82344" y="2050638"/>
            <a:ext cx="8964000" cy="2029952"/>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5" name="Rectangle 14"/>
          <p:cNvSpPr/>
          <p:nvPr/>
        </p:nvSpPr>
        <p:spPr bwMode="auto">
          <a:xfrm>
            <a:off x="82344" y="4451556"/>
            <a:ext cx="8964000" cy="15113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Tree>
    <p:extLst>
      <p:ext uri="{BB962C8B-B14F-4D97-AF65-F5344CB8AC3E}">
        <p14:creationId xmlns:p14="http://schemas.microsoft.com/office/powerpoint/2010/main" val="14213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83658"/>
                                        </p:tgtEl>
                                        <p:attrNameLst>
                                          <p:attrName>style.visibility</p:attrName>
                                        </p:attrNameLst>
                                      </p:cBhvr>
                                      <p:to>
                                        <p:strVal val="visible"/>
                                      </p:to>
                                    </p:set>
                                    <p:animEffect transition="in" filter="fade">
                                      <p:cBhvr>
                                        <p:cTn id="16" dur="1000"/>
                                        <p:tgtEl>
                                          <p:spTgt spid="2836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childTnLst>
                                </p:cTn>
                              </p:par>
                            </p:childTnLst>
                          </p:cTn>
                        </p:par>
                        <p:par>
                          <p:cTn id="26" fill="hold">
                            <p:stCondLst>
                              <p:cond delay="2000"/>
                            </p:stCondLst>
                            <p:childTnLst>
                              <p:par>
                                <p:cTn id="27" presetID="54" presetClass="entr" presetSubtype="0" accel="10000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1000" fill="hold"/>
                                        <p:tgtEl>
                                          <p:spTgt spid="14"/>
                                        </p:tgtEl>
                                        <p:attrNameLst>
                                          <p:attrName>ppt_w</p:attrName>
                                        </p:attrNameLst>
                                      </p:cBhvr>
                                      <p:tavLst>
                                        <p:tav tm="0">
                                          <p:val>
                                            <p:strVal val="#ppt_w*0.05"/>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anim calcmode="lin" valueType="num">
                                      <p:cBhvr>
                                        <p:cTn id="31" dur="1000" fill="hold"/>
                                        <p:tgtEl>
                                          <p:spTgt spid="14"/>
                                        </p:tgtEl>
                                        <p:attrNameLst>
                                          <p:attrName>ppt_x</p:attrName>
                                        </p:attrNameLst>
                                      </p:cBhvr>
                                      <p:tavLst>
                                        <p:tav tm="0">
                                          <p:val>
                                            <p:strVal val="#ppt_x-.2"/>
                                          </p:val>
                                        </p:tav>
                                        <p:tav tm="100000">
                                          <p:val>
                                            <p:strVal val="#ppt_x"/>
                                          </p:val>
                                        </p:tav>
                                      </p:tavLst>
                                    </p:anim>
                                    <p:anim calcmode="lin" valueType="num">
                                      <p:cBhvr>
                                        <p:cTn id="32" dur="1000" fill="hold"/>
                                        <p:tgtEl>
                                          <p:spTgt spid="14"/>
                                        </p:tgtEl>
                                        <p:attrNameLst>
                                          <p:attrName>ppt_y</p:attrName>
                                        </p:attrNameLst>
                                      </p:cBhvr>
                                      <p:tavLst>
                                        <p:tav tm="0">
                                          <p:val>
                                            <p:strVal val="#ppt_y"/>
                                          </p:val>
                                        </p:tav>
                                        <p:tav tm="100000">
                                          <p:val>
                                            <p:strVal val="#ppt_y"/>
                                          </p:val>
                                        </p:tav>
                                      </p:tavLst>
                                    </p:anim>
                                    <p:animEffect transition="in" filter="fade">
                                      <p:cBhvr>
                                        <p:cTn id="33" dur="10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fade">
                                      <p:cBhvr>
                                        <p:cTn id="38" dur="1000"/>
                                        <p:tgtEl>
                                          <p:spTgt spid="13">
                                            <p:txEl>
                                              <p:pRg st="0" end="0"/>
                                            </p:txEl>
                                          </p:spTgt>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childTnLst>
                                </p:cTn>
                              </p:par>
                            </p:childTnLst>
                          </p:cTn>
                        </p:par>
                        <p:par>
                          <p:cTn id="43" fill="hold">
                            <p:stCondLst>
                              <p:cond delay="2000"/>
                            </p:stCondLst>
                            <p:childTnLst>
                              <p:par>
                                <p:cTn id="44" presetID="54" presetClass="entr" presetSubtype="0" accel="10000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strVal val="#ppt_w*0.05"/>
                                          </p:val>
                                        </p:tav>
                                        <p:tav tm="100000">
                                          <p:val>
                                            <p:strVal val="#ppt_w"/>
                                          </p:val>
                                        </p:tav>
                                      </p:tavLst>
                                    </p:anim>
                                    <p:anim calcmode="lin" valueType="num">
                                      <p:cBhvr>
                                        <p:cTn id="47" dur="1000" fill="hold"/>
                                        <p:tgtEl>
                                          <p:spTgt spid="15"/>
                                        </p:tgtEl>
                                        <p:attrNameLst>
                                          <p:attrName>ppt_h</p:attrName>
                                        </p:attrNameLst>
                                      </p:cBhvr>
                                      <p:tavLst>
                                        <p:tav tm="0">
                                          <p:val>
                                            <p:strVal val="#ppt_h"/>
                                          </p:val>
                                        </p:tav>
                                        <p:tav tm="100000">
                                          <p:val>
                                            <p:strVal val="#ppt_h"/>
                                          </p:val>
                                        </p:tav>
                                      </p:tavLst>
                                    </p:anim>
                                    <p:anim calcmode="lin" valueType="num">
                                      <p:cBhvr>
                                        <p:cTn id="48" dur="1000" fill="hold"/>
                                        <p:tgtEl>
                                          <p:spTgt spid="15"/>
                                        </p:tgtEl>
                                        <p:attrNameLst>
                                          <p:attrName>ppt_x</p:attrName>
                                        </p:attrNameLst>
                                      </p:cBhvr>
                                      <p:tavLst>
                                        <p:tav tm="0">
                                          <p:val>
                                            <p:strVal val="#ppt_x-.2"/>
                                          </p:val>
                                        </p:tav>
                                        <p:tav tm="100000">
                                          <p:val>
                                            <p:strVal val="#ppt_x"/>
                                          </p:val>
                                        </p:tav>
                                      </p:tavLst>
                                    </p:anim>
                                    <p:anim calcmode="lin" valueType="num">
                                      <p:cBhvr>
                                        <p:cTn id="49" dur="1000" fill="hold"/>
                                        <p:tgtEl>
                                          <p:spTgt spid="15"/>
                                        </p:tgtEl>
                                        <p:attrNameLst>
                                          <p:attrName>ppt_y</p:attrName>
                                        </p:attrNameLst>
                                      </p:cBhvr>
                                      <p:tavLst>
                                        <p:tav tm="0">
                                          <p:val>
                                            <p:strVal val="#ppt_y"/>
                                          </p:val>
                                        </p:tav>
                                        <p:tav tm="100000">
                                          <p:val>
                                            <p:strVal val="#ppt_y"/>
                                          </p:val>
                                        </p:tav>
                                      </p:tavLst>
                                    </p:anim>
                                    <p:animEffect transition="in" filter="fade">
                                      <p:cBhvr>
                                        <p:cTn id="5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1" grpId="0" build="p"/>
      <p:bldP spid="13" grpId="0" build="p"/>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4660900" y="3429000"/>
            <a:ext cx="5334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 name="Object 9"/>
          <p:cNvGraphicFramePr>
            <a:graphicFrameLocks noChangeAspect="1"/>
          </p:cNvGraphicFramePr>
          <p:nvPr/>
        </p:nvGraphicFramePr>
        <p:xfrm>
          <a:off x="2261521" y="3443288"/>
          <a:ext cx="2889250" cy="385762"/>
        </p:xfrm>
        <a:graphic>
          <a:graphicData uri="http://schemas.openxmlformats.org/presentationml/2006/ole">
            <mc:AlternateContent xmlns:mc="http://schemas.openxmlformats.org/markup-compatibility/2006">
              <mc:Choice xmlns:v="urn:schemas-microsoft-com:vml" Requires="v">
                <p:oleObj spid="_x0000_s113690" name="Equation" r:id="rId3" imgW="1600200" imgH="215640" progId="Equation.DSMT4">
                  <p:embed/>
                </p:oleObj>
              </mc:Choice>
              <mc:Fallback>
                <p:oleObj name="Equation" r:id="rId3" imgW="160020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521" y="3443288"/>
                        <a:ext cx="288925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2"/>
          <p:cNvSpPr/>
          <p:nvPr/>
        </p:nvSpPr>
        <p:spPr bwMode="auto">
          <a:xfrm>
            <a:off x="4053348" y="5592096"/>
            <a:ext cx="5328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Conditional Probability</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2.6</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Conditional Probability</a:t>
            </a:r>
          </a:p>
        </p:txBody>
      </p:sp>
      <p:sp>
        <p:nvSpPr>
          <p:cNvPr id="9" name="Rectangle 2"/>
          <p:cNvSpPr>
            <a:spLocks noChangeArrowheads="1"/>
          </p:cNvSpPr>
          <p:nvPr/>
        </p:nvSpPr>
        <p:spPr bwMode="auto">
          <a:xfrm>
            <a:off x="71438" y="1073330"/>
            <a:ext cx="9072562" cy="2074222"/>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 dice is loaded in such a way that an even number is </a:t>
            </a:r>
            <a:r>
              <a:rPr lang="en-US" sz="2000" i="1" dirty="0">
                <a:solidFill>
                  <a:schemeClr val="tx1"/>
                </a:solidFill>
              </a:rPr>
              <a:t>twice</a:t>
            </a:r>
            <a:r>
              <a:rPr lang="en-US" sz="2000" dirty="0">
                <a:solidFill>
                  <a:schemeClr val="tx1"/>
                </a:solidFill>
              </a:rPr>
              <a:t> as likely to occur as an odd number. It is tossed once.</a:t>
            </a:r>
          </a:p>
          <a:p>
            <a:pPr marL="457200" indent="-457200" algn="l">
              <a:lnSpc>
                <a:spcPct val="80000"/>
              </a:lnSpc>
              <a:spcBef>
                <a:spcPct val="30000"/>
              </a:spcBef>
              <a:buClr>
                <a:srgbClr val="FF2E62"/>
              </a:buClr>
              <a:buAutoNum type="alphaLcParenBoth"/>
            </a:pPr>
            <a:r>
              <a:rPr lang="en-US" sz="2000" dirty="0">
                <a:solidFill>
                  <a:schemeClr val="tx1"/>
                </a:solidFill>
              </a:rPr>
              <a:t>What is the probability that event </a:t>
            </a:r>
            <a:r>
              <a:rPr lang="en-US" sz="2000" i="1" dirty="0">
                <a:solidFill>
                  <a:schemeClr val="tx1"/>
                </a:solidFill>
              </a:rPr>
              <a:t>B</a:t>
            </a:r>
            <a:r>
              <a:rPr lang="en-US" sz="2000" dirty="0">
                <a:solidFill>
                  <a:schemeClr val="tx1"/>
                </a:solidFill>
              </a:rPr>
              <a:t> of getting a perfect square will turn out?</a:t>
            </a:r>
          </a:p>
          <a:p>
            <a:pPr marL="457200" indent="-457200" algn="l">
              <a:lnSpc>
                <a:spcPct val="80000"/>
              </a:lnSpc>
              <a:spcBef>
                <a:spcPct val="30000"/>
              </a:spcBef>
              <a:buClr>
                <a:srgbClr val="FF2E62"/>
              </a:buClr>
              <a:buAutoNum type="alphaLcParenBoth"/>
            </a:pPr>
            <a:r>
              <a:rPr lang="en-US" sz="2000" dirty="0">
                <a:solidFill>
                  <a:schemeClr val="tx1"/>
                </a:solidFill>
              </a:rPr>
              <a:t>What is the probability that even </a:t>
            </a:r>
            <a:r>
              <a:rPr lang="en-US" sz="2000" i="1" dirty="0">
                <a:solidFill>
                  <a:schemeClr val="tx1"/>
                </a:solidFill>
              </a:rPr>
              <a:t>B</a:t>
            </a:r>
            <a:r>
              <a:rPr lang="en-US" sz="2000" dirty="0">
                <a:solidFill>
                  <a:schemeClr val="tx1"/>
                </a:solidFill>
              </a:rPr>
              <a:t> will happen when it is known that the toss of the dice resulted in a number greater than 3?</a:t>
            </a:r>
          </a:p>
        </p:txBody>
      </p:sp>
      <p:grpSp>
        <p:nvGrpSpPr>
          <p:cNvPr id="10" name="Group 16"/>
          <p:cNvGrpSpPr/>
          <p:nvPr/>
        </p:nvGrpSpPr>
        <p:grpSpPr>
          <a:xfrm>
            <a:off x="0" y="834928"/>
            <a:ext cx="727075" cy="1080000"/>
            <a:chOff x="0" y="2717800"/>
            <a:chExt cx="727075" cy="1080000"/>
          </a:xfrm>
        </p:grpSpPr>
        <p:sp>
          <p:nvSpPr>
            <p:cNvPr id="11" name="Rectangle 10"/>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2" name="Straight Connector 11"/>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3" name="Rectangle 12"/>
          <p:cNvSpPr/>
          <p:nvPr/>
        </p:nvSpPr>
        <p:spPr bwMode="auto">
          <a:xfrm>
            <a:off x="0" y="31623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4" name="Rectangle 2"/>
          <p:cNvSpPr>
            <a:spLocks noChangeArrowheads="1"/>
          </p:cNvSpPr>
          <p:nvPr/>
        </p:nvSpPr>
        <p:spPr bwMode="auto">
          <a:xfrm>
            <a:off x="71438" y="3403600"/>
            <a:ext cx="9072562" cy="444500"/>
          </a:xfrm>
          <a:prstGeom prst="rect">
            <a:avLst/>
          </a:prstGeom>
          <a:noFill/>
          <a:ln w="9525">
            <a:noFill/>
            <a:miter lim="800000"/>
            <a:headEnd/>
            <a:tailEnd/>
          </a:ln>
        </p:spPr>
        <p:txBody>
          <a:bodyPr/>
          <a:lstStyle/>
          <a:p>
            <a:pPr marL="457200" indent="-457200" algn="l">
              <a:lnSpc>
                <a:spcPts val="2600"/>
              </a:lnSpc>
              <a:spcBef>
                <a:spcPct val="30000"/>
              </a:spcBef>
              <a:buClr>
                <a:srgbClr val="FF2E62"/>
              </a:buClr>
              <a:buAutoNum type="alphaLcParenBoth"/>
              <a:tabLst>
                <a:tab pos="1519238" algn="l"/>
              </a:tabLst>
            </a:pPr>
            <a:r>
              <a:rPr lang="en-US" sz="2000" dirty="0">
                <a:solidFill>
                  <a:schemeClr val="tx1"/>
                </a:solidFill>
              </a:rPr>
              <a:t> </a:t>
            </a:r>
          </a:p>
        </p:txBody>
      </p:sp>
      <p:sp>
        <p:nvSpPr>
          <p:cNvPr id="15" name="Rectangle 2"/>
          <p:cNvSpPr>
            <a:spLocks noChangeArrowheads="1"/>
          </p:cNvSpPr>
          <p:nvPr/>
        </p:nvSpPr>
        <p:spPr bwMode="auto">
          <a:xfrm>
            <a:off x="71438" y="4225925"/>
            <a:ext cx="9072562" cy="444500"/>
          </a:xfrm>
          <a:prstGeom prst="rect">
            <a:avLst/>
          </a:prstGeom>
          <a:noFill/>
          <a:ln w="9525">
            <a:noFill/>
            <a:miter lim="800000"/>
            <a:headEnd/>
            <a:tailEnd/>
          </a:ln>
        </p:spPr>
        <p:txBody>
          <a:bodyPr/>
          <a:lstStyle/>
          <a:p>
            <a:pPr marL="457200" indent="-457200" algn="l">
              <a:lnSpc>
                <a:spcPts val="26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 </a:t>
            </a:r>
          </a:p>
        </p:txBody>
      </p:sp>
      <p:graphicFrame>
        <p:nvGraphicFramePr>
          <p:cNvPr id="16" name="Object 3"/>
          <p:cNvGraphicFramePr>
            <a:graphicFrameLocks noChangeAspect="1"/>
          </p:cNvGraphicFramePr>
          <p:nvPr/>
        </p:nvGraphicFramePr>
        <p:xfrm>
          <a:off x="749300" y="5448761"/>
          <a:ext cx="2316163" cy="752475"/>
        </p:xfrm>
        <a:graphic>
          <a:graphicData uri="http://schemas.openxmlformats.org/presentationml/2006/ole">
            <mc:AlternateContent xmlns:mc="http://schemas.openxmlformats.org/markup-compatibility/2006">
              <mc:Choice xmlns:v="urn:schemas-microsoft-com:vml" Requires="v">
                <p:oleObj spid="_x0000_s113691" name="Equation" r:id="rId5" imgW="1282680" imgH="419040" progId="Equation.DSMT4">
                  <p:embed/>
                </p:oleObj>
              </mc:Choice>
              <mc:Fallback>
                <p:oleObj name="Equation" r:id="rId5" imgW="128268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5448761"/>
                        <a:ext cx="2316163"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2"/>
          <p:cNvGraphicFramePr>
            <a:graphicFrameLocks noChangeAspect="1"/>
          </p:cNvGraphicFramePr>
          <p:nvPr/>
        </p:nvGraphicFramePr>
        <p:xfrm>
          <a:off x="3123534" y="5454650"/>
          <a:ext cx="1423987" cy="774700"/>
        </p:xfrm>
        <a:graphic>
          <a:graphicData uri="http://schemas.openxmlformats.org/presentationml/2006/ole">
            <mc:AlternateContent xmlns:mc="http://schemas.openxmlformats.org/markup-compatibility/2006">
              <mc:Choice xmlns:v="urn:schemas-microsoft-com:vml" Requires="v">
                <p:oleObj spid="_x0000_s113692" name="Equation" r:id="rId7" imgW="787320" imgH="431640" progId="Equation.DSMT4">
                  <p:embed/>
                </p:oleObj>
              </mc:Choice>
              <mc:Fallback>
                <p:oleObj name="Equation" r:id="rId7" imgW="78732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3534" y="5454650"/>
                        <a:ext cx="1423987"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3658" name="Object 7"/>
          <p:cNvGraphicFramePr>
            <a:graphicFrameLocks noChangeAspect="1"/>
          </p:cNvGraphicFramePr>
          <p:nvPr/>
        </p:nvGraphicFramePr>
        <p:xfrm>
          <a:off x="749300" y="3465512"/>
          <a:ext cx="1057275" cy="363538"/>
        </p:xfrm>
        <a:graphic>
          <a:graphicData uri="http://schemas.openxmlformats.org/presentationml/2006/ole">
            <mc:AlternateContent xmlns:mc="http://schemas.openxmlformats.org/markup-compatibility/2006">
              <mc:Choice xmlns:v="urn:schemas-microsoft-com:vml" Requires="v">
                <p:oleObj spid="_x0000_s113693" name="Equation" r:id="rId9" imgW="583920" imgH="203040" progId="Equation.DSMT4">
                  <p:embed/>
                </p:oleObj>
              </mc:Choice>
              <mc:Fallback>
                <p:oleObj name="Equation" r:id="rId9" imgW="58392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9300" y="3465512"/>
                        <a:ext cx="1057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7"/>
          <p:cNvGraphicFramePr>
            <a:graphicFrameLocks noChangeAspect="1"/>
          </p:cNvGraphicFramePr>
          <p:nvPr/>
        </p:nvGraphicFramePr>
        <p:xfrm>
          <a:off x="769937" y="4280360"/>
          <a:ext cx="1357313" cy="363538"/>
        </p:xfrm>
        <a:graphic>
          <a:graphicData uri="http://schemas.openxmlformats.org/presentationml/2006/ole">
            <mc:AlternateContent xmlns:mc="http://schemas.openxmlformats.org/markup-compatibility/2006">
              <mc:Choice xmlns:v="urn:schemas-microsoft-com:vml" Requires="v">
                <p:oleObj spid="_x0000_s113694" name="Equation" r:id="rId11" imgW="749160" imgH="203040" progId="Equation.DSMT4">
                  <p:embed/>
                </p:oleObj>
              </mc:Choice>
              <mc:Fallback>
                <p:oleObj name="Equation" r:id="rId11" imgW="74916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9937" y="4280360"/>
                        <a:ext cx="135731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9"/>
          <p:cNvGraphicFramePr>
            <a:graphicFrameLocks noChangeAspect="1"/>
          </p:cNvGraphicFramePr>
          <p:nvPr/>
        </p:nvGraphicFramePr>
        <p:xfrm>
          <a:off x="2263775" y="4258136"/>
          <a:ext cx="3463925" cy="385762"/>
        </p:xfrm>
        <a:graphic>
          <a:graphicData uri="http://schemas.openxmlformats.org/presentationml/2006/ole">
            <mc:AlternateContent xmlns:mc="http://schemas.openxmlformats.org/markup-compatibility/2006">
              <mc:Choice xmlns:v="urn:schemas-microsoft-com:vml" Requires="v">
                <p:oleObj spid="_x0000_s113695" name="Equation" r:id="rId13" imgW="1917360" imgH="215640" progId="Equation.DSMT4">
                  <p:embed/>
                </p:oleObj>
              </mc:Choice>
              <mc:Fallback>
                <p:oleObj name="Equation" r:id="rId13" imgW="191736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3775" y="4258136"/>
                        <a:ext cx="34639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7"/>
          <p:cNvGraphicFramePr>
            <a:graphicFrameLocks noChangeAspect="1"/>
          </p:cNvGraphicFramePr>
          <p:nvPr/>
        </p:nvGraphicFramePr>
        <p:xfrm>
          <a:off x="749300" y="4821698"/>
          <a:ext cx="1379537" cy="363538"/>
        </p:xfrm>
        <a:graphic>
          <a:graphicData uri="http://schemas.openxmlformats.org/presentationml/2006/ole">
            <mc:AlternateContent xmlns:mc="http://schemas.openxmlformats.org/markup-compatibility/2006">
              <mc:Choice xmlns:v="urn:schemas-microsoft-com:vml" Requires="v">
                <p:oleObj spid="_x0000_s113696" name="Equation" r:id="rId15" imgW="761760" imgH="203040" progId="Equation.DSMT4">
                  <p:embed/>
                </p:oleObj>
              </mc:Choice>
              <mc:Fallback>
                <p:oleObj name="Equation" r:id="rId15" imgW="76176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9300" y="4821698"/>
                        <a:ext cx="137953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9"/>
          <p:cNvGraphicFramePr>
            <a:graphicFrameLocks noChangeAspect="1"/>
          </p:cNvGraphicFramePr>
          <p:nvPr/>
        </p:nvGraphicFramePr>
        <p:xfrm>
          <a:off x="2260600" y="4807411"/>
          <a:ext cx="2109788" cy="385762"/>
        </p:xfrm>
        <a:graphic>
          <a:graphicData uri="http://schemas.openxmlformats.org/presentationml/2006/ole">
            <mc:AlternateContent xmlns:mc="http://schemas.openxmlformats.org/markup-compatibility/2006">
              <mc:Choice xmlns:v="urn:schemas-microsoft-com:vml" Requires="v">
                <p:oleObj spid="_x0000_s113697" name="Equation" r:id="rId17" imgW="1168200" imgH="215640" progId="Equation.DSMT4">
                  <p:embed/>
                </p:oleObj>
              </mc:Choice>
              <mc:Fallback>
                <p:oleObj name="Equation" r:id="rId17" imgW="1168200" imgH="215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0600" y="4807411"/>
                        <a:ext cx="2109788"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650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10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lide(fromLeft)">
                                      <p:cBhvr>
                                        <p:cTn id="21" dur="500"/>
                                        <p:tgtEl>
                                          <p:spTgt spid="1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fade">
                                      <p:cBhvr>
                                        <p:cTn id="25" dur="1000"/>
                                        <p:tgtEl>
                                          <p:spTgt spid="14">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83658"/>
                                        </p:tgtEl>
                                        <p:attrNameLst>
                                          <p:attrName>style.visibility</p:attrName>
                                        </p:attrNameLst>
                                      </p:cBhvr>
                                      <p:to>
                                        <p:strVal val="visible"/>
                                      </p:to>
                                    </p:set>
                                    <p:animEffect transition="in" filter="fade">
                                      <p:cBhvr>
                                        <p:cTn id="28" dur="1000"/>
                                        <p:tgtEl>
                                          <p:spTgt spid="2836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childTnLst>
                                </p:cTn>
                              </p:par>
                            </p:childTnLst>
                          </p:cTn>
                        </p:par>
                        <p:par>
                          <p:cTn id="34" fill="hold">
                            <p:stCondLst>
                              <p:cond delay="1000"/>
                            </p:stCondLst>
                            <p:childTnLst>
                              <p:par>
                                <p:cTn id="35" presetID="54" presetClass="entr" presetSubtype="0" accel="10000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strVal val="#ppt_w*0.05"/>
                                          </p:val>
                                        </p:tav>
                                        <p:tav tm="100000">
                                          <p:val>
                                            <p:strVal val="#ppt_w"/>
                                          </p:val>
                                        </p:tav>
                                      </p:tavLst>
                                    </p:anim>
                                    <p:anim calcmode="lin" valueType="num">
                                      <p:cBhvr>
                                        <p:cTn id="38" dur="1000" fill="hold"/>
                                        <p:tgtEl>
                                          <p:spTgt spid="21"/>
                                        </p:tgtEl>
                                        <p:attrNameLst>
                                          <p:attrName>ppt_h</p:attrName>
                                        </p:attrNameLst>
                                      </p:cBhvr>
                                      <p:tavLst>
                                        <p:tav tm="0">
                                          <p:val>
                                            <p:strVal val="#ppt_h"/>
                                          </p:val>
                                        </p:tav>
                                        <p:tav tm="100000">
                                          <p:val>
                                            <p:strVal val="#ppt_h"/>
                                          </p:val>
                                        </p:tav>
                                      </p:tavLst>
                                    </p:anim>
                                    <p:anim calcmode="lin" valueType="num">
                                      <p:cBhvr>
                                        <p:cTn id="39" dur="1000" fill="hold"/>
                                        <p:tgtEl>
                                          <p:spTgt spid="21"/>
                                        </p:tgtEl>
                                        <p:attrNameLst>
                                          <p:attrName>ppt_x</p:attrName>
                                        </p:attrNameLst>
                                      </p:cBhvr>
                                      <p:tavLst>
                                        <p:tav tm="0">
                                          <p:val>
                                            <p:strVal val="#ppt_x-.2"/>
                                          </p:val>
                                        </p:tav>
                                        <p:tav tm="100000">
                                          <p:val>
                                            <p:strVal val="#ppt_x"/>
                                          </p:val>
                                        </p:tav>
                                      </p:tavLst>
                                    </p:anim>
                                    <p:anim calcmode="lin" valueType="num">
                                      <p:cBhvr>
                                        <p:cTn id="40" dur="1000" fill="hold"/>
                                        <p:tgtEl>
                                          <p:spTgt spid="21"/>
                                        </p:tgtEl>
                                        <p:attrNameLst>
                                          <p:attrName>ppt_y</p:attrName>
                                        </p:attrNameLst>
                                      </p:cBhvr>
                                      <p:tavLst>
                                        <p:tav tm="0">
                                          <p:val>
                                            <p:strVal val="#ppt_y"/>
                                          </p:val>
                                        </p:tav>
                                        <p:tav tm="100000">
                                          <p:val>
                                            <p:strVal val="#ppt_y"/>
                                          </p:val>
                                        </p:tav>
                                      </p:tavLst>
                                    </p:anim>
                                    <p:animEffect transition="in" filter="fade">
                                      <p:cBhvr>
                                        <p:cTn id="41" dur="10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Effect transition="in" filter="fade">
                                      <p:cBhvr>
                                        <p:cTn id="46" dur="1000"/>
                                        <p:tgtEl>
                                          <p:spTgt spid="9">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animEffect transition="in" filter="fade">
                                      <p:cBhvr>
                                        <p:cTn id="51" dur="1000"/>
                                        <p:tgtEl>
                                          <p:spTgt spid="15">
                                            <p:txEl>
                                              <p:pRg st="0" end="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10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childTnLst>
                                </p:cTn>
                              </p:par>
                            </p:childTnLst>
                          </p:cTn>
                        </p:par>
                        <p:par>
                          <p:cTn id="80" fill="hold">
                            <p:stCondLst>
                              <p:cond delay="2000"/>
                            </p:stCondLst>
                            <p:childTnLst>
                              <p:par>
                                <p:cTn id="81" presetID="54" presetClass="entr" presetSubtype="0" accel="100000"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p:cTn id="83" dur="1000" fill="hold"/>
                                        <p:tgtEl>
                                          <p:spTgt spid="23"/>
                                        </p:tgtEl>
                                        <p:attrNameLst>
                                          <p:attrName>ppt_w</p:attrName>
                                        </p:attrNameLst>
                                      </p:cBhvr>
                                      <p:tavLst>
                                        <p:tav tm="0">
                                          <p:val>
                                            <p:strVal val="#ppt_w*0.05"/>
                                          </p:val>
                                        </p:tav>
                                        <p:tav tm="100000">
                                          <p:val>
                                            <p:strVal val="#ppt_w"/>
                                          </p:val>
                                        </p:tav>
                                      </p:tavLst>
                                    </p:anim>
                                    <p:anim calcmode="lin" valueType="num">
                                      <p:cBhvr>
                                        <p:cTn id="84" dur="1000" fill="hold"/>
                                        <p:tgtEl>
                                          <p:spTgt spid="23"/>
                                        </p:tgtEl>
                                        <p:attrNameLst>
                                          <p:attrName>ppt_h</p:attrName>
                                        </p:attrNameLst>
                                      </p:cBhvr>
                                      <p:tavLst>
                                        <p:tav tm="0">
                                          <p:val>
                                            <p:strVal val="#ppt_h"/>
                                          </p:val>
                                        </p:tav>
                                        <p:tav tm="100000">
                                          <p:val>
                                            <p:strVal val="#ppt_h"/>
                                          </p:val>
                                        </p:tav>
                                      </p:tavLst>
                                    </p:anim>
                                    <p:anim calcmode="lin" valueType="num">
                                      <p:cBhvr>
                                        <p:cTn id="85" dur="1000" fill="hold"/>
                                        <p:tgtEl>
                                          <p:spTgt spid="23"/>
                                        </p:tgtEl>
                                        <p:attrNameLst>
                                          <p:attrName>ppt_x</p:attrName>
                                        </p:attrNameLst>
                                      </p:cBhvr>
                                      <p:tavLst>
                                        <p:tav tm="0">
                                          <p:val>
                                            <p:strVal val="#ppt_x-.2"/>
                                          </p:val>
                                        </p:tav>
                                        <p:tav tm="100000">
                                          <p:val>
                                            <p:strVal val="#ppt_x"/>
                                          </p:val>
                                        </p:tav>
                                      </p:tavLst>
                                    </p:anim>
                                    <p:anim calcmode="lin" valueType="num">
                                      <p:cBhvr>
                                        <p:cTn id="86" dur="1000" fill="hold"/>
                                        <p:tgtEl>
                                          <p:spTgt spid="23"/>
                                        </p:tgtEl>
                                        <p:attrNameLst>
                                          <p:attrName>ppt_y</p:attrName>
                                        </p:attrNameLst>
                                      </p:cBhvr>
                                      <p:tavLst>
                                        <p:tav tm="0">
                                          <p:val>
                                            <p:strVal val="#ppt_y"/>
                                          </p:val>
                                        </p:tav>
                                        <p:tav tm="100000">
                                          <p:val>
                                            <p:strVal val="#ppt_y"/>
                                          </p:val>
                                        </p:tav>
                                      </p:tavLst>
                                    </p:anim>
                                    <p:animEffect transition="in" filter="fade">
                                      <p:cBhvr>
                                        <p:cTn id="8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9" grpId="0" build="p"/>
      <p:bldP spid="13" grpId="0" animBg="1"/>
      <p:bldP spid="14" grpId="0" build="p"/>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Independent Events</a:t>
            </a:r>
          </a:p>
        </p:txBody>
      </p:sp>
      <p:sp>
        <p:nvSpPr>
          <p:cNvPr id="6" name="Rectangle 2"/>
          <p:cNvSpPr>
            <a:spLocks noChangeArrowheads="1"/>
          </p:cNvSpPr>
          <p:nvPr/>
        </p:nvSpPr>
        <p:spPr bwMode="auto">
          <a:xfrm>
            <a:off x="71438" y="863600"/>
            <a:ext cx="9072562" cy="12763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Two events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are </a:t>
            </a:r>
            <a:r>
              <a:rPr lang="en-US" sz="2000" b="1" dirty="0">
                <a:solidFill>
                  <a:schemeClr val="tx1"/>
                </a:solidFill>
              </a:rPr>
              <a:t>independent</a:t>
            </a:r>
            <a:r>
              <a:rPr lang="en-US" sz="2000" dirty="0">
                <a:solidFill>
                  <a:schemeClr val="tx1"/>
                </a:solidFill>
              </a:rPr>
              <a:t> if and only if</a:t>
            </a:r>
          </a:p>
          <a:p>
            <a:pPr marL="265113" indent="-265113" algn="l">
              <a:lnSpc>
                <a:spcPct val="80000"/>
              </a:lnSpc>
              <a:spcBef>
                <a:spcPct val="30000"/>
              </a:spcBef>
              <a:buClr>
                <a:srgbClr val="FF2E62"/>
              </a:buClr>
              <a:buFont typeface="Wingdings" pitchFamily="2" charset="2"/>
              <a:buChar char="n"/>
            </a:pPr>
            <a:endParaRPr lang="en-US" sz="2000" dirty="0">
              <a:solidFill>
                <a:schemeClr val="tx1"/>
              </a:solidFill>
              <a:latin typeface="Symbol" pitchFamily="18" charset="2"/>
            </a:endParaRPr>
          </a:p>
          <a:p>
            <a:pPr marL="265113" indent="-265113" algn="l">
              <a:lnSpc>
                <a:spcPts val="200"/>
              </a:lnSpc>
              <a:spcBef>
                <a:spcPct val="30000"/>
              </a:spcBef>
              <a:buClr>
                <a:srgbClr val="FF2E62"/>
              </a:buClr>
            </a:pPr>
            <a:r>
              <a:rPr lang="en-US" sz="2000" dirty="0">
                <a:solidFill>
                  <a:schemeClr val="tx1"/>
                </a:solidFill>
                <a:latin typeface="+mj-lt"/>
              </a:rPr>
              <a:t>	</a:t>
            </a:r>
          </a:p>
          <a:p>
            <a:pPr marL="265113" indent="-265113" algn="l">
              <a:lnSpc>
                <a:spcPts val="200"/>
              </a:lnSpc>
              <a:spcBef>
                <a:spcPct val="30000"/>
              </a:spcBef>
              <a:buClr>
                <a:srgbClr val="FF2E62"/>
              </a:buClr>
            </a:pPr>
            <a:endParaRPr lang="en-US" sz="2000" dirty="0">
              <a:solidFill>
                <a:schemeClr val="tx1"/>
              </a:solidFill>
              <a:latin typeface="+mj-lt"/>
            </a:endParaRPr>
          </a:p>
          <a:p>
            <a:pPr marL="265113" indent="-265113" algn="l">
              <a:lnSpc>
                <a:spcPts val="2000"/>
              </a:lnSpc>
              <a:spcBef>
                <a:spcPct val="30000"/>
              </a:spcBef>
              <a:buClr>
                <a:srgbClr val="FF2E62"/>
              </a:buClr>
            </a:pPr>
            <a:r>
              <a:rPr lang="en-US" sz="2000" dirty="0">
                <a:solidFill>
                  <a:schemeClr val="tx1"/>
                </a:solidFill>
                <a:latin typeface="+mj-lt"/>
              </a:rPr>
              <a:t>	Otherwise, </a:t>
            </a:r>
            <a:r>
              <a:rPr lang="en-US" sz="2000" i="1" dirty="0">
                <a:solidFill>
                  <a:schemeClr val="tx1"/>
                </a:solidFill>
                <a:latin typeface="+mj-lt"/>
              </a:rPr>
              <a:t>A</a:t>
            </a:r>
            <a:r>
              <a:rPr lang="en-US" sz="2000" dirty="0">
                <a:solidFill>
                  <a:schemeClr val="tx1"/>
                </a:solidFill>
                <a:latin typeface="+mj-lt"/>
              </a:rPr>
              <a:t> and </a:t>
            </a:r>
            <a:r>
              <a:rPr lang="en-US" sz="2000" i="1" dirty="0">
                <a:solidFill>
                  <a:schemeClr val="tx1"/>
                </a:solidFill>
                <a:latin typeface="+mj-lt"/>
              </a:rPr>
              <a:t>B</a:t>
            </a:r>
            <a:r>
              <a:rPr lang="en-US" sz="2000" dirty="0">
                <a:solidFill>
                  <a:schemeClr val="tx1"/>
                </a:solidFill>
                <a:latin typeface="+mj-lt"/>
              </a:rPr>
              <a:t> are </a:t>
            </a:r>
            <a:r>
              <a:rPr lang="en-US" sz="2000" b="1" dirty="0">
                <a:solidFill>
                  <a:schemeClr val="tx1"/>
                </a:solidFill>
                <a:latin typeface="+mj-lt"/>
              </a:rPr>
              <a:t>dependent</a:t>
            </a:r>
            <a:r>
              <a:rPr lang="en-US" sz="2000" dirty="0">
                <a:solidFill>
                  <a:schemeClr val="tx1"/>
                </a:solidFill>
                <a:latin typeface="+mj-lt"/>
              </a:rPr>
              <a:t>.</a:t>
            </a:r>
            <a:endParaRPr lang="en-US" sz="2000" dirty="0">
              <a:solidFill>
                <a:schemeClr val="tx1"/>
              </a:solidFill>
              <a:latin typeface="Symbol" pitchFamily="18" charset="2"/>
            </a:endParaRP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2.6</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Conditional Probability</a:t>
            </a:r>
          </a:p>
        </p:txBody>
      </p:sp>
      <p:graphicFrame>
        <p:nvGraphicFramePr>
          <p:cNvPr id="283658" name="Object 3"/>
          <p:cNvGraphicFramePr>
            <a:graphicFrameLocks noChangeAspect="1"/>
          </p:cNvGraphicFramePr>
          <p:nvPr/>
        </p:nvGraphicFramePr>
        <p:xfrm>
          <a:off x="761999" y="1162256"/>
          <a:ext cx="3898901" cy="457200"/>
        </p:xfrm>
        <a:graphic>
          <a:graphicData uri="http://schemas.openxmlformats.org/presentationml/2006/ole">
            <mc:AlternateContent xmlns:mc="http://schemas.openxmlformats.org/markup-compatibility/2006">
              <mc:Choice xmlns:v="urn:schemas-microsoft-com:vml" Requires="v">
                <p:oleObj spid="_x0000_s114693" name="Equation" r:id="rId3" imgW="2158920" imgH="253800" progId="Equation.DSMT4">
                  <p:embed/>
                </p:oleObj>
              </mc:Choice>
              <mc:Fallback>
                <p:oleObj name="Equation" r:id="rId3" imgW="215892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1162256"/>
                        <a:ext cx="38989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p:cNvSpPr/>
          <p:nvPr/>
        </p:nvSpPr>
        <p:spPr bwMode="auto">
          <a:xfrm>
            <a:off x="82344" y="850900"/>
            <a:ext cx="8964000" cy="128905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Tree>
    <p:extLst>
      <p:ext uri="{BB962C8B-B14F-4D97-AF65-F5344CB8AC3E}">
        <p14:creationId xmlns:p14="http://schemas.microsoft.com/office/powerpoint/2010/main" val="281445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3658"/>
                                        </p:tgtEl>
                                        <p:attrNameLst>
                                          <p:attrName>style.visibility</p:attrName>
                                        </p:attrNameLst>
                                      </p:cBhvr>
                                      <p:to>
                                        <p:strVal val="visible"/>
                                      </p:to>
                                    </p:set>
                                    <p:animEffect transition="in" filter="fade">
                                      <p:cBhvr>
                                        <p:cTn id="11" dur="1000"/>
                                        <p:tgtEl>
                                          <p:spTgt spid="28365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1000"/>
                                        <p:tgtEl>
                                          <p:spTgt spid="6">
                                            <p:txEl>
                                              <p:pRg st="4" end="4"/>
                                            </p:txEl>
                                          </p:spTgt>
                                        </p:tgtEl>
                                      </p:cBhvr>
                                    </p:animEffect>
                                  </p:childTnLst>
                                </p:cTn>
                              </p:par>
                            </p:childTnLst>
                          </p:cTn>
                        </p:par>
                        <p:par>
                          <p:cTn id="17" fill="hold">
                            <p:stCondLst>
                              <p:cond delay="1000"/>
                            </p:stCondLst>
                            <p:childTnLst>
                              <p:par>
                                <p:cTn id="18" presetID="54" presetClass="entr" presetSubtype="0" ac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strVal val="#ppt_w*0.05"/>
                                          </p:val>
                                        </p:tav>
                                        <p:tav tm="100000">
                                          <p:val>
                                            <p:strVal val="#ppt_w"/>
                                          </p:val>
                                        </p:tav>
                                      </p:tavLst>
                                    </p:anim>
                                    <p:anim calcmode="lin" valueType="num">
                                      <p:cBhvr>
                                        <p:cTn id="21" dur="1000" fill="hold"/>
                                        <p:tgtEl>
                                          <p:spTgt spid="7"/>
                                        </p:tgtEl>
                                        <p:attrNameLst>
                                          <p:attrName>ppt_h</p:attrName>
                                        </p:attrNameLst>
                                      </p:cBhvr>
                                      <p:tavLst>
                                        <p:tav tm="0">
                                          <p:val>
                                            <p:strVal val="#ppt_h"/>
                                          </p:val>
                                        </p:tav>
                                        <p:tav tm="100000">
                                          <p:val>
                                            <p:strVal val="#ppt_h"/>
                                          </p:val>
                                        </p:tav>
                                      </p:tavLst>
                                    </p:anim>
                                    <p:anim calcmode="lin" valueType="num">
                                      <p:cBhvr>
                                        <p:cTn id="22" dur="1000" fill="hold"/>
                                        <p:tgtEl>
                                          <p:spTgt spid="7"/>
                                        </p:tgtEl>
                                        <p:attrNameLst>
                                          <p:attrName>ppt_x</p:attrName>
                                        </p:attrNameLst>
                                      </p:cBhvr>
                                      <p:tavLst>
                                        <p:tav tm="0">
                                          <p:val>
                                            <p:strVal val="#ppt_x-.2"/>
                                          </p:val>
                                        </p:tav>
                                        <p:tav tm="100000">
                                          <p:val>
                                            <p:strVal val="#ppt_x"/>
                                          </p:val>
                                        </p:tav>
                                      </p:tavLst>
                                    </p:anim>
                                    <p:anim calcmode="lin" valueType="num">
                                      <p:cBhvr>
                                        <p:cTn id="23" dur="1000" fill="hold"/>
                                        <p:tgtEl>
                                          <p:spTgt spid="7"/>
                                        </p:tgtEl>
                                        <p:attrNameLst>
                                          <p:attrName>ppt_y</p:attrName>
                                        </p:attrNameLst>
                                      </p:cBhvr>
                                      <p:tavLst>
                                        <p:tav tm="0">
                                          <p:val>
                                            <p:strVal val="#ppt_y"/>
                                          </p:val>
                                        </p:tav>
                                        <p:tav tm="100000">
                                          <p:val>
                                            <p:strVal val="#ppt_y"/>
                                          </p:val>
                                        </p:tav>
                                      </p:tavLst>
                                    </p:anim>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5075492" y="5873750"/>
            <a:ext cx="400256" cy="7112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7" name="Rectangle 26"/>
          <p:cNvSpPr/>
          <p:nvPr/>
        </p:nvSpPr>
        <p:spPr bwMode="auto">
          <a:xfrm>
            <a:off x="29496" y="5814140"/>
            <a:ext cx="577850" cy="7556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8" name="Rectangle 2"/>
          <p:cNvSpPr>
            <a:spLocks noChangeArrowheads="1"/>
          </p:cNvSpPr>
          <p:nvPr/>
        </p:nvSpPr>
        <p:spPr bwMode="auto">
          <a:xfrm>
            <a:off x="71438" y="863600"/>
            <a:ext cx="9072562" cy="12763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in an experiment the events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can both occur, then</a:t>
            </a:r>
          </a:p>
          <a:p>
            <a:pPr marL="265113" indent="-265113" algn="l">
              <a:lnSpc>
                <a:spcPct val="80000"/>
              </a:lnSpc>
              <a:spcBef>
                <a:spcPct val="30000"/>
              </a:spcBef>
              <a:buClr>
                <a:srgbClr val="FF2E62"/>
              </a:buClr>
              <a:buFont typeface="Wingdings" pitchFamily="2" charset="2"/>
              <a:buChar char="n"/>
            </a:pPr>
            <a:endParaRPr lang="en-US" sz="2000" dirty="0">
              <a:solidFill>
                <a:schemeClr val="tx1"/>
              </a:solidFill>
              <a:latin typeface="Symbol" pitchFamily="18" charset="2"/>
            </a:endParaRPr>
          </a:p>
          <a:p>
            <a:pPr marL="265113" indent="-265113" algn="l">
              <a:lnSpc>
                <a:spcPts val="200"/>
              </a:lnSpc>
              <a:spcBef>
                <a:spcPct val="30000"/>
              </a:spcBef>
              <a:buClr>
                <a:srgbClr val="FF2E62"/>
              </a:buClr>
            </a:pPr>
            <a:r>
              <a:rPr lang="en-US" sz="2000" dirty="0">
                <a:solidFill>
                  <a:schemeClr val="tx1"/>
                </a:solidFill>
                <a:latin typeface="+mj-lt"/>
              </a:rPr>
              <a:t>	</a:t>
            </a:r>
          </a:p>
          <a:p>
            <a:pPr marL="265113" indent="-265113" algn="l">
              <a:lnSpc>
                <a:spcPts val="200"/>
              </a:lnSpc>
              <a:spcBef>
                <a:spcPct val="30000"/>
              </a:spcBef>
              <a:buClr>
                <a:srgbClr val="FF2E62"/>
              </a:buClr>
            </a:pPr>
            <a:endParaRPr lang="en-US" sz="2000" dirty="0">
              <a:solidFill>
                <a:schemeClr val="tx1"/>
              </a:solidFill>
              <a:latin typeface="+mj-lt"/>
            </a:endParaRPr>
          </a:p>
          <a:p>
            <a:pPr marL="265113" indent="-265113" algn="l">
              <a:lnSpc>
                <a:spcPts val="2000"/>
              </a:lnSpc>
              <a:spcBef>
                <a:spcPct val="30000"/>
              </a:spcBef>
              <a:buClr>
                <a:srgbClr val="FF2E62"/>
              </a:buClr>
            </a:pPr>
            <a:r>
              <a:rPr lang="en-US" sz="2000" dirty="0">
                <a:solidFill>
                  <a:schemeClr val="tx1"/>
                </a:solidFill>
                <a:latin typeface="+mj-lt"/>
              </a:rPr>
              <a:t>	Since </a:t>
            </a:r>
            <a:r>
              <a:rPr lang="en-US" sz="2000" i="1" dirty="0">
                <a:solidFill>
                  <a:schemeClr val="tx1"/>
                </a:solidFill>
                <a:latin typeface="+mj-lt"/>
              </a:rPr>
              <a:t>A</a:t>
            </a:r>
            <a:r>
              <a:rPr lang="en-US" sz="2000" dirty="0">
                <a:solidFill>
                  <a:schemeClr val="tx1"/>
                </a:solidFill>
                <a:latin typeface="+mj-lt"/>
              </a:rPr>
              <a:t> </a:t>
            </a:r>
            <a:r>
              <a:rPr lang="en-US" sz="2000" dirty="0">
                <a:solidFill>
                  <a:schemeClr val="tx1"/>
                </a:solidFill>
                <a:latin typeface="Symbol" pitchFamily="18" charset="2"/>
              </a:rPr>
              <a:t>Ç</a:t>
            </a:r>
            <a:r>
              <a:rPr lang="en-US" sz="2000" dirty="0">
                <a:solidFill>
                  <a:schemeClr val="tx1"/>
                </a:solidFill>
                <a:latin typeface="+mj-lt"/>
              </a:rPr>
              <a:t> </a:t>
            </a:r>
            <a:r>
              <a:rPr lang="en-US" sz="2000" i="1" dirty="0">
                <a:solidFill>
                  <a:schemeClr val="tx1"/>
                </a:solidFill>
                <a:latin typeface="+mj-lt"/>
              </a:rPr>
              <a:t>B</a:t>
            </a:r>
            <a:r>
              <a:rPr lang="en-US" sz="2000" dirty="0">
                <a:solidFill>
                  <a:schemeClr val="tx1"/>
                </a:solidFill>
                <a:latin typeface="+mj-lt"/>
              </a:rPr>
              <a:t> and </a:t>
            </a:r>
            <a:r>
              <a:rPr lang="en-US" sz="2000" i="1" dirty="0">
                <a:solidFill>
                  <a:schemeClr val="tx1"/>
                </a:solidFill>
                <a:latin typeface="+mj-lt"/>
              </a:rPr>
              <a:t>B</a:t>
            </a:r>
            <a:r>
              <a:rPr lang="en-US" sz="2000" dirty="0">
                <a:solidFill>
                  <a:schemeClr val="tx1"/>
                </a:solidFill>
                <a:latin typeface="+mj-lt"/>
              </a:rPr>
              <a:t> </a:t>
            </a:r>
            <a:r>
              <a:rPr lang="en-US" sz="2000" dirty="0">
                <a:solidFill>
                  <a:schemeClr val="tx1"/>
                </a:solidFill>
                <a:latin typeface="Symbol" pitchFamily="18" charset="2"/>
              </a:rPr>
              <a:t>Ç</a:t>
            </a:r>
            <a:r>
              <a:rPr lang="en-US" sz="2000" dirty="0">
                <a:solidFill>
                  <a:schemeClr val="tx1"/>
                </a:solidFill>
                <a:latin typeface="+mj-lt"/>
              </a:rPr>
              <a:t> </a:t>
            </a:r>
            <a:r>
              <a:rPr lang="en-US" sz="2000" i="1" dirty="0">
                <a:solidFill>
                  <a:schemeClr val="tx1"/>
                </a:solidFill>
                <a:latin typeface="+mj-lt"/>
              </a:rPr>
              <a:t>A</a:t>
            </a:r>
            <a:r>
              <a:rPr lang="en-US" sz="2000" dirty="0">
                <a:solidFill>
                  <a:schemeClr val="tx1"/>
                </a:solidFill>
                <a:latin typeface="+mj-lt"/>
              </a:rPr>
              <a:t> are equivalent, it follows that</a:t>
            </a:r>
            <a:endParaRPr lang="en-US" sz="2000" dirty="0">
              <a:solidFill>
                <a:schemeClr val="tx1"/>
              </a:solidFill>
              <a:latin typeface="Symbol" pitchFamily="18" charset="2"/>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Multiplicative Rules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2.7</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Multiplicative Rules</a:t>
            </a:r>
          </a:p>
        </p:txBody>
      </p:sp>
      <p:graphicFrame>
        <p:nvGraphicFramePr>
          <p:cNvPr id="283658" name="Object 3"/>
          <p:cNvGraphicFramePr>
            <a:graphicFrameLocks noChangeAspect="1"/>
          </p:cNvGraphicFramePr>
          <p:nvPr/>
        </p:nvGraphicFramePr>
        <p:xfrm>
          <a:off x="762667" y="1147302"/>
          <a:ext cx="2935287" cy="457200"/>
        </p:xfrm>
        <a:graphic>
          <a:graphicData uri="http://schemas.openxmlformats.org/presentationml/2006/ole">
            <mc:AlternateContent xmlns:mc="http://schemas.openxmlformats.org/markup-compatibility/2006">
              <mc:Choice xmlns:v="urn:schemas-microsoft-com:vml" Requires="v">
                <p:oleObj spid="_x0000_s115732" name="Equation" r:id="rId3" imgW="1625400" imgH="253800" progId="Equation.DSMT4">
                  <p:embed/>
                </p:oleObj>
              </mc:Choice>
              <mc:Fallback>
                <p:oleObj name="Equation" r:id="rId3" imgW="16254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67" y="1147302"/>
                        <a:ext cx="2935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
          <p:cNvGraphicFramePr>
            <a:graphicFrameLocks noChangeAspect="1"/>
          </p:cNvGraphicFramePr>
          <p:nvPr/>
        </p:nvGraphicFramePr>
        <p:xfrm>
          <a:off x="762667" y="2066210"/>
          <a:ext cx="2935287" cy="457200"/>
        </p:xfrm>
        <a:graphic>
          <a:graphicData uri="http://schemas.openxmlformats.org/presentationml/2006/ole">
            <mc:AlternateContent xmlns:mc="http://schemas.openxmlformats.org/markup-compatibility/2006">
              <mc:Choice xmlns:v="urn:schemas-microsoft-com:vml" Requires="v">
                <p:oleObj spid="_x0000_s115733" name="Equation" r:id="rId5" imgW="1625400" imgH="253800" progId="Equation.DSMT4">
                  <p:embed/>
                </p:oleObj>
              </mc:Choice>
              <mc:Fallback>
                <p:oleObj name="Equation" r:id="rId5" imgW="162540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667" y="2066210"/>
                        <a:ext cx="2935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2"/>
          <p:cNvSpPr>
            <a:spLocks noChangeArrowheads="1"/>
          </p:cNvSpPr>
          <p:nvPr/>
        </p:nvSpPr>
        <p:spPr bwMode="auto">
          <a:xfrm>
            <a:off x="71438" y="3972093"/>
            <a:ext cx="9072562" cy="1070972"/>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Suppose that we have a fuse box containing 20 fuses, of which 5 are defective. If 2 fuses are selected at random and removed from the box in succession without replacement, what is the probability that both fuses are defective?</a:t>
            </a:r>
          </a:p>
        </p:txBody>
      </p:sp>
      <p:grpSp>
        <p:nvGrpSpPr>
          <p:cNvPr id="12" name="Group 16"/>
          <p:cNvGrpSpPr/>
          <p:nvPr/>
        </p:nvGrpSpPr>
        <p:grpSpPr>
          <a:xfrm>
            <a:off x="0" y="3748439"/>
            <a:ext cx="727075" cy="1080000"/>
            <a:chOff x="0" y="2717800"/>
            <a:chExt cx="727075" cy="1080000"/>
          </a:xfrm>
        </p:grpSpPr>
        <p:sp>
          <p:nvSpPr>
            <p:cNvPr id="13" name="Rectangle 12"/>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4" name="Straight Connector 13"/>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14"/>
          <p:cNvSpPr/>
          <p:nvPr/>
        </p:nvSpPr>
        <p:spPr bwMode="auto">
          <a:xfrm>
            <a:off x="0" y="5235819"/>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6" name="Rectangle 2"/>
          <p:cNvSpPr>
            <a:spLocks noChangeArrowheads="1"/>
          </p:cNvSpPr>
          <p:nvPr/>
        </p:nvSpPr>
        <p:spPr bwMode="auto">
          <a:xfrm>
            <a:off x="71438" y="5339879"/>
            <a:ext cx="9072562" cy="6223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Let </a:t>
            </a:r>
            <a:r>
              <a:rPr lang="en-US" sz="2000" i="1" dirty="0">
                <a:solidFill>
                  <a:schemeClr val="tx1"/>
                </a:solidFill>
              </a:rPr>
              <a:t>A</a:t>
            </a:r>
            <a:r>
              <a:rPr lang="en-US" sz="2000" dirty="0">
                <a:solidFill>
                  <a:schemeClr val="tx1"/>
                </a:solidFill>
              </a:rPr>
              <a:t> be the event that the first fuse is defective and </a:t>
            </a:r>
            <a:r>
              <a:rPr lang="en-US" sz="2000" i="1" dirty="0">
                <a:solidFill>
                  <a:schemeClr val="tx1"/>
                </a:solidFill>
              </a:rPr>
              <a:t>B</a:t>
            </a:r>
            <a:r>
              <a:rPr lang="en-US" sz="2000" dirty="0">
                <a:solidFill>
                  <a:schemeClr val="tx1"/>
                </a:solidFill>
              </a:rPr>
              <a:t> the event that the second fuse is defective, then</a:t>
            </a:r>
          </a:p>
        </p:txBody>
      </p:sp>
      <p:graphicFrame>
        <p:nvGraphicFramePr>
          <p:cNvPr id="17" name="Object 3"/>
          <p:cNvGraphicFramePr>
            <a:graphicFrameLocks noChangeAspect="1"/>
          </p:cNvGraphicFramePr>
          <p:nvPr/>
        </p:nvGraphicFramePr>
        <p:xfrm>
          <a:off x="762667" y="6001259"/>
          <a:ext cx="2935287" cy="457200"/>
        </p:xfrm>
        <a:graphic>
          <a:graphicData uri="http://schemas.openxmlformats.org/presentationml/2006/ole">
            <mc:AlternateContent xmlns:mc="http://schemas.openxmlformats.org/markup-compatibility/2006">
              <mc:Choice xmlns:v="urn:schemas-microsoft-com:vml" Requires="v">
                <p:oleObj spid="_x0000_s115734" name="Equation" r:id="rId7" imgW="1625400" imgH="253800" progId="Equation.DSMT4">
                  <p:embed/>
                </p:oleObj>
              </mc:Choice>
              <mc:Fallback>
                <p:oleObj name="Equation" r:id="rId7" imgW="162540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667" y="6001259"/>
                        <a:ext cx="2935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
          <p:cNvGraphicFramePr>
            <a:graphicFrameLocks noChangeAspect="1"/>
          </p:cNvGraphicFramePr>
          <p:nvPr/>
        </p:nvGraphicFramePr>
        <p:xfrm>
          <a:off x="3740150" y="5861099"/>
          <a:ext cx="1054100" cy="708025"/>
        </p:xfrm>
        <a:graphic>
          <a:graphicData uri="http://schemas.openxmlformats.org/presentationml/2006/ole">
            <mc:AlternateContent xmlns:mc="http://schemas.openxmlformats.org/markup-compatibility/2006">
              <mc:Choice xmlns:v="urn:schemas-microsoft-com:vml" Requires="v">
                <p:oleObj spid="_x0000_s115735" name="Equation" r:id="rId8" imgW="583920" imgH="393480" progId="Equation.DSMT4">
                  <p:embed/>
                </p:oleObj>
              </mc:Choice>
              <mc:Fallback>
                <p:oleObj name="Equation" r:id="rId8" imgW="58392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0150" y="5861099"/>
                        <a:ext cx="10541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3"/>
          <p:cNvGraphicFramePr>
            <a:graphicFrameLocks noChangeAspect="1"/>
          </p:cNvGraphicFramePr>
          <p:nvPr/>
        </p:nvGraphicFramePr>
        <p:xfrm>
          <a:off x="4801061" y="5861050"/>
          <a:ext cx="665162" cy="708025"/>
        </p:xfrm>
        <a:graphic>
          <a:graphicData uri="http://schemas.openxmlformats.org/presentationml/2006/ole">
            <mc:AlternateContent xmlns:mc="http://schemas.openxmlformats.org/markup-compatibility/2006">
              <mc:Choice xmlns:v="urn:schemas-microsoft-com:vml" Requires="v">
                <p:oleObj spid="_x0000_s115736" name="Equation" r:id="rId10" imgW="368280" imgH="393480" progId="Equation.DSMT4">
                  <p:embed/>
                </p:oleObj>
              </mc:Choice>
              <mc:Fallback>
                <p:oleObj name="Equation" r:id="rId10" imgW="368280" imgH="393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1061" y="5861050"/>
                        <a:ext cx="6651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2"/>
          <p:cNvSpPr>
            <a:spLocks noChangeArrowheads="1"/>
          </p:cNvSpPr>
          <p:nvPr/>
        </p:nvSpPr>
        <p:spPr bwMode="auto">
          <a:xfrm>
            <a:off x="71438" y="2762250"/>
            <a:ext cx="9072562" cy="3111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Two events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are independent if and only if</a:t>
            </a:r>
            <a:endParaRPr lang="en-US" sz="2000" dirty="0">
              <a:solidFill>
                <a:schemeClr val="tx1"/>
              </a:solidFill>
              <a:latin typeface="Symbol" pitchFamily="18" charset="2"/>
            </a:endParaRPr>
          </a:p>
        </p:txBody>
      </p:sp>
      <p:graphicFrame>
        <p:nvGraphicFramePr>
          <p:cNvPr id="25" name="Object 3"/>
          <p:cNvGraphicFramePr>
            <a:graphicFrameLocks noChangeAspect="1"/>
          </p:cNvGraphicFramePr>
          <p:nvPr/>
        </p:nvGraphicFramePr>
        <p:xfrm>
          <a:off x="764048" y="3093371"/>
          <a:ext cx="2660650" cy="365125"/>
        </p:xfrm>
        <a:graphic>
          <a:graphicData uri="http://schemas.openxmlformats.org/presentationml/2006/ole">
            <mc:AlternateContent xmlns:mc="http://schemas.openxmlformats.org/markup-compatibility/2006">
              <mc:Choice xmlns:v="urn:schemas-microsoft-com:vml" Requires="v">
                <p:oleObj spid="_x0000_s115737" name="Equation" r:id="rId12" imgW="1473120" imgH="203040" progId="Equation.DSMT4">
                  <p:embed/>
                </p:oleObj>
              </mc:Choice>
              <mc:Fallback>
                <p:oleObj name="Equation" r:id="rId12" imgW="1473120" imgH="2030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4048" y="3093371"/>
                        <a:ext cx="26606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19"/>
          <p:cNvSpPr/>
          <p:nvPr/>
        </p:nvSpPr>
        <p:spPr bwMode="auto">
          <a:xfrm>
            <a:off x="82344" y="850900"/>
            <a:ext cx="8964000" cy="164465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1" name="Rectangle 20"/>
          <p:cNvSpPr/>
          <p:nvPr/>
        </p:nvSpPr>
        <p:spPr bwMode="auto">
          <a:xfrm>
            <a:off x="82344" y="2717800"/>
            <a:ext cx="8964000" cy="75565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Tree>
    <p:extLst>
      <p:ext uri="{BB962C8B-B14F-4D97-AF65-F5344CB8AC3E}">
        <p14:creationId xmlns:p14="http://schemas.microsoft.com/office/powerpoint/2010/main" val="28184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3658"/>
                                        </p:tgtEl>
                                        <p:attrNameLst>
                                          <p:attrName>style.visibility</p:attrName>
                                        </p:attrNameLst>
                                      </p:cBhvr>
                                      <p:to>
                                        <p:strVal val="visible"/>
                                      </p:to>
                                    </p:set>
                                    <p:animEffect transition="in" filter="fade">
                                      <p:cBhvr>
                                        <p:cTn id="11" dur="1000"/>
                                        <p:tgtEl>
                                          <p:spTgt spid="28365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xEl>
                                              <p:pRg st="4" end="4"/>
                                            </p:txEl>
                                          </p:spTgt>
                                        </p:tgtEl>
                                        <p:attrNameLst>
                                          <p:attrName>style.visibility</p:attrName>
                                        </p:attrNameLst>
                                      </p:cBhvr>
                                      <p:to>
                                        <p:strVal val="visible"/>
                                      </p:to>
                                    </p:set>
                                    <p:animEffect transition="in" filter="fade">
                                      <p:cBhvr>
                                        <p:cTn id="16" dur="1000"/>
                                        <p:tgtEl>
                                          <p:spTgt spid="8">
                                            <p:txEl>
                                              <p:pRg st="4" end="4"/>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childTnLst>
                                </p:cTn>
                              </p:par>
                            </p:childTnLst>
                          </p:cTn>
                        </p:par>
                        <p:par>
                          <p:cTn id="21" fill="hold">
                            <p:stCondLst>
                              <p:cond delay="2000"/>
                            </p:stCondLst>
                            <p:childTnLst>
                              <p:par>
                                <p:cTn id="22" presetID="54" presetClass="entr" presetSubtype="0" accel="10000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1000" fill="hold"/>
                                        <p:tgtEl>
                                          <p:spTgt spid="20"/>
                                        </p:tgtEl>
                                        <p:attrNameLst>
                                          <p:attrName>ppt_w</p:attrName>
                                        </p:attrNameLst>
                                      </p:cBhvr>
                                      <p:tavLst>
                                        <p:tav tm="0">
                                          <p:val>
                                            <p:strVal val="#ppt_w*0.05"/>
                                          </p:val>
                                        </p:tav>
                                        <p:tav tm="100000">
                                          <p:val>
                                            <p:strVal val="#ppt_w"/>
                                          </p:val>
                                        </p:tav>
                                      </p:tavLst>
                                    </p:anim>
                                    <p:anim calcmode="lin" valueType="num">
                                      <p:cBhvr>
                                        <p:cTn id="25" dur="1000" fill="hold"/>
                                        <p:tgtEl>
                                          <p:spTgt spid="20"/>
                                        </p:tgtEl>
                                        <p:attrNameLst>
                                          <p:attrName>ppt_h</p:attrName>
                                        </p:attrNameLst>
                                      </p:cBhvr>
                                      <p:tavLst>
                                        <p:tav tm="0">
                                          <p:val>
                                            <p:strVal val="#ppt_h"/>
                                          </p:val>
                                        </p:tav>
                                        <p:tav tm="100000">
                                          <p:val>
                                            <p:strVal val="#ppt_h"/>
                                          </p:val>
                                        </p:tav>
                                      </p:tavLst>
                                    </p:anim>
                                    <p:anim calcmode="lin" valueType="num">
                                      <p:cBhvr>
                                        <p:cTn id="26" dur="1000" fill="hold"/>
                                        <p:tgtEl>
                                          <p:spTgt spid="20"/>
                                        </p:tgtEl>
                                        <p:attrNameLst>
                                          <p:attrName>ppt_x</p:attrName>
                                        </p:attrNameLst>
                                      </p:cBhvr>
                                      <p:tavLst>
                                        <p:tav tm="0">
                                          <p:val>
                                            <p:strVal val="#ppt_x-.2"/>
                                          </p:val>
                                        </p:tav>
                                        <p:tav tm="100000">
                                          <p:val>
                                            <p:strVal val="#ppt_x"/>
                                          </p:val>
                                        </p:tav>
                                      </p:tavLst>
                                    </p:anim>
                                    <p:anim calcmode="lin" valueType="num">
                                      <p:cBhvr>
                                        <p:cTn id="27" dur="1000" fill="hold"/>
                                        <p:tgtEl>
                                          <p:spTgt spid="20"/>
                                        </p:tgtEl>
                                        <p:attrNameLst>
                                          <p:attrName>ppt_y</p:attrName>
                                        </p:attrNameLst>
                                      </p:cBhvr>
                                      <p:tavLst>
                                        <p:tav tm="0">
                                          <p:val>
                                            <p:strVal val="#ppt_y"/>
                                          </p:val>
                                        </p:tav>
                                        <p:tav tm="100000">
                                          <p:val>
                                            <p:strVal val="#ppt_y"/>
                                          </p:val>
                                        </p:tav>
                                      </p:tavLst>
                                    </p:anim>
                                    <p:animEffect transition="in" filter="fade">
                                      <p:cBhvr>
                                        <p:cTn id="28" dur="10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fade">
                                      <p:cBhvr>
                                        <p:cTn id="33" dur="1000"/>
                                        <p:tgtEl>
                                          <p:spTgt spid="23">
                                            <p:txEl>
                                              <p:pRg st="0" end="0"/>
                                            </p:txEl>
                                          </p:spTgt>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childTnLst>
                                </p:cTn>
                              </p:par>
                            </p:childTnLst>
                          </p:cTn>
                        </p:par>
                        <p:par>
                          <p:cTn id="38" fill="hold">
                            <p:stCondLst>
                              <p:cond delay="2000"/>
                            </p:stCondLst>
                            <p:childTnLst>
                              <p:par>
                                <p:cTn id="39" presetID="54" presetClass="entr" presetSubtype="0" accel="10000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p:cTn id="41" dur="1000" fill="hold"/>
                                        <p:tgtEl>
                                          <p:spTgt spid="21"/>
                                        </p:tgtEl>
                                        <p:attrNameLst>
                                          <p:attrName>ppt_w</p:attrName>
                                        </p:attrNameLst>
                                      </p:cBhvr>
                                      <p:tavLst>
                                        <p:tav tm="0">
                                          <p:val>
                                            <p:strVal val="#ppt_w*0.05"/>
                                          </p:val>
                                        </p:tav>
                                        <p:tav tm="100000">
                                          <p:val>
                                            <p:strVal val="#ppt_w"/>
                                          </p:val>
                                        </p:tav>
                                      </p:tavLst>
                                    </p:anim>
                                    <p:anim calcmode="lin" valueType="num">
                                      <p:cBhvr>
                                        <p:cTn id="42" dur="1000" fill="hold"/>
                                        <p:tgtEl>
                                          <p:spTgt spid="21"/>
                                        </p:tgtEl>
                                        <p:attrNameLst>
                                          <p:attrName>ppt_h</p:attrName>
                                        </p:attrNameLst>
                                      </p:cBhvr>
                                      <p:tavLst>
                                        <p:tav tm="0">
                                          <p:val>
                                            <p:strVal val="#ppt_h"/>
                                          </p:val>
                                        </p:tav>
                                        <p:tav tm="100000">
                                          <p:val>
                                            <p:strVal val="#ppt_h"/>
                                          </p:val>
                                        </p:tav>
                                      </p:tavLst>
                                    </p:anim>
                                    <p:anim calcmode="lin" valueType="num">
                                      <p:cBhvr>
                                        <p:cTn id="43" dur="1000" fill="hold"/>
                                        <p:tgtEl>
                                          <p:spTgt spid="21"/>
                                        </p:tgtEl>
                                        <p:attrNameLst>
                                          <p:attrName>ppt_x</p:attrName>
                                        </p:attrNameLst>
                                      </p:cBhvr>
                                      <p:tavLst>
                                        <p:tav tm="0">
                                          <p:val>
                                            <p:strVal val="#ppt_x-.2"/>
                                          </p:val>
                                        </p:tav>
                                        <p:tav tm="100000">
                                          <p:val>
                                            <p:strVal val="#ppt_x"/>
                                          </p:val>
                                        </p:tav>
                                      </p:tavLst>
                                    </p:anim>
                                    <p:anim calcmode="lin" valueType="num">
                                      <p:cBhvr>
                                        <p:cTn id="44" dur="1000" fill="hold"/>
                                        <p:tgtEl>
                                          <p:spTgt spid="21"/>
                                        </p:tgtEl>
                                        <p:attrNameLst>
                                          <p:attrName>ppt_y</p:attrName>
                                        </p:attrNameLst>
                                      </p:cBhvr>
                                      <p:tavLst>
                                        <p:tav tm="0">
                                          <p:val>
                                            <p:strVal val="#ppt_y"/>
                                          </p:val>
                                        </p:tav>
                                        <p:tav tm="100000">
                                          <p:val>
                                            <p:strVal val="#ppt_y"/>
                                          </p:val>
                                        </p:tav>
                                      </p:tavLst>
                                    </p:anim>
                                    <p:animEffect transition="in" filter="fade">
                                      <p:cBhvr>
                                        <p:cTn id="45" dur="10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lide(fromLeft)">
                                      <p:cBhvr>
                                        <p:cTn id="50" dur="500"/>
                                        <p:tgtEl>
                                          <p:spTgt spid="12"/>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fade">
                                      <p:cBhvr>
                                        <p:cTn id="54" dur="1000"/>
                                        <p:tgtEl>
                                          <p:spTgt spid="11">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slide(fromLeft)">
                                      <p:cBhvr>
                                        <p:cTn id="59" dur="500"/>
                                        <p:tgtEl>
                                          <p:spTgt spid="15"/>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1000"/>
                                        <p:tgtEl>
                                          <p:spTgt spid="16">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10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1000"/>
                                        <p:tgtEl>
                                          <p:spTgt spid="19"/>
                                        </p:tgtEl>
                                      </p:cBhvr>
                                    </p:animEffect>
                                  </p:childTnLst>
                                </p:cTn>
                              </p:par>
                            </p:childTnLst>
                          </p:cTn>
                        </p:par>
                        <p:par>
                          <p:cTn id="79" fill="hold">
                            <p:stCondLst>
                              <p:cond delay="1000"/>
                            </p:stCondLst>
                            <p:childTnLst>
                              <p:par>
                                <p:cTn id="80" presetID="54" presetClass="entr" presetSubtype="0" accel="100000"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 calcmode="lin" valueType="num">
                                      <p:cBhvr>
                                        <p:cTn id="82" dur="1000" fill="hold"/>
                                        <p:tgtEl>
                                          <p:spTgt spid="24"/>
                                        </p:tgtEl>
                                        <p:attrNameLst>
                                          <p:attrName>ppt_w</p:attrName>
                                        </p:attrNameLst>
                                      </p:cBhvr>
                                      <p:tavLst>
                                        <p:tav tm="0">
                                          <p:val>
                                            <p:strVal val="#ppt_w*0.05"/>
                                          </p:val>
                                        </p:tav>
                                        <p:tav tm="100000">
                                          <p:val>
                                            <p:strVal val="#ppt_w"/>
                                          </p:val>
                                        </p:tav>
                                      </p:tavLst>
                                    </p:anim>
                                    <p:anim calcmode="lin" valueType="num">
                                      <p:cBhvr>
                                        <p:cTn id="83" dur="1000" fill="hold"/>
                                        <p:tgtEl>
                                          <p:spTgt spid="24"/>
                                        </p:tgtEl>
                                        <p:attrNameLst>
                                          <p:attrName>ppt_h</p:attrName>
                                        </p:attrNameLst>
                                      </p:cBhvr>
                                      <p:tavLst>
                                        <p:tav tm="0">
                                          <p:val>
                                            <p:strVal val="#ppt_h"/>
                                          </p:val>
                                        </p:tav>
                                        <p:tav tm="100000">
                                          <p:val>
                                            <p:strVal val="#ppt_h"/>
                                          </p:val>
                                        </p:tav>
                                      </p:tavLst>
                                    </p:anim>
                                    <p:anim calcmode="lin" valueType="num">
                                      <p:cBhvr>
                                        <p:cTn id="84" dur="1000" fill="hold"/>
                                        <p:tgtEl>
                                          <p:spTgt spid="24"/>
                                        </p:tgtEl>
                                        <p:attrNameLst>
                                          <p:attrName>ppt_x</p:attrName>
                                        </p:attrNameLst>
                                      </p:cBhvr>
                                      <p:tavLst>
                                        <p:tav tm="0">
                                          <p:val>
                                            <p:strVal val="#ppt_x-.2"/>
                                          </p:val>
                                        </p:tav>
                                        <p:tav tm="100000">
                                          <p:val>
                                            <p:strVal val="#ppt_x"/>
                                          </p:val>
                                        </p:tav>
                                      </p:tavLst>
                                    </p:anim>
                                    <p:anim calcmode="lin" valueType="num">
                                      <p:cBhvr>
                                        <p:cTn id="85" dur="1000" fill="hold"/>
                                        <p:tgtEl>
                                          <p:spTgt spid="24"/>
                                        </p:tgtEl>
                                        <p:attrNameLst>
                                          <p:attrName>ppt_y</p:attrName>
                                        </p:attrNameLst>
                                      </p:cBhvr>
                                      <p:tavLst>
                                        <p:tav tm="0">
                                          <p:val>
                                            <p:strVal val="#ppt_y"/>
                                          </p:val>
                                        </p:tav>
                                        <p:tav tm="100000">
                                          <p:val>
                                            <p:strVal val="#ppt_y"/>
                                          </p:val>
                                        </p:tav>
                                      </p:tavLst>
                                    </p:anim>
                                    <p:animEffect transition="in" filter="fade">
                                      <p:cBhvr>
                                        <p:cTn id="8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build="p"/>
      <p:bldP spid="11" grpId="0" build="p"/>
      <p:bldP spid="15" grpId="0" animBg="1"/>
      <p:bldP spid="16" grpId="0" build="p"/>
      <p:bldP spid="23" grpId="0" build="p"/>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371044" y="3799348"/>
            <a:ext cx="468000" cy="7556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Multiplicative Rules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2.7</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Multiplicative Rules</a:t>
            </a:r>
          </a:p>
        </p:txBody>
      </p:sp>
      <p:sp>
        <p:nvSpPr>
          <p:cNvPr id="7" name="Rectangle 2"/>
          <p:cNvSpPr>
            <a:spLocks noChangeArrowheads="1"/>
          </p:cNvSpPr>
          <p:nvPr/>
        </p:nvSpPr>
        <p:spPr bwMode="auto">
          <a:xfrm>
            <a:off x="71438" y="1073330"/>
            <a:ext cx="9072562" cy="1185222"/>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One bag contains 4 white balls and 3 black balls, and a second bag contains 3 white balls and 5 black balls. One ball is drawn from the first bag and placed unseen in the second bag. What is the probability that a ball now drawn from the second bag is black?</a:t>
            </a:r>
          </a:p>
        </p:txBody>
      </p:sp>
      <p:grpSp>
        <p:nvGrpSpPr>
          <p:cNvPr id="8" name="Group 16"/>
          <p:cNvGrpSpPr/>
          <p:nvPr/>
        </p:nvGrpSpPr>
        <p:grpSpPr>
          <a:xfrm>
            <a:off x="0" y="834928"/>
            <a:ext cx="727075" cy="1080000"/>
            <a:chOff x="0" y="2717800"/>
            <a:chExt cx="727075" cy="1080000"/>
          </a:xfrm>
        </p:grpSpPr>
        <p:sp>
          <p:nvSpPr>
            <p:cNvPr id="9" name="Rectangle 8"/>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0" name="Straight Connector 9"/>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1" name="Rectangle 10"/>
          <p:cNvSpPr/>
          <p:nvPr/>
        </p:nvSpPr>
        <p:spPr bwMode="auto">
          <a:xfrm>
            <a:off x="0" y="22986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2" name="Rectangle 2"/>
          <p:cNvSpPr>
            <a:spLocks noChangeArrowheads="1"/>
          </p:cNvSpPr>
          <p:nvPr/>
        </p:nvSpPr>
        <p:spPr bwMode="auto">
          <a:xfrm>
            <a:off x="71438" y="2451306"/>
            <a:ext cx="9072562" cy="755444"/>
          </a:xfrm>
          <a:prstGeom prst="rect">
            <a:avLst/>
          </a:prstGeom>
          <a:noFill/>
          <a:ln w="9525">
            <a:noFill/>
            <a:miter lim="800000"/>
            <a:headEnd/>
            <a:tailEnd/>
          </a:ln>
        </p:spPr>
        <p:txBody>
          <a:bodyPr/>
          <a:lstStyle/>
          <a:p>
            <a:pPr algn="l">
              <a:lnSpc>
                <a:spcPts val="1400"/>
              </a:lnSpc>
              <a:spcBef>
                <a:spcPct val="30000"/>
              </a:spcBef>
              <a:buClr>
                <a:srgbClr val="FF2E62"/>
              </a:buClr>
              <a:tabLst>
                <a:tab pos="442913" algn="l"/>
              </a:tabLst>
            </a:pPr>
            <a:r>
              <a:rPr lang="en-US" sz="2000" i="1" dirty="0">
                <a:solidFill>
                  <a:schemeClr val="tx1"/>
                </a:solidFill>
              </a:rPr>
              <a:t>B</a:t>
            </a:r>
            <a:r>
              <a:rPr lang="en-US" sz="2000" baseline="-25000" dirty="0">
                <a:solidFill>
                  <a:schemeClr val="tx1"/>
                </a:solidFill>
              </a:rPr>
              <a:t>1</a:t>
            </a:r>
            <a:r>
              <a:rPr lang="en-US" sz="2000" dirty="0">
                <a:solidFill>
                  <a:schemeClr val="tx1"/>
                </a:solidFill>
              </a:rPr>
              <a:t> 	: the drawing of a black ball from bag 1</a:t>
            </a:r>
          </a:p>
          <a:p>
            <a:pPr algn="l">
              <a:lnSpc>
                <a:spcPts val="1400"/>
              </a:lnSpc>
              <a:spcBef>
                <a:spcPct val="30000"/>
              </a:spcBef>
              <a:buClr>
                <a:srgbClr val="FF2E62"/>
              </a:buClr>
              <a:tabLst>
                <a:tab pos="442913" algn="l"/>
              </a:tabLst>
            </a:pPr>
            <a:r>
              <a:rPr lang="en-US" sz="2000" i="1" dirty="0">
                <a:solidFill>
                  <a:schemeClr val="tx1"/>
                </a:solidFill>
              </a:rPr>
              <a:t>B</a:t>
            </a:r>
            <a:r>
              <a:rPr lang="en-US" sz="2000" baseline="-25000" dirty="0">
                <a:solidFill>
                  <a:schemeClr val="tx1"/>
                </a:solidFill>
              </a:rPr>
              <a:t>2</a:t>
            </a:r>
            <a:r>
              <a:rPr lang="en-US" sz="2000" dirty="0">
                <a:solidFill>
                  <a:schemeClr val="tx1"/>
                </a:solidFill>
              </a:rPr>
              <a:t> 	: the drawing of a black ball from bag 2</a:t>
            </a:r>
          </a:p>
          <a:p>
            <a:pPr algn="l">
              <a:lnSpc>
                <a:spcPts val="1400"/>
              </a:lnSpc>
              <a:spcBef>
                <a:spcPct val="30000"/>
              </a:spcBef>
              <a:buClr>
                <a:srgbClr val="FF2E62"/>
              </a:buClr>
              <a:tabLst>
                <a:tab pos="442913" algn="l"/>
              </a:tabLst>
            </a:pPr>
            <a:r>
              <a:rPr lang="en-US" sz="2000" i="1" dirty="0">
                <a:solidFill>
                  <a:schemeClr val="tx1"/>
                </a:solidFill>
              </a:rPr>
              <a:t>W</a:t>
            </a:r>
            <a:r>
              <a:rPr lang="en-US" sz="2000" baseline="-25000" dirty="0">
                <a:solidFill>
                  <a:schemeClr val="tx1"/>
                </a:solidFill>
              </a:rPr>
              <a:t>1	</a:t>
            </a:r>
            <a:r>
              <a:rPr lang="en-US" sz="2000" dirty="0">
                <a:solidFill>
                  <a:schemeClr val="tx1"/>
                </a:solidFill>
              </a:rPr>
              <a:t>: the drawing of a white ball from bag 1</a:t>
            </a:r>
          </a:p>
        </p:txBody>
      </p:sp>
      <p:graphicFrame>
        <p:nvGraphicFramePr>
          <p:cNvPr id="283658" name="Object 2"/>
          <p:cNvGraphicFramePr>
            <a:graphicFrameLocks noChangeAspect="1"/>
          </p:cNvGraphicFramePr>
          <p:nvPr/>
        </p:nvGraphicFramePr>
        <p:xfrm>
          <a:off x="747712" y="3429000"/>
          <a:ext cx="3690938" cy="411163"/>
        </p:xfrm>
        <a:graphic>
          <a:graphicData uri="http://schemas.openxmlformats.org/presentationml/2006/ole">
            <mc:AlternateContent xmlns:mc="http://schemas.openxmlformats.org/markup-compatibility/2006">
              <mc:Choice xmlns:v="urn:schemas-microsoft-com:vml" Requires="v">
                <p:oleObj spid="_x0000_s116750" name="Equation" r:id="rId3" imgW="2044440" imgH="228600" progId="Equation.DSMT4">
                  <p:embed/>
                </p:oleObj>
              </mc:Choice>
              <mc:Fallback>
                <p:oleObj name="Equation" r:id="rId3" imgW="20444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712" y="3429000"/>
                        <a:ext cx="3690938"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5526088" y="3817969"/>
          <a:ext cx="1535112" cy="708025"/>
        </p:xfrm>
        <a:graphic>
          <a:graphicData uri="http://schemas.openxmlformats.org/presentationml/2006/ole">
            <mc:AlternateContent xmlns:mc="http://schemas.openxmlformats.org/markup-compatibility/2006">
              <mc:Choice xmlns:v="urn:schemas-microsoft-com:vml" Requires="v">
                <p:oleObj spid="_x0000_s116751" name="Equation" r:id="rId5" imgW="850680" imgH="393480" progId="Equation.DSMT4">
                  <p:embed/>
                </p:oleObj>
              </mc:Choice>
              <mc:Fallback>
                <p:oleObj name="Equation" r:id="rId5" imgW="85068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6088" y="3817969"/>
                        <a:ext cx="153511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2"/>
          <p:cNvGraphicFramePr>
            <a:graphicFrameLocks noChangeAspect="1"/>
          </p:cNvGraphicFramePr>
          <p:nvPr/>
        </p:nvGraphicFramePr>
        <p:xfrm>
          <a:off x="735012" y="3952875"/>
          <a:ext cx="4814888" cy="457200"/>
        </p:xfrm>
        <a:graphic>
          <a:graphicData uri="http://schemas.openxmlformats.org/presentationml/2006/ole">
            <mc:AlternateContent xmlns:mc="http://schemas.openxmlformats.org/markup-compatibility/2006">
              <mc:Choice xmlns:v="urn:schemas-microsoft-com:vml" Requires="v">
                <p:oleObj spid="_x0000_s116752" name="Equation" r:id="rId7" imgW="2666880" imgH="253800" progId="Equation.DSMT4">
                  <p:embed/>
                </p:oleObj>
              </mc:Choice>
              <mc:Fallback>
                <p:oleObj name="Equation" r:id="rId7" imgW="266688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5012" y="3952875"/>
                        <a:ext cx="481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3"/>
          <p:cNvGraphicFramePr>
            <a:graphicFrameLocks noChangeAspect="1"/>
          </p:cNvGraphicFramePr>
          <p:nvPr/>
        </p:nvGraphicFramePr>
        <p:xfrm>
          <a:off x="7112461" y="3814763"/>
          <a:ext cx="688975" cy="708025"/>
        </p:xfrm>
        <a:graphic>
          <a:graphicData uri="http://schemas.openxmlformats.org/presentationml/2006/ole">
            <mc:AlternateContent xmlns:mc="http://schemas.openxmlformats.org/markup-compatibility/2006">
              <mc:Choice xmlns:v="urn:schemas-microsoft-com:vml" Requires="v">
                <p:oleObj spid="_x0000_s116753" name="Equation" r:id="rId9" imgW="380880" imgH="393480" progId="Equation.DSMT4">
                  <p:embed/>
                </p:oleObj>
              </mc:Choice>
              <mc:Fallback>
                <p:oleObj name="Equation" r:id="rId9" imgW="38088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2461" y="3814763"/>
                        <a:ext cx="6889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8494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1000"/>
                                        <p:tgtEl>
                                          <p:spTgt spid="12">
                                            <p:txEl>
                                              <p:pRg st="0" end="0"/>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fade">
                                      <p:cBhvr>
                                        <p:cTn id="24" dur="1000"/>
                                        <p:tgtEl>
                                          <p:spTgt spid="12">
                                            <p:txEl>
                                              <p:pRg st="1" end="1"/>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1000"/>
                                        <p:tgtEl>
                                          <p:spTgt spid="1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3658"/>
                                        </p:tgtEl>
                                        <p:attrNameLst>
                                          <p:attrName>style.visibility</p:attrName>
                                        </p:attrNameLst>
                                      </p:cBhvr>
                                      <p:to>
                                        <p:strVal val="visible"/>
                                      </p:to>
                                    </p:set>
                                    <p:animEffect transition="in" filter="fade">
                                      <p:cBhvr>
                                        <p:cTn id="33" dur="1000"/>
                                        <p:tgtEl>
                                          <p:spTgt spid="28365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1000"/>
                                        <p:tgtEl>
                                          <p:spTgt spid="19"/>
                                        </p:tgtEl>
                                      </p:cBhvr>
                                    </p:animEffect>
                                  </p:childTnLst>
                                </p:cTn>
                              </p:par>
                            </p:childTnLst>
                          </p:cTn>
                        </p:par>
                        <p:par>
                          <p:cTn id="49" fill="hold">
                            <p:stCondLst>
                              <p:cond delay="1000"/>
                            </p:stCondLst>
                            <p:childTnLst>
                              <p:par>
                                <p:cTn id="50" presetID="54" presetClass="entr" presetSubtype="0" accel="10000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1000" fill="hold"/>
                                        <p:tgtEl>
                                          <p:spTgt spid="15"/>
                                        </p:tgtEl>
                                        <p:attrNameLst>
                                          <p:attrName>ppt_w</p:attrName>
                                        </p:attrNameLst>
                                      </p:cBhvr>
                                      <p:tavLst>
                                        <p:tav tm="0">
                                          <p:val>
                                            <p:strVal val="#ppt_w*0.05"/>
                                          </p:val>
                                        </p:tav>
                                        <p:tav tm="100000">
                                          <p:val>
                                            <p:strVal val="#ppt_w"/>
                                          </p:val>
                                        </p:tav>
                                      </p:tavLst>
                                    </p:anim>
                                    <p:anim calcmode="lin" valueType="num">
                                      <p:cBhvr>
                                        <p:cTn id="53" dur="1000" fill="hold"/>
                                        <p:tgtEl>
                                          <p:spTgt spid="15"/>
                                        </p:tgtEl>
                                        <p:attrNameLst>
                                          <p:attrName>ppt_h</p:attrName>
                                        </p:attrNameLst>
                                      </p:cBhvr>
                                      <p:tavLst>
                                        <p:tav tm="0">
                                          <p:val>
                                            <p:strVal val="#ppt_h"/>
                                          </p:val>
                                        </p:tav>
                                        <p:tav tm="100000">
                                          <p:val>
                                            <p:strVal val="#ppt_h"/>
                                          </p:val>
                                        </p:tav>
                                      </p:tavLst>
                                    </p:anim>
                                    <p:anim calcmode="lin" valueType="num">
                                      <p:cBhvr>
                                        <p:cTn id="54" dur="1000" fill="hold"/>
                                        <p:tgtEl>
                                          <p:spTgt spid="15"/>
                                        </p:tgtEl>
                                        <p:attrNameLst>
                                          <p:attrName>ppt_x</p:attrName>
                                        </p:attrNameLst>
                                      </p:cBhvr>
                                      <p:tavLst>
                                        <p:tav tm="0">
                                          <p:val>
                                            <p:strVal val="#ppt_x-.2"/>
                                          </p:val>
                                        </p:tav>
                                        <p:tav tm="100000">
                                          <p:val>
                                            <p:strVal val="#ppt_x"/>
                                          </p:val>
                                        </p:tav>
                                      </p:tavLst>
                                    </p:anim>
                                    <p:anim calcmode="lin" valueType="num">
                                      <p:cBhvr>
                                        <p:cTn id="55" dur="1000" fill="hold"/>
                                        <p:tgtEl>
                                          <p:spTgt spid="15"/>
                                        </p:tgtEl>
                                        <p:attrNameLst>
                                          <p:attrName>ppt_y</p:attrName>
                                        </p:attrNameLst>
                                      </p:cBhvr>
                                      <p:tavLst>
                                        <p:tav tm="0">
                                          <p:val>
                                            <p:strVal val="#ppt_y"/>
                                          </p:val>
                                        </p:tav>
                                        <p:tav tm="100000">
                                          <p:val>
                                            <p:strVal val="#ppt_y"/>
                                          </p:val>
                                        </p:tav>
                                      </p:tavLst>
                                    </p:anim>
                                    <p:animEffect transition="in" filter="fade">
                                      <p:cBhvr>
                                        <p:cTn id="5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build="p"/>
      <p:bldP spid="11" grpId="0" animBg="1"/>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3312446" y="5517944"/>
            <a:ext cx="864000" cy="3556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Multiplicative Rules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2.7</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Multiplicative Rules</a:t>
            </a:r>
          </a:p>
        </p:txBody>
      </p:sp>
      <p:sp>
        <p:nvSpPr>
          <p:cNvPr id="8" name="Rectangle 2"/>
          <p:cNvSpPr>
            <a:spLocks noChangeArrowheads="1"/>
          </p:cNvSpPr>
          <p:nvPr/>
        </p:nvSpPr>
        <p:spPr bwMode="auto">
          <a:xfrm>
            <a:off x="71438" y="1073330"/>
            <a:ext cx="9072562" cy="1051872"/>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An electrical system consists of four components as illustrated below. The system works if components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work and either of the components </a:t>
            </a:r>
            <a:r>
              <a:rPr lang="en-US" sz="2000" i="1" dirty="0">
                <a:solidFill>
                  <a:schemeClr val="tx1"/>
                </a:solidFill>
              </a:rPr>
              <a:t>C </a:t>
            </a:r>
            <a:r>
              <a:rPr lang="en-US" sz="2000" dirty="0">
                <a:solidFill>
                  <a:schemeClr val="tx1"/>
                </a:solidFill>
              </a:rPr>
              <a:t>or </a:t>
            </a:r>
            <a:r>
              <a:rPr lang="en-US" sz="2000" i="1" dirty="0">
                <a:solidFill>
                  <a:schemeClr val="tx1"/>
                </a:solidFill>
              </a:rPr>
              <a:t>D</a:t>
            </a:r>
            <a:r>
              <a:rPr lang="en-US" sz="2000" dirty="0">
                <a:solidFill>
                  <a:schemeClr val="tx1"/>
                </a:solidFill>
              </a:rPr>
              <a:t> work. The reliability (probability of working) of each component is also indicated. Find the probability that</a:t>
            </a:r>
          </a:p>
        </p:txBody>
      </p:sp>
      <p:grpSp>
        <p:nvGrpSpPr>
          <p:cNvPr id="9" name="Group 16"/>
          <p:cNvGrpSpPr/>
          <p:nvPr/>
        </p:nvGrpSpPr>
        <p:grpSpPr>
          <a:xfrm>
            <a:off x="0" y="834928"/>
            <a:ext cx="727075" cy="1080000"/>
            <a:chOff x="0" y="2717800"/>
            <a:chExt cx="727075" cy="1080000"/>
          </a:xfrm>
        </p:grpSpPr>
        <p:sp>
          <p:nvSpPr>
            <p:cNvPr id="10" name="Rectangle 9"/>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1" name="Straight Connector 10"/>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2" name="Rectangle 11"/>
          <p:cNvSpPr/>
          <p:nvPr/>
        </p:nvSpPr>
        <p:spPr bwMode="auto">
          <a:xfrm>
            <a:off x="0" y="44513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4" name="Rectangle 2"/>
          <p:cNvSpPr>
            <a:spLocks noChangeArrowheads="1"/>
          </p:cNvSpPr>
          <p:nvPr/>
        </p:nvSpPr>
        <p:spPr bwMode="auto">
          <a:xfrm>
            <a:off x="71438" y="2139950"/>
            <a:ext cx="5167312" cy="2533650"/>
          </a:xfrm>
          <a:prstGeom prst="rect">
            <a:avLst/>
          </a:prstGeom>
          <a:noFill/>
          <a:ln w="9525">
            <a:noFill/>
            <a:miter lim="800000"/>
            <a:headEnd/>
            <a:tailEnd/>
          </a:ln>
        </p:spPr>
        <p:txBody>
          <a:bodyPr/>
          <a:lstStyle/>
          <a:p>
            <a:pPr marL="457200" indent="-457200" algn="l">
              <a:lnSpc>
                <a:spcPct val="80000"/>
              </a:lnSpc>
              <a:spcBef>
                <a:spcPct val="30000"/>
              </a:spcBef>
              <a:buClr>
                <a:srgbClr val="FF2E62"/>
              </a:buClr>
              <a:buAutoNum type="alphaLcParenBoth"/>
            </a:pPr>
            <a:r>
              <a:rPr lang="en-US" sz="2000" dirty="0">
                <a:solidFill>
                  <a:schemeClr val="tx1"/>
                </a:solidFill>
              </a:rPr>
              <a:t>the entire system works</a:t>
            </a:r>
          </a:p>
          <a:p>
            <a:pPr marL="457200" indent="-457200" algn="l">
              <a:lnSpc>
                <a:spcPct val="80000"/>
              </a:lnSpc>
              <a:spcBef>
                <a:spcPct val="30000"/>
              </a:spcBef>
              <a:buClr>
                <a:srgbClr val="FF2E62"/>
              </a:buClr>
              <a:buAutoNum type="alphaLcParenBoth"/>
            </a:pPr>
            <a:r>
              <a:rPr lang="en-US" sz="2000" dirty="0">
                <a:solidFill>
                  <a:schemeClr val="tx1"/>
                </a:solidFill>
              </a:rPr>
              <a:t>the component </a:t>
            </a:r>
            <a:r>
              <a:rPr lang="en-US" sz="2000" i="1" dirty="0">
                <a:solidFill>
                  <a:schemeClr val="tx1"/>
                </a:solidFill>
              </a:rPr>
              <a:t>C</a:t>
            </a:r>
            <a:r>
              <a:rPr lang="en-US" sz="2000" dirty="0">
                <a:solidFill>
                  <a:schemeClr val="tx1"/>
                </a:solidFill>
              </a:rPr>
              <a:t> does not work, given that the entire system works</a:t>
            </a:r>
          </a:p>
          <a:p>
            <a:pPr marL="457200" indent="-457200" algn="l">
              <a:lnSpc>
                <a:spcPct val="80000"/>
              </a:lnSpc>
              <a:spcBef>
                <a:spcPct val="30000"/>
              </a:spcBef>
              <a:buClr>
                <a:srgbClr val="FF2E62"/>
              </a:buClr>
              <a:buAutoNum type="alphaLcParenBoth"/>
            </a:pPr>
            <a:r>
              <a:rPr lang="en-US" sz="2000" dirty="0">
                <a:solidFill>
                  <a:schemeClr val="tx1"/>
                </a:solidFill>
              </a:rPr>
              <a:t>the entire system works given that the component </a:t>
            </a:r>
            <a:r>
              <a:rPr lang="en-US" sz="2000" i="1" dirty="0">
                <a:solidFill>
                  <a:schemeClr val="tx1"/>
                </a:solidFill>
              </a:rPr>
              <a:t>C</a:t>
            </a:r>
            <a:r>
              <a:rPr lang="en-US" sz="2000" dirty="0">
                <a:solidFill>
                  <a:schemeClr val="tx1"/>
                </a:solidFill>
              </a:rPr>
              <a:t> does not work.</a:t>
            </a:r>
          </a:p>
          <a:p>
            <a:pPr algn="l">
              <a:lnSpc>
                <a:spcPct val="80000"/>
              </a:lnSpc>
              <a:spcBef>
                <a:spcPct val="30000"/>
              </a:spcBef>
              <a:buClr>
                <a:srgbClr val="FF2E62"/>
              </a:buClr>
            </a:pPr>
            <a:r>
              <a:rPr lang="en-US" sz="2000" dirty="0">
                <a:solidFill>
                  <a:schemeClr val="tx1"/>
                </a:solidFill>
              </a:rPr>
              <a:t>Assume that four components work independently.</a:t>
            </a:r>
          </a:p>
        </p:txBody>
      </p:sp>
      <p:sp>
        <p:nvSpPr>
          <p:cNvPr id="15" name="Rectangle 2"/>
          <p:cNvSpPr>
            <a:spLocks noChangeArrowheads="1"/>
          </p:cNvSpPr>
          <p:nvPr/>
        </p:nvSpPr>
        <p:spPr bwMode="auto">
          <a:xfrm>
            <a:off x="71438" y="4603800"/>
            <a:ext cx="9072562" cy="444500"/>
          </a:xfrm>
          <a:prstGeom prst="rect">
            <a:avLst/>
          </a:prstGeom>
          <a:noFill/>
          <a:ln w="9525">
            <a:noFill/>
            <a:miter lim="800000"/>
            <a:headEnd/>
            <a:tailEnd/>
          </a:ln>
        </p:spPr>
        <p:txBody>
          <a:bodyPr/>
          <a:lstStyle/>
          <a:p>
            <a:pPr marL="457200" indent="-457200" algn="l">
              <a:lnSpc>
                <a:spcPts val="2600"/>
              </a:lnSpc>
              <a:spcBef>
                <a:spcPct val="30000"/>
              </a:spcBef>
              <a:buClr>
                <a:srgbClr val="FF2E62"/>
              </a:buClr>
              <a:buAutoNum type="alphaLcParenBoth"/>
              <a:tabLst>
                <a:tab pos="1519238" algn="l"/>
              </a:tabLst>
            </a:pPr>
            <a:r>
              <a:rPr lang="en-US" sz="2000" dirty="0">
                <a:solidFill>
                  <a:schemeClr val="tx1"/>
                </a:solidFill>
              </a:rPr>
              <a:t> </a:t>
            </a:r>
          </a:p>
        </p:txBody>
      </p:sp>
      <p:graphicFrame>
        <p:nvGraphicFramePr>
          <p:cNvPr id="16" name="Object 7"/>
          <p:cNvGraphicFramePr>
            <a:graphicFrameLocks noChangeAspect="1"/>
          </p:cNvGraphicFramePr>
          <p:nvPr/>
        </p:nvGraphicFramePr>
        <p:xfrm>
          <a:off x="749300" y="4662998"/>
          <a:ext cx="6892925" cy="363538"/>
        </p:xfrm>
        <a:graphic>
          <a:graphicData uri="http://schemas.openxmlformats.org/presentationml/2006/ole">
            <mc:AlternateContent xmlns:mc="http://schemas.openxmlformats.org/markup-compatibility/2006">
              <mc:Choice xmlns:v="urn:schemas-microsoft-com:vml" Requires="v">
                <p:oleObj spid="_x0000_s117771" name="Equation" r:id="rId3" imgW="3809880" imgH="203040" progId="Equation.DSMT4">
                  <p:embed/>
                </p:oleObj>
              </mc:Choice>
              <mc:Fallback>
                <p:oleObj name="Equation" r:id="rId3" imgW="380988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4662998"/>
                        <a:ext cx="6892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7"/>
          <p:cNvGraphicFramePr>
            <a:graphicFrameLocks noChangeAspect="1"/>
          </p:cNvGraphicFramePr>
          <p:nvPr/>
        </p:nvGraphicFramePr>
        <p:xfrm>
          <a:off x="3029617" y="5078463"/>
          <a:ext cx="4135437" cy="363537"/>
        </p:xfrm>
        <a:graphic>
          <a:graphicData uri="http://schemas.openxmlformats.org/presentationml/2006/ole">
            <mc:AlternateContent xmlns:mc="http://schemas.openxmlformats.org/markup-compatibility/2006">
              <mc:Choice xmlns:v="urn:schemas-microsoft-com:vml" Requires="v">
                <p:oleObj spid="_x0000_s117772" name="Equation" r:id="rId5" imgW="2286000" imgH="203040" progId="Equation.DSMT4">
                  <p:embed/>
                </p:oleObj>
              </mc:Choice>
              <mc:Fallback>
                <p:oleObj name="Equation" r:id="rId5" imgW="228600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9617" y="5078463"/>
                        <a:ext cx="4135437"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7"/>
          <p:cNvGraphicFramePr>
            <a:graphicFrameLocks noChangeAspect="1"/>
          </p:cNvGraphicFramePr>
          <p:nvPr/>
        </p:nvGraphicFramePr>
        <p:xfrm>
          <a:off x="3041905" y="5529057"/>
          <a:ext cx="1125537" cy="361950"/>
        </p:xfrm>
        <a:graphic>
          <a:graphicData uri="http://schemas.openxmlformats.org/presentationml/2006/ole">
            <mc:AlternateContent xmlns:mc="http://schemas.openxmlformats.org/markup-compatibility/2006">
              <mc:Choice xmlns:v="urn:schemas-microsoft-com:vml" Requires="v">
                <p:oleObj spid="_x0000_s117773" name="Equation" r:id="rId7" imgW="622080" imgH="203040" progId="Equation.DSMT4">
                  <p:embed/>
                </p:oleObj>
              </mc:Choice>
              <mc:Fallback>
                <p:oleObj name="Equation" r:id="rId7" imgW="6220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1905" y="5529057"/>
                        <a:ext cx="1125537"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 name="Picture 20" descr="Untitled-1 copy.jpg"/>
          <p:cNvPicPr>
            <a:picLocks noChangeAspect="1"/>
          </p:cNvPicPr>
          <p:nvPr/>
        </p:nvPicPr>
        <p:blipFill>
          <a:blip r:embed="rId9"/>
          <a:stretch>
            <a:fillRect/>
          </a:stretch>
        </p:blipFill>
        <p:spPr>
          <a:xfrm>
            <a:off x="5149850" y="2139950"/>
            <a:ext cx="3799287" cy="2172858"/>
          </a:xfrm>
          <a:prstGeom prst="rect">
            <a:avLst/>
          </a:prstGeom>
        </p:spPr>
      </p:pic>
    </p:spTree>
    <p:extLst>
      <p:ext uri="{BB962C8B-B14F-4D97-AF65-F5344CB8AC3E}">
        <p14:creationId xmlns:p14="http://schemas.microsoft.com/office/powerpoint/2010/main" val="195643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fade">
                                      <p:cBhvr>
                                        <p:cTn id="19" dur="1000"/>
                                        <p:tgtEl>
                                          <p:spTgt spid="14">
                                            <p:txEl>
                                              <p:pRg st="0" end="0"/>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fade">
                                      <p:cBhvr>
                                        <p:cTn id="23" dur="1000"/>
                                        <p:tgtEl>
                                          <p:spTgt spid="14">
                                            <p:txEl>
                                              <p:pRg st="1" end="1"/>
                                            </p:txEl>
                                          </p:spTgt>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fade">
                                      <p:cBhvr>
                                        <p:cTn id="27" dur="1000"/>
                                        <p:tgtEl>
                                          <p:spTgt spid="14">
                                            <p:txEl>
                                              <p:pRg st="2" end="2"/>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animEffect transition="in" filter="fade">
                                      <p:cBhvr>
                                        <p:cTn id="31" dur="1000"/>
                                        <p:tgtEl>
                                          <p:spTgt spid="1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lide(fromLeft)">
                                      <p:cBhvr>
                                        <p:cTn id="36" dur="500"/>
                                        <p:tgtEl>
                                          <p:spTgt spid="12"/>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5">
                                            <p:txEl>
                                              <p:pRg st="0" end="0"/>
                                            </p:txEl>
                                          </p:spTgt>
                                        </p:tgtEl>
                                        <p:attrNameLst>
                                          <p:attrName>style.visibility</p:attrName>
                                        </p:attrNameLst>
                                      </p:cBhvr>
                                      <p:to>
                                        <p:strVal val="visible"/>
                                      </p:to>
                                    </p:set>
                                    <p:animEffect transition="in" filter="fade">
                                      <p:cBhvr>
                                        <p:cTn id="40" dur="1000"/>
                                        <p:tgtEl>
                                          <p:spTgt spid="15">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childTnLst>
                                </p:cTn>
                              </p:par>
                            </p:childTnLst>
                          </p:cTn>
                        </p:par>
                        <p:par>
                          <p:cTn id="54" fill="hold">
                            <p:stCondLst>
                              <p:cond delay="1000"/>
                            </p:stCondLst>
                            <p:childTnLst>
                              <p:par>
                                <p:cTn id="55" presetID="54" presetClass="entr" presetSubtype="0" accel="10000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05"/>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 calcmode="lin" valueType="num">
                                      <p:cBhvr>
                                        <p:cTn id="59" dur="1000" fill="hold"/>
                                        <p:tgtEl>
                                          <p:spTgt spid="17"/>
                                        </p:tgtEl>
                                        <p:attrNameLst>
                                          <p:attrName>ppt_x</p:attrName>
                                        </p:attrNameLst>
                                      </p:cBhvr>
                                      <p:tavLst>
                                        <p:tav tm="0">
                                          <p:val>
                                            <p:strVal val="#ppt_x-.2"/>
                                          </p:val>
                                        </p:tav>
                                        <p:tav tm="100000">
                                          <p:val>
                                            <p:strVal val="#ppt_x"/>
                                          </p:val>
                                        </p:tav>
                                      </p:tavLst>
                                    </p:anim>
                                    <p:anim calcmode="lin" valueType="num">
                                      <p:cBhvr>
                                        <p:cTn id="60" dur="1000" fill="hold"/>
                                        <p:tgtEl>
                                          <p:spTgt spid="17"/>
                                        </p:tgtEl>
                                        <p:attrNameLst>
                                          <p:attrName>ppt_y</p:attrName>
                                        </p:attrNameLst>
                                      </p:cBhvr>
                                      <p:tavLst>
                                        <p:tav tm="0">
                                          <p:val>
                                            <p:strVal val="#ppt_y"/>
                                          </p:val>
                                        </p:tav>
                                        <p:tav tm="100000">
                                          <p:val>
                                            <p:strVal val="#ppt_y"/>
                                          </p:val>
                                        </p:tav>
                                      </p:tavLst>
                                    </p:anim>
                                    <p:animEffect transition="in" filter="fade">
                                      <p:cBhvr>
                                        <p:cTn id="6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build="p"/>
      <p:bldP spid="12" grpId="0" animBg="1"/>
      <p:bldP spid="14" grpId="0" build="p"/>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7550150" y="5829300"/>
            <a:ext cx="800100" cy="3556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7" name="Rectangle 16"/>
          <p:cNvSpPr/>
          <p:nvPr/>
        </p:nvSpPr>
        <p:spPr bwMode="auto">
          <a:xfrm>
            <a:off x="7520036" y="3088354"/>
            <a:ext cx="800100" cy="3556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pic>
        <p:nvPicPr>
          <p:cNvPr id="35" name="Picture 34" descr="Untitled-1 copy.jpg"/>
          <p:cNvPicPr>
            <a:picLocks noChangeAspect="1"/>
          </p:cNvPicPr>
          <p:nvPr/>
        </p:nvPicPr>
        <p:blipFill>
          <a:blip r:embed="rId3"/>
          <a:stretch>
            <a:fillRect/>
          </a:stretch>
        </p:blipFill>
        <p:spPr>
          <a:xfrm>
            <a:off x="5957408" y="781052"/>
            <a:ext cx="3186592" cy="1822450"/>
          </a:xfrm>
          <a:prstGeom prst="rect">
            <a:avLst/>
          </a:prstGeom>
        </p:spPr>
      </p:pic>
      <p:sp>
        <p:nvSpPr>
          <p:cNvPr id="25" name="Rectangle 2"/>
          <p:cNvSpPr>
            <a:spLocks noChangeArrowheads="1"/>
          </p:cNvSpPr>
          <p:nvPr/>
        </p:nvSpPr>
        <p:spPr bwMode="auto">
          <a:xfrm>
            <a:off x="71438" y="4264660"/>
            <a:ext cx="9072562" cy="533400"/>
          </a:xfrm>
          <a:prstGeom prst="rect">
            <a:avLst/>
          </a:prstGeom>
          <a:noFill/>
          <a:ln w="9525">
            <a:noFill/>
            <a:miter lim="800000"/>
            <a:headEnd/>
            <a:tailEnd/>
          </a:ln>
        </p:spPr>
        <p:txBody>
          <a:bodyPr/>
          <a:lstStyle/>
          <a:p>
            <a:pPr marL="457200" indent="-457200" algn="l">
              <a:lnSpc>
                <a:spcPct val="80000"/>
              </a:lnSpc>
              <a:spcBef>
                <a:spcPct val="30000"/>
              </a:spcBef>
              <a:buClr>
                <a:srgbClr val="FF2E62"/>
              </a:buClr>
              <a:buFont typeface="Wingdings" pitchFamily="2" charset="2"/>
              <a:buAutoNum type="alphaLcParenBoth" startAt="3"/>
              <a:tabLst>
                <a:tab pos="1519238" algn="l"/>
              </a:tabLst>
            </a:pPr>
            <a:r>
              <a:rPr lang="en-US" sz="2000" dirty="0">
                <a:solidFill>
                  <a:schemeClr val="tx1"/>
                </a:solidFill>
              </a:rPr>
              <a:t>Find the probability that the entire system works given that the component </a:t>
            </a:r>
            <a:r>
              <a:rPr lang="en-US" sz="2000" i="1" dirty="0">
                <a:solidFill>
                  <a:schemeClr val="tx1"/>
                </a:solidFill>
              </a:rPr>
              <a:t>C</a:t>
            </a:r>
            <a:r>
              <a:rPr lang="en-US" sz="2000" dirty="0">
                <a:solidFill>
                  <a:schemeClr val="tx1"/>
                </a:solidFill>
              </a:rPr>
              <a:t> does not work</a:t>
            </a:r>
          </a:p>
        </p:txBody>
      </p:sp>
      <p:graphicFrame>
        <p:nvGraphicFramePr>
          <p:cNvPr id="27" name="Object 7"/>
          <p:cNvGraphicFramePr>
            <a:graphicFrameLocks noChangeAspect="1"/>
          </p:cNvGraphicFramePr>
          <p:nvPr/>
        </p:nvGraphicFramePr>
        <p:xfrm>
          <a:off x="763270" y="4848860"/>
          <a:ext cx="6800850" cy="749300"/>
        </p:xfrm>
        <a:graphic>
          <a:graphicData uri="http://schemas.openxmlformats.org/presentationml/2006/ole">
            <mc:AlternateContent xmlns:mc="http://schemas.openxmlformats.org/markup-compatibility/2006">
              <mc:Choice xmlns:v="urn:schemas-microsoft-com:vml" Requires="v">
                <p:oleObj spid="_x0000_s118810" name="Equation" r:id="rId4" imgW="3759120" imgH="419040" progId="Equation.DSMT4">
                  <p:embed/>
                </p:oleObj>
              </mc:Choice>
              <mc:Fallback>
                <p:oleObj name="Equation" r:id="rId4" imgW="375912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270" y="4848860"/>
                        <a:ext cx="68008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7"/>
          <p:cNvGraphicFramePr>
            <a:graphicFrameLocks noChangeAspect="1"/>
          </p:cNvGraphicFramePr>
          <p:nvPr/>
        </p:nvGraphicFramePr>
        <p:xfrm>
          <a:off x="7316787" y="5844509"/>
          <a:ext cx="989013" cy="363537"/>
        </p:xfrm>
        <a:graphic>
          <a:graphicData uri="http://schemas.openxmlformats.org/presentationml/2006/ole">
            <mc:AlternateContent xmlns:mc="http://schemas.openxmlformats.org/markup-compatibility/2006">
              <mc:Choice xmlns:v="urn:schemas-microsoft-com:vml" Requires="v">
                <p:oleObj spid="_x0000_s118811" name="Equation" r:id="rId6" imgW="545760" imgH="203040" progId="Equation.DSMT4">
                  <p:embed/>
                </p:oleObj>
              </mc:Choice>
              <mc:Fallback>
                <p:oleObj name="Equation" r:id="rId6" imgW="54576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6787" y="5844509"/>
                        <a:ext cx="989013"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7"/>
          <p:cNvGraphicFramePr>
            <a:graphicFrameLocks noChangeAspect="1"/>
          </p:cNvGraphicFramePr>
          <p:nvPr/>
        </p:nvGraphicFramePr>
        <p:xfrm>
          <a:off x="4423696" y="5656580"/>
          <a:ext cx="2781300" cy="749300"/>
        </p:xfrm>
        <a:graphic>
          <a:graphicData uri="http://schemas.openxmlformats.org/presentationml/2006/ole">
            <mc:AlternateContent xmlns:mc="http://schemas.openxmlformats.org/markup-compatibility/2006">
              <mc:Choice xmlns:v="urn:schemas-microsoft-com:vml" Requires="v">
                <p:oleObj spid="_x0000_s118812" name="Equation" r:id="rId8" imgW="1536480" imgH="419040" progId="Equation.DSMT4">
                  <p:embed/>
                </p:oleObj>
              </mc:Choice>
              <mc:Fallback>
                <p:oleObj name="Equation" r:id="rId8" imgW="1536480" imgH="419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3696" y="5656580"/>
                        <a:ext cx="27813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7"/>
          <p:cNvGraphicFramePr>
            <a:graphicFrameLocks noChangeAspect="1"/>
          </p:cNvGraphicFramePr>
          <p:nvPr/>
        </p:nvGraphicFramePr>
        <p:xfrm>
          <a:off x="1875790" y="5657850"/>
          <a:ext cx="2436813" cy="749300"/>
        </p:xfrm>
        <a:graphic>
          <a:graphicData uri="http://schemas.openxmlformats.org/presentationml/2006/ole">
            <mc:AlternateContent xmlns:mc="http://schemas.openxmlformats.org/markup-compatibility/2006">
              <mc:Choice xmlns:v="urn:schemas-microsoft-com:vml" Requires="v">
                <p:oleObj spid="_x0000_s118813" name="Equation" r:id="rId10" imgW="1346040" imgH="419040" progId="Equation.DSMT4">
                  <p:embed/>
                </p:oleObj>
              </mc:Choice>
              <mc:Fallback>
                <p:oleObj name="Equation" r:id="rId10" imgW="1346040" imgH="4190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5790" y="5657850"/>
                        <a:ext cx="2436813"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7"/>
          <p:cNvGraphicFramePr>
            <a:graphicFrameLocks noChangeAspect="1"/>
          </p:cNvGraphicFramePr>
          <p:nvPr/>
        </p:nvGraphicFramePr>
        <p:xfrm>
          <a:off x="4413250" y="2941400"/>
          <a:ext cx="2781300" cy="703263"/>
        </p:xfrm>
        <a:graphic>
          <a:graphicData uri="http://schemas.openxmlformats.org/presentationml/2006/ole">
            <mc:AlternateContent xmlns:mc="http://schemas.openxmlformats.org/markup-compatibility/2006">
              <mc:Choice xmlns:v="urn:schemas-microsoft-com:vml" Requires="v">
                <p:oleObj spid="_x0000_s118814" name="Equation" r:id="rId12" imgW="1536480" imgH="393480" progId="Equation.DSMT4">
                  <p:embed/>
                </p:oleObj>
              </mc:Choice>
              <mc:Fallback>
                <p:oleObj name="Equation" r:id="rId12" imgW="1536480" imgH="393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3250" y="2941400"/>
                        <a:ext cx="27813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Multiplicative Rules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2.7</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Multiplicative Rules</a:t>
            </a:r>
          </a:p>
        </p:txBody>
      </p:sp>
      <p:sp>
        <p:nvSpPr>
          <p:cNvPr id="12" name="Rectangle 11"/>
          <p:cNvSpPr/>
          <p:nvPr/>
        </p:nvSpPr>
        <p:spPr bwMode="auto">
          <a:xfrm>
            <a:off x="0" y="1054256"/>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5" name="Rectangle 2"/>
          <p:cNvSpPr>
            <a:spLocks noChangeArrowheads="1"/>
          </p:cNvSpPr>
          <p:nvPr/>
        </p:nvSpPr>
        <p:spPr bwMode="auto">
          <a:xfrm>
            <a:off x="71438" y="1206706"/>
            <a:ext cx="5834062" cy="889000"/>
          </a:xfrm>
          <a:prstGeom prst="rect">
            <a:avLst/>
          </a:prstGeom>
          <a:noFill/>
          <a:ln w="9525">
            <a:noFill/>
            <a:miter lim="800000"/>
            <a:headEnd/>
            <a:tailEnd/>
          </a:ln>
        </p:spPr>
        <p:txBody>
          <a:bodyPr/>
          <a:lstStyle/>
          <a:p>
            <a:pPr marL="457200" indent="-457200" algn="l">
              <a:lnSpc>
                <a:spcPct val="80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Find the probability that the component </a:t>
            </a:r>
            <a:r>
              <a:rPr lang="en-US" sz="2000" i="1" dirty="0">
                <a:solidFill>
                  <a:schemeClr val="tx1"/>
                </a:solidFill>
              </a:rPr>
              <a:t>C</a:t>
            </a:r>
            <a:r>
              <a:rPr lang="en-US" sz="2000" dirty="0">
                <a:solidFill>
                  <a:schemeClr val="tx1"/>
                </a:solidFill>
              </a:rPr>
              <a:t> does not work, given that the entire system works</a:t>
            </a:r>
          </a:p>
        </p:txBody>
      </p:sp>
      <p:graphicFrame>
        <p:nvGraphicFramePr>
          <p:cNvPr id="16" name="Object 7"/>
          <p:cNvGraphicFramePr>
            <a:graphicFrameLocks noChangeAspect="1"/>
          </p:cNvGraphicFramePr>
          <p:nvPr/>
        </p:nvGraphicFramePr>
        <p:xfrm>
          <a:off x="774033" y="2169240"/>
          <a:ext cx="6938963" cy="749300"/>
        </p:xfrm>
        <a:graphic>
          <a:graphicData uri="http://schemas.openxmlformats.org/presentationml/2006/ole">
            <mc:AlternateContent xmlns:mc="http://schemas.openxmlformats.org/markup-compatibility/2006">
              <mc:Choice xmlns:v="urn:schemas-microsoft-com:vml" Requires="v">
                <p:oleObj spid="_x0000_s118815" name="Equation" r:id="rId14" imgW="3835080" imgH="419040" progId="Equation.DSMT4">
                  <p:embed/>
                </p:oleObj>
              </mc:Choice>
              <mc:Fallback>
                <p:oleObj name="Equation" r:id="rId14" imgW="3835080" imgH="4190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4033" y="2169240"/>
                        <a:ext cx="6938963"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7"/>
          <p:cNvGraphicFramePr>
            <a:graphicFrameLocks noChangeAspect="1"/>
          </p:cNvGraphicFramePr>
          <p:nvPr/>
        </p:nvGraphicFramePr>
        <p:xfrm>
          <a:off x="7215188" y="3095625"/>
          <a:ext cx="1125537" cy="360363"/>
        </p:xfrm>
        <a:graphic>
          <a:graphicData uri="http://schemas.openxmlformats.org/presentationml/2006/ole">
            <mc:AlternateContent xmlns:mc="http://schemas.openxmlformats.org/markup-compatibility/2006">
              <mc:Choice xmlns:v="urn:schemas-microsoft-com:vml" Requires="v">
                <p:oleObj spid="_x0000_s118816" name="Equation" r:id="rId16" imgW="622080" imgH="203040" progId="Equation.DSMT4">
                  <p:embed/>
                </p:oleObj>
              </mc:Choice>
              <mc:Fallback>
                <p:oleObj name="Equation" r:id="rId16" imgW="622080" imgH="2030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15188" y="3095625"/>
                        <a:ext cx="112553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7"/>
          <p:cNvGraphicFramePr>
            <a:graphicFrameLocks noChangeAspect="1"/>
          </p:cNvGraphicFramePr>
          <p:nvPr/>
        </p:nvGraphicFramePr>
        <p:xfrm>
          <a:off x="1875790" y="2931240"/>
          <a:ext cx="2436813" cy="749300"/>
        </p:xfrm>
        <a:graphic>
          <a:graphicData uri="http://schemas.openxmlformats.org/presentationml/2006/ole">
            <mc:AlternateContent xmlns:mc="http://schemas.openxmlformats.org/markup-compatibility/2006">
              <mc:Choice xmlns:v="urn:schemas-microsoft-com:vml" Requires="v">
                <p:oleObj spid="_x0000_s118817" name="Equation" r:id="rId18" imgW="1346040" imgH="419040" progId="Equation.DSMT4">
                  <p:embed/>
                </p:oleObj>
              </mc:Choice>
              <mc:Fallback>
                <p:oleObj name="Equation" r:id="rId18" imgW="1346040" imgH="41904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75790" y="2931240"/>
                        <a:ext cx="2436813"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8916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1000"/>
                                        <p:tgtEl>
                                          <p:spTgt spid="15">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childTnLst>
                                </p:cTn>
                              </p:par>
                            </p:childTnLst>
                          </p:cTn>
                        </p:par>
                        <p:par>
                          <p:cTn id="35" fill="hold">
                            <p:stCondLst>
                              <p:cond delay="1000"/>
                            </p:stCondLst>
                            <p:childTnLst>
                              <p:par>
                                <p:cTn id="36" presetID="54" presetClass="entr" presetSubtype="0" accel="10000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1000" fill="hold"/>
                                        <p:tgtEl>
                                          <p:spTgt spid="17"/>
                                        </p:tgtEl>
                                        <p:attrNameLst>
                                          <p:attrName>ppt_w</p:attrName>
                                        </p:attrNameLst>
                                      </p:cBhvr>
                                      <p:tavLst>
                                        <p:tav tm="0">
                                          <p:val>
                                            <p:strVal val="#ppt_w*0.05"/>
                                          </p:val>
                                        </p:tav>
                                        <p:tav tm="100000">
                                          <p:val>
                                            <p:strVal val="#ppt_w"/>
                                          </p:val>
                                        </p:tav>
                                      </p:tavLst>
                                    </p:anim>
                                    <p:anim calcmode="lin" valueType="num">
                                      <p:cBhvr>
                                        <p:cTn id="39" dur="1000" fill="hold"/>
                                        <p:tgtEl>
                                          <p:spTgt spid="17"/>
                                        </p:tgtEl>
                                        <p:attrNameLst>
                                          <p:attrName>ppt_h</p:attrName>
                                        </p:attrNameLst>
                                      </p:cBhvr>
                                      <p:tavLst>
                                        <p:tav tm="0">
                                          <p:val>
                                            <p:strVal val="#ppt_h"/>
                                          </p:val>
                                        </p:tav>
                                        <p:tav tm="100000">
                                          <p:val>
                                            <p:strVal val="#ppt_h"/>
                                          </p:val>
                                        </p:tav>
                                      </p:tavLst>
                                    </p:anim>
                                    <p:anim calcmode="lin" valueType="num">
                                      <p:cBhvr>
                                        <p:cTn id="40" dur="1000" fill="hold"/>
                                        <p:tgtEl>
                                          <p:spTgt spid="17"/>
                                        </p:tgtEl>
                                        <p:attrNameLst>
                                          <p:attrName>ppt_x</p:attrName>
                                        </p:attrNameLst>
                                      </p:cBhvr>
                                      <p:tavLst>
                                        <p:tav tm="0">
                                          <p:val>
                                            <p:strVal val="#ppt_x-.2"/>
                                          </p:val>
                                        </p:tav>
                                        <p:tav tm="100000">
                                          <p:val>
                                            <p:strVal val="#ppt_x"/>
                                          </p:val>
                                        </p:tav>
                                      </p:tavLst>
                                    </p:anim>
                                    <p:anim calcmode="lin" valueType="num">
                                      <p:cBhvr>
                                        <p:cTn id="41" dur="1000" fill="hold"/>
                                        <p:tgtEl>
                                          <p:spTgt spid="17"/>
                                        </p:tgtEl>
                                        <p:attrNameLst>
                                          <p:attrName>ppt_y</p:attrName>
                                        </p:attrNameLst>
                                      </p:cBhvr>
                                      <p:tavLst>
                                        <p:tav tm="0">
                                          <p:val>
                                            <p:strVal val="#ppt_y"/>
                                          </p:val>
                                        </p:tav>
                                        <p:tav tm="100000">
                                          <p:val>
                                            <p:strVal val="#ppt_y"/>
                                          </p:val>
                                        </p:tav>
                                      </p:tavLst>
                                    </p:anim>
                                    <p:animEffect transition="in" filter="fade">
                                      <p:cBhvr>
                                        <p:cTn id="42" dur="1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xEl>
                                              <p:pRg st="0" end="0"/>
                                            </p:txEl>
                                          </p:spTgt>
                                        </p:tgtEl>
                                        <p:attrNameLst>
                                          <p:attrName>style.visibility</p:attrName>
                                        </p:attrNameLst>
                                      </p:cBhvr>
                                      <p:to>
                                        <p:strVal val="visible"/>
                                      </p:to>
                                    </p:set>
                                    <p:animEffect transition="in" filter="fade">
                                      <p:cBhvr>
                                        <p:cTn id="47" dur="1000"/>
                                        <p:tgtEl>
                                          <p:spTgt spid="2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10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childTnLst>
                                </p:cTn>
                              </p:par>
                            </p:childTnLst>
                          </p:cTn>
                        </p:par>
                        <p:par>
                          <p:cTn id="68" fill="hold">
                            <p:stCondLst>
                              <p:cond delay="2000"/>
                            </p:stCondLst>
                            <p:childTnLst>
                              <p:par>
                                <p:cTn id="69" presetID="54" presetClass="entr" presetSubtype="0" accel="10000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1000" fill="hold"/>
                                        <p:tgtEl>
                                          <p:spTgt spid="18"/>
                                        </p:tgtEl>
                                        <p:attrNameLst>
                                          <p:attrName>ppt_w</p:attrName>
                                        </p:attrNameLst>
                                      </p:cBhvr>
                                      <p:tavLst>
                                        <p:tav tm="0">
                                          <p:val>
                                            <p:strVal val="#ppt_w*0.05"/>
                                          </p:val>
                                        </p:tav>
                                        <p:tav tm="100000">
                                          <p:val>
                                            <p:strVal val="#ppt_w"/>
                                          </p:val>
                                        </p:tav>
                                      </p:tavLst>
                                    </p:anim>
                                    <p:anim calcmode="lin" valueType="num">
                                      <p:cBhvr>
                                        <p:cTn id="72" dur="1000" fill="hold"/>
                                        <p:tgtEl>
                                          <p:spTgt spid="18"/>
                                        </p:tgtEl>
                                        <p:attrNameLst>
                                          <p:attrName>ppt_h</p:attrName>
                                        </p:attrNameLst>
                                      </p:cBhvr>
                                      <p:tavLst>
                                        <p:tav tm="0">
                                          <p:val>
                                            <p:strVal val="#ppt_h"/>
                                          </p:val>
                                        </p:tav>
                                        <p:tav tm="100000">
                                          <p:val>
                                            <p:strVal val="#ppt_h"/>
                                          </p:val>
                                        </p:tav>
                                      </p:tavLst>
                                    </p:anim>
                                    <p:anim calcmode="lin" valueType="num">
                                      <p:cBhvr>
                                        <p:cTn id="73" dur="1000" fill="hold"/>
                                        <p:tgtEl>
                                          <p:spTgt spid="18"/>
                                        </p:tgtEl>
                                        <p:attrNameLst>
                                          <p:attrName>ppt_x</p:attrName>
                                        </p:attrNameLst>
                                      </p:cBhvr>
                                      <p:tavLst>
                                        <p:tav tm="0">
                                          <p:val>
                                            <p:strVal val="#ppt_x-.2"/>
                                          </p:val>
                                        </p:tav>
                                        <p:tav tm="100000">
                                          <p:val>
                                            <p:strVal val="#ppt_x"/>
                                          </p:val>
                                        </p:tav>
                                      </p:tavLst>
                                    </p:anim>
                                    <p:anim calcmode="lin" valueType="num">
                                      <p:cBhvr>
                                        <p:cTn id="74" dur="1000" fill="hold"/>
                                        <p:tgtEl>
                                          <p:spTgt spid="18"/>
                                        </p:tgtEl>
                                        <p:attrNameLst>
                                          <p:attrName>ppt_y</p:attrName>
                                        </p:attrNameLst>
                                      </p:cBhvr>
                                      <p:tavLst>
                                        <p:tav tm="0">
                                          <p:val>
                                            <p:strVal val="#ppt_y"/>
                                          </p:val>
                                        </p:tav>
                                        <p:tav tm="100000">
                                          <p:val>
                                            <p:strVal val="#ppt_y"/>
                                          </p:val>
                                        </p:tav>
                                      </p:tavLst>
                                    </p:anim>
                                    <p:animEffect transition="in" filter="fade">
                                      <p:cBhvr>
                                        <p:cTn id="7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25" grpId="0" build="p"/>
      <p:bldP spid="12" grpId="0" animBg="1"/>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Bayes’ Rule</a:t>
            </a:r>
          </a:p>
        </p:txBody>
      </p:sp>
      <p:sp>
        <p:nvSpPr>
          <p:cNvPr id="6" name="Rectangle 2"/>
          <p:cNvSpPr>
            <a:spLocks noChangeArrowheads="1"/>
          </p:cNvSpPr>
          <p:nvPr/>
        </p:nvSpPr>
        <p:spPr bwMode="auto">
          <a:xfrm>
            <a:off x="71438" y="863600"/>
            <a:ext cx="9072562" cy="3429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Refer to the following figure.</a:t>
            </a:r>
            <a:endParaRPr lang="en-US" sz="2000" dirty="0">
              <a:solidFill>
                <a:schemeClr val="tx1"/>
              </a:solidFill>
              <a:latin typeface="Symbol" pitchFamily="18" charset="2"/>
            </a:endParaRP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2.8</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Bayes’ Rule</a:t>
            </a:r>
          </a:p>
        </p:txBody>
      </p:sp>
      <p:pic>
        <p:nvPicPr>
          <p:cNvPr id="126981" name="Picture 5"/>
          <p:cNvPicPr>
            <a:picLocks noChangeAspect="1" noChangeArrowheads="1"/>
          </p:cNvPicPr>
          <p:nvPr/>
        </p:nvPicPr>
        <p:blipFill>
          <a:blip r:embed="rId3"/>
          <a:srcRect/>
          <a:stretch>
            <a:fillRect/>
          </a:stretch>
        </p:blipFill>
        <p:spPr bwMode="auto">
          <a:xfrm>
            <a:off x="5551170" y="910098"/>
            <a:ext cx="3421380" cy="1996440"/>
          </a:xfrm>
          <a:prstGeom prst="rect">
            <a:avLst/>
          </a:prstGeom>
          <a:noFill/>
          <a:ln w="9525">
            <a:noFill/>
            <a:miter lim="800000"/>
            <a:headEnd/>
            <a:tailEnd/>
          </a:ln>
          <a:effectLst/>
        </p:spPr>
      </p:pic>
      <p:graphicFrame>
        <p:nvGraphicFramePr>
          <p:cNvPr id="283658" name="Object 7"/>
          <p:cNvGraphicFramePr>
            <a:graphicFrameLocks noChangeAspect="1"/>
          </p:cNvGraphicFramePr>
          <p:nvPr/>
        </p:nvGraphicFramePr>
        <p:xfrm>
          <a:off x="885825" y="1295400"/>
          <a:ext cx="2619375" cy="363538"/>
        </p:xfrm>
        <a:graphic>
          <a:graphicData uri="http://schemas.openxmlformats.org/presentationml/2006/ole">
            <mc:AlternateContent xmlns:mc="http://schemas.openxmlformats.org/markup-compatibility/2006">
              <mc:Choice xmlns:v="urn:schemas-microsoft-com:vml" Requires="v">
                <p:oleObj spid="_x0000_s119825" name="Equation" r:id="rId4" imgW="1447560" imgH="203040" progId="Equation.DSMT4">
                  <p:embed/>
                </p:oleObj>
              </mc:Choice>
              <mc:Fallback>
                <p:oleObj name="Equation" r:id="rId4" imgW="144756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825" y="1295400"/>
                        <a:ext cx="2619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7"/>
          <p:cNvGraphicFramePr>
            <a:graphicFrameLocks noChangeAspect="1"/>
          </p:cNvGraphicFramePr>
          <p:nvPr/>
        </p:nvGraphicFramePr>
        <p:xfrm>
          <a:off x="534527" y="1784350"/>
          <a:ext cx="3400425" cy="454025"/>
        </p:xfrm>
        <a:graphic>
          <a:graphicData uri="http://schemas.openxmlformats.org/presentationml/2006/ole">
            <mc:AlternateContent xmlns:mc="http://schemas.openxmlformats.org/markup-compatibility/2006">
              <mc:Choice xmlns:v="urn:schemas-microsoft-com:vml" Requires="v">
                <p:oleObj spid="_x0000_s119826" name="Equation" r:id="rId6" imgW="1879560" imgH="253800" progId="Equation.DSMT4">
                  <p:embed/>
                </p:oleObj>
              </mc:Choice>
              <mc:Fallback>
                <p:oleObj name="Equation" r:id="rId6" imgW="1879560" imgH="253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527" y="1784350"/>
                        <a:ext cx="3400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7"/>
          <p:cNvGraphicFramePr>
            <a:graphicFrameLocks noChangeAspect="1"/>
          </p:cNvGraphicFramePr>
          <p:nvPr/>
        </p:nvGraphicFramePr>
        <p:xfrm>
          <a:off x="1149350" y="2334292"/>
          <a:ext cx="2711450" cy="361950"/>
        </p:xfrm>
        <a:graphic>
          <a:graphicData uri="http://schemas.openxmlformats.org/presentationml/2006/ole">
            <mc:AlternateContent xmlns:mc="http://schemas.openxmlformats.org/markup-compatibility/2006">
              <mc:Choice xmlns:v="urn:schemas-microsoft-com:vml" Requires="v">
                <p:oleObj spid="_x0000_s119827" name="Equation" r:id="rId8" imgW="1498320" imgH="203040" progId="Equation.DSMT4">
                  <p:embed/>
                </p:oleObj>
              </mc:Choice>
              <mc:Fallback>
                <p:oleObj name="Equation" r:id="rId8" imgW="149832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9350" y="2334292"/>
                        <a:ext cx="27114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7"/>
          <p:cNvGraphicFramePr>
            <a:graphicFrameLocks noChangeAspect="1"/>
          </p:cNvGraphicFramePr>
          <p:nvPr/>
        </p:nvGraphicFramePr>
        <p:xfrm>
          <a:off x="1153652" y="2821448"/>
          <a:ext cx="3492500" cy="452438"/>
        </p:xfrm>
        <a:graphic>
          <a:graphicData uri="http://schemas.openxmlformats.org/presentationml/2006/ole">
            <mc:AlternateContent xmlns:mc="http://schemas.openxmlformats.org/markup-compatibility/2006">
              <mc:Choice xmlns:v="urn:schemas-microsoft-com:vml" Requires="v">
                <p:oleObj spid="_x0000_s119828" name="Equation" r:id="rId10" imgW="1930320" imgH="253800" progId="Equation.DSMT4">
                  <p:embed/>
                </p:oleObj>
              </mc:Choice>
              <mc:Fallback>
                <p:oleObj name="Equation" r:id="rId10" imgW="193032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3652" y="2821448"/>
                        <a:ext cx="3492500"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2"/>
          <p:cNvSpPr>
            <a:spLocks noChangeArrowheads="1"/>
          </p:cNvSpPr>
          <p:nvPr/>
        </p:nvSpPr>
        <p:spPr bwMode="auto">
          <a:xfrm>
            <a:off x="71438" y="3784600"/>
            <a:ext cx="5300662" cy="11112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the events </a:t>
            </a:r>
            <a:r>
              <a:rPr lang="en-US" sz="2000" i="1" dirty="0">
                <a:solidFill>
                  <a:schemeClr val="tx1"/>
                </a:solidFill>
              </a:rPr>
              <a:t>B</a:t>
            </a:r>
            <a:r>
              <a:rPr lang="en-US" sz="2000" baseline="-25000" dirty="0">
                <a:solidFill>
                  <a:schemeClr val="tx1"/>
                </a:solidFill>
              </a:rPr>
              <a:t>1</a:t>
            </a:r>
            <a:r>
              <a:rPr lang="en-US" sz="2000" dirty="0">
                <a:solidFill>
                  <a:schemeClr val="tx1"/>
                </a:solidFill>
              </a:rPr>
              <a:t>, </a:t>
            </a:r>
            <a:r>
              <a:rPr lang="en-US" sz="2000" i="1" dirty="0">
                <a:solidFill>
                  <a:schemeClr val="tx1"/>
                </a:solidFill>
              </a:rPr>
              <a:t>B</a:t>
            </a:r>
            <a:r>
              <a:rPr lang="en-US" sz="2000" baseline="-25000" dirty="0">
                <a:solidFill>
                  <a:schemeClr val="tx1"/>
                </a:solidFill>
              </a:rPr>
              <a:t>2</a:t>
            </a:r>
            <a:r>
              <a:rPr lang="en-US" sz="2000" dirty="0">
                <a:solidFill>
                  <a:schemeClr val="tx1"/>
                </a:solidFill>
              </a:rPr>
              <a:t>, ..., </a:t>
            </a:r>
            <a:r>
              <a:rPr lang="en-US" sz="2000" i="1" dirty="0" err="1">
                <a:solidFill>
                  <a:schemeClr val="tx1"/>
                </a:solidFill>
              </a:rPr>
              <a:t>B</a:t>
            </a:r>
            <a:r>
              <a:rPr lang="en-US" sz="2000" i="1" baseline="-25000" dirty="0" err="1">
                <a:solidFill>
                  <a:schemeClr val="tx1"/>
                </a:solidFill>
              </a:rPr>
              <a:t>k</a:t>
            </a:r>
            <a:r>
              <a:rPr lang="en-US" sz="2000" dirty="0">
                <a:solidFill>
                  <a:schemeClr val="tx1"/>
                </a:solidFill>
              </a:rPr>
              <a:t> constitute a partition of the sample space </a:t>
            </a:r>
            <a:r>
              <a:rPr lang="en-US" sz="2000" i="1" dirty="0">
                <a:solidFill>
                  <a:schemeClr val="tx1"/>
                </a:solidFill>
              </a:rPr>
              <a:t>S</a:t>
            </a:r>
            <a:r>
              <a:rPr lang="en-US" sz="2000" dirty="0">
                <a:solidFill>
                  <a:schemeClr val="tx1"/>
                </a:solidFill>
              </a:rPr>
              <a:t> such that </a:t>
            </a:r>
            <a:r>
              <a:rPr lang="en-US" sz="2000" i="1" dirty="0">
                <a:solidFill>
                  <a:schemeClr val="tx1"/>
                </a:solidFill>
              </a:rPr>
              <a:t>P</a:t>
            </a:r>
            <a:r>
              <a:rPr lang="en-US" sz="2000" dirty="0">
                <a:solidFill>
                  <a:schemeClr val="tx1"/>
                </a:solidFill>
              </a:rPr>
              <a:t>(</a:t>
            </a:r>
            <a:r>
              <a:rPr lang="en-US" sz="2000" i="1" dirty="0">
                <a:solidFill>
                  <a:schemeClr val="tx1"/>
                </a:solidFill>
              </a:rPr>
              <a:t>B</a:t>
            </a:r>
            <a:r>
              <a:rPr lang="en-US" sz="2000" i="1" baseline="-25000" dirty="0">
                <a:solidFill>
                  <a:schemeClr val="tx1"/>
                </a:solidFill>
              </a:rPr>
              <a:t>i</a:t>
            </a:r>
            <a:r>
              <a:rPr lang="en-US" sz="2000" dirty="0">
                <a:solidFill>
                  <a:schemeClr val="tx1"/>
                </a:solidFill>
              </a:rPr>
              <a:t>) = 0 for </a:t>
            </a:r>
            <a:r>
              <a:rPr lang="en-US" sz="2000" i="1" dirty="0" err="1">
                <a:solidFill>
                  <a:schemeClr val="tx1"/>
                </a:solidFill>
              </a:rPr>
              <a:t>i</a:t>
            </a:r>
            <a:r>
              <a:rPr lang="en-US" sz="2000" dirty="0">
                <a:solidFill>
                  <a:schemeClr val="tx1"/>
                </a:solidFill>
              </a:rPr>
              <a:t> = 1, 2, ..., </a:t>
            </a:r>
            <a:r>
              <a:rPr lang="en-US" sz="2000" i="1" dirty="0">
                <a:solidFill>
                  <a:schemeClr val="tx1"/>
                </a:solidFill>
              </a:rPr>
              <a:t>k</a:t>
            </a:r>
            <a:r>
              <a:rPr lang="en-US" sz="2000" dirty="0">
                <a:solidFill>
                  <a:schemeClr val="tx1"/>
                </a:solidFill>
              </a:rPr>
              <a:t>, then for any event </a:t>
            </a:r>
            <a:r>
              <a:rPr lang="en-US" sz="2000" i="1" dirty="0">
                <a:solidFill>
                  <a:schemeClr val="tx1"/>
                </a:solidFill>
              </a:rPr>
              <a:t>A</a:t>
            </a:r>
            <a:r>
              <a:rPr lang="en-US" sz="2000" dirty="0">
                <a:solidFill>
                  <a:schemeClr val="tx1"/>
                </a:solidFill>
              </a:rPr>
              <a:t> of </a:t>
            </a:r>
            <a:r>
              <a:rPr lang="en-US" sz="2000" i="1" dirty="0">
                <a:solidFill>
                  <a:schemeClr val="tx1"/>
                </a:solidFill>
              </a:rPr>
              <a:t>S</a:t>
            </a:r>
            <a:r>
              <a:rPr lang="en-US" sz="2000" dirty="0">
                <a:solidFill>
                  <a:schemeClr val="tx1"/>
                </a:solidFill>
              </a:rPr>
              <a:t>,</a:t>
            </a:r>
            <a:endParaRPr lang="en-US" sz="2000" dirty="0">
              <a:solidFill>
                <a:schemeClr val="tx1"/>
              </a:solidFill>
              <a:latin typeface="Symbol" pitchFamily="18" charset="2"/>
            </a:endParaRPr>
          </a:p>
        </p:txBody>
      </p:sp>
      <p:graphicFrame>
        <p:nvGraphicFramePr>
          <p:cNvPr id="30" name="Object 7"/>
          <p:cNvGraphicFramePr>
            <a:graphicFrameLocks noChangeAspect="1"/>
          </p:cNvGraphicFramePr>
          <p:nvPr/>
        </p:nvGraphicFramePr>
        <p:xfrm>
          <a:off x="527050" y="4833938"/>
          <a:ext cx="4594225" cy="773112"/>
        </p:xfrm>
        <a:graphic>
          <a:graphicData uri="http://schemas.openxmlformats.org/presentationml/2006/ole">
            <mc:AlternateContent xmlns:mc="http://schemas.openxmlformats.org/markup-compatibility/2006">
              <mc:Choice xmlns:v="urn:schemas-microsoft-com:vml" Requires="v">
                <p:oleObj spid="_x0000_s119829" name="Equation" r:id="rId12" imgW="2539800" imgH="431640" progId="Equation.DSMT4">
                  <p:embed/>
                </p:oleObj>
              </mc:Choice>
              <mc:Fallback>
                <p:oleObj name="Equation" r:id="rId12" imgW="2539800" imgH="431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7050" y="4833938"/>
                        <a:ext cx="4594225"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6988" name="Picture 12"/>
          <p:cNvPicPr>
            <a:picLocks noChangeAspect="1" noChangeArrowheads="1"/>
          </p:cNvPicPr>
          <p:nvPr/>
        </p:nvPicPr>
        <p:blipFill>
          <a:blip r:embed="rId14"/>
          <a:srcRect/>
          <a:stretch>
            <a:fillRect/>
          </a:stretch>
        </p:blipFill>
        <p:spPr bwMode="auto">
          <a:xfrm>
            <a:off x="5552550" y="3725402"/>
            <a:ext cx="3420000" cy="2170222"/>
          </a:xfrm>
          <a:prstGeom prst="rect">
            <a:avLst/>
          </a:prstGeom>
          <a:noFill/>
          <a:ln w="9525">
            <a:noFill/>
            <a:miter lim="800000"/>
            <a:headEnd/>
            <a:tailEnd/>
          </a:ln>
          <a:effectLst/>
        </p:spPr>
      </p:pic>
      <p:sp>
        <p:nvSpPr>
          <p:cNvPr id="14" name="Rectangle 13"/>
          <p:cNvSpPr/>
          <p:nvPr/>
        </p:nvSpPr>
        <p:spPr bwMode="auto">
          <a:xfrm>
            <a:off x="82344" y="3755104"/>
            <a:ext cx="5289756" cy="191135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Tree>
    <p:extLst>
      <p:ext uri="{BB962C8B-B14F-4D97-AF65-F5344CB8AC3E}">
        <p14:creationId xmlns:p14="http://schemas.microsoft.com/office/powerpoint/2010/main" val="119120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6981"/>
                                        </p:tgtEl>
                                        <p:attrNameLst>
                                          <p:attrName>style.visibility</p:attrName>
                                        </p:attrNameLst>
                                      </p:cBhvr>
                                      <p:to>
                                        <p:strVal val="visible"/>
                                      </p:to>
                                    </p:set>
                                    <p:animEffect transition="in" filter="fade">
                                      <p:cBhvr>
                                        <p:cTn id="11" dur="1000"/>
                                        <p:tgtEl>
                                          <p:spTgt spid="12698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3658"/>
                                        </p:tgtEl>
                                        <p:attrNameLst>
                                          <p:attrName>style.visibility</p:attrName>
                                        </p:attrNameLst>
                                      </p:cBhvr>
                                      <p:to>
                                        <p:strVal val="visible"/>
                                      </p:to>
                                    </p:set>
                                    <p:animEffect transition="in" filter="fade">
                                      <p:cBhvr>
                                        <p:cTn id="16" dur="1000"/>
                                        <p:tgtEl>
                                          <p:spTgt spid="2836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xEl>
                                              <p:pRg st="0" end="0"/>
                                            </p:txEl>
                                          </p:spTgt>
                                        </p:tgtEl>
                                        <p:attrNameLst>
                                          <p:attrName>style.visibility</p:attrName>
                                        </p:attrNameLst>
                                      </p:cBhvr>
                                      <p:to>
                                        <p:strVal val="visible"/>
                                      </p:to>
                                    </p:set>
                                    <p:animEffect transition="in" filter="fade">
                                      <p:cBhvr>
                                        <p:cTn id="36" dur="1000"/>
                                        <p:tgtEl>
                                          <p:spTgt spid="29">
                                            <p:txEl>
                                              <p:pRg st="0" end="0"/>
                                            </p:txEl>
                                          </p:spTgt>
                                        </p:tgtEl>
                                      </p:cBhvr>
                                    </p:animEffec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childTnLst>
                                </p:cTn>
                              </p:par>
                            </p:childTnLst>
                          </p:cTn>
                        </p:par>
                        <p:par>
                          <p:cTn id="41" fill="hold">
                            <p:stCondLst>
                              <p:cond delay="2000"/>
                            </p:stCondLst>
                            <p:childTnLst>
                              <p:par>
                                <p:cTn id="42" presetID="54" presetClass="entr" presetSubtype="0" accel="10000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1000" fill="hold"/>
                                        <p:tgtEl>
                                          <p:spTgt spid="14"/>
                                        </p:tgtEl>
                                        <p:attrNameLst>
                                          <p:attrName>ppt_w</p:attrName>
                                        </p:attrNameLst>
                                      </p:cBhvr>
                                      <p:tavLst>
                                        <p:tav tm="0">
                                          <p:val>
                                            <p:strVal val="#ppt_w*0.05"/>
                                          </p:val>
                                        </p:tav>
                                        <p:tav tm="100000">
                                          <p:val>
                                            <p:strVal val="#ppt_w"/>
                                          </p:val>
                                        </p:tav>
                                      </p:tavLst>
                                    </p:anim>
                                    <p:anim calcmode="lin" valueType="num">
                                      <p:cBhvr>
                                        <p:cTn id="45" dur="1000" fill="hold"/>
                                        <p:tgtEl>
                                          <p:spTgt spid="14"/>
                                        </p:tgtEl>
                                        <p:attrNameLst>
                                          <p:attrName>ppt_h</p:attrName>
                                        </p:attrNameLst>
                                      </p:cBhvr>
                                      <p:tavLst>
                                        <p:tav tm="0">
                                          <p:val>
                                            <p:strVal val="#ppt_h"/>
                                          </p:val>
                                        </p:tav>
                                        <p:tav tm="100000">
                                          <p:val>
                                            <p:strVal val="#ppt_h"/>
                                          </p:val>
                                        </p:tav>
                                      </p:tavLst>
                                    </p:anim>
                                    <p:anim calcmode="lin" valueType="num">
                                      <p:cBhvr>
                                        <p:cTn id="46" dur="1000" fill="hold"/>
                                        <p:tgtEl>
                                          <p:spTgt spid="14"/>
                                        </p:tgtEl>
                                        <p:attrNameLst>
                                          <p:attrName>ppt_x</p:attrName>
                                        </p:attrNameLst>
                                      </p:cBhvr>
                                      <p:tavLst>
                                        <p:tav tm="0">
                                          <p:val>
                                            <p:strVal val="#ppt_x-.2"/>
                                          </p:val>
                                        </p:tav>
                                        <p:tav tm="100000">
                                          <p:val>
                                            <p:strVal val="#ppt_x"/>
                                          </p:val>
                                        </p:tav>
                                      </p:tavLst>
                                    </p:anim>
                                    <p:anim calcmode="lin" valueType="num">
                                      <p:cBhvr>
                                        <p:cTn id="47" dur="1000" fill="hold"/>
                                        <p:tgtEl>
                                          <p:spTgt spid="14"/>
                                        </p:tgtEl>
                                        <p:attrNameLst>
                                          <p:attrName>ppt_y</p:attrName>
                                        </p:attrNameLst>
                                      </p:cBhvr>
                                      <p:tavLst>
                                        <p:tav tm="0">
                                          <p:val>
                                            <p:strVal val="#ppt_y"/>
                                          </p:val>
                                        </p:tav>
                                        <p:tav tm="100000">
                                          <p:val>
                                            <p:strVal val="#ppt_y"/>
                                          </p:val>
                                        </p:tav>
                                      </p:tavLst>
                                    </p:anim>
                                    <p:animEffect transition="in" filter="fade">
                                      <p:cBhvr>
                                        <p:cTn id="48" dur="10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26988"/>
                                        </p:tgtEl>
                                        <p:attrNameLst>
                                          <p:attrName>style.visibility</p:attrName>
                                        </p:attrNameLst>
                                      </p:cBhvr>
                                      <p:to>
                                        <p:strVal val="visible"/>
                                      </p:to>
                                    </p:set>
                                    <p:animEffect transition="in" filter="fade">
                                      <p:cBhvr>
                                        <p:cTn id="53" dur="1000"/>
                                        <p:tgtEl>
                                          <p:spTgt spid="126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9" grpId="0" build="p"/>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6453648" y="6110748"/>
            <a:ext cx="800100" cy="3556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Bayes’ Rule</a:t>
            </a:r>
          </a:p>
        </p:txBody>
      </p:sp>
      <p:sp>
        <p:nvSpPr>
          <p:cNvPr id="6" name="Rectangle 2"/>
          <p:cNvSpPr>
            <a:spLocks noChangeArrowheads="1"/>
          </p:cNvSpPr>
          <p:nvPr/>
        </p:nvSpPr>
        <p:spPr bwMode="auto">
          <a:xfrm>
            <a:off x="71438" y="3069590"/>
            <a:ext cx="9072562" cy="937260"/>
          </a:xfrm>
          <a:prstGeom prst="rect">
            <a:avLst/>
          </a:prstGeom>
          <a:noFill/>
          <a:ln w="9525">
            <a:noFill/>
            <a:miter lim="800000"/>
            <a:headEnd/>
            <a:tailEnd/>
          </a:ln>
        </p:spPr>
        <p:txBody>
          <a:bodyPr/>
          <a:lstStyle/>
          <a:p>
            <a:pPr algn="l">
              <a:lnSpc>
                <a:spcPts val="1600"/>
              </a:lnSpc>
              <a:spcBef>
                <a:spcPct val="30000"/>
              </a:spcBef>
              <a:buClr>
                <a:srgbClr val="FF2E62"/>
              </a:buClr>
            </a:pPr>
            <a:r>
              <a:rPr lang="en-US" sz="2000" i="1" dirty="0">
                <a:solidFill>
                  <a:schemeClr val="tx1"/>
                </a:solidFill>
              </a:rPr>
              <a:t>F</a:t>
            </a:r>
            <a:r>
              <a:rPr lang="en-US" sz="2000" dirty="0">
                <a:solidFill>
                  <a:schemeClr val="tx1"/>
                </a:solidFill>
              </a:rPr>
              <a:t> : the customer books a 4-day round trip</a:t>
            </a:r>
          </a:p>
          <a:p>
            <a:pPr algn="l">
              <a:lnSpc>
                <a:spcPts val="1600"/>
              </a:lnSpc>
              <a:spcBef>
                <a:spcPct val="30000"/>
              </a:spcBef>
              <a:buClr>
                <a:srgbClr val="FF2E62"/>
              </a:buClr>
            </a:pPr>
            <a:r>
              <a:rPr lang="en-US" sz="2000" i="1" dirty="0">
                <a:solidFill>
                  <a:schemeClr val="tx1"/>
                </a:solidFill>
                <a:latin typeface="+mj-lt"/>
              </a:rPr>
              <a:t>E</a:t>
            </a:r>
            <a:r>
              <a:rPr lang="en-US" sz="2000" dirty="0">
                <a:solidFill>
                  <a:schemeClr val="tx1"/>
                </a:solidFill>
                <a:latin typeface="+mj-lt"/>
              </a:rPr>
              <a:t> : </a:t>
            </a:r>
            <a:r>
              <a:rPr lang="en-US" sz="2000" dirty="0">
                <a:solidFill>
                  <a:schemeClr val="tx1"/>
                </a:solidFill>
              </a:rPr>
              <a:t>the</a:t>
            </a:r>
            <a:r>
              <a:rPr lang="en-US" sz="2000" dirty="0">
                <a:solidFill>
                  <a:schemeClr val="tx1"/>
                </a:solidFill>
                <a:latin typeface="+mj-lt"/>
              </a:rPr>
              <a:t> customer books an 8-day round trip</a:t>
            </a:r>
          </a:p>
          <a:p>
            <a:pPr algn="l">
              <a:lnSpc>
                <a:spcPts val="1600"/>
              </a:lnSpc>
              <a:spcBef>
                <a:spcPct val="30000"/>
              </a:spcBef>
              <a:buClr>
                <a:srgbClr val="FF2E62"/>
              </a:buClr>
            </a:pPr>
            <a:r>
              <a:rPr lang="en-US" sz="2000" i="1" dirty="0">
                <a:solidFill>
                  <a:schemeClr val="tx1"/>
                </a:solidFill>
                <a:latin typeface="+mj-lt"/>
              </a:rPr>
              <a:t>B</a:t>
            </a:r>
            <a:r>
              <a:rPr lang="en-US" sz="2000" dirty="0">
                <a:solidFill>
                  <a:schemeClr val="tx1"/>
                </a:solidFill>
                <a:latin typeface="+mj-lt"/>
              </a:rPr>
              <a:t> : </a:t>
            </a:r>
            <a:r>
              <a:rPr lang="en-US" sz="2000" dirty="0">
                <a:solidFill>
                  <a:schemeClr val="tx1"/>
                </a:solidFill>
              </a:rPr>
              <a:t>the</a:t>
            </a:r>
            <a:r>
              <a:rPr lang="en-US" sz="2000" dirty="0">
                <a:solidFill>
                  <a:schemeClr val="tx1"/>
                </a:solidFill>
                <a:latin typeface="+mj-lt"/>
              </a:rPr>
              <a:t> customer orders a bus pass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2.8</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Bayes’ Rule</a:t>
            </a:r>
          </a:p>
        </p:txBody>
      </p:sp>
      <p:sp>
        <p:nvSpPr>
          <p:cNvPr id="9" name="Rectangle 8"/>
          <p:cNvSpPr/>
          <p:nvPr/>
        </p:nvSpPr>
        <p:spPr bwMode="auto">
          <a:xfrm>
            <a:off x="0" y="29209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0" name="Rectangle 2"/>
          <p:cNvSpPr>
            <a:spLocks noChangeArrowheads="1"/>
          </p:cNvSpPr>
          <p:nvPr/>
        </p:nvSpPr>
        <p:spPr bwMode="auto">
          <a:xfrm>
            <a:off x="71438" y="1073330"/>
            <a:ext cx="9072562" cy="1496372"/>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 travel agent offers 4-day and 8-day trips around USA. Based on long-range sales, the probability that a customer will book a 4-day trip is 0.75. Of those that book that trip, 60% also order the bus pass. But only 30% of 8-day trip customers order the bus pass. A randomly selected buyer purchases a bus pass and a round trip. What is the probability that the trip she orders is a 4-day trip? </a:t>
            </a:r>
            <a:endParaRPr lang="en-US" sz="2000" dirty="0">
              <a:solidFill>
                <a:schemeClr val="tx1"/>
              </a:solidFill>
              <a:latin typeface="Symbol" pitchFamily="18" charset="2"/>
            </a:endParaRPr>
          </a:p>
        </p:txBody>
      </p:sp>
      <p:grpSp>
        <p:nvGrpSpPr>
          <p:cNvPr id="11" name="Group 16"/>
          <p:cNvGrpSpPr/>
          <p:nvPr/>
        </p:nvGrpSpPr>
        <p:grpSpPr>
          <a:xfrm>
            <a:off x="0" y="834928"/>
            <a:ext cx="727075" cy="1080000"/>
            <a:chOff x="0" y="2717800"/>
            <a:chExt cx="727075" cy="1080000"/>
          </a:xfrm>
        </p:grpSpPr>
        <p:sp>
          <p:nvSpPr>
            <p:cNvPr id="12" name="Rectangle 11"/>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3" name="Straight Connector 12"/>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graphicFrame>
        <p:nvGraphicFramePr>
          <p:cNvPr id="283658" name="Object 4"/>
          <p:cNvGraphicFramePr>
            <a:graphicFrameLocks noChangeAspect="1"/>
          </p:cNvGraphicFramePr>
          <p:nvPr/>
        </p:nvGraphicFramePr>
        <p:xfrm>
          <a:off x="619125" y="4123118"/>
          <a:ext cx="3286125" cy="363538"/>
        </p:xfrm>
        <a:graphic>
          <a:graphicData uri="http://schemas.openxmlformats.org/presentationml/2006/ole">
            <mc:AlternateContent xmlns:mc="http://schemas.openxmlformats.org/markup-compatibility/2006">
              <mc:Choice xmlns:v="urn:schemas-microsoft-com:vml" Requires="v">
                <p:oleObj spid="_x0000_s120858" name="Equation" r:id="rId3" imgW="1815840" imgH="203040" progId="Equation.DSMT4">
                  <p:embed/>
                </p:oleObj>
              </mc:Choice>
              <mc:Fallback>
                <p:oleObj name="Equation" r:id="rId3" imgW="18158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125" y="4123118"/>
                        <a:ext cx="3286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4"/>
          <p:cNvGraphicFramePr>
            <a:graphicFrameLocks noChangeAspect="1"/>
          </p:cNvGraphicFramePr>
          <p:nvPr/>
        </p:nvGraphicFramePr>
        <p:xfrm>
          <a:off x="1258427" y="4558093"/>
          <a:ext cx="3654425" cy="454025"/>
        </p:xfrm>
        <a:graphic>
          <a:graphicData uri="http://schemas.openxmlformats.org/presentationml/2006/ole">
            <mc:AlternateContent xmlns:mc="http://schemas.openxmlformats.org/markup-compatibility/2006">
              <mc:Choice xmlns:v="urn:schemas-microsoft-com:vml" Requires="v">
                <p:oleObj spid="_x0000_s120859" name="Equation" r:id="rId5" imgW="2019240" imgH="253800" progId="Equation.DSMT4">
                  <p:embed/>
                </p:oleObj>
              </mc:Choice>
              <mc:Fallback>
                <p:oleObj name="Equation" r:id="rId5" imgW="201924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427" y="4558093"/>
                        <a:ext cx="36544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4"/>
          <p:cNvGraphicFramePr>
            <a:graphicFrameLocks noChangeAspect="1"/>
          </p:cNvGraphicFramePr>
          <p:nvPr/>
        </p:nvGraphicFramePr>
        <p:xfrm>
          <a:off x="1246903" y="5093080"/>
          <a:ext cx="3265487" cy="363538"/>
        </p:xfrm>
        <a:graphic>
          <a:graphicData uri="http://schemas.openxmlformats.org/presentationml/2006/ole">
            <mc:AlternateContent xmlns:mc="http://schemas.openxmlformats.org/markup-compatibility/2006">
              <mc:Choice xmlns:v="urn:schemas-microsoft-com:vml" Requires="v">
                <p:oleObj spid="_x0000_s120860" name="Equation" r:id="rId7" imgW="1803240" imgH="203040" progId="Equation.DSMT4">
                  <p:embed/>
                </p:oleObj>
              </mc:Choice>
              <mc:Fallback>
                <p:oleObj name="Equation" r:id="rId7" imgW="180324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6903" y="5093080"/>
                        <a:ext cx="3265487"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4"/>
          <p:cNvGraphicFramePr>
            <a:graphicFrameLocks noChangeAspect="1"/>
          </p:cNvGraphicFramePr>
          <p:nvPr/>
        </p:nvGraphicFramePr>
        <p:xfrm>
          <a:off x="1252998" y="5544900"/>
          <a:ext cx="919162" cy="317500"/>
        </p:xfrm>
        <a:graphic>
          <a:graphicData uri="http://schemas.openxmlformats.org/presentationml/2006/ole">
            <mc:AlternateContent xmlns:mc="http://schemas.openxmlformats.org/markup-compatibility/2006">
              <mc:Choice xmlns:v="urn:schemas-microsoft-com:vml" Requires="v">
                <p:oleObj spid="_x0000_s120861" name="Equation" r:id="rId9" imgW="507960" imgH="177480" progId="Equation.DSMT4">
                  <p:embed/>
                </p:oleObj>
              </mc:Choice>
              <mc:Fallback>
                <p:oleObj name="Equation" r:id="rId9" imgW="50796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2998" y="5544900"/>
                        <a:ext cx="919162"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5278438" y="3947858"/>
          <a:ext cx="2316162" cy="752475"/>
        </p:xfrm>
        <a:graphic>
          <a:graphicData uri="http://schemas.openxmlformats.org/presentationml/2006/ole">
            <mc:AlternateContent xmlns:mc="http://schemas.openxmlformats.org/markup-compatibility/2006">
              <mc:Choice xmlns:v="urn:schemas-microsoft-com:vml" Requires="v">
                <p:oleObj spid="_x0000_s120862" name="Equation" r:id="rId11" imgW="1282680" imgH="419040" progId="Equation.DSMT4">
                  <p:embed/>
                </p:oleObj>
              </mc:Choice>
              <mc:Fallback>
                <p:oleObj name="Equation" r:id="rId11" imgW="1282680" imgH="419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78438" y="3947858"/>
                        <a:ext cx="2316162"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3"/>
          <p:cNvGraphicFramePr>
            <a:graphicFrameLocks noChangeAspect="1"/>
          </p:cNvGraphicFramePr>
          <p:nvPr/>
        </p:nvGraphicFramePr>
        <p:xfrm>
          <a:off x="6193298" y="4619339"/>
          <a:ext cx="1905000" cy="798513"/>
        </p:xfrm>
        <a:graphic>
          <a:graphicData uri="http://schemas.openxmlformats.org/presentationml/2006/ole">
            <mc:AlternateContent xmlns:mc="http://schemas.openxmlformats.org/markup-compatibility/2006">
              <mc:Choice xmlns:v="urn:schemas-microsoft-com:vml" Requires="v">
                <p:oleObj spid="_x0000_s120863" name="Equation" r:id="rId13" imgW="1054080" imgH="444240" progId="Equation.DSMT4">
                  <p:embed/>
                </p:oleObj>
              </mc:Choice>
              <mc:Fallback>
                <p:oleObj name="Equation" r:id="rId13" imgW="1054080" imgH="4442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93298" y="4619339"/>
                        <a:ext cx="1905000"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3"/>
          <p:cNvGraphicFramePr>
            <a:graphicFrameLocks noChangeAspect="1"/>
          </p:cNvGraphicFramePr>
          <p:nvPr/>
        </p:nvGraphicFramePr>
        <p:xfrm>
          <a:off x="6201696" y="5382260"/>
          <a:ext cx="1538287" cy="706438"/>
        </p:xfrm>
        <a:graphic>
          <a:graphicData uri="http://schemas.openxmlformats.org/presentationml/2006/ole">
            <mc:AlternateContent xmlns:mc="http://schemas.openxmlformats.org/markup-compatibility/2006">
              <mc:Choice xmlns:v="urn:schemas-microsoft-com:vml" Requires="v">
                <p:oleObj spid="_x0000_s120864" name="Equation" r:id="rId15" imgW="850680" imgH="393480" progId="Equation.DSMT4">
                  <p:embed/>
                </p:oleObj>
              </mc:Choice>
              <mc:Fallback>
                <p:oleObj name="Equation" r:id="rId15" imgW="850680" imgH="39348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1696" y="5382260"/>
                        <a:ext cx="1538287"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3"/>
          <p:cNvGraphicFramePr>
            <a:graphicFrameLocks noChangeAspect="1"/>
          </p:cNvGraphicFramePr>
          <p:nvPr/>
        </p:nvGraphicFramePr>
        <p:xfrm>
          <a:off x="6223666" y="6113257"/>
          <a:ext cx="985838" cy="366712"/>
        </p:xfrm>
        <a:graphic>
          <a:graphicData uri="http://schemas.openxmlformats.org/presentationml/2006/ole">
            <mc:AlternateContent xmlns:mc="http://schemas.openxmlformats.org/markup-compatibility/2006">
              <mc:Choice xmlns:v="urn:schemas-microsoft-com:vml" Requires="v">
                <p:oleObj spid="_x0000_s120865" name="Equation" r:id="rId17" imgW="545760" imgH="203040" progId="Equation.DSMT4">
                  <p:embed/>
                </p:oleObj>
              </mc:Choice>
              <mc:Fallback>
                <p:oleObj name="Equation" r:id="rId17" imgW="54576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23666" y="6113257"/>
                        <a:ext cx="985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5331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Left)">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1000"/>
                                        <p:tgtEl>
                                          <p:spTgt spid="6">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83658"/>
                                        </p:tgtEl>
                                        <p:attrNameLst>
                                          <p:attrName>style.visibility</p:attrName>
                                        </p:attrNameLst>
                                      </p:cBhvr>
                                      <p:to>
                                        <p:strVal val="visible"/>
                                      </p:to>
                                    </p:set>
                                    <p:animEffect transition="in" filter="fade">
                                      <p:cBhvr>
                                        <p:cTn id="31" dur="1000"/>
                                        <p:tgtEl>
                                          <p:spTgt spid="28365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10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1000"/>
                                        <p:tgtEl>
                                          <p:spTgt spid="21"/>
                                        </p:tgtEl>
                                      </p:cBhvr>
                                    </p:animEffect>
                                  </p:childTnLst>
                                </p:cTn>
                              </p:par>
                            </p:childTnLst>
                          </p:cTn>
                        </p:par>
                        <p:par>
                          <p:cTn id="67" fill="hold">
                            <p:stCondLst>
                              <p:cond delay="1000"/>
                            </p:stCondLst>
                            <p:childTnLst>
                              <p:par>
                                <p:cTn id="68" presetID="54" presetClass="entr" presetSubtype="0" accel="10000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1000" fill="hold"/>
                                        <p:tgtEl>
                                          <p:spTgt spid="23"/>
                                        </p:tgtEl>
                                        <p:attrNameLst>
                                          <p:attrName>ppt_w</p:attrName>
                                        </p:attrNameLst>
                                      </p:cBhvr>
                                      <p:tavLst>
                                        <p:tav tm="0">
                                          <p:val>
                                            <p:strVal val="#ppt_w*0.05"/>
                                          </p:val>
                                        </p:tav>
                                        <p:tav tm="100000">
                                          <p:val>
                                            <p:strVal val="#ppt_w"/>
                                          </p:val>
                                        </p:tav>
                                      </p:tavLst>
                                    </p:anim>
                                    <p:anim calcmode="lin" valueType="num">
                                      <p:cBhvr>
                                        <p:cTn id="71" dur="1000" fill="hold"/>
                                        <p:tgtEl>
                                          <p:spTgt spid="23"/>
                                        </p:tgtEl>
                                        <p:attrNameLst>
                                          <p:attrName>ppt_h</p:attrName>
                                        </p:attrNameLst>
                                      </p:cBhvr>
                                      <p:tavLst>
                                        <p:tav tm="0">
                                          <p:val>
                                            <p:strVal val="#ppt_h"/>
                                          </p:val>
                                        </p:tav>
                                        <p:tav tm="100000">
                                          <p:val>
                                            <p:strVal val="#ppt_h"/>
                                          </p:val>
                                        </p:tav>
                                      </p:tavLst>
                                    </p:anim>
                                    <p:anim calcmode="lin" valueType="num">
                                      <p:cBhvr>
                                        <p:cTn id="72" dur="1000" fill="hold"/>
                                        <p:tgtEl>
                                          <p:spTgt spid="23"/>
                                        </p:tgtEl>
                                        <p:attrNameLst>
                                          <p:attrName>ppt_x</p:attrName>
                                        </p:attrNameLst>
                                      </p:cBhvr>
                                      <p:tavLst>
                                        <p:tav tm="0">
                                          <p:val>
                                            <p:strVal val="#ppt_x-.2"/>
                                          </p:val>
                                        </p:tav>
                                        <p:tav tm="100000">
                                          <p:val>
                                            <p:strVal val="#ppt_x"/>
                                          </p:val>
                                        </p:tav>
                                      </p:tavLst>
                                    </p:anim>
                                    <p:anim calcmode="lin" valueType="num">
                                      <p:cBhvr>
                                        <p:cTn id="73" dur="1000" fill="hold"/>
                                        <p:tgtEl>
                                          <p:spTgt spid="23"/>
                                        </p:tgtEl>
                                        <p:attrNameLst>
                                          <p:attrName>ppt_y</p:attrName>
                                        </p:attrNameLst>
                                      </p:cBhvr>
                                      <p:tavLst>
                                        <p:tav tm="0">
                                          <p:val>
                                            <p:strVal val="#ppt_y"/>
                                          </p:val>
                                        </p:tav>
                                        <p:tav tm="100000">
                                          <p:val>
                                            <p:strVal val="#ppt_y"/>
                                          </p:val>
                                        </p:tav>
                                      </p:tavLst>
                                    </p:anim>
                                    <p:animEffect transition="in" filter="fade">
                                      <p:cBhvr>
                                        <p:cTn id="7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build="p"/>
      <p:bldP spid="9" grpId="0" animBg="1"/>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698940" y="5962856"/>
            <a:ext cx="864000" cy="3556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Bayes’ Rule</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2.8</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Bayes’ Rule</a:t>
            </a:r>
          </a:p>
        </p:txBody>
      </p:sp>
      <p:sp>
        <p:nvSpPr>
          <p:cNvPr id="8" name="Rectangle 2"/>
          <p:cNvSpPr>
            <a:spLocks noChangeArrowheads="1"/>
          </p:cNvSpPr>
          <p:nvPr/>
        </p:nvSpPr>
        <p:spPr bwMode="auto">
          <a:xfrm>
            <a:off x="71438" y="1074554"/>
            <a:ext cx="9072562" cy="1539598"/>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In a certain assembly plant, three machines, </a:t>
            </a:r>
            <a:r>
              <a:rPr lang="en-US" sz="2000" i="1" dirty="0">
                <a:solidFill>
                  <a:schemeClr val="tx1"/>
                </a:solidFill>
              </a:rPr>
              <a:t>B</a:t>
            </a:r>
            <a:r>
              <a:rPr lang="en-US" sz="2000" baseline="-25000" dirty="0">
                <a:solidFill>
                  <a:schemeClr val="tx1"/>
                </a:solidFill>
              </a:rPr>
              <a:t>1</a:t>
            </a:r>
            <a:r>
              <a:rPr lang="en-US" sz="2000" dirty="0">
                <a:solidFill>
                  <a:schemeClr val="tx1"/>
                </a:solidFill>
              </a:rPr>
              <a:t>, </a:t>
            </a:r>
            <a:r>
              <a:rPr lang="en-US" sz="2000" i="1" dirty="0">
                <a:solidFill>
                  <a:schemeClr val="tx1"/>
                </a:solidFill>
              </a:rPr>
              <a:t>B</a:t>
            </a:r>
            <a:r>
              <a:rPr lang="en-US" sz="2000" baseline="-25000" dirty="0">
                <a:solidFill>
                  <a:schemeClr val="tx1"/>
                </a:solidFill>
              </a:rPr>
              <a:t>2</a:t>
            </a:r>
            <a:r>
              <a:rPr lang="en-US" sz="2000" dirty="0">
                <a:solidFill>
                  <a:schemeClr val="tx1"/>
                </a:solidFill>
              </a:rPr>
              <a:t>, and </a:t>
            </a:r>
            <a:r>
              <a:rPr lang="en-US" sz="2000" i="1" dirty="0">
                <a:solidFill>
                  <a:schemeClr val="tx1"/>
                </a:solidFill>
              </a:rPr>
              <a:t>B</a:t>
            </a:r>
            <a:r>
              <a:rPr lang="en-US" sz="2000" baseline="-25000" dirty="0">
                <a:solidFill>
                  <a:schemeClr val="tx1"/>
                </a:solidFill>
              </a:rPr>
              <a:t>3</a:t>
            </a:r>
            <a:r>
              <a:rPr lang="en-US" sz="2000" dirty="0">
                <a:solidFill>
                  <a:schemeClr val="tx1"/>
                </a:solidFill>
              </a:rPr>
              <a:t>, make 30%, 45%, and 25%, respectively, of the products. It is known from past experience that 2%, 3%, and 2% of the products made by each machine, respectively, are defective. Now, suppose that a finished product is randomly selected. What is the probability that it is defective?</a:t>
            </a:r>
          </a:p>
        </p:txBody>
      </p:sp>
      <p:grpSp>
        <p:nvGrpSpPr>
          <p:cNvPr id="9" name="Group 16"/>
          <p:cNvGrpSpPr/>
          <p:nvPr/>
        </p:nvGrpSpPr>
        <p:grpSpPr>
          <a:xfrm>
            <a:off x="0" y="836152"/>
            <a:ext cx="727075" cy="1080000"/>
            <a:chOff x="0" y="2717800"/>
            <a:chExt cx="727075" cy="1080000"/>
          </a:xfrm>
        </p:grpSpPr>
        <p:sp>
          <p:nvSpPr>
            <p:cNvPr id="10" name="Rectangle 9"/>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dirty="0"/>
            </a:p>
          </p:txBody>
        </p:sp>
        <p:cxnSp>
          <p:nvCxnSpPr>
            <p:cNvPr id="11" name="Straight Connector 10"/>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2" name="Rectangle 11"/>
          <p:cNvSpPr/>
          <p:nvPr/>
        </p:nvSpPr>
        <p:spPr bwMode="auto">
          <a:xfrm>
            <a:off x="0" y="2791746"/>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4" name="Rectangle 2"/>
          <p:cNvSpPr>
            <a:spLocks noChangeArrowheads="1"/>
          </p:cNvSpPr>
          <p:nvPr/>
        </p:nvSpPr>
        <p:spPr bwMode="auto">
          <a:xfrm>
            <a:off x="71438" y="2951606"/>
            <a:ext cx="9072562" cy="1115060"/>
          </a:xfrm>
          <a:prstGeom prst="rect">
            <a:avLst/>
          </a:prstGeom>
          <a:noFill/>
          <a:ln w="9525">
            <a:noFill/>
            <a:miter lim="800000"/>
            <a:headEnd/>
            <a:tailEnd/>
          </a:ln>
        </p:spPr>
        <p:txBody>
          <a:bodyPr/>
          <a:lstStyle/>
          <a:p>
            <a:pPr algn="l">
              <a:lnSpc>
                <a:spcPts val="1600"/>
              </a:lnSpc>
              <a:spcBef>
                <a:spcPct val="30000"/>
              </a:spcBef>
              <a:buClr>
                <a:srgbClr val="FF2E62"/>
              </a:buClr>
              <a:tabLst>
                <a:tab pos="442913" algn="l"/>
              </a:tabLst>
            </a:pPr>
            <a:r>
              <a:rPr lang="en-US" sz="2000" i="1" dirty="0">
                <a:solidFill>
                  <a:schemeClr val="tx1"/>
                </a:solidFill>
              </a:rPr>
              <a:t>B</a:t>
            </a:r>
            <a:r>
              <a:rPr lang="en-US" sz="2000" baseline="-25000" dirty="0">
                <a:solidFill>
                  <a:schemeClr val="tx1"/>
                </a:solidFill>
              </a:rPr>
              <a:t>1</a:t>
            </a:r>
            <a:r>
              <a:rPr lang="en-US" sz="2000" i="1" dirty="0">
                <a:solidFill>
                  <a:schemeClr val="tx1"/>
                </a:solidFill>
              </a:rPr>
              <a:t>	</a:t>
            </a:r>
            <a:r>
              <a:rPr lang="en-US" sz="2000" dirty="0">
                <a:solidFill>
                  <a:schemeClr val="tx1"/>
                </a:solidFill>
              </a:rPr>
              <a:t>: the product is made by machine </a:t>
            </a:r>
            <a:r>
              <a:rPr lang="en-US" sz="2000" i="1" dirty="0">
                <a:solidFill>
                  <a:schemeClr val="tx1"/>
                </a:solidFill>
              </a:rPr>
              <a:t>B</a:t>
            </a:r>
            <a:r>
              <a:rPr lang="en-US" sz="2000" baseline="-25000" dirty="0">
                <a:solidFill>
                  <a:schemeClr val="tx1"/>
                </a:solidFill>
              </a:rPr>
              <a:t>1</a:t>
            </a:r>
          </a:p>
          <a:p>
            <a:pPr algn="l">
              <a:lnSpc>
                <a:spcPts val="1600"/>
              </a:lnSpc>
              <a:spcBef>
                <a:spcPct val="30000"/>
              </a:spcBef>
              <a:buClr>
                <a:srgbClr val="FF2E62"/>
              </a:buClr>
              <a:tabLst>
                <a:tab pos="442913" algn="l"/>
              </a:tabLst>
            </a:pPr>
            <a:r>
              <a:rPr lang="en-US" sz="2000" i="1" dirty="0">
                <a:solidFill>
                  <a:schemeClr val="tx1"/>
                </a:solidFill>
                <a:latin typeface="+mj-lt"/>
              </a:rPr>
              <a:t>B</a:t>
            </a:r>
            <a:r>
              <a:rPr lang="en-US" sz="2000" baseline="-25000" dirty="0">
                <a:solidFill>
                  <a:schemeClr val="tx1"/>
                </a:solidFill>
                <a:latin typeface="+mj-lt"/>
              </a:rPr>
              <a:t>2</a:t>
            </a:r>
            <a:r>
              <a:rPr lang="en-US" sz="2000" dirty="0">
                <a:solidFill>
                  <a:schemeClr val="tx1"/>
                </a:solidFill>
                <a:latin typeface="+mj-lt"/>
              </a:rPr>
              <a:t> 	: </a:t>
            </a:r>
            <a:r>
              <a:rPr lang="en-US" sz="2000" dirty="0">
                <a:solidFill>
                  <a:schemeClr val="tx1"/>
                </a:solidFill>
              </a:rPr>
              <a:t>the product is made by machine </a:t>
            </a:r>
            <a:r>
              <a:rPr lang="en-US" sz="2000" i="1" dirty="0">
                <a:solidFill>
                  <a:schemeClr val="tx1"/>
                </a:solidFill>
              </a:rPr>
              <a:t>B</a:t>
            </a:r>
            <a:r>
              <a:rPr lang="en-US" sz="2000" baseline="-25000" dirty="0">
                <a:solidFill>
                  <a:schemeClr val="tx1"/>
                </a:solidFill>
              </a:rPr>
              <a:t>2</a:t>
            </a:r>
            <a:endParaRPr lang="en-US" sz="2000" baseline="-25000" dirty="0">
              <a:solidFill>
                <a:schemeClr val="tx1"/>
              </a:solidFill>
              <a:latin typeface="+mj-lt"/>
            </a:endParaRPr>
          </a:p>
          <a:p>
            <a:pPr algn="l">
              <a:lnSpc>
                <a:spcPts val="1600"/>
              </a:lnSpc>
              <a:spcBef>
                <a:spcPct val="30000"/>
              </a:spcBef>
              <a:buClr>
                <a:srgbClr val="FF2E62"/>
              </a:buClr>
              <a:tabLst>
                <a:tab pos="442913" algn="l"/>
              </a:tabLst>
            </a:pPr>
            <a:r>
              <a:rPr lang="en-US" sz="2000" i="1" dirty="0">
                <a:solidFill>
                  <a:schemeClr val="tx1"/>
                </a:solidFill>
                <a:latin typeface="+mj-lt"/>
              </a:rPr>
              <a:t>B</a:t>
            </a:r>
            <a:r>
              <a:rPr lang="en-US" sz="2000" baseline="-25000" dirty="0">
                <a:solidFill>
                  <a:schemeClr val="tx1"/>
                </a:solidFill>
                <a:latin typeface="+mj-lt"/>
              </a:rPr>
              <a:t>3</a:t>
            </a:r>
            <a:r>
              <a:rPr lang="en-US" sz="2000" dirty="0">
                <a:solidFill>
                  <a:schemeClr val="tx1"/>
                </a:solidFill>
                <a:latin typeface="+mj-lt"/>
              </a:rPr>
              <a:t>	: </a:t>
            </a:r>
            <a:r>
              <a:rPr lang="en-US" sz="2000" dirty="0">
                <a:solidFill>
                  <a:schemeClr val="tx1"/>
                </a:solidFill>
              </a:rPr>
              <a:t>the product is made by machine </a:t>
            </a:r>
            <a:r>
              <a:rPr lang="en-US" sz="2000" i="1" dirty="0">
                <a:solidFill>
                  <a:schemeClr val="tx1"/>
                </a:solidFill>
              </a:rPr>
              <a:t>B</a:t>
            </a:r>
            <a:r>
              <a:rPr lang="en-US" sz="2000" baseline="-25000" dirty="0">
                <a:solidFill>
                  <a:schemeClr val="tx1"/>
                </a:solidFill>
              </a:rPr>
              <a:t>3</a:t>
            </a:r>
            <a:endParaRPr lang="en-US" sz="2000" baseline="-25000" dirty="0">
              <a:solidFill>
                <a:schemeClr val="tx1"/>
              </a:solidFill>
              <a:latin typeface="+mj-lt"/>
            </a:endParaRPr>
          </a:p>
          <a:p>
            <a:pPr algn="l">
              <a:lnSpc>
                <a:spcPts val="1600"/>
              </a:lnSpc>
              <a:spcBef>
                <a:spcPct val="30000"/>
              </a:spcBef>
              <a:buClr>
                <a:srgbClr val="FF2E62"/>
              </a:buClr>
              <a:tabLst>
                <a:tab pos="442913" algn="l"/>
              </a:tabLst>
            </a:pPr>
            <a:r>
              <a:rPr lang="en-US" sz="2000" i="1" dirty="0">
                <a:solidFill>
                  <a:schemeClr val="tx1"/>
                </a:solidFill>
                <a:latin typeface="+mj-lt"/>
              </a:rPr>
              <a:t>D</a:t>
            </a:r>
            <a:r>
              <a:rPr lang="en-US" sz="2000" dirty="0">
                <a:solidFill>
                  <a:schemeClr val="tx1"/>
                </a:solidFill>
                <a:latin typeface="+mj-lt"/>
              </a:rPr>
              <a:t> 	: the product is defective	</a:t>
            </a:r>
          </a:p>
        </p:txBody>
      </p:sp>
      <p:graphicFrame>
        <p:nvGraphicFramePr>
          <p:cNvPr id="2" name="Object 4"/>
          <p:cNvGraphicFramePr>
            <a:graphicFrameLocks noChangeAspect="1"/>
          </p:cNvGraphicFramePr>
          <p:nvPr/>
        </p:nvGraphicFramePr>
        <p:xfrm>
          <a:off x="750427" y="4540250"/>
          <a:ext cx="4918075" cy="409575"/>
        </p:xfrm>
        <a:graphic>
          <a:graphicData uri="http://schemas.openxmlformats.org/presentationml/2006/ole">
            <mc:AlternateContent xmlns:mc="http://schemas.openxmlformats.org/markup-compatibility/2006">
              <mc:Choice xmlns:v="urn:schemas-microsoft-com:vml" Requires="v">
                <p:oleObj spid="_x0000_s121870" name="Equation" r:id="rId3" imgW="2717640" imgH="228600" progId="Equation.DSMT4">
                  <p:embed/>
                </p:oleObj>
              </mc:Choice>
              <mc:Fallback>
                <p:oleObj name="Equation" r:id="rId3" imgW="271764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427" y="4540250"/>
                        <a:ext cx="4918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4"/>
          <p:cNvGraphicFramePr>
            <a:graphicFrameLocks noChangeAspect="1"/>
          </p:cNvGraphicFramePr>
          <p:nvPr/>
        </p:nvGraphicFramePr>
        <p:xfrm>
          <a:off x="1404477" y="5028994"/>
          <a:ext cx="5953125" cy="454025"/>
        </p:xfrm>
        <a:graphic>
          <a:graphicData uri="http://schemas.openxmlformats.org/presentationml/2006/ole">
            <mc:AlternateContent xmlns:mc="http://schemas.openxmlformats.org/markup-compatibility/2006">
              <mc:Choice xmlns:v="urn:schemas-microsoft-com:vml" Requires="v">
                <p:oleObj spid="_x0000_s121871" name="Equation" r:id="rId5" imgW="3288960" imgH="253800" progId="Equation.DSMT4">
                  <p:embed/>
                </p:oleObj>
              </mc:Choice>
              <mc:Fallback>
                <p:oleObj name="Equation" r:id="rId5" imgW="328896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477" y="5028994"/>
                        <a:ext cx="5953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p:cNvGraphicFramePr>
            <a:graphicFrameLocks noChangeAspect="1"/>
          </p:cNvGraphicFramePr>
          <p:nvPr/>
        </p:nvGraphicFramePr>
        <p:xfrm>
          <a:off x="1401302" y="5562600"/>
          <a:ext cx="4641850" cy="363538"/>
        </p:xfrm>
        <a:graphic>
          <a:graphicData uri="http://schemas.openxmlformats.org/presentationml/2006/ole">
            <mc:AlternateContent xmlns:mc="http://schemas.openxmlformats.org/markup-compatibility/2006">
              <mc:Choice xmlns:v="urn:schemas-microsoft-com:vml" Requires="v">
                <p:oleObj spid="_x0000_s121872" name="Equation" r:id="rId7" imgW="2565360" imgH="203040" progId="Equation.DSMT4">
                  <p:embed/>
                </p:oleObj>
              </mc:Choice>
              <mc:Fallback>
                <p:oleObj name="Equation" r:id="rId7" imgW="25653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302" y="5562600"/>
                        <a:ext cx="46418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4"/>
          <p:cNvGraphicFramePr>
            <a:graphicFrameLocks noChangeAspect="1"/>
          </p:cNvGraphicFramePr>
          <p:nvPr/>
        </p:nvGraphicFramePr>
        <p:xfrm>
          <a:off x="1419480" y="5978525"/>
          <a:ext cx="1127125" cy="363538"/>
        </p:xfrm>
        <a:graphic>
          <a:graphicData uri="http://schemas.openxmlformats.org/presentationml/2006/ole">
            <mc:AlternateContent xmlns:mc="http://schemas.openxmlformats.org/markup-compatibility/2006">
              <mc:Choice xmlns:v="urn:schemas-microsoft-com:vml" Requires="v">
                <p:oleObj spid="_x0000_s121873" name="Equation" r:id="rId9" imgW="622080" imgH="203040" progId="Equation.DSMT4">
                  <p:embed/>
                </p:oleObj>
              </mc:Choice>
              <mc:Fallback>
                <p:oleObj name="Equation" r:id="rId9" imgW="62208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9480" y="5978525"/>
                        <a:ext cx="1127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7421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Left)">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Effect transition="in" filter="fade">
                                      <p:cBhvr>
                                        <p:cTn id="20" dur="1000"/>
                                        <p:tgtEl>
                                          <p:spTgt spid="14">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fade">
                                      <p:cBhvr>
                                        <p:cTn id="23" dur="1000"/>
                                        <p:tgtEl>
                                          <p:spTgt spid="14">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Effect transition="in" filter="fade">
                                      <p:cBhvr>
                                        <p:cTn id="26" dur="1000"/>
                                        <p:tgtEl>
                                          <p:spTgt spid="14">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10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childTnLst>
                                </p:cTn>
                              </p:par>
                            </p:childTnLst>
                          </p:cTn>
                        </p:par>
                        <p:par>
                          <p:cTn id="50" fill="hold">
                            <p:stCondLst>
                              <p:cond delay="1000"/>
                            </p:stCondLst>
                            <p:childTnLst>
                              <p:par>
                                <p:cTn id="51" presetID="54" presetClass="entr" presetSubtype="0" accel="10000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1000" fill="hold"/>
                                        <p:tgtEl>
                                          <p:spTgt spid="15"/>
                                        </p:tgtEl>
                                        <p:attrNameLst>
                                          <p:attrName>ppt_w</p:attrName>
                                        </p:attrNameLst>
                                      </p:cBhvr>
                                      <p:tavLst>
                                        <p:tav tm="0">
                                          <p:val>
                                            <p:strVal val="#ppt_w*0.05"/>
                                          </p:val>
                                        </p:tav>
                                        <p:tav tm="100000">
                                          <p:val>
                                            <p:strVal val="#ppt_w"/>
                                          </p:val>
                                        </p:tav>
                                      </p:tavLst>
                                    </p:anim>
                                    <p:anim calcmode="lin" valueType="num">
                                      <p:cBhvr>
                                        <p:cTn id="54" dur="1000" fill="hold"/>
                                        <p:tgtEl>
                                          <p:spTgt spid="15"/>
                                        </p:tgtEl>
                                        <p:attrNameLst>
                                          <p:attrName>ppt_h</p:attrName>
                                        </p:attrNameLst>
                                      </p:cBhvr>
                                      <p:tavLst>
                                        <p:tav tm="0">
                                          <p:val>
                                            <p:strVal val="#ppt_h"/>
                                          </p:val>
                                        </p:tav>
                                        <p:tav tm="100000">
                                          <p:val>
                                            <p:strVal val="#ppt_h"/>
                                          </p:val>
                                        </p:tav>
                                      </p:tavLst>
                                    </p:anim>
                                    <p:anim calcmode="lin" valueType="num">
                                      <p:cBhvr>
                                        <p:cTn id="55" dur="1000" fill="hold"/>
                                        <p:tgtEl>
                                          <p:spTgt spid="15"/>
                                        </p:tgtEl>
                                        <p:attrNameLst>
                                          <p:attrName>ppt_x</p:attrName>
                                        </p:attrNameLst>
                                      </p:cBhvr>
                                      <p:tavLst>
                                        <p:tav tm="0">
                                          <p:val>
                                            <p:strVal val="#ppt_x-.2"/>
                                          </p:val>
                                        </p:tav>
                                        <p:tav tm="100000">
                                          <p:val>
                                            <p:strVal val="#ppt_x"/>
                                          </p:val>
                                        </p:tav>
                                      </p:tavLst>
                                    </p:anim>
                                    <p:anim calcmode="lin" valueType="num">
                                      <p:cBhvr>
                                        <p:cTn id="56" dur="1000" fill="hold"/>
                                        <p:tgtEl>
                                          <p:spTgt spid="15"/>
                                        </p:tgtEl>
                                        <p:attrNameLst>
                                          <p:attrName>ppt_y</p:attrName>
                                        </p:attrNameLst>
                                      </p:cBhvr>
                                      <p:tavLst>
                                        <p:tav tm="0">
                                          <p:val>
                                            <p:strVal val="#ppt_y"/>
                                          </p:val>
                                        </p:tav>
                                        <p:tav tm="100000">
                                          <p:val>
                                            <p:strVal val="#ppt_y"/>
                                          </p:val>
                                        </p:tav>
                                      </p:tavLst>
                                    </p:anim>
                                    <p:animEffect transition="in" filter="fade">
                                      <p:cBhvr>
                                        <p:cTn id="5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build="p"/>
      <p:bldP spid="12" grpId="0" animBg="1"/>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1995136" y="4644104"/>
            <a:ext cx="800100" cy="3556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Bayes’ Rule</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2.8</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Bayes’ Rule</a:t>
            </a:r>
          </a:p>
        </p:txBody>
      </p:sp>
      <p:sp>
        <p:nvSpPr>
          <p:cNvPr id="8" name="Rectangle 2"/>
          <p:cNvSpPr>
            <a:spLocks noChangeArrowheads="1"/>
          </p:cNvSpPr>
          <p:nvPr/>
        </p:nvSpPr>
        <p:spPr bwMode="auto">
          <a:xfrm>
            <a:off x="71438" y="1074554"/>
            <a:ext cx="9072562" cy="1006198"/>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With reference to the last example, if a product were chosen randomly and found to be defective, what is the probability that it was made by machine </a:t>
            </a:r>
            <a:r>
              <a:rPr lang="en-US" sz="2000" i="1" dirty="0">
                <a:solidFill>
                  <a:schemeClr val="tx1"/>
                </a:solidFill>
              </a:rPr>
              <a:t>B</a:t>
            </a:r>
            <a:r>
              <a:rPr lang="en-US" sz="2000" baseline="-25000" dirty="0">
                <a:solidFill>
                  <a:schemeClr val="tx1"/>
                </a:solidFill>
              </a:rPr>
              <a:t>3</a:t>
            </a:r>
            <a:r>
              <a:rPr lang="en-US" sz="2000" dirty="0">
                <a:solidFill>
                  <a:schemeClr val="tx1"/>
                </a:solidFill>
              </a:rPr>
              <a:t>?</a:t>
            </a:r>
          </a:p>
        </p:txBody>
      </p:sp>
      <p:grpSp>
        <p:nvGrpSpPr>
          <p:cNvPr id="3" name="Group 16"/>
          <p:cNvGrpSpPr/>
          <p:nvPr/>
        </p:nvGrpSpPr>
        <p:grpSpPr>
          <a:xfrm>
            <a:off x="0" y="836152"/>
            <a:ext cx="727075" cy="1080000"/>
            <a:chOff x="0" y="2717800"/>
            <a:chExt cx="727075" cy="1080000"/>
          </a:xfrm>
        </p:grpSpPr>
        <p:sp>
          <p:nvSpPr>
            <p:cNvPr id="10" name="Rectangle 9"/>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dirty="0"/>
            </a:p>
          </p:txBody>
        </p:sp>
        <p:cxnSp>
          <p:nvCxnSpPr>
            <p:cNvPr id="11" name="Straight Connector 10"/>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2" name="Rectangle 11"/>
          <p:cNvSpPr/>
          <p:nvPr/>
        </p:nvSpPr>
        <p:spPr bwMode="auto">
          <a:xfrm>
            <a:off x="0" y="21399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graphicFrame>
        <p:nvGraphicFramePr>
          <p:cNvPr id="283658" name="Object 3"/>
          <p:cNvGraphicFramePr>
            <a:graphicFrameLocks noChangeAspect="1"/>
          </p:cNvGraphicFramePr>
          <p:nvPr/>
        </p:nvGraphicFramePr>
        <p:xfrm>
          <a:off x="739775" y="2199560"/>
          <a:ext cx="2498725" cy="752475"/>
        </p:xfrm>
        <a:graphic>
          <a:graphicData uri="http://schemas.openxmlformats.org/presentationml/2006/ole">
            <mc:AlternateContent xmlns:mc="http://schemas.openxmlformats.org/markup-compatibility/2006">
              <mc:Choice xmlns:v="urn:schemas-microsoft-com:vml" Requires="v">
                <p:oleObj spid="_x0000_s122894" name="Equation" r:id="rId3" imgW="1384200" imgH="419040" progId="Equation.DSMT4">
                  <p:embed/>
                </p:oleObj>
              </mc:Choice>
              <mc:Fallback>
                <p:oleObj name="Equation" r:id="rId3" imgW="13842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2199560"/>
                        <a:ext cx="24987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7"/>
          <p:cNvGraphicFramePr>
            <a:graphicFrameLocks noChangeAspect="1"/>
          </p:cNvGraphicFramePr>
          <p:nvPr/>
        </p:nvGraphicFramePr>
        <p:xfrm>
          <a:off x="1733344" y="2955210"/>
          <a:ext cx="2065338" cy="798513"/>
        </p:xfrm>
        <a:graphic>
          <a:graphicData uri="http://schemas.openxmlformats.org/presentationml/2006/ole">
            <mc:AlternateContent xmlns:mc="http://schemas.openxmlformats.org/markup-compatibility/2006">
              <mc:Choice xmlns:v="urn:schemas-microsoft-com:vml" Requires="v">
                <p:oleObj spid="_x0000_s122895" name="Equation" r:id="rId5" imgW="1143000" imgH="444240" progId="Equation.DSMT4">
                  <p:embed/>
                </p:oleObj>
              </mc:Choice>
              <mc:Fallback>
                <p:oleObj name="Equation" r:id="rId5" imgW="114300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3344" y="2955210"/>
                        <a:ext cx="2065338" cy="79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8"/>
          <p:cNvGraphicFramePr>
            <a:graphicFrameLocks noChangeAspect="1"/>
          </p:cNvGraphicFramePr>
          <p:nvPr/>
        </p:nvGraphicFramePr>
        <p:xfrm>
          <a:off x="1742154" y="3814508"/>
          <a:ext cx="1676400" cy="706438"/>
        </p:xfrm>
        <a:graphic>
          <a:graphicData uri="http://schemas.openxmlformats.org/presentationml/2006/ole">
            <mc:AlternateContent xmlns:mc="http://schemas.openxmlformats.org/markup-compatibility/2006">
              <mc:Choice xmlns:v="urn:schemas-microsoft-com:vml" Requires="v">
                <p:oleObj spid="_x0000_s122896" name="Equation" r:id="rId7" imgW="927000" imgH="393480" progId="Equation.DSMT4">
                  <p:embed/>
                </p:oleObj>
              </mc:Choice>
              <mc:Fallback>
                <p:oleObj name="Equation" r:id="rId7" imgW="9270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2154" y="3814508"/>
                        <a:ext cx="1676400"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p:cNvGraphicFramePr>
            <a:graphicFrameLocks noChangeAspect="1"/>
          </p:cNvGraphicFramePr>
          <p:nvPr/>
        </p:nvGraphicFramePr>
        <p:xfrm>
          <a:off x="1750807" y="4651375"/>
          <a:ext cx="987425" cy="365125"/>
        </p:xfrm>
        <a:graphic>
          <a:graphicData uri="http://schemas.openxmlformats.org/presentationml/2006/ole">
            <mc:AlternateContent xmlns:mc="http://schemas.openxmlformats.org/markup-compatibility/2006">
              <mc:Choice xmlns:v="urn:schemas-microsoft-com:vml" Requires="v">
                <p:oleObj spid="_x0000_s122897" name="Equation" r:id="rId9" imgW="545760" imgH="203040" progId="Equation.DSMT4">
                  <p:embed/>
                </p:oleObj>
              </mc:Choice>
              <mc:Fallback>
                <p:oleObj name="Equation" r:id="rId9" imgW="54576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0807" y="4651375"/>
                        <a:ext cx="987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92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Left)">
                                      <p:cBhvr>
                                        <p:cTn id="16" dur="500"/>
                                        <p:tgtEl>
                                          <p:spTgt spid="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83658"/>
                                        </p:tgtEl>
                                        <p:attrNameLst>
                                          <p:attrName>style.visibility</p:attrName>
                                        </p:attrNameLst>
                                      </p:cBhvr>
                                      <p:to>
                                        <p:strVal val="visible"/>
                                      </p:to>
                                    </p:set>
                                    <p:animEffect transition="in" filter="fade">
                                      <p:cBhvr>
                                        <p:cTn id="20" dur="1000"/>
                                        <p:tgtEl>
                                          <p:spTgt spid="2836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par>
                          <p:cTn id="36" fill="hold">
                            <p:stCondLst>
                              <p:cond delay="1000"/>
                            </p:stCondLst>
                            <p:childTnLst>
                              <p:par>
                                <p:cTn id="37" presetID="54" presetClass="entr" presetSubtype="0" accel="10000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strVal val="#ppt_w*0.05"/>
                                          </p:val>
                                        </p:tav>
                                        <p:tav tm="100000">
                                          <p:val>
                                            <p:strVal val="#ppt_w"/>
                                          </p:val>
                                        </p:tav>
                                      </p:tavLst>
                                    </p:anim>
                                    <p:anim calcmode="lin" valueType="num">
                                      <p:cBhvr>
                                        <p:cTn id="40" dur="1000" fill="hold"/>
                                        <p:tgtEl>
                                          <p:spTgt spid="14"/>
                                        </p:tgtEl>
                                        <p:attrNameLst>
                                          <p:attrName>ppt_h</p:attrName>
                                        </p:attrNameLst>
                                      </p:cBhvr>
                                      <p:tavLst>
                                        <p:tav tm="0">
                                          <p:val>
                                            <p:strVal val="#ppt_h"/>
                                          </p:val>
                                        </p:tav>
                                        <p:tav tm="100000">
                                          <p:val>
                                            <p:strVal val="#ppt_h"/>
                                          </p:val>
                                        </p:tav>
                                      </p:tavLst>
                                    </p:anim>
                                    <p:anim calcmode="lin" valueType="num">
                                      <p:cBhvr>
                                        <p:cTn id="41" dur="1000" fill="hold"/>
                                        <p:tgtEl>
                                          <p:spTgt spid="14"/>
                                        </p:tgtEl>
                                        <p:attrNameLst>
                                          <p:attrName>ppt_x</p:attrName>
                                        </p:attrNameLst>
                                      </p:cBhvr>
                                      <p:tavLst>
                                        <p:tav tm="0">
                                          <p:val>
                                            <p:strVal val="#ppt_x-.2"/>
                                          </p:val>
                                        </p:tav>
                                        <p:tav tm="100000">
                                          <p:val>
                                            <p:strVal val="#ppt_x"/>
                                          </p:val>
                                        </p:tav>
                                      </p:tavLst>
                                    </p:anim>
                                    <p:anim calcmode="lin" valueType="num">
                                      <p:cBhvr>
                                        <p:cTn id="42" dur="1000" fill="hold"/>
                                        <p:tgtEl>
                                          <p:spTgt spid="14"/>
                                        </p:tgtEl>
                                        <p:attrNameLst>
                                          <p:attrName>ppt_y</p:attrName>
                                        </p:attrNameLst>
                                      </p:cBhvr>
                                      <p:tavLst>
                                        <p:tav tm="0">
                                          <p:val>
                                            <p:strVal val="#ppt_y"/>
                                          </p:val>
                                        </p:tav>
                                        <p:tav tm="100000">
                                          <p:val>
                                            <p:strVal val="#ppt_y"/>
                                          </p:val>
                                        </p:tav>
                                      </p:tavLst>
                                    </p:anim>
                                    <p:animEffect transition="in" filter="fade">
                                      <p:cBhvr>
                                        <p:cTn id="4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build="p"/>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1638300" y="2984500"/>
            <a:ext cx="400050" cy="7556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Probability of an Event</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Probability of an Event</a:t>
            </a:r>
          </a:p>
        </p:txBody>
      </p:sp>
      <p:sp>
        <p:nvSpPr>
          <p:cNvPr id="7" name="Rectangle 2"/>
          <p:cNvSpPr>
            <a:spLocks noChangeArrowheads="1"/>
          </p:cNvSpPr>
          <p:nvPr/>
        </p:nvSpPr>
        <p:spPr bwMode="auto">
          <a:xfrm>
            <a:off x="71438" y="1031652"/>
            <a:ext cx="9072562" cy="56015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 coin is tossed twice. What is the probability that at least one head occurs?</a:t>
            </a:r>
          </a:p>
        </p:txBody>
      </p:sp>
      <p:grpSp>
        <p:nvGrpSpPr>
          <p:cNvPr id="2" name="Group 16"/>
          <p:cNvGrpSpPr/>
          <p:nvPr/>
        </p:nvGrpSpPr>
        <p:grpSpPr>
          <a:xfrm>
            <a:off x="0" y="793250"/>
            <a:ext cx="727075" cy="1080000"/>
            <a:chOff x="0" y="2717800"/>
            <a:chExt cx="727075" cy="1080000"/>
          </a:xfrm>
        </p:grpSpPr>
        <p:sp>
          <p:nvSpPr>
            <p:cNvPr id="9" name="Rectangle 8"/>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0" name="Straight Connector 9"/>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1" name="Rectangle 10"/>
          <p:cNvSpPr/>
          <p:nvPr/>
        </p:nvSpPr>
        <p:spPr bwMode="auto">
          <a:xfrm>
            <a:off x="0" y="1947608"/>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12" name="Object 11"/>
          <p:cNvGraphicFramePr>
            <a:graphicFrameLocks noChangeAspect="1"/>
          </p:cNvGraphicFramePr>
          <p:nvPr/>
        </p:nvGraphicFramePr>
        <p:xfrm>
          <a:off x="757031" y="2066004"/>
          <a:ext cx="2570163" cy="363538"/>
        </p:xfrm>
        <a:graphic>
          <a:graphicData uri="http://schemas.openxmlformats.org/presentationml/2006/ole">
            <mc:AlternateContent xmlns:mc="http://schemas.openxmlformats.org/markup-compatibility/2006">
              <mc:Choice xmlns:v="urn:schemas-microsoft-com:vml" Requires="v">
                <p:oleObj spid="_x0000_s105483" name="Equation" r:id="rId3" imgW="1422360" imgH="203040" progId="Equation.DSMT4">
                  <p:embed/>
                </p:oleObj>
              </mc:Choice>
              <mc:Fallback>
                <p:oleObj name="Equation" r:id="rId3" imgW="14223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031" y="2066004"/>
                        <a:ext cx="2570163"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p:cNvGraphicFramePr>
            <a:graphicFrameLocks noChangeAspect="1"/>
          </p:cNvGraphicFramePr>
          <p:nvPr/>
        </p:nvGraphicFramePr>
        <p:xfrm>
          <a:off x="749300" y="2554954"/>
          <a:ext cx="2157412" cy="363538"/>
        </p:xfrm>
        <a:graphic>
          <a:graphicData uri="http://schemas.openxmlformats.org/presentationml/2006/ole">
            <mc:AlternateContent xmlns:mc="http://schemas.openxmlformats.org/markup-compatibility/2006">
              <mc:Choice xmlns:v="urn:schemas-microsoft-com:vml" Requires="v">
                <p:oleObj spid="_x0000_s105484" name="Equation" r:id="rId5" imgW="1193760" imgH="203040" progId="Equation.DSMT4">
                  <p:embed/>
                </p:oleObj>
              </mc:Choice>
              <mc:Fallback>
                <p:oleObj name="Equation" r:id="rId5" imgW="11937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2554954"/>
                        <a:ext cx="21574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2"/>
          <p:cNvSpPr>
            <a:spLocks noChangeArrowheads="1"/>
          </p:cNvSpPr>
          <p:nvPr/>
        </p:nvSpPr>
        <p:spPr bwMode="auto">
          <a:xfrm>
            <a:off x="3416300" y="2124996"/>
            <a:ext cx="5400000" cy="252364"/>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Sample space of the experiment, 4 events</a:t>
            </a:r>
          </a:p>
        </p:txBody>
      </p:sp>
      <p:sp>
        <p:nvSpPr>
          <p:cNvPr id="17" name="Rectangle 2"/>
          <p:cNvSpPr>
            <a:spLocks noChangeArrowheads="1"/>
          </p:cNvSpPr>
          <p:nvPr/>
        </p:nvSpPr>
        <p:spPr bwMode="auto">
          <a:xfrm>
            <a:off x="3416300" y="2605960"/>
            <a:ext cx="5727700" cy="2520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Events of interest, at least one head occurs</a:t>
            </a:r>
          </a:p>
        </p:txBody>
      </p:sp>
      <p:graphicFrame>
        <p:nvGraphicFramePr>
          <p:cNvPr id="283658" name="Object 4"/>
          <p:cNvGraphicFramePr>
            <a:graphicFrameLocks noChangeAspect="1"/>
          </p:cNvGraphicFramePr>
          <p:nvPr/>
        </p:nvGraphicFramePr>
        <p:xfrm>
          <a:off x="719598" y="2999042"/>
          <a:ext cx="1262062" cy="708025"/>
        </p:xfrm>
        <a:graphic>
          <a:graphicData uri="http://schemas.openxmlformats.org/presentationml/2006/ole">
            <mc:AlternateContent xmlns:mc="http://schemas.openxmlformats.org/markup-compatibility/2006">
              <mc:Choice xmlns:v="urn:schemas-microsoft-com:vml" Requires="v">
                <p:oleObj spid="_x0000_s105485" name="Equation" r:id="rId7" imgW="698400" imgH="393480" progId="Equation.DSMT4">
                  <p:embed/>
                </p:oleObj>
              </mc:Choice>
              <mc:Fallback>
                <p:oleObj name="Equation" r:id="rId7" imgW="698400" imgH="393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598" y="2999042"/>
                        <a:ext cx="12620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197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childTnLst>
                          </p:cTn>
                        </p:par>
                        <p:par>
                          <p:cTn id="21" fill="hold">
                            <p:stCondLst>
                              <p:cond delay="1500"/>
                            </p:stCondLst>
                            <p:childTnLst>
                              <p:par>
                                <p:cTn id="22" presetID="47"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childTnLst>
                          </p:cTn>
                        </p:par>
                        <p:par>
                          <p:cTn id="32" fill="hold">
                            <p:stCondLst>
                              <p:cond delay="1000"/>
                            </p:stCondLst>
                            <p:childTnLst>
                              <p:par>
                                <p:cTn id="33" presetID="47"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3658"/>
                                        </p:tgtEl>
                                        <p:attrNameLst>
                                          <p:attrName>style.visibility</p:attrName>
                                        </p:attrNameLst>
                                      </p:cBhvr>
                                      <p:to>
                                        <p:strVal val="visible"/>
                                      </p:to>
                                    </p:set>
                                    <p:animEffect transition="in" filter="fade">
                                      <p:cBhvr>
                                        <p:cTn id="42" dur="1000"/>
                                        <p:tgtEl>
                                          <p:spTgt spid="283658"/>
                                        </p:tgtEl>
                                      </p:cBhvr>
                                    </p:animEffect>
                                  </p:childTnLst>
                                </p:cTn>
                              </p:par>
                            </p:childTnLst>
                          </p:cTn>
                        </p:par>
                        <p:par>
                          <p:cTn id="43" fill="hold">
                            <p:stCondLst>
                              <p:cond delay="1000"/>
                            </p:stCondLst>
                            <p:childTnLst>
                              <p:par>
                                <p:cTn id="44" presetID="54" presetClass="entr" presetSubtype="0" accel="10000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1000" fill="hold"/>
                                        <p:tgtEl>
                                          <p:spTgt spid="18"/>
                                        </p:tgtEl>
                                        <p:attrNameLst>
                                          <p:attrName>ppt_w</p:attrName>
                                        </p:attrNameLst>
                                      </p:cBhvr>
                                      <p:tavLst>
                                        <p:tav tm="0">
                                          <p:val>
                                            <p:strVal val="#ppt_w*0.05"/>
                                          </p:val>
                                        </p:tav>
                                        <p:tav tm="100000">
                                          <p:val>
                                            <p:strVal val="#ppt_w"/>
                                          </p:val>
                                        </p:tav>
                                      </p:tavLst>
                                    </p:anim>
                                    <p:anim calcmode="lin" valueType="num">
                                      <p:cBhvr>
                                        <p:cTn id="47" dur="1000" fill="hold"/>
                                        <p:tgtEl>
                                          <p:spTgt spid="18"/>
                                        </p:tgtEl>
                                        <p:attrNameLst>
                                          <p:attrName>ppt_h</p:attrName>
                                        </p:attrNameLst>
                                      </p:cBhvr>
                                      <p:tavLst>
                                        <p:tav tm="0">
                                          <p:val>
                                            <p:strVal val="#ppt_h"/>
                                          </p:val>
                                        </p:tav>
                                        <p:tav tm="100000">
                                          <p:val>
                                            <p:strVal val="#ppt_h"/>
                                          </p:val>
                                        </p:tav>
                                      </p:tavLst>
                                    </p:anim>
                                    <p:anim calcmode="lin" valueType="num">
                                      <p:cBhvr>
                                        <p:cTn id="48" dur="1000" fill="hold"/>
                                        <p:tgtEl>
                                          <p:spTgt spid="18"/>
                                        </p:tgtEl>
                                        <p:attrNameLst>
                                          <p:attrName>ppt_x</p:attrName>
                                        </p:attrNameLst>
                                      </p:cBhvr>
                                      <p:tavLst>
                                        <p:tav tm="0">
                                          <p:val>
                                            <p:strVal val="#ppt_x-.2"/>
                                          </p:val>
                                        </p:tav>
                                        <p:tav tm="100000">
                                          <p:val>
                                            <p:strVal val="#ppt_x"/>
                                          </p:val>
                                        </p:tav>
                                      </p:tavLst>
                                    </p:anim>
                                    <p:anim calcmode="lin" valueType="num">
                                      <p:cBhvr>
                                        <p:cTn id="49" dur="1000" fill="hold"/>
                                        <p:tgtEl>
                                          <p:spTgt spid="18"/>
                                        </p:tgtEl>
                                        <p:attrNameLst>
                                          <p:attrName>ppt_y</p:attrName>
                                        </p:attrNameLst>
                                      </p:cBhvr>
                                      <p:tavLst>
                                        <p:tav tm="0">
                                          <p:val>
                                            <p:strVal val="#ppt_y"/>
                                          </p:val>
                                        </p:tav>
                                        <p:tav tm="100000">
                                          <p:val>
                                            <p:strVal val="#ppt_y"/>
                                          </p:val>
                                        </p:tav>
                                      </p:tavLst>
                                    </p:anim>
                                    <p:animEffect transition="in" filter="fade">
                                      <p:cBhvr>
                                        <p:cTn id="5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build="p"/>
      <p:bldP spid="11" grpId="0" animBg="1"/>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Homework 2A</a:t>
            </a:r>
          </a:p>
        </p:txBody>
      </p:sp>
      <p:sp>
        <p:nvSpPr>
          <p:cNvPr id="11" name="Rectangle 2"/>
          <p:cNvSpPr>
            <a:spLocks noChangeArrowheads="1"/>
          </p:cNvSpPr>
          <p:nvPr/>
        </p:nvSpPr>
        <p:spPr bwMode="auto">
          <a:xfrm>
            <a:off x="3133725" y="0"/>
            <a:ext cx="6010275" cy="233363"/>
          </a:xfrm>
          <a:prstGeom prst="rect">
            <a:avLst/>
          </a:prstGeom>
          <a:noFill/>
          <a:ln w="9525" algn="ctr">
            <a:noFill/>
            <a:miter lim="800000"/>
            <a:headEnd/>
            <a:tailEnd/>
          </a:ln>
        </p:spPr>
        <p:txBody>
          <a:bodyPr wrap="none" bIns="82800" anchor="ctr"/>
          <a:lstStyle/>
          <a:p>
            <a:pPr algn="l"/>
            <a:r>
              <a:rPr lang="en-US" sz="1400" dirty="0"/>
              <a:t>Probability and Statistics</a:t>
            </a:r>
          </a:p>
        </p:txBody>
      </p:sp>
      <p:sp>
        <p:nvSpPr>
          <p:cNvPr id="12" name="Rectangle 2"/>
          <p:cNvSpPr>
            <a:spLocks noChangeArrowheads="1"/>
          </p:cNvSpPr>
          <p:nvPr/>
        </p:nvSpPr>
        <p:spPr bwMode="auto">
          <a:xfrm>
            <a:off x="71438" y="863600"/>
            <a:ext cx="9072562" cy="3054350"/>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a:tabLst>
                <a:tab pos="531813" algn="l"/>
              </a:tabLst>
            </a:pPr>
            <a:r>
              <a:rPr lang="en-US" sz="1600" dirty="0">
                <a:solidFill>
                  <a:schemeClr val="tx1"/>
                </a:solidFill>
              </a:rPr>
              <a:t>A satellite can fail for many possible reason, two of which are computer failure and engine failure. For a given mission, it is known that:</a:t>
            </a:r>
            <a:br>
              <a:rPr lang="en-US" sz="1600" dirty="0">
                <a:solidFill>
                  <a:schemeClr val="tx1"/>
                </a:solidFill>
              </a:rPr>
            </a:br>
            <a:r>
              <a:rPr lang="en-US" sz="1600" dirty="0">
                <a:solidFill>
                  <a:schemeClr val="tx1"/>
                </a:solidFill>
              </a:rPr>
              <a:t>	The probability of engine failure is 0.008.</a:t>
            </a:r>
            <a:br>
              <a:rPr lang="en-US" sz="1600" dirty="0">
                <a:solidFill>
                  <a:schemeClr val="tx1"/>
                </a:solidFill>
              </a:rPr>
            </a:br>
            <a:r>
              <a:rPr lang="en-US" sz="1600" dirty="0">
                <a:solidFill>
                  <a:schemeClr val="tx1"/>
                </a:solidFill>
              </a:rPr>
              <a:t>	The probability of computer failure is 0.001.</a:t>
            </a:r>
            <a:br>
              <a:rPr lang="en-US" sz="1600" dirty="0">
                <a:solidFill>
                  <a:schemeClr val="tx1"/>
                </a:solidFill>
              </a:rPr>
            </a:br>
            <a:r>
              <a:rPr lang="en-US" sz="1600" dirty="0">
                <a:solidFill>
                  <a:schemeClr val="tx1"/>
                </a:solidFill>
              </a:rPr>
              <a:t>	Given engine failure, the probability of satellite failure is 0.98.</a:t>
            </a:r>
            <a:br>
              <a:rPr lang="en-US" sz="1600" dirty="0">
                <a:solidFill>
                  <a:schemeClr val="tx1"/>
                </a:solidFill>
              </a:rPr>
            </a:br>
            <a:r>
              <a:rPr lang="en-US" sz="1600" dirty="0">
                <a:solidFill>
                  <a:schemeClr val="tx1"/>
                </a:solidFill>
              </a:rPr>
              <a:t>	Given computer failure, the probability of satellite failure is 0.45.</a:t>
            </a:r>
            <a:br>
              <a:rPr lang="en-US" sz="1600" dirty="0">
                <a:solidFill>
                  <a:schemeClr val="tx1"/>
                </a:solidFill>
              </a:rPr>
            </a:br>
            <a:r>
              <a:rPr lang="en-US" sz="1600" dirty="0">
                <a:solidFill>
                  <a:schemeClr val="tx1"/>
                </a:solidFill>
              </a:rPr>
              <a:t>	Given any other component failure, the probability of satellite failure is zero.</a:t>
            </a:r>
          </a:p>
          <a:p>
            <a:pPr marL="811213" indent="-457200" algn="l">
              <a:lnSpc>
                <a:spcPct val="90000"/>
              </a:lnSpc>
              <a:spcBef>
                <a:spcPct val="30000"/>
              </a:spcBef>
              <a:buClr>
                <a:srgbClr val="FF2E62"/>
              </a:buClr>
              <a:buAutoNum type="alphaLcParenBoth"/>
              <a:tabLst>
                <a:tab pos="8702675" algn="r"/>
              </a:tabLst>
            </a:pPr>
            <a:r>
              <a:rPr lang="en-US" sz="1600" dirty="0">
                <a:solidFill>
                  <a:schemeClr val="tx1"/>
                </a:solidFill>
              </a:rPr>
              <a:t>Determine the probability that a satellite fails. 	</a:t>
            </a:r>
            <a:r>
              <a:rPr lang="en-US" sz="1600" dirty="0">
                <a:solidFill>
                  <a:schemeClr val="bg1">
                    <a:lumMod val="50000"/>
                  </a:schemeClr>
                </a:solidFill>
                <a:cs typeface="Times New Roman" pitchFamily="18" charset="0"/>
              </a:rPr>
              <a:t> </a:t>
            </a:r>
            <a:r>
              <a:rPr lang="en-US" sz="1100" dirty="0">
                <a:solidFill>
                  <a:schemeClr val="bg1">
                    <a:lumMod val="50000"/>
                  </a:schemeClr>
                </a:solidFill>
                <a:cs typeface="Times New Roman" pitchFamily="18" charset="0"/>
              </a:rPr>
              <a:t>(Soo.2.11)</a:t>
            </a:r>
            <a:endParaRPr lang="en-US" sz="1100" dirty="0">
              <a:solidFill>
                <a:schemeClr val="tx1"/>
              </a:solidFill>
            </a:endParaRPr>
          </a:p>
          <a:p>
            <a:pPr marL="811213" indent="-457200" algn="l">
              <a:lnSpc>
                <a:spcPct val="90000"/>
              </a:lnSpc>
              <a:spcBef>
                <a:spcPct val="30000"/>
              </a:spcBef>
              <a:buClr>
                <a:srgbClr val="FF2E62"/>
              </a:buClr>
              <a:buAutoNum type="alphaLcParenBoth"/>
              <a:tabLst>
                <a:tab pos="8702675" algn="r"/>
              </a:tabLst>
            </a:pPr>
            <a:r>
              <a:rPr lang="en-US" sz="1600" dirty="0">
                <a:solidFill>
                  <a:schemeClr val="tx1"/>
                </a:solidFill>
              </a:rPr>
              <a:t>Determine the probability that a satellite fails and is due to engine failure.</a:t>
            </a:r>
          </a:p>
          <a:p>
            <a:pPr marL="811213" indent="-457200" algn="l">
              <a:lnSpc>
                <a:spcPct val="90000"/>
              </a:lnSpc>
              <a:spcBef>
                <a:spcPct val="30000"/>
              </a:spcBef>
              <a:buClr>
                <a:srgbClr val="FF2E62"/>
              </a:buClr>
              <a:buAutoNum type="alphaLcParenBoth"/>
              <a:tabLst>
                <a:tab pos="8702675" algn="r"/>
              </a:tabLst>
            </a:pPr>
            <a:r>
              <a:rPr lang="en-US" sz="1600" dirty="0">
                <a:solidFill>
                  <a:schemeClr val="tx1"/>
                </a:solidFill>
              </a:rPr>
              <a:t>Assume that engines in different satellites perform independently. Given a satellite has failed as a result of engine failure, what is the probability that the same will happen to another satellite?</a:t>
            </a:r>
            <a:endParaRPr lang="en-US" sz="1600" dirty="0">
              <a:solidFill>
                <a:schemeClr val="tx1"/>
              </a:solidFill>
              <a:latin typeface="Symbol" pitchFamily="18" charset="2"/>
            </a:endParaRPr>
          </a:p>
        </p:txBody>
      </p:sp>
      <p:sp>
        <p:nvSpPr>
          <p:cNvPr id="5" name="Rectangle 2"/>
          <p:cNvSpPr>
            <a:spLocks noChangeArrowheads="1"/>
          </p:cNvSpPr>
          <p:nvPr/>
        </p:nvSpPr>
        <p:spPr bwMode="auto">
          <a:xfrm>
            <a:off x="71438" y="4273550"/>
            <a:ext cx="9072562" cy="1600200"/>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startAt="2"/>
              <a:tabLst>
                <a:tab pos="811213" algn="l"/>
                <a:tab pos="8693150" algn="r"/>
              </a:tabLst>
            </a:pPr>
            <a:r>
              <a:rPr lang="en-US" sz="1600" dirty="0">
                <a:solidFill>
                  <a:schemeClr val="tx1"/>
                </a:solidFill>
              </a:rPr>
              <a:t>You have two boxes, one with 4 black balls and 3 white balls, the other with 2 black balls and 2 white balls. You pick one box at random and then select a ball from the box. 	</a:t>
            </a:r>
            <a:r>
              <a:rPr lang="en-US" sz="1100" dirty="0">
                <a:solidFill>
                  <a:schemeClr val="tx1">
                    <a:lumMod val="50000"/>
                    <a:lumOff val="50000"/>
                  </a:schemeClr>
                </a:solidFill>
              </a:rPr>
              <a:t>(Utah.L3)</a:t>
            </a:r>
          </a:p>
          <a:p>
            <a:pPr marL="804863" indent="-449263" algn="l">
              <a:lnSpc>
                <a:spcPct val="90000"/>
              </a:lnSpc>
              <a:spcBef>
                <a:spcPct val="30000"/>
              </a:spcBef>
              <a:buClr>
                <a:srgbClr val="FF2E62"/>
              </a:buClr>
              <a:buAutoNum type="alphaLcParenBoth"/>
              <a:tabLst>
                <a:tab pos="811213" algn="l"/>
              </a:tabLst>
            </a:pPr>
            <a:r>
              <a:rPr lang="en-US" sz="1600" dirty="0">
                <a:solidFill>
                  <a:schemeClr val="tx1"/>
                </a:solidFill>
              </a:rPr>
              <a:t>What is the probability that the ball is white?</a:t>
            </a:r>
          </a:p>
          <a:p>
            <a:pPr marL="804863" indent="-449263" algn="l">
              <a:lnSpc>
                <a:spcPct val="90000"/>
              </a:lnSpc>
              <a:spcBef>
                <a:spcPct val="30000"/>
              </a:spcBef>
              <a:buClr>
                <a:srgbClr val="FF2E62"/>
              </a:buClr>
              <a:buAutoNum type="alphaLcParenBoth"/>
              <a:tabLst>
                <a:tab pos="811213" algn="l"/>
              </a:tabLst>
            </a:pPr>
            <a:r>
              <a:rPr lang="en-US" sz="1600" dirty="0">
                <a:solidFill>
                  <a:schemeClr val="tx1"/>
                </a:solidFill>
              </a:rPr>
              <a:t>If you picked a black ball, what is the probability that it comes from the first box?</a:t>
            </a:r>
          </a:p>
          <a:p>
            <a:pPr marL="354013" indent="-354013" algn="l">
              <a:lnSpc>
                <a:spcPct val="90000"/>
              </a:lnSpc>
              <a:spcBef>
                <a:spcPct val="30000"/>
              </a:spcBef>
              <a:buClr>
                <a:srgbClr val="FF2E62"/>
              </a:buClr>
              <a:buAutoNum type="alphaLcParenBoth"/>
              <a:tabLst>
                <a:tab pos="811213" algn="l"/>
              </a:tabLst>
            </a:pPr>
            <a:endParaRPr lang="en-US" sz="1600" dirty="0">
              <a:solidFill>
                <a:schemeClr val="tx1"/>
              </a:solidFill>
            </a:endParaRPr>
          </a:p>
          <a:p>
            <a:pPr marL="354013" indent="-354013" algn="l">
              <a:lnSpc>
                <a:spcPct val="90000"/>
              </a:lnSpc>
              <a:spcBef>
                <a:spcPct val="30000"/>
              </a:spcBef>
              <a:buClr>
                <a:srgbClr val="FF2E62"/>
              </a:buClr>
              <a:buFont typeface="+mj-lt"/>
              <a:buAutoNum type="arabicPeriod"/>
              <a:tabLst>
                <a:tab pos="811213" algn="l"/>
              </a:tabLst>
            </a:pPr>
            <a:endParaRPr lang="en-US" sz="1600" dirty="0">
              <a:solidFill>
                <a:schemeClr val="tx1"/>
              </a:solidFill>
              <a:latin typeface="Symbol" pitchFamily="18" charset="2"/>
            </a:endParaRPr>
          </a:p>
        </p:txBody>
      </p:sp>
    </p:spTree>
    <p:extLst>
      <p:ext uri="{BB962C8B-B14F-4D97-AF65-F5344CB8AC3E}">
        <p14:creationId xmlns:p14="http://schemas.microsoft.com/office/powerpoint/2010/main" val="12689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1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10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1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10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bwMode="auto">
          <a:xfrm>
            <a:off x="6942392" y="5103352"/>
            <a:ext cx="489600" cy="45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9" name="Rectangle 38"/>
          <p:cNvSpPr/>
          <p:nvPr/>
        </p:nvSpPr>
        <p:spPr bwMode="auto">
          <a:xfrm>
            <a:off x="6942392" y="5651500"/>
            <a:ext cx="489600" cy="45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2" name="Rectangle 31"/>
          <p:cNvSpPr/>
          <p:nvPr/>
        </p:nvSpPr>
        <p:spPr bwMode="auto">
          <a:xfrm>
            <a:off x="6957552" y="3013996"/>
            <a:ext cx="488950" cy="45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Probability of an Event</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2.4</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Probability of an Event</a:t>
            </a:r>
          </a:p>
        </p:txBody>
      </p:sp>
      <p:sp>
        <p:nvSpPr>
          <p:cNvPr id="11" name="Rectangle 2"/>
          <p:cNvSpPr>
            <a:spLocks noChangeArrowheads="1"/>
          </p:cNvSpPr>
          <p:nvPr/>
        </p:nvSpPr>
        <p:spPr bwMode="auto">
          <a:xfrm>
            <a:off x="71438" y="1030104"/>
            <a:ext cx="9072562" cy="841804"/>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 dice is loaded in such a way that an even number is </a:t>
            </a:r>
            <a:r>
              <a:rPr lang="en-US" sz="2000" i="1" dirty="0">
                <a:solidFill>
                  <a:schemeClr val="tx1"/>
                </a:solidFill>
              </a:rPr>
              <a:t>twice</a:t>
            </a:r>
            <a:r>
              <a:rPr lang="en-US" sz="2000" dirty="0">
                <a:solidFill>
                  <a:schemeClr val="tx1"/>
                </a:solidFill>
              </a:rPr>
              <a:t> as likely to occur as an odd number. If </a:t>
            </a:r>
            <a:r>
              <a:rPr lang="en-US" sz="2000" i="1" dirty="0">
                <a:solidFill>
                  <a:schemeClr val="tx1"/>
                </a:solidFill>
              </a:rPr>
              <a:t>E</a:t>
            </a:r>
            <a:r>
              <a:rPr lang="en-US" sz="2000" dirty="0">
                <a:solidFill>
                  <a:schemeClr val="tx1"/>
                </a:solidFill>
              </a:rPr>
              <a:t> is the event that a number less than 4 occurs on a single toss of the dice, find </a:t>
            </a:r>
            <a:r>
              <a:rPr lang="en-US" sz="2000" i="1" dirty="0">
                <a:solidFill>
                  <a:schemeClr val="tx1"/>
                </a:solidFill>
              </a:rPr>
              <a:t>P</a:t>
            </a:r>
            <a:r>
              <a:rPr lang="en-US" sz="2000" dirty="0">
                <a:solidFill>
                  <a:schemeClr val="tx1"/>
                </a:solidFill>
              </a:rPr>
              <a:t>(</a:t>
            </a:r>
            <a:r>
              <a:rPr lang="en-US" sz="2000" i="1" dirty="0">
                <a:solidFill>
                  <a:schemeClr val="tx1"/>
                </a:solidFill>
              </a:rPr>
              <a:t>E</a:t>
            </a:r>
            <a:r>
              <a:rPr lang="en-US" sz="2000" dirty="0">
                <a:solidFill>
                  <a:schemeClr val="tx1"/>
                </a:solidFill>
              </a:rPr>
              <a:t>).</a:t>
            </a:r>
          </a:p>
        </p:txBody>
      </p:sp>
      <p:grpSp>
        <p:nvGrpSpPr>
          <p:cNvPr id="2" name="Group 16"/>
          <p:cNvGrpSpPr/>
          <p:nvPr/>
        </p:nvGrpSpPr>
        <p:grpSpPr>
          <a:xfrm>
            <a:off x="0" y="791702"/>
            <a:ext cx="727075" cy="1080000"/>
            <a:chOff x="0" y="2717800"/>
            <a:chExt cx="727075" cy="1080000"/>
          </a:xfrm>
        </p:grpSpPr>
        <p:sp>
          <p:nvSpPr>
            <p:cNvPr id="13" name="Rectangle 12"/>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4" name="Straight Connector 13"/>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5" name="Rectangle 14"/>
          <p:cNvSpPr/>
          <p:nvPr/>
        </p:nvSpPr>
        <p:spPr bwMode="auto">
          <a:xfrm>
            <a:off x="0" y="1990304"/>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16" name="Object 15"/>
          <p:cNvGraphicFramePr>
            <a:graphicFrameLocks noChangeAspect="1"/>
          </p:cNvGraphicFramePr>
          <p:nvPr/>
        </p:nvGraphicFramePr>
        <p:xfrm>
          <a:off x="764254" y="2079204"/>
          <a:ext cx="1951038" cy="363538"/>
        </p:xfrm>
        <a:graphic>
          <a:graphicData uri="http://schemas.openxmlformats.org/presentationml/2006/ole">
            <mc:AlternateContent xmlns:mc="http://schemas.openxmlformats.org/markup-compatibility/2006">
              <mc:Choice xmlns:v="urn:schemas-microsoft-com:vml" Requires="v">
                <p:oleObj spid="_x0000_s106531" name="Equation" r:id="rId3" imgW="1079280" imgH="203040" progId="Equation.DSMT4">
                  <p:embed/>
                </p:oleObj>
              </mc:Choice>
              <mc:Fallback>
                <p:oleObj name="Equation" r:id="rId3" imgW="107928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254" y="2079204"/>
                        <a:ext cx="1951038"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4"/>
          <p:cNvGraphicFramePr>
            <a:graphicFrameLocks noChangeAspect="1"/>
          </p:cNvGraphicFramePr>
          <p:nvPr/>
        </p:nvGraphicFramePr>
        <p:xfrm>
          <a:off x="3860134" y="2065798"/>
          <a:ext cx="1630362" cy="388937"/>
        </p:xfrm>
        <a:graphic>
          <a:graphicData uri="http://schemas.openxmlformats.org/presentationml/2006/ole">
            <mc:AlternateContent xmlns:mc="http://schemas.openxmlformats.org/markup-compatibility/2006">
              <mc:Choice xmlns:v="urn:schemas-microsoft-com:vml" Requires="v">
                <p:oleObj spid="_x0000_s106532" name="Equation" r:id="rId5" imgW="901440" imgH="215640" progId="Equation.DSMT4">
                  <p:embed/>
                </p:oleObj>
              </mc:Choice>
              <mc:Fallback>
                <p:oleObj name="Equation" r:id="rId5" imgW="90144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0134" y="2065798"/>
                        <a:ext cx="1630362"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4"/>
          <p:cNvGraphicFramePr>
            <a:graphicFrameLocks noChangeAspect="1"/>
          </p:cNvGraphicFramePr>
          <p:nvPr/>
        </p:nvGraphicFramePr>
        <p:xfrm>
          <a:off x="3964654" y="2537952"/>
          <a:ext cx="1470025" cy="387350"/>
        </p:xfrm>
        <a:graphic>
          <a:graphicData uri="http://schemas.openxmlformats.org/presentationml/2006/ole">
            <mc:AlternateContent xmlns:mc="http://schemas.openxmlformats.org/markup-compatibility/2006">
              <mc:Choice xmlns:v="urn:schemas-microsoft-com:vml" Requires="v">
                <p:oleObj spid="_x0000_s106533" name="Equation" r:id="rId7" imgW="812520" imgH="215640" progId="Equation.DSMT4">
                  <p:embed/>
                </p:oleObj>
              </mc:Choice>
              <mc:Fallback>
                <p:oleObj name="Equation" r:id="rId7" imgW="81252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4654" y="2537952"/>
                        <a:ext cx="14700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749300" y="2554748"/>
          <a:ext cx="1285875" cy="363538"/>
        </p:xfrm>
        <a:graphic>
          <a:graphicData uri="http://schemas.openxmlformats.org/presentationml/2006/ole">
            <mc:AlternateContent xmlns:mc="http://schemas.openxmlformats.org/markup-compatibility/2006">
              <mc:Choice xmlns:v="urn:schemas-microsoft-com:vml" Requires="v">
                <p:oleObj spid="_x0000_s106534" name="Equation" r:id="rId9" imgW="711000" imgH="203040" progId="Equation.DSMT4">
                  <p:embed/>
                </p:oleObj>
              </mc:Choice>
              <mc:Fallback>
                <p:oleObj name="Equation" r:id="rId9" imgW="71100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9300" y="2554748"/>
                        <a:ext cx="1285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4"/>
          <p:cNvGraphicFramePr>
            <a:graphicFrameLocks noChangeAspect="1"/>
          </p:cNvGraphicFramePr>
          <p:nvPr/>
        </p:nvGraphicFramePr>
        <p:xfrm>
          <a:off x="4198937" y="3043238"/>
          <a:ext cx="3262313" cy="387350"/>
        </p:xfrm>
        <a:graphic>
          <a:graphicData uri="http://schemas.openxmlformats.org/presentationml/2006/ole">
            <mc:AlternateContent xmlns:mc="http://schemas.openxmlformats.org/markup-compatibility/2006">
              <mc:Choice xmlns:v="urn:schemas-microsoft-com:vml" Requires="v">
                <p:oleObj spid="_x0000_s106535" name="Equation" r:id="rId11" imgW="1803240" imgH="215640" progId="Equation.DSMT4">
                  <p:embed/>
                </p:oleObj>
              </mc:Choice>
              <mc:Fallback>
                <p:oleObj name="Equation" r:id="rId11" imgW="180324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8937" y="3043238"/>
                        <a:ext cx="3262313"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2"/>
          <p:cNvSpPr>
            <a:spLocks noChangeArrowheads="1"/>
          </p:cNvSpPr>
          <p:nvPr/>
        </p:nvSpPr>
        <p:spPr bwMode="auto">
          <a:xfrm>
            <a:off x="71438" y="4039298"/>
            <a:ext cx="9072562" cy="841804"/>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As the last example, let </a:t>
            </a:r>
            <a:r>
              <a:rPr lang="en-US" sz="2000" i="1" dirty="0">
                <a:solidFill>
                  <a:schemeClr val="tx1"/>
                </a:solidFill>
              </a:rPr>
              <a:t>A</a:t>
            </a:r>
            <a:r>
              <a:rPr lang="en-US" sz="2000" dirty="0">
                <a:solidFill>
                  <a:schemeClr val="tx1"/>
                </a:solidFill>
              </a:rPr>
              <a:t> be the event that an even number turns up and let </a:t>
            </a:r>
            <a:r>
              <a:rPr lang="en-US" sz="2000" i="1" dirty="0">
                <a:solidFill>
                  <a:schemeClr val="tx1"/>
                </a:solidFill>
              </a:rPr>
              <a:t>B</a:t>
            </a:r>
            <a:r>
              <a:rPr lang="en-US" sz="2000" dirty="0">
                <a:solidFill>
                  <a:schemeClr val="tx1"/>
                </a:solidFill>
              </a:rPr>
              <a:t> be the event that a number divisible by 3 occurs. Find </a:t>
            </a:r>
            <a:r>
              <a:rPr lang="en-US" sz="2000" i="1" dirty="0">
                <a:solidFill>
                  <a:schemeClr val="tx1"/>
                </a:solidFill>
              </a:rPr>
              <a:t>P</a:t>
            </a:r>
            <a:r>
              <a:rPr lang="en-US" sz="2000" dirty="0">
                <a:solidFill>
                  <a:schemeClr val="tx1"/>
                </a:solidFill>
              </a:rPr>
              <a:t>(</a:t>
            </a:r>
            <a:r>
              <a:rPr lang="en-US" sz="2000" i="1" dirty="0">
                <a:solidFill>
                  <a:schemeClr val="tx1"/>
                </a:solidFill>
              </a:rPr>
              <a:t>A</a:t>
            </a:r>
            <a:r>
              <a:rPr lang="en-US" sz="2000" dirty="0">
                <a:solidFill>
                  <a:schemeClr val="tx1"/>
                </a:solidFill>
              </a:rPr>
              <a:t> </a:t>
            </a:r>
            <a:r>
              <a:rPr lang="en-US" sz="2000" dirty="0">
                <a:solidFill>
                  <a:schemeClr val="tx1"/>
                </a:solidFill>
                <a:latin typeface="Symbol" pitchFamily="18" charset="2"/>
              </a:rPr>
              <a:t>È</a:t>
            </a:r>
            <a:r>
              <a:rPr lang="en-US" sz="2000" dirty="0">
                <a:solidFill>
                  <a:schemeClr val="tx1"/>
                </a:solidFill>
              </a:rPr>
              <a:t> </a:t>
            </a:r>
            <a:r>
              <a:rPr lang="en-US" sz="2000" i="1" dirty="0">
                <a:solidFill>
                  <a:schemeClr val="tx1"/>
                </a:solidFill>
              </a:rPr>
              <a:t>B</a:t>
            </a:r>
            <a:r>
              <a:rPr lang="en-US" sz="2000" dirty="0">
                <a:solidFill>
                  <a:schemeClr val="tx1"/>
                </a:solidFill>
              </a:rPr>
              <a:t>) and </a:t>
            </a:r>
            <a:r>
              <a:rPr lang="en-US" sz="2000" i="1" dirty="0">
                <a:solidFill>
                  <a:schemeClr val="tx1"/>
                </a:solidFill>
              </a:rPr>
              <a:t>P</a:t>
            </a:r>
            <a:r>
              <a:rPr lang="en-US" sz="2000" dirty="0">
                <a:solidFill>
                  <a:schemeClr val="tx1"/>
                </a:solidFill>
              </a:rPr>
              <a:t>(</a:t>
            </a:r>
            <a:r>
              <a:rPr lang="en-US" sz="2000" i="1" dirty="0">
                <a:solidFill>
                  <a:schemeClr val="tx1"/>
                </a:solidFill>
              </a:rPr>
              <a:t>A</a:t>
            </a:r>
            <a:r>
              <a:rPr lang="en-US" sz="2000" dirty="0">
                <a:solidFill>
                  <a:schemeClr val="tx1"/>
                </a:solidFill>
              </a:rPr>
              <a:t> </a:t>
            </a:r>
            <a:r>
              <a:rPr lang="en-US" sz="2000" dirty="0">
                <a:solidFill>
                  <a:schemeClr val="tx1"/>
                </a:solidFill>
                <a:latin typeface="Symbol" pitchFamily="18" charset="2"/>
              </a:rPr>
              <a:t>Ç</a:t>
            </a:r>
            <a:r>
              <a:rPr lang="en-US" sz="2000" dirty="0">
                <a:solidFill>
                  <a:schemeClr val="tx1"/>
                </a:solidFill>
              </a:rPr>
              <a:t> </a:t>
            </a:r>
            <a:r>
              <a:rPr lang="en-US" sz="2000" i="1" dirty="0">
                <a:solidFill>
                  <a:schemeClr val="tx1"/>
                </a:solidFill>
              </a:rPr>
              <a:t>B</a:t>
            </a:r>
            <a:r>
              <a:rPr lang="en-US" sz="2000" dirty="0">
                <a:solidFill>
                  <a:schemeClr val="tx1"/>
                </a:solidFill>
              </a:rPr>
              <a:t>).</a:t>
            </a:r>
          </a:p>
        </p:txBody>
      </p:sp>
      <p:grpSp>
        <p:nvGrpSpPr>
          <p:cNvPr id="3" name="Group 16"/>
          <p:cNvGrpSpPr/>
          <p:nvPr/>
        </p:nvGrpSpPr>
        <p:grpSpPr>
          <a:xfrm>
            <a:off x="0" y="3799348"/>
            <a:ext cx="727075" cy="900000"/>
            <a:chOff x="0" y="2716252"/>
            <a:chExt cx="727075" cy="900000"/>
          </a:xfrm>
        </p:grpSpPr>
        <p:sp>
          <p:nvSpPr>
            <p:cNvPr id="28" name="Rectangle 27"/>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29" name="Straight Connector 28"/>
            <p:cNvCxnSpPr/>
            <p:nvPr/>
          </p:nvCxnSpPr>
          <p:spPr bwMode="auto">
            <a:xfrm rot="16200000" flipH="1">
              <a:off x="-323000" y="3166252"/>
              <a:ext cx="900000" cy="0"/>
            </a:xfrm>
            <a:prstGeom prst="line">
              <a:avLst/>
            </a:prstGeom>
            <a:noFill/>
            <a:ln w="12700" cap="flat" cmpd="sng" algn="ctr">
              <a:solidFill>
                <a:srgbClr val="FF5781"/>
              </a:solidFill>
              <a:prstDash val="solid"/>
              <a:round/>
              <a:headEnd type="none" w="med" len="med"/>
              <a:tailEnd type="none" w="med" len="med"/>
            </a:ln>
            <a:effectLst/>
          </p:spPr>
        </p:cxnSp>
      </p:grpSp>
      <p:sp>
        <p:nvSpPr>
          <p:cNvPr id="30" name="Rectangle 29"/>
          <p:cNvSpPr/>
          <p:nvPr/>
        </p:nvSpPr>
        <p:spPr bwMode="auto">
          <a:xfrm>
            <a:off x="0" y="49847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31" name="Object 30"/>
          <p:cNvGraphicFramePr>
            <a:graphicFrameLocks noChangeAspect="1"/>
          </p:cNvGraphicFramePr>
          <p:nvPr/>
        </p:nvGraphicFramePr>
        <p:xfrm>
          <a:off x="764254" y="5176680"/>
          <a:ext cx="1355725" cy="363538"/>
        </p:xfrm>
        <a:graphic>
          <a:graphicData uri="http://schemas.openxmlformats.org/presentationml/2006/ole">
            <mc:AlternateContent xmlns:mc="http://schemas.openxmlformats.org/markup-compatibility/2006">
              <mc:Choice xmlns:v="urn:schemas-microsoft-com:vml" Requires="v">
                <p:oleObj spid="_x0000_s106536" name="Equation" r:id="rId13" imgW="749160" imgH="203040" progId="Equation.DSMT4">
                  <p:embed/>
                </p:oleObj>
              </mc:Choice>
              <mc:Fallback>
                <p:oleObj name="Equation" r:id="rId13" imgW="74916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4254" y="5176680"/>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32"/>
          <p:cNvGraphicFramePr>
            <a:graphicFrameLocks noChangeAspect="1"/>
          </p:cNvGraphicFramePr>
          <p:nvPr/>
        </p:nvGraphicFramePr>
        <p:xfrm>
          <a:off x="749300" y="5718492"/>
          <a:ext cx="1103312" cy="363538"/>
        </p:xfrm>
        <a:graphic>
          <a:graphicData uri="http://schemas.openxmlformats.org/presentationml/2006/ole">
            <mc:AlternateContent xmlns:mc="http://schemas.openxmlformats.org/markup-compatibility/2006">
              <mc:Choice xmlns:v="urn:schemas-microsoft-com:vml" Requires="v">
                <p:oleObj spid="_x0000_s106537" name="Equation" r:id="rId15" imgW="609480" imgH="203040" progId="Equation.DSMT4">
                  <p:embed/>
                </p:oleObj>
              </mc:Choice>
              <mc:Fallback>
                <p:oleObj name="Equation" r:id="rId15" imgW="60948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9300" y="5718492"/>
                        <a:ext cx="11033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33"/>
          <p:cNvGraphicFramePr>
            <a:graphicFrameLocks noChangeAspect="1"/>
          </p:cNvGraphicFramePr>
          <p:nvPr/>
        </p:nvGraphicFramePr>
        <p:xfrm>
          <a:off x="2675255" y="5176838"/>
          <a:ext cx="2365375" cy="363537"/>
        </p:xfrm>
        <a:graphic>
          <a:graphicData uri="http://schemas.openxmlformats.org/presentationml/2006/ole">
            <mc:AlternateContent xmlns:mc="http://schemas.openxmlformats.org/markup-compatibility/2006">
              <mc:Choice xmlns:v="urn:schemas-microsoft-com:vml" Requires="v">
                <p:oleObj spid="_x0000_s106538" name="Equation" r:id="rId17" imgW="1307880" imgH="203040" progId="Equation.DSMT4">
                  <p:embed/>
                </p:oleObj>
              </mc:Choice>
              <mc:Fallback>
                <p:oleObj name="Equation" r:id="rId17" imgW="1307880" imgH="2030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75255" y="5176838"/>
                        <a:ext cx="23653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34"/>
          <p:cNvGraphicFramePr>
            <a:graphicFrameLocks noChangeAspect="1"/>
          </p:cNvGraphicFramePr>
          <p:nvPr/>
        </p:nvGraphicFramePr>
        <p:xfrm>
          <a:off x="2688590" y="5711190"/>
          <a:ext cx="1676400" cy="363538"/>
        </p:xfrm>
        <a:graphic>
          <a:graphicData uri="http://schemas.openxmlformats.org/presentationml/2006/ole">
            <mc:AlternateContent xmlns:mc="http://schemas.openxmlformats.org/markup-compatibility/2006">
              <mc:Choice xmlns:v="urn:schemas-microsoft-com:vml" Requires="v">
                <p:oleObj spid="_x0000_s106539" name="Equation" r:id="rId19" imgW="927000" imgH="203040" progId="Equation.DSMT4">
                  <p:embed/>
                </p:oleObj>
              </mc:Choice>
              <mc:Fallback>
                <p:oleObj name="Equation" r:id="rId19" imgW="92700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88590" y="5711190"/>
                        <a:ext cx="16764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5"/>
          <p:cNvGraphicFramePr>
            <a:graphicFrameLocks noChangeAspect="1"/>
          </p:cNvGraphicFramePr>
          <p:nvPr/>
        </p:nvGraphicFramePr>
        <p:xfrm>
          <a:off x="5249863" y="5165725"/>
          <a:ext cx="2181225" cy="385763"/>
        </p:xfrm>
        <a:graphic>
          <a:graphicData uri="http://schemas.openxmlformats.org/presentationml/2006/ole">
            <mc:AlternateContent xmlns:mc="http://schemas.openxmlformats.org/markup-compatibility/2006">
              <mc:Choice xmlns:v="urn:schemas-microsoft-com:vml" Requires="v">
                <p:oleObj spid="_x0000_s106540" name="Equation" r:id="rId21" imgW="1206360" imgH="215640" progId="Equation.DSMT4">
                  <p:embed/>
                </p:oleObj>
              </mc:Choice>
              <mc:Fallback>
                <p:oleObj name="Equation" r:id="rId21" imgW="1206360" imgH="21564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49863" y="5165725"/>
                        <a:ext cx="2181225"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36"/>
          <p:cNvGraphicFramePr>
            <a:graphicFrameLocks noChangeAspect="1"/>
          </p:cNvGraphicFramePr>
          <p:nvPr/>
        </p:nvGraphicFramePr>
        <p:xfrm>
          <a:off x="5254625" y="5700713"/>
          <a:ext cx="2179638" cy="387350"/>
        </p:xfrm>
        <a:graphic>
          <a:graphicData uri="http://schemas.openxmlformats.org/presentationml/2006/ole">
            <mc:AlternateContent xmlns:mc="http://schemas.openxmlformats.org/markup-compatibility/2006">
              <mc:Choice xmlns:v="urn:schemas-microsoft-com:vml" Requires="v">
                <p:oleObj spid="_x0000_s106541" name="Equation" r:id="rId23" imgW="1206360" imgH="215640" progId="Equation.DSMT4">
                  <p:embed/>
                </p:oleObj>
              </mc:Choice>
              <mc:Fallback>
                <p:oleObj name="Equation" r:id="rId23" imgW="1206360" imgH="21564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54625" y="5700713"/>
                        <a:ext cx="2179638"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50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10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lide(fromLeft)">
                                      <p:cBhvr>
                                        <p:cTn id="16" dur="500"/>
                                        <p:tgtEl>
                                          <p:spTgt spid="1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10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childTnLst>
                                </p:cTn>
                              </p:par>
                            </p:childTnLst>
                          </p:cTn>
                        </p:par>
                        <p:par>
                          <p:cTn id="41" fill="hold">
                            <p:stCondLst>
                              <p:cond delay="1000"/>
                            </p:stCondLst>
                            <p:childTnLst>
                              <p:par>
                                <p:cTn id="42" presetID="54" presetClass="entr" presetSubtype="0" accel="10000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p:cTn id="44" dur="1000" fill="hold"/>
                                        <p:tgtEl>
                                          <p:spTgt spid="32"/>
                                        </p:tgtEl>
                                        <p:attrNameLst>
                                          <p:attrName>ppt_w</p:attrName>
                                        </p:attrNameLst>
                                      </p:cBhvr>
                                      <p:tavLst>
                                        <p:tav tm="0">
                                          <p:val>
                                            <p:strVal val="#ppt_w*0.05"/>
                                          </p:val>
                                        </p:tav>
                                        <p:tav tm="100000">
                                          <p:val>
                                            <p:strVal val="#ppt_w"/>
                                          </p:val>
                                        </p:tav>
                                      </p:tavLst>
                                    </p:anim>
                                    <p:anim calcmode="lin" valueType="num">
                                      <p:cBhvr>
                                        <p:cTn id="45" dur="1000" fill="hold"/>
                                        <p:tgtEl>
                                          <p:spTgt spid="32"/>
                                        </p:tgtEl>
                                        <p:attrNameLst>
                                          <p:attrName>ppt_h</p:attrName>
                                        </p:attrNameLst>
                                      </p:cBhvr>
                                      <p:tavLst>
                                        <p:tav tm="0">
                                          <p:val>
                                            <p:strVal val="#ppt_h"/>
                                          </p:val>
                                        </p:tav>
                                        <p:tav tm="100000">
                                          <p:val>
                                            <p:strVal val="#ppt_h"/>
                                          </p:val>
                                        </p:tav>
                                      </p:tavLst>
                                    </p:anim>
                                    <p:anim calcmode="lin" valueType="num">
                                      <p:cBhvr>
                                        <p:cTn id="46" dur="1000" fill="hold"/>
                                        <p:tgtEl>
                                          <p:spTgt spid="32"/>
                                        </p:tgtEl>
                                        <p:attrNameLst>
                                          <p:attrName>ppt_x</p:attrName>
                                        </p:attrNameLst>
                                      </p:cBhvr>
                                      <p:tavLst>
                                        <p:tav tm="0">
                                          <p:val>
                                            <p:strVal val="#ppt_x-.2"/>
                                          </p:val>
                                        </p:tav>
                                        <p:tav tm="100000">
                                          <p:val>
                                            <p:strVal val="#ppt_x"/>
                                          </p:val>
                                        </p:tav>
                                      </p:tavLst>
                                    </p:anim>
                                    <p:anim calcmode="lin" valueType="num">
                                      <p:cBhvr>
                                        <p:cTn id="47" dur="1000" fill="hold"/>
                                        <p:tgtEl>
                                          <p:spTgt spid="32"/>
                                        </p:tgtEl>
                                        <p:attrNameLst>
                                          <p:attrName>ppt_y</p:attrName>
                                        </p:attrNameLst>
                                      </p:cBhvr>
                                      <p:tavLst>
                                        <p:tav tm="0">
                                          <p:val>
                                            <p:strVal val="#ppt_y"/>
                                          </p:val>
                                        </p:tav>
                                        <p:tav tm="100000">
                                          <p:val>
                                            <p:strVal val="#ppt_y"/>
                                          </p:val>
                                        </p:tav>
                                      </p:tavLst>
                                    </p:anim>
                                    <p:animEffect transition="in" filter="fade">
                                      <p:cBhvr>
                                        <p:cTn id="48" dur="10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slide(fromLeft)">
                                      <p:cBhvr>
                                        <p:cTn id="53" dur="500"/>
                                        <p:tgtEl>
                                          <p:spTgt spid="3"/>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25">
                                            <p:txEl>
                                              <p:pRg st="0" end="0"/>
                                            </p:txEl>
                                          </p:spTgt>
                                        </p:tgtEl>
                                        <p:attrNameLst>
                                          <p:attrName>style.visibility</p:attrName>
                                        </p:attrNameLst>
                                      </p:cBhvr>
                                      <p:to>
                                        <p:strVal val="visible"/>
                                      </p:to>
                                    </p:set>
                                    <p:animEffect transition="in" filter="fade">
                                      <p:cBhvr>
                                        <p:cTn id="57" dur="1000"/>
                                        <p:tgtEl>
                                          <p:spTgt spid="2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slide(fromLeft)">
                                      <p:cBhvr>
                                        <p:cTn id="62" dur="500"/>
                                        <p:tgtEl>
                                          <p:spTgt spid="30"/>
                                        </p:tgtEl>
                                      </p:cBhvr>
                                    </p:animEffec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10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10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10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1000"/>
                                        <p:tgtEl>
                                          <p:spTgt spid="36"/>
                                        </p:tgtEl>
                                      </p:cBhvr>
                                    </p:animEffect>
                                  </p:childTnLst>
                                </p:cTn>
                              </p:par>
                            </p:childTnLst>
                          </p:cTn>
                        </p:par>
                        <p:par>
                          <p:cTn id="82" fill="hold">
                            <p:stCondLst>
                              <p:cond delay="1000"/>
                            </p:stCondLst>
                            <p:childTnLst>
                              <p:par>
                                <p:cTn id="83" presetID="54" presetClass="entr" presetSubtype="0" accel="10000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1000" fill="hold"/>
                                        <p:tgtEl>
                                          <p:spTgt spid="38"/>
                                        </p:tgtEl>
                                        <p:attrNameLst>
                                          <p:attrName>ppt_w</p:attrName>
                                        </p:attrNameLst>
                                      </p:cBhvr>
                                      <p:tavLst>
                                        <p:tav tm="0">
                                          <p:val>
                                            <p:strVal val="#ppt_w*0.05"/>
                                          </p:val>
                                        </p:tav>
                                        <p:tav tm="100000">
                                          <p:val>
                                            <p:strVal val="#ppt_w"/>
                                          </p:val>
                                        </p:tav>
                                      </p:tavLst>
                                    </p:anim>
                                    <p:anim calcmode="lin" valueType="num">
                                      <p:cBhvr>
                                        <p:cTn id="86" dur="1000" fill="hold"/>
                                        <p:tgtEl>
                                          <p:spTgt spid="38"/>
                                        </p:tgtEl>
                                        <p:attrNameLst>
                                          <p:attrName>ppt_h</p:attrName>
                                        </p:attrNameLst>
                                      </p:cBhvr>
                                      <p:tavLst>
                                        <p:tav tm="0">
                                          <p:val>
                                            <p:strVal val="#ppt_h"/>
                                          </p:val>
                                        </p:tav>
                                        <p:tav tm="100000">
                                          <p:val>
                                            <p:strVal val="#ppt_h"/>
                                          </p:val>
                                        </p:tav>
                                      </p:tavLst>
                                    </p:anim>
                                    <p:anim calcmode="lin" valueType="num">
                                      <p:cBhvr>
                                        <p:cTn id="87" dur="1000" fill="hold"/>
                                        <p:tgtEl>
                                          <p:spTgt spid="38"/>
                                        </p:tgtEl>
                                        <p:attrNameLst>
                                          <p:attrName>ppt_x</p:attrName>
                                        </p:attrNameLst>
                                      </p:cBhvr>
                                      <p:tavLst>
                                        <p:tav tm="0">
                                          <p:val>
                                            <p:strVal val="#ppt_x-.2"/>
                                          </p:val>
                                        </p:tav>
                                        <p:tav tm="100000">
                                          <p:val>
                                            <p:strVal val="#ppt_x"/>
                                          </p:val>
                                        </p:tav>
                                      </p:tavLst>
                                    </p:anim>
                                    <p:anim calcmode="lin" valueType="num">
                                      <p:cBhvr>
                                        <p:cTn id="88" dur="1000" fill="hold"/>
                                        <p:tgtEl>
                                          <p:spTgt spid="38"/>
                                        </p:tgtEl>
                                        <p:attrNameLst>
                                          <p:attrName>ppt_y</p:attrName>
                                        </p:attrNameLst>
                                      </p:cBhvr>
                                      <p:tavLst>
                                        <p:tav tm="0">
                                          <p:val>
                                            <p:strVal val="#ppt_y"/>
                                          </p:val>
                                        </p:tav>
                                        <p:tav tm="100000">
                                          <p:val>
                                            <p:strVal val="#ppt_y"/>
                                          </p:val>
                                        </p:tav>
                                      </p:tavLst>
                                    </p:anim>
                                    <p:animEffect transition="in" filter="fade">
                                      <p:cBhvr>
                                        <p:cTn id="89" dur="1000"/>
                                        <p:tgtEl>
                                          <p:spTgt spid="3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1000"/>
                                        <p:tgtEl>
                                          <p:spTgt spid="3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1000"/>
                                        <p:tgtEl>
                                          <p:spTgt spid="37"/>
                                        </p:tgtEl>
                                      </p:cBhvr>
                                    </p:animEffect>
                                  </p:childTnLst>
                                </p:cTn>
                              </p:par>
                            </p:childTnLst>
                          </p:cTn>
                        </p:par>
                        <p:par>
                          <p:cTn id="100" fill="hold">
                            <p:stCondLst>
                              <p:cond delay="2000"/>
                            </p:stCondLst>
                            <p:childTnLst>
                              <p:par>
                                <p:cTn id="101" presetID="54" presetClass="entr" presetSubtype="0" accel="100000" fill="hold" grpId="0" nodeType="after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1000" fill="hold"/>
                                        <p:tgtEl>
                                          <p:spTgt spid="39"/>
                                        </p:tgtEl>
                                        <p:attrNameLst>
                                          <p:attrName>ppt_w</p:attrName>
                                        </p:attrNameLst>
                                      </p:cBhvr>
                                      <p:tavLst>
                                        <p:tav tm="0">
                                          <p:val>
                                            <p:strVal val="#ppt_w*0.05"/>
                                          </p:val>
                                        </p:tav>
                                        <p:tav tm="100000">
                                          <p:val>
                                            <p:strVal val="#ppt_w"/>
                                          </p:val>
                                        </p:tav>
                                      </p:tavLst>
                                    </p:anim>
                                    <p:anim calcmode="lin" valueType="num">
                                      <p:cBhvr>
                                        <p:cTn id="104" dur="1000" fill="hold"/>
                                        <p:tgtEl>
                                          <p:spTgt spid="39"/>
                                        </p:tgtEl>
                                        <p:attrNameLst>
                                          <p:attrName>ppt_h</p:attrName>
                                        </p:attrNameLst>
                                      </p:cBhvr>
                                      <p:tavLst>
                                        <p:tav tm="0">
                                          <p:val>
                                            <p:strVal val="#ppt_h"/>
                                          </p:val>
                                        </p:tav>
                                        <p:tav tm="100000">
                                          <p:val>
                                            <p:strVal val="#ppt_h"/>
                                          </p:val>
                                        </p:tav>
                                      </p:tavLst>
                                    </p:anim>
                                    <p:anim calcmode="lin" valueType="num">
                                      <p:cBhvr>
                                        <p:cTn id="105" dur="1000" fill="hold"/>
                                        <p:tgtEl>
                                          <p:spTgt spid="39"/>
                                        </p:tgtEl>
                                        <p:attrNameLst>
                                          <p:attrName>ppt_x</p:attrName>
                                        </p:attrNameLst>
                                      </p:cBhvr>
                                      <p:tavLst>
                                        <p:tav tm="0">
                                          <p:val>
                                            <p:strVal val="#ppt_x-.2"/>
                                          </p:val>
                                        </p:tav>
                                        <p:tav tm="100000">
                                          <p:val>
                                            <p:strVal val="#ppt_x"/>
                                          </p:val>
                                        </p:tav>
                                      </p:tavLst>
                                    </p:anim>
                                    <p:anim calcmode="lin" valueType="num">
                                      <p:cBhvr>
                                        <p:cTn id="106" dur="1000" fill="hold"/>
                                        <p:tgtEl>
                                          <p:spTgt spid="39"/>
                                        </p:tgtEl>
                                        <p:attrNameLst>
                                          <p:attrName>ppt_y</p:attrName>
                                        </p:attrNameLst>
                                      </p:cBhvr>
                                      <p:tavLst>
                                        <p:tav tm="0">
                                          <p:val>
                                            <p:strVal val="#ppt_y"/>
                                          </p:val>
                                        </p:tav>
                                        <p:tav tm="100000">
                                          <p:val>
                                            <p:strVal val="#ppt_y"/>
                                          </p:val>
                                        </p:tav>
                                      </p:tavLst>
                                    </p:anim>
                                    <p:animEffect transition="in" filter="fade">
                                      <p:cBhvr>
                                        <p:cTn id="10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32" grpId="0" animBg="1"/>
      <p:bldP spid="11" grpId="0" build="p"/>
      <p:bldP spid="15" grpId="0" animBg="1"/>
      <p:bldP spid="25" grpId="0" build="p"/>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Additive Rules</a:t>
            </a:r>
          </a:p>
        </p:txBody>
      </p:sp>
      <p:sp>
        <p:nvSpPr>
          <p:cNvPr id="6" name="Rectangle 2"/>
          <p:cNvSpPr>
            <a:spLocks noChangeArrowheads="1"/>
          </p:cNvSpPr>
          <p:nvPr/>
        </p:nvSpPr>
        <p:spPr bwMode="auto">
          <a:xfrm>
            <a:off x="71438" y="863600"/>
            <a:ext cx="9072562" cy="3429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are any two events, then</a:t>
            </a:r>
            <a:endParaRPr lang="en-US" sz="2000" dirty="0">
              <a:solidFill>
                <a:schemeClr val="tx1"/>
              </a:solidFill>
              <a:latin typeface="Symbol" pitchFamily="18" charset="2"/>
            </a:endParaRP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2.5</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Additive Rules</a:t>
            </a:r>
          </a:p>
        </p:txBody>
      </p:sp>
      <p:graphicFrame>
        <p:nvGraphicFramePr>
          <p:cNvPr id="283658" name="Object 3"/>
          <p:cNvGraphicFramePr>
            <a:graphicFrameLocks noChangeAspect="1"/>
          </p:cNvGraphicFramePr>
          <p:nvPr/>
        </p:nvGraphicFramePr>
        <p:xfrm>
          <a:off x="764048" y="1176020"/>
          <a:ext cx="4060825" cy="365125"/>
        </p:xfrm>
        <a:graphic>
          <a:graphicData uri="http://schemas.openxmlformats.org/presentationml/2006/ole">
            <mc:AlternateContent xmlns:mc="http://schemas.openxmlformats.org/markup-compatibility/2006">
              <mc:Choice xmlns:v="urn:schemas-microsoft-com:vml" Requires="v">
                <p:oleObj spid="_x0000_s107531" name="Equation" r:id="rId3" imgW="2247840" imgH="203040" progId="Equation.DSMT4">
                  <p:embed/>
                </p:oleObj>
              </mc:Choice>
              <mc:Fallback>
                <p:oleObj name="Equation" r:id="rId3" imgW="22478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 y="1176020"/>
                        <a:ext cx="40608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2"/>
          <p:cNvSpPr>
            <a:spLocks noChangeArrowheads="1"/>
          </p:cNvSpPr>
          <p:nvPr/>
        </p:nvSpPr>
        <p:spPr bwMode="auto">
          <a:xfrm>
            <a:off x="71438" y="3049175"/>
            <a:ext cx="9072562" cy="3429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are mutually exclusive, then</a:t>
            </a:r>
            <a:endParaRPr lang="en-US" sz="2000" dirty="0">
              <a:solidFill>
                <a:schemeClr val="tx1"/>
              </a:solidFill>
              <a:latin typeface="Symbol" pitchFamily="18" charset="2"/>
            </a:endParaRPr>
          </a:p>
        </p:txBody>
      </p:sp>
      <p:graphicFrame>
        <p:nvGraphicFramePr>
          <p:cNvPr id="23" name="Object 3"/>
          <p:cNvGraphicFramePr>
            <a:graphicFrameLocks noChangeAspect="1"/>
          </p:cNvGraphicFramePr>
          <p:nvPr/>
        </p:nvGraphicFramePr>
        <p:xfrm>
          <a:off x="749300" y="3398520"/>
          <a:ext cx="2776537" cy="365125"/>
        </p:xfrm>
        <a:graphic>
          <a:graphicData uri="http://schemas.openxmlformats.org/presentationml/2006/ole">
            <mc:AlternateContent xmlns:mc="http://schemas.openxmlformats.org/markup-compatibility/2006">
              <mc:Choice xmlns:v="urn:schemas-microsoft-com:vml" Requires="v">
                <p:oleObj spid="_x0000_s107532" name="Equation" r:id="rId5" imgW="1536480" imgH="203040" progId="Equation.DSMT4">
                  <p:embed/>
                </p:oleObj>
              </mc:Choice>
              <mc:Fallback>
                <p:oleObj name="Equation" r:id="rId5" imgW="153648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3398520"/>
                        <a:ext cx="27765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3"/>
          <p:cNvGrpSpPr/>
          <p:nvPr/>
        </p:nvGrpSpPr>
        <p:grpSpPr>
          <a:xfrm>
            <a:off x="5772150" y="865854"/>
            <a:ext cx="3067050" cy="1793986"/>
            <a:chOff x="2245852" y="1559846"/>
            <a:chExt cx="3067050" cy="1793986"/>
          </a:xfrm>
        </p:grpSpPr>
        <p:grpSp>
          <p:nvGrpSpPr>
            <p:cNvPr id="3" name="Group 25"/>
            <p:cNvGrpSpPr/>
            <p:nvPr/>
          </p:nvGrpSpPr>
          <p:grpSpPr>
            <a:xfrm>
              <a:off x="2245852" y="1559846"/>
              <a:ext cx="3067050" cy="1793986"/>
              <a:chOff x="2245852" y="4626896"/>
              <a:chExt cx="3067050" cy="1793986"/>
            </a:xfrm>
          </p:grpSpPr>
          <p:sp>
            <p:nvSpPr>
              <p:cNvPr id="10" name="Rectangle 9"/>
              <p:cNvSpPr/>
              <p:nvPr/>
            </p:nvSpPr>
            <p:spPr bwMode="auto">
              <a:xfrm>
                <a:off x="2245852" y="4629150"/>
                <a:ext cx="3067050" cy="177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1" name="Oval 10"/>
              <p:cNvSpPr/>
              <p:nvPr/>
            </p:nvSpPr>
            <p:spPr bwMode="auto">
              <a:xfrm>
                <a:off x="3358338" y="4940300"/>
                <a:ext cx="1155700" cy="1155700"/>
              </a:xfrm>
              <a:prstGeom prst="ellipse">
                <a:avLst/>
              </a:prstGeom>
              <a:solidFill>
                <a:srgbClr val="FF94A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2" name="TextBox 11"/>
              <p:cNvSpPr txBox="1"/>
              <p:nvPr/>
            </p:nvSpPr>
            <p:spPr>
              <a:xfrm>
                <a:off x="4915724" y="4626896"/>
                <a:ext cx="394660" cy="461665"/>
              </a:xfrm>
              <a:prstGeom prst="rect">
                <a:avLst/>
              </a:prstGeom>
              <a:solidFill>
                <a:schemeClr val="bg1"/>
              </a:solidFill>
              <a:ln>
                <a:solidFill>
                  <a:schemeClr val="tx1"/>
                </a:solidFill>
              </a:ln>
            </p:spPr>
            <p:txBody>
              <a:bodyPr wrap="none" rtlCol="0">
                <a:spAutoFit/>
              </a:bodyPr>
              <a:lstStyle/>
              <a:p>
                <a:r>
                  <a:rPr lang="en-US" i="1" dirty="0">
                    <a:solidFill>
                      <a:schemeClr val="tx1"/>
                    </a:solidFill>
                  </a:rPr>
                  <a:t>S</a:t>
                </a:r>
              </a:p>
            </p:txBody>
          </p:sp>
          <p:sp>
            <p:nvSpPr>
              <p:cNvPr id="13" name="TextBox 12"/>
              <p:cNvSpPr txBox="1"/>
              <p:nvPr/>
            </p:nvSpPr>
            <p:spPr>
              <a:xfrm>
                <a:off x="4141386" y="5339938"/>
                <a:ext cx="343363" cy="369332"/>
              </a:xfrm>
              <a:prstGeom prst="rect">
                <a:avLst/>
              </a:prstGeom>
              <a:noFill/>
            </p:spPr>
            <p:txBody>
              <a:bodyPr wrap="none" rtlCol="0">
                <a:spAutoFit/>
              </a:bodyPr>
              <a:lstStyle/>
              <a:p>
                <a:r>
                  <a:rPr lang="en-US" sz="1800" i="1" dirty="0">
                    <a:solidFill>
                      <a:schemeClr val="tx1"/>
                    </a:solidFill>
                  </a:rPr>
                  <a:t>B</a:t>
                </a:r>
                <a:endParaRPr lang="en-US" sz="1800" dirty="0">
                  <a:solidFill>
                    <a:schemeClr val="tx1"/>
                  </a:solidFill>
                </a:endParaRPr>
              </a:p>
            </p:txBody>
          </p:sp>
          <p:sp>
            <p:nvSpPr>
              <p:cNvPr id="14" name="TextBox 13"/>
              <p:cNvSpPr txBox="1"/>
              <p:nvPr/>
            </p:nvSpPr>
            <p:spPr>
              <a:xfrm>
                <a:off x="3268202" y="6051550"/>
                <a:ext cx="817852" cy="369332"/>
              </a:xfrm>
              <a:prstGeom prst="rect">
                <a:avLst/>
              </a:prstGeom>
              <a:noFill/>
            </p:spPr>
            <p:txBody>
              <a:bodyPr wrap="none" rtlCol="0">
                <a:spAutoFit/>
              </a:bodyPr>
              <a:lstStyle/>
              <a:p>
                <a:r>
                  <a:rPr lang="en-US" sz="1800" i="1" dirty="0">
                    <a:solidFill>
                      <a:schemeClr val="tx1"/>
                    </a:solidFill>
                  </a:rPr>
                  <a:t>A </a:t>
                </a:r>
                <a:r>
                  <a:rPr lang="en-US" sz="1800" dirty="0">
                    <a:solidFill>
                      <a:schemeClr val="tx1"/>
                    </a:solidFill>
                    <a:latin typeface="Symbol" pitchFamily="18" charset="2"/>
                  </a:rPr>
                  <a:t>È </a:t>
                </a:r>
                <a:r>
                  <a:rPr lang="en-US" sz="1800" i="1" dirty="0">
                    <a:solidFill>
                      <a:schemeClr val="tx1"/>
                    </a:solidFill>
                  </a:rPr>
                  <a:t>B</a:t>
                </a:r>
                <a:endParaRPr lang="en-US" sz="1800" dirty="0">
                  <a:solidFill>
                    <a:schemeClr val="tx1"/>
                  </a:solidFill>
                </a:endParaRPr>
              </a:p>
            </p:txBody>
          </p:sp>
          <p:sp>
            <p:nvSpPr>
              <p:cNvPr id="15" name="Oval 14"/>
              <p:cNvSpPr/>
              <p:nvPr/>
            </p:nvSpPr>
            <p:spPr bwMode="auto">
              <a:xfrm>
                <a:off x="2868152" y="4940300"/>
                <a:ext cx="1155700" cy="1155700"/>
              </a:xfrm>
              <a:prstGeom prst="ellipse">
                <a:avLst/>
              </a:prstGeom>
              <a:solidFill>
                <a:srgbClr val="FF94A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6" name="TextBox 15"/>
              <p:cNvSpPr txBox="1"/>
              <p:nvPr/>
            </p:nvSpPr>
            <p:spPr>
              <a:xfrm>
                <a:off x="2980456" y="5339938"/>
                <a:ext cx="341760" cy="369332"/>
              </a:xfrm>
              <a:prstGeom prst="rect">
                <a:avLst/>
              </a:prstGeom>
              <a:noFill/>
            </p:spPr>
            <p:txBody>
              <a:bodyPr wrap="none" rtlCol="0">
                <a:spAutoFit/>
              </a:bodyPr>
              <a:lstStyle/>
              <a:p>
                <a:r>
                  <a:rPr lang="en-US" sz="1800" i="1" dirty="0">
                    <a:solidFill>
                      <a:schemeClr val="tx1"/>
                    </a:solidFill>
                  </a:rPr>
                  <a:t>A</a:t>
                </a:r>
              </a:p>
            </p:txBody>
          </p:sp>
          <p:sp>
            <p:nvSpPr>
              <p:cNvPr id="18" name="TextBox 17"/>
              <p:cNvSpPr txBox="1"/>
              <p:nvPr/>
            </p:nvSpPr>
            <p:spPr>
              <a:xfrm>
                <a:off x="3327400" y="5322479"/>
                <a:ext cx="766557" cy="338554"/>
              </a:xfrm>
              <a:prstGeom prst="rect">
                <a:avLst/>
              </a:prstGeom>
              <a:noFill/>
            </p:spPr>
            <p:txBody>
              <a:bodyPr wrap="none" rtlCol="0">
                <a:spAutoFit/>
              </a:bodyPr>
              <a:lstStyle/>
              <a:p>
                <a:r>
                  <a:rPr lang="en-US" sz="1600" i="1" dirty="0">
                    <a:solidFill>
                      <a:schemeClr val="tx1"/>
                    </a:solidFill>
                  </a:rPr>
                  <a:t>A </a:t>
                </a:r>
                <a:r>
                  <a:rPr lang="en-US" sz="1600" b="1" dirty="0">
                    <a:solidFill>
                      <a:schemeClr val="tx1"/>
                    </a:solidFill>
                    <a:latin typeface="Symbol" pitchFamily="18" charset="2"/>
                  </a:rPr>
                  <a:t>Ç</a:t>
                </a:r>
                <a:r>
                  <a:rPr lang="en-US" sz="1600" i="1" dirty="0">
                    <a:solidFill>
                      <a:schemeClr val="tx1"/>
                    </a:solidFill>
                  </a:rPr>
                  <a:t> B</a:t>
                </a:r>
                <a:endParaRPr lang="en-US" sz="1600" dirty="0">
                  <a:solidFill>
                    <a:schemeClr val="tx1"/>
                  </a:solidFill>
                </a:endParaRPr>
              </a:p>
            </p:txBody>
          </p:sp>
        </p:grpSp>
        <p:sp>
          <p:nvSpPr>
            <p:cNvPr id="9" name="Arc 8"/>
            <p:cNvSpPr/>
            <p:nvPr/>
          </p:nvSpPr>
          <p:spPr bwMode="auto">
            <a:xfrm>
              <a:off x="3356896" y="1873250"/>
              <a:ext cx="1155600" cy="1155600"/>
            </a:xfrm>
            <a:prstGeom prst="arc">
              <a:avLst>
                <a:gd name="adj1" fmla="val 6450548"/>
                <a:gd name="adj2" fmla="val 1514991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pSp>
      <p:grpSp>
        <p:nvGrpSpPr>
          <p:cNvPr id="4" name="Group 25"/>
          <p:cNvGrpSpPr/>
          <p:nvPr/>
        </p:nvGrpSpPr>
        <p:grpSpPr>
          <a:xfrm>
            <a:off x="5772150" y="3043698"/>
            <a:ext cx="3067050" cy="1793986"/>
            <a:chOff x="2245852" y="4626896"/>
            <a:chExt cx="3067050" cy="1793986"/>
          </a:xfrm>
        </p:grpSpPr>
        <p:sp>
          <p:nvSpPr>
            <p:cNvPr id="40" name="Rectangle 39"/>
            <p:cNvSpPr/>
            <p:nvPr/>
          </p:nvSpPr>
          <p:spPr bwMode="auto">
            <a:xfrm>
              <a:off x="2245852" y="4629150"/>
              <a:ext cx="3067050" cy="177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41" name="Oval 40"/>
            <p:cNvSpPr/>
            <p:nvPr/>
          </p:nvSpPr>
          <p:spPr bwMode="auto">
            <a:xfrm>
              <a:off x="3890502" y="4940300"/>
              <a:ext cx="1155700" cy="1155700"/>
            </a:xfrm>
            <a:prstGeom prst="ellipse">
              <a:avLst/>
            </a:prstGeom>
            <a:solidFill>
              <a:srgbClr val="FF94A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42" name="TextBox 41"/>
            <p:cNvSpPr txBox="1"/>
            <p:nvPr/>
          </p:nvSpPr>
          <p:spPr>
            <a:xfrm>
              <a:off x="4915724" y="4626896"/>
              <a:ext cx="394660" cy="461665"/>
            </a:xfrm>
            <a:prstGeom prst="rect">
              <a:avLst/>
            </a:prstGeom>
            <a:solidFill>
              <a:schemeClr val="bg1"/>
            </a:solidFill>
            <a:ln>
              <a:solidFill>
                <a:schemeClr val="tx1"/>
              </a:solidFill>
            </a:ln>
          </p:spPr>
          <p:txBody>
            <a:bodyPr wrap="none" rtlCol="0">
              <a:spAutoFit/>
            </a:bodyPr>
            <a:lstStyle/>
            <a:p>
              <a:r>
                <a:rPr lang="en-US" i="1" dirty="0">
                  <a:solidFill>
                    <a:schemeClr val="tx1"/>
                  </a:solidFill>
                </a:rPr>
                <a:t>S</a:t>
              </a:r>
            </a:p>
          </p:txBody>
        </p:sp>
        <p:sp>
          <p:nvSpPr>
            <p:cNvPr id="43" name="TextBox 42"/>
            <p:cNvSpPr txBox="1"/>
            <p:nvPr/>
          </p:nvSpPr>
          <p:spPr>
            <a:xfrm>
              <a:off x="4335002" y="5339938"/>
              <a:ext cx="343363" cy="369332"/>
            </a:xfrm>
            <a:prstGeom prst="rect">
              <a:avLst/>
            </a:prstGeom>
            <a:noFill/>
          </p:spPr>
          <p:txBody>
            <a:bodyPr wrap="none" rtlCol="0">
              <a:spAutoFit/>
            </a:bodyPr>
            <a:lstStyle/>
            <a:p>
              <a:r>
                <a:rPr lang="en-US" sz="1800" i="1" dirty="0">
                  <a:solidFill>
                    <a:schemeClr val="tx1"/>
                  </a:solidFill>
                </a:rPr>
                <a:t>B</a:t>
              </a:r>
              <a:endParaRPr lang="en-US" sz="1800" dirty="0">
                <a:solidFill>
                  <a:schemeClr val="tx1"/>
                </a:solidFill>
              </a:endParaRPr>
            </a:p>
          </p:txBody>
        </p:sp>
        <p:sp>
          <p:nvSpPr>
            <p:cNvPr id="44" name="TextBox 43"/>
            <p:cNvSpPr txBox="1"/>
            <p:nvPr/>
          </p:nvSpPr>
          <p:spPr>
            <a:xfrm>
              <a:off x="3294900" y="6051550"/>
              <a:ext cx="817852" cy="369332"/>
            </a:xfrm>
            <a:prstGeom prst="rect">
              <a:avLst/>
            </a:prstGeom>
            <a:noFill/>
          </p:spPr>
          <p:txBody>
            <a:bodyPr wrap="none" rtlCol="0">
              <a:spAutoFit/>
            </a:bodyPr>
            <a:lstStyle/>
            <a:p>
              <a:r>
                <a:rPr lang="en-US" sz="1800" i="1" dirty="0">
                  <a:solidFill>
                    <a:schemeClr val="tx1"/>
                  </a:solidFill>
                </a:rPr>
                <a:t>A </a:t>
              </a:r>
              <a:r>
                <a:rPr lang="en-US" sz="1800" dirty="0">
                  <a:solidFill>
                    <a:schemeClr val="tx1"/>
                  </a:solidFill>
                  <a:latin typeface="Symbol" pitchFamily="18" charset="2"/>
                </a:rPr>
                <a:t>È </a:t>
              </a:r>
              <a:r>
                <a:rPr lang="en-US" sz="1800" i="1" dirty="0">
                  <a:solidFill>
                    <a:schemeClr val="tx1"/>
                  </a:solidFill>
                </a:rPr>
                <a:t>B</a:t>
              </a:r>
              <a:endParaRPr lang="en-US" sz="1800" dirty="0">
                <a:solidFill>
                  <a:schemeClr val="tx1"/>
                </a:solidFill>
              </a:endParaRPr>
            </a:p>
          </p:txBody>
        </p:sp>
        <p:sp>
          <p:nvSpPr>
            <p:cNvPr id="45" name="Oval 44"/>
            <p:cNvSpPr/>
            <p:nvPr/>
          </p:nvSpPr>
          <p:spPr bwMode="auto">
            <a:xfrm>
              <a:off x="2512552" y="4940300"/>
              <a:ext cx="1155700" cy="1155700"/>
            </a:xfrm>
            <a:prstGeom prst="ellipse">
              <a:avLst/>
            </a:prstGeom>
            <a:solidFill>
              <a:srgbClr val="FF94A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46" name="TextBox 45"/>
            <p:cNvSpPr txBox="1"/>
            <p:nvPr/>
          </p:nvSpPr>
          <p:spPr>
            <a:xfrm>
              <a:off x="2912602" y="5339938"/>
              <a:ext cx="341760" cy="369332"/>
            </a:xfrm>
            <a:prstGeom prst="rect">
              <a:avLst/>
            </a:prstGeom>
            <a:noFill/>
          </p:spPr>
          <p:txBody>
            <a:bodyPr wrap="none" rtlCol="0">
              <a:spAutoFit/>
            </a:bodyPr>
            <a:lstStyle/>
            <a:p>
              <a:r>
                <a:rPr lang="en-US" sz="1800" i="1" dirty="0">
                  <a:solidFill>
                    <a:schemeClr val="tx1"/>
                  </a:solidFill>
                </a:rPr>
                <a:t>A</a:t>
              </a:r>
            </a:p>
          </p:txBody>
        </p:sp>
      </p:grpSp>
      <p:sp>
        <p:nvSpPr>
          <p:cNvPr id="48" name="Rectangle 2"/>
          <p:cNvSpPr>
            <a:spLocks noChangeArrowheads="1"/>
          </p:cNvSpPr>
          <p:nvPr/>
        </p:nvSpPr>
        <p:spPr bwMode="auto">
          <a:xfrm>
            <a:off x="71438" y="5118100"/>
            <a:ext cx="9072562" cy="3429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For three events </a:t>
            </a:r>
            <a:r>
              <a:rPr lang="en-US" sz="2000" i="1" dirty="0">
                <a:solidFill>
                  <a:schemeClr val="tx1"/>
                </a:solidFill>
              </a:rPr>
              <a:t>A</a:t>
            </a:r>
            <a:r>
              <a:rPr lang="en-US" sz="2000" dirty="0">
                <a:solidFill>
                  <a:schemeClr val="tx1"/>
                </a:solidFill>
              </a:rPr>
              <a:t>, </a:t>
            </a:r>
            <a:r>
              <a:rPr lang="en-US" sz="2000" i="1" dirty="0">
                <a:solidFill>
                  <a:schemeClr val="tx1"/>
                </a:solidFill>
              </a:rPr>
              <a:t>B</a:t>
            </a:r>
            <a:r>
              <a:rPr lang="en-US" sz="2000" dirty="0">
                <a:solidFill>
                  <a:schemeClr val="tx1"/>
                </a:solidFill>
              </a:rPr>
              <a:t>, and </a:t>
            </a:r>
            <a:r>
              <a:rPr lang="en-US" sz="2000" i="1" dirty="0">
                <a:solidFill>
                  <a:schemeClr val="tx1"/>
                </a:solidFill>
              </a:rPr>
              <a:t>C</a:t>
            </a:r>
            <a:r>
              <a:rPr lang="en-US" sz="2000" dirty="0">
                <a:solidFill>
                  <a:schemeClr val="tx1"/>
                </a:solidFill>
              </a:rPr>
              <a:t>,</a:t>
            </a:r>
            <a:endParaRPr lang="en-US" sz="2000" dirty="0">
              <a:solidFill>
                <a:schemeClr val="tx1"/>
              </a:solidFill>
              <a:latin typeface="Symbol" pitchFamily="18" charset="2"/>
            </a:endParaRPr>
          </a:p>
        </p:txBody>
      </p:sp>
      <p:graphicFrame>
        <p:nvGraphicFramePr>
          <p:cNvPr id="49" name="Object 3"/>
          <p:cNvGraphicFramePr>
            <a:graphicFrameLocks noChangeAspect="1"/>
          </p:cNvGraphicFramePr>
          <p:nvPr/>
        </p:nvGraphicFramePr>
        <p:xfrm>
          <a:off x="753745" y="5429250"/>
          <a:ext cx="6632575" cy="684213"/>
        </p:xfrm>
        <a:graphic>
          <a:graphicData uri="http://schemas.openxmlformats.org/presentationml/2006/ole">
            <mc:AlternateContent xmlns:mc="http://schemas.openxmlformats.org/markup-compatibility/2006">
              <mc:Choice xmlns:v="urn:schemas-microsoft-com:vml" Requires="v">
                <p:oleObj spid="_x0000_s107533" name="Equation" r:id="rId7" imgW="3670200" imgH="380880" progId="Equation.DSMT4">
                  <p:embed/>
                </p:oleObj>
              </mc:Choice>
              <mc:Fallback>
                <p:oleObj name="Equation" r:id="rId7" imgW="3670200" imgH="380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745" y="5429250"/>
                        <a:ext cx="6632575"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49"/>
          <p:cNvGrpSpPr/>
          <p:nvPr/>
        </p:nvGrpSpPr>
        <p:grpSpPr>
          <a:xfrm>
            <a:off x="5947272" y="5947902"/>
            <a:ext cx="2978150" cy="646331"/>
            <a:chOff x="97916" y="5518356"/>
            <a:chExt cx="2978150" cy="646331"/>
          </a:xfrm>
        </p:grpSpPr>
        <p:sp>
          <p:nvSpPr>
            <p:cNvPr id="51" name="TextBox 50"/>
            <p:cNvSpPr txBox="1"/>
            <p:nvPr/>
          </p:nvSpPr>
          <p:spPr>
            <a:xfrm>
              <a:off x="97916" y="5518356"/>
              <a:ext cx="470000" cy="646331"/>
            </a:xfrm>
            <a:prstGeom prst="rect">
              <a:avLst/>
            </a:prstGeom>
            <a:noFill/>
          </p:spPr>
          <p:txBody>
            <a:bodyPr wrap="none" rtlCol="0">
              <a:spAutoFit/>
            </a:bodyPr>
            <a:lstStyle/>
            <a:p>
              <a:r>
                <a:rPr lang="en-US" sz="3600" b="1" dirty="0">
                  <a:solidFill>
                    <a:srgbClr val="FF2E62"/>
                  </a:solidFill>
                </a:rPr>
                <a:t>?</a:t>
              </a:r>
            </a:p>
          </p:txBody>
        </p:sp>
        <p:sp>
          <p:nvSpPr>
            <p:cNvPr id="52" name="Rectangle 2"/>
            <p:cNvSpPr>
              <a:spLocks noChangeArrowheads="1"/>
            </p:cNvSpPr>
            <p:nvPr/>
          </p:nvSpPr>
          <p:spPr bwMode="auto">
            <a:xfrm>
              <a:off x="378746" y="5658056"/>
              <a:ext cx="2697320" cy="482600"/>
            </a:xfrm>
            <a:prstGeom prst="rect">
              <a:avLst/>
            </a:prstGeom>
            <a:noFill/>
            <a:ln w="9525">
              <a:noFill/>
              <a:miter lim="800000"/>
              <a:headEnd/>
              <a:tailEnd/>
            </a:ln>
          </p:spPr>
          <p:txBody>
            <a:bodyPr/>
            <a:lstStyle/>
            <a:p>
              <a:pPr algn="l">
                <a:lnSpc>
                  <a:spcPct val="80000"/>
                </a:lnSpc>
                <a:spcBef>
                  <a:spcPct val="30000"/>
                </a:spcBef>
                <a:buClr>
                  <a:srgbClr val="FF2E62"/>
                </a:buClr>
                <a:tabLst>
                  <a:tab pos="6002338" algn="l"/>
                </a:tabLst>
              </a:pPr>
              <a:r>
                <a:rPr lang="en-US" sz="1600" b="1" dirty="0">
                  <a:solidFill>
                    <a:schemeClr val="tx1"/>
                  </a:solidFill>
                </a:rPr>
                <a:t>Can you prove using Venn diagram?</a:t>
              </a:r>
            </a:p>
          </p:txBody>
        </p:sp>
      </p:grpSp>
    </p:spTree>
    <p:extLst>
      <p:ext uri="{BB962C8B-B14F-4D97-AF65-F5344CB8AC3E}">
        <p14:creationId xmlns:p14="http://schemas.microsoft.com/office/powerpoint/2010/main" val="158862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3658"/>
                                        </p:tgtEl>
                                        <p:attrNameLst>
                                          <p:attrName>style.visibility</p:attrName>
                                        </p:attrNameLst>
                                      </p:cBhvr>
                                      <p:to>
                                        <p:strVal val="visible"/>
                                      </p:to>
                                    </p:set>
                                    <p:animEffect transition="in" filter="fade">
                                      <p:cBhvr>
                                        <p:cTn id="16" dur="1000"/>
                                        <p:tgtEl>
                                          <p:spTgt spid="2836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fade">
                                      <p:cBhvr>
                                        <p:cTn id="21" dur="1000"/>
                                        <p:tgtEl>
                                          <p:spTgt spid="21">
                                            <p:txEl>
                                              <p:pRg st="0" end="0"/>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1000"/>
                                        <p:tgtEl>
                                          <p:spTgt spid="4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10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build="p"/>
      <p:bldP spid="4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4987004" y="5502990"/>
            <a:ext cx="400700" cy="7556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4" name="Rectangle 23"/>
          <p:cNvSpPr/>
          <p:nvPr/>
        </p:nvSpPr>
        <p:spPr bwMode="auto">
          <a:xfrm>
            <a:off x="6912896" y="2643648"/>
            <a:ext cx="4896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Additive Rules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2.5</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Additive Rules</a:t>
            </a:r>
          </a:p>
        </p:txBody>
      </p:sp>
      <p:sp>
        <p:nvSpPr>
          <p:cNvPr id="7" name="Rectangle 2"/>
          <p:cNvSpPr>
            <a:spLocks noChangeArrowheads="1"/>
          </p:cNvSpPr>
          <p:nvPr/>
        </p:nvSpPr>
        <p:spPr bwMode="auto">
          <a:xfrm>
            <a:off x="71438" y="1073330"/>
            <a:ext cx="9072562" cy="1407472"/>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The probability of John to be hired by company </a:t>
            </a:r>
            <a:r>
              <a:rPr lang="en-US" sz="2000" i="1" dirty="0">
                <a:solidFill>
                  <a:schemeClr val="tx1"/>
                </a:solidFill>
              </a:rPr>
              <a:t>A</a:t>
            </a:r>
            <a:r>
              <a:rPr lang="en-US" sz="2000" dirty="0">
                <a:solidFill>
                  <a:schemeClr val="tx1"/>
                </a:solidFill>
              </a:rPr>
              <a:t> is 0.8, and the probability that he gets an offer from company </a:t>
            </a:r>
            <a:r>
              <a:rPr lang="en-US" sz="2000" i="1" dirty="0">
                <a:solidFill>
                  <a:schemeClr val="tx1"/>
                </a:solidFill>
              </a:rPr>
              <a:t>B</a:t>
            </a:r>
            <a:r>
              <a:rPr lang="en-US" sz="2000" dirty="0">
                <a:solidFill>
                  <a:schemeClr val="tx1"/>
                </a:solidFill>
              </a:rPr>
              <a:t> is 0.6. If, on the other hand he believes that the probability that he will get offers from both companies is 0.5, what is the probability that he will get at least one offer from these two companies?</a:t>
            </a:r>
          </a:p>
        </p:txBody>
      </p:sp>
      <p:grpSp>
        <p:nvGrpSpPr>
          <p:cNvPr id="2" name="Group 16"/>
          <p:cNvGrpSpPr/>
          <p:nvPr/>
        </p:nvGrpSpPr>
        <p:grpSpPr>
          <a:xfrm>
            <a:off x="0" y="834928"/>
            <a:ext cx="727075" cy="1080000"/>
            <a:chOff x="0" y="2717800"/>
            <a:chExt cx="727075" cy="1080000"/>
          </a:xfrm>
        </p:grpSpPr>
        <p:sp>
          <p:nvSpPr>
            <p:cNvPr id="9" name="Rectangle 8"/>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0" name="Straight Connector 9"/>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1" name="Rectangle 10"/>
          <p:cNvSpPr/>
          <p:nvPr/>
        </p:nvSpPr>
        <p:spPr bwMode="auto">
          <a:xfrm>
            <a:off x="0" y="25400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83658" name="Object 3"/>
          <p:cNvGraphicFramePr>
            <a:graphicFrameLocks noChangeAspect="1"/>
          </p:cNvGraphicFramePr>
          <p:nvPr/>
        </p:nvGraphicFramePr>
        <p:xfrm>
          <a:off x="763588" y="2681288"/>
          <a:ext cx="4060825" cy="365125"/>
        </p:xfrm>
        <a:graphic>
          <a:graphicData uri="http://schemas.openxmlformats.org/presentationml/2006/ole">
            <mc:AlternateContent xmlns:mc="http://schemas.openxmlformats.org/markup-compatibility/2006">
              <mc:Choice xmlns:v="urn:schemas-microsoft-com:vml" Requires="v">
                <p:oleObj spid="_x0000_s108564" name="Equation" r:id="rId3" imgW="2247840" imgH="203040" progId="Equation.DSMT4">
                  <p:embed/>
                </p:oleObj>
              </mc:Choice>
              <mc:Fallback>
                <p:oleObj name="Equation" r:id="rId3" imgW="224784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2681288"/>
                        <a:ext cx="40608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3"/>
          <p:cNvGraphicFramePr>
            <a:graphicFrameLocks noChangeAspect="1"/>
          </p:cNvGraphicFramePr>
          <p:nvPr/>
        </p:nvGraphicFramePr>
        <p:xfrm>
          <a:off x="4827587" y="2688098"/>
          <a:ext cx="1789113" cy="319088"/>
        </p:xfrm>
        <a:graphic>
          <a:graphicData uri="http://schemas.openxmlformats.org/presentationml/2006/ole">
            <mc:AlternateContent xmlns:mc="http://schemas.openxmlformats.org/markup-compatibility/2006">
              <mc:Choice xmlns:v="urn:schemas-microsoft-com:vml" Requires="v">
                <p:oleObj spid="_x0000_s108565" name="Equation" r:id="rId5" imgW="990360" imgH="177480" progId="Equation.DSMT4">
                  <p:embed/>
                </p:oleObj>
              </mc:Choice>
              <mc:Fallback>
                <p:oleObj name="Equation" r:id="rId5" imgW="99036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7587" y="2688098"/>
                        <a:ext cx="1789113"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3"/>
          <p:cNvGraphicFramePr>
            <a:graphicFrameLocks noChangeAspect="1"/>
          </p:cNvGraphicFramePr>
          <p:nvPr/>
        </p:nvGraphicFramePr>
        <p:xfrm>
          <a:off x="6661150" y="2680161"/>
          <a:ext cx="711200" cy="365125"/>
        </p:xfrm>
        <a:graphic>
          <a:graphicData uri="http://schemas.openxmlformats.org/presentationml/2006/ole">
            <mc:AlternateContent xmlns:mc="http://schemas.openxmlformats.org/markup-compatibility/2006">
              <mc:Choice xmlns:v="urn:schemas-microsoft-com:vml" Requires="v">
                <p:oleObj spid="_x0000_s108566" name="Equation" r:id="rId7" imgW="393480" imgH="203040" progId="Equation.DSMT4">
                  <p:embed/>
                </p:oleObj>
              </mc:Choice>
              <mc:Fallback>
                <p:oleObj name="Equation" r:id="rId7" imgW="3934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1150" y="2680161"/>
                        <a:ext cx="7112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2"/>
          <p:cNvSpPr>
            <a:spLocks noChangeArrowheads="1"/>
          </p:cNvSpPr>
          <p:nvPr/>
        </p:nvSpPr>
        <p:spPr bwMode="auto">
          <a:xfrm>
            <a:off x="71438" y="3725402"/>
            <a:ext cx="9072562" cy="618534"/>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What is the probability of getting a total of 7 or 11 when a pair of fair dice are tossed?</a:t>
            </a:r>
          </a:p>
        </p:txBody>
      </p:sp>
      <p:grpSp>
        <p:nvGrpSpPr>
          <p:cNvPr id="3" name="Group 16"/>
          <p:cNvGrpSpPr/>
          <p:nvPr/>
        </p:nvGrpSpPr>
        <p:grpSpPr>
          <a:xfrm>
            <a:off x="0" y="3499180"/>
            <a:ext cx="727075" cy="720000"/>
            <a:chOff x="0" y="2729980"/>
            <a:chExt cx="727075" cy="720000"/>
          </a:xfrm>
        </p:grpSpPr>
        <p:sp>
          <p:nvSpPr>
            <p:cNvPr id="19" name="Rectangle 18"/>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20" name="Straight Connector 19"/>
            <p:cNvCxnSpPr/>
            <p:nvPr/>
          </p:nvCxnSpPr>
          <p:spPr bwMode="auto">
            <a:xfrm rot="16200000" flipH="1">
              <a:off x="-233000" y="3089980"/>
              <a:ext cx="720000" cy="0"/>
            </a:xfrm>
            <a:prstGeom prst="line">
              <a:avLst/>
            </a:prstGeom>
            <a:noFill/>
            <a:ln w="12700" cap="flat" cmpd="sng" algn="ctr">
              <a:solidFill>
                <a:srgbClr val="FF5781"/>
              </a:solidFill>
              <a:prstDash val="solid"/>
              <a:round/>
              <a:headEnd type="none" w="med" len="med"/>
              <a:tailEnd type="none" w="med" len="med"/>
            </a:ln>
            <a:effectLst/>
          </p:spPr>
        </p:cxnSp>
      </p:grpSp>
      <p:sp>
        <p:nvSpPr>
          <p:cNvPr id="21" name="Rectangle 20"/>
          <p:cNvSpPr/>
          <p:nvPr/>
        </p:nvSpPr>
        <p:spPr bwMode="auto">
          <a:xfrm>
            <a:off x="0" y="4539838"/>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3" name="Rectangle 2"/>
          <p:cNvSpPr>
            <a:spLocks noChangeArrowheads="1"/>
          </p:cNvSpPr>
          <p:nvPr/>
        </p:nvSpPr>
        <p:spPr bwMode="auto">
          <a:xfrm>
            <a:off x="71438" y="4673600"/>
            <a:ext cx="9072562" cy="84455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Let </a:t>
            </a:r>
            <a:r>
              <a:rPr lang="en-US" sz="2000" i="1" dirty="0">
                <a:solidFill>
                  <a:schemeClr val="tx1"/>
                </a:solidFill>
              </a:rPr>
              <a:t>A</a:t>
            </a:r>
            <a:r>
              <a:rPr lang="en-US" sz="2000" dirty="0">
                <a:solidFill>
                  <a:schemeClr val="tx1"/>
                </a:solidFill>
              </a:rPr>
              <a:t> be the event that 7 occurs and </a:t>
            </a:r>
            <a:r>
              <a:rPr lang="en-US" sz="2000" i="1" dirty="0">
                <a:solidFill>
                  <a:schemeClr val="tx1"/>
                </a:solidFill>
              </a:rPr>
              <a:t>B</a:t>
            </a:r>
            <a:r>
              <a:rPr lang="en-US" sz="2000" dirty="0">
                <a:solidFill>
                  <a:schemeClr val="tx1"/>
                </a:solidFill>
              </a:rPr>
              <a:t> the event that 11 comes up. The events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are mutually exclusive, since a total of 7 and 11 cannot both occur on the same toss. Therefore,</a:t>
            </a:r>
          </a:p>
        </p:txBody>
      </p:sp>
      <p:graphicFrame>
        <p:nvGraphicFramePr>
          <p:cNvPr id="25" name="Object 3"/>
          <p:cNvGraphicFramePr>
            <a:graphicFrameLocks noChangeAspect="1"/>
          </p:cNvGraphicFramePr>
          <p:nvPr/>
        </p:nvGraphicFramePr>
        <p:xfrm>
          <a:off x="749300" y="5769896"/>
          <a:ext cx="2776537" cy="365125"/>
        </p:xfrm>
        <a:graphic>
          <a:graphicData uri="http://schemas.openxmlformats.org/presentationml/2006/ole">
            <mc:AlternateContent xmlns:mc="http://schemas.openxmlformats.org/markup-compatibility/2006">
              <mc:Choice xmlns:v="urn:schemas-microsoft-com:vml" Requires="v">
                <p:oleObj spid="_x0000_s108567" name="Equation" r:id="rId9" imgW="1536480" imgH="203040" progId="Equation.DSMT4">
                  <p:embed/>
                </p:oleObj>
              </mc:Choice>
              <mc:Fallback>
                <p:oleObj name="Equation" r:id="rId9" imgW="153648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9300" y="5769896"/>
                        <a:ext cx="277653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3"/>
          <p:cNvGraphicFramePr>
            <a:graphicFrameLocks noChangeAspect="1"/>
          </p:cNvGraphicFramePr>
          <p:nvPr/>
        </p:nvGraphicFramePr>
        <p:xfrm>
          <a:off x="3535363" y="5507958"/>
          <a:ext cx="1169987" cy="706438"/>
        </p:xfrm>
        <a:graphic>
          <a:graphicData uri="http://schemas.openxmlformats.org/presentationml/2006/ole">
            <mc:AlternateContent xmlns:mc="http://schemas.openxmlformats.org/markup-compatibility/2006">
              <mc:Choice xmlns:v="urn:schemas-microsoft-com:vml" Requires="v">
                <p:oleObj spid="_x0000_s108568" name="Equation" r:id="rId11" imgW="647640" imgH="393480" progId="Equation.DSMT4">
                  <p:embed/>
                </p:oleObj>
              </mc:Choice>
              <mc:Fallback>
                <p:oleObj name="Equation" r:id="rId11" imgW="64764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35363" y="5507958"/>
                        <a:ext cx="1169987"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3"/>
          <p:cNvGraphicFramePr>
            <a:graphicFrameLocks noChangeAspect="1"/>
          </p:cNvGraphicFramePr>
          <p:nvPr/>
        </p:nvGraphicFramePr>
        <p:xfrm>
          <a:off x="4778375" y="5501609"/>
          <a:ext cx="549275" cy="706437"/>
        </p:xfrm>
        <a:graphic>
          <a:graphicData uri="http://schemas.openxmlformats.org/presentationml/2006/ole">
            <mc:AlternateContent xmlns:mc="http://schemas.openxmlformats.org/markup-compatibility/2006">
              <mc:Choice xmlns:v="urn:schemas-microsoft-com:vml" Requires="v">
                <p:oleObj spid="_x0000_s108569" name="Equation" r:id="rId13" imgW="304560" imgH="393480" progId="Equation.DSMT4">
                  <p:embed/>
                </p:oleObj>
              </mc:Choice>
              <mc:Fallback>
                <p:oleObj name="Equation" r:id="rId13" imgW="304560" imgH="3934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78375" y="5501609"/>
                        <a:ext cx="549275"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6926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83658"/>
                                        </p:tgtEl>
                                        <p:attrNameLst>
                                          <p:attrName>style.visibility</p:attrName>
                                        </p:attrNameLst>
                                      </p:cBhvr>
                                      <p:to>
                                        <p:strVal val="visible"/>
                                      </p:to>
                                    </p:set>
                                    <p:animEffect transition="in" filter="fade">
                                      <p:cBhvr>
                                        <p:cTn id="20" dur="1000"/>
                                        <p:tgtEl>
                                          <p:spTgt spid="2836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childTnLst>
                                </p:cTn>
                              </p:par>
                            </p:childTnLst>
                          </p:cTn>
                        </p:par>
                        <p:par>
                          <p:cTn id="31" fill="hold">
                            <p:stCondLst>
                              <p:cond delay="1000"/>
                            </p:stCondLst>
                            <p:childTnLst>
                              <p:par>
                                <p:cTn id="32" presetID="54" presetClass="entr" presetSubtype="0" accel="10000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1000" fill="hold"/>
                                        <p:tgtEl>
                                          <p:spTgt spid="24"/>
                                        </p:tgtEl>
                                        <p:attrNameLst>
                                          <p:attrName>ppt_w</p:attrName>
                                        </p:attrNameLst>
                                      </p:cBhvr>
                                      <p:tavLst>
                                        <p:tav tm="0">
                                          <p:val>
                                            <p:strVal val="#ppt_w*0.05"/>
                                          </p:val>
                                        </p:tav>
                                        <p:tav tm="100000">
                                          <p:val>
                                            <p:strVal val="#ppt_w"/>
                                          </p:val>
                                        </p:tav>
                                      </p:tavLst>
                                    </p:anim>
                                    <p:anim calcmode="lin" valueType="num">
                                      <p:cBhvr>
                                        <p:cTn id="35" dur="1000" fill="hold"/>
                                        <p:tgtEl>
                                          <p:spTgt spid="24"/>
                                        </p:tgtEl>
                                        <p:attrNameLst>
                                          <p:attrName>ppt_h</p:attrName>
                                        </p:attrNameLst>
                                      </p:cBhvr>
                                      <p:tavLst>
                                        <p:tav tm="0">
                                          <p:val>
                                            <p:strVal val="#ppt_h"/>
                                          </p:val>
                                        </p:tav>
                                        <p:tav tm="100000">
                                          <p:val>
                                            <p:strVal val="#ppt_h"/>
                                          </p:val>
                                        </p:tav>
                                      </p:tavLst>
                                    </p:anim>
                                    <p:anim calcmode="lin" valueType="num">
                                      <p:cBhvr>
                                        <p:cTn id="36" dur="1000" fill="hold"/>
                                        <p:tgtEl>
                                          <p:spTgt spid="24"/>
                                        </p:tgtEl>
                                        <p:attrNameLst>
                                          <p:attrName>ppt_x</p:attrName>
                                        </p:attrNameLst>
                                      </p:cBhvr>
                                      <p:tavLst>
                                        <p:tav tm="0">
                                          <p:val>
                                            <p:strVal val="#ppt_x-.2"/>
                                          </p:val>
                                        </p:tav>
                                        <p:tav tm="100000">
                                          <p:val>
                                            <p:strVal val="#ppt_x"/>
                                          </p:val>
                                        </p:tav>
                                      </p:tavLst>
                                    </p:anim>
                                    <p:anim calcmode="lin" valueType="num">
                                      <p:cBhvr>
                                        <p:cTn id="37" dur="1000" fill="hold"/>
                                        <p:tgtEl>
                                          <p:spTgt spid="24"/>
                                        </p:tgtEl>
                                        <p:attrNameLst>
                                          <p:attrName>ppt_y</p:attrName>
                                        </p:attrNameLst>
                                      </p:cBhvr>
                                      <p:tavLst>
                                        <p:tav tm="0">
                                          <p:val>
                                            <p:strVal val="#ppt_y"/>
                                          </p:val>
                                        </p:tav>
                                        <p:tav tm="100000">
                                          <p:val>
                                            <p:strVal val="#ppt_y"/>
                                          </p:val>
                                        </p:tav>
                                      </p:tavLst>
                                    </p:anim>
                                    <p:animEffect transition="in" filter="fade">
                                      <p:cBhvr>
                                        <p:cTn id="38" dur="10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Left)">
                                      <p:cBhvr>
                                        <p:cTn id="43" dur="500"/>
                                        <p:tgtEl>
                                          <p:spTgt spid="3"/>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animEffect transition="in" filter="fade">
                                      <p:cBhvr>
                                        <p:cTn id="47" dur="1000"/>
                                        <p:tgtEl>
                                          <p:spTgt spid="1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slide(fromLeft)">
                                      <p:cBhvr>
                                        <p:cTn id="52" dur="500"/>
                                        <p:tgtEl>
                                          <p:spTgt spid="21"/>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3">
                                            <p:txEl>
                                              <p:pRg st="0" end="0"/>
                                            </p:txEl>
                                          </p:spTgt>
                                        </p:tgtEl>
                                        <p:attrNameLst>
                                          <p:attrName>style.visibility</p:attrName>
                                        </p:attrNameLst>
                                      </p:cBhvr>
                                      <p:to>
                                        <p:strVal val="visible"/>
                                      </p:to>
                                    </p:set>
                                    <p:animEffect transition="in" filter="fade">
                                      <p:cBhvr>
                                        <p:cTn id="56" dur="1000"/>
                                        <p:tgtEl>
                                          <p:spTgt spid="23">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childTnLst>
                                </p:cTn>
                              </p:par>
                            </p:childTnLst>
                          </p:cTn>
                        </p:par>
                        <p:par>
                          <p:cTn id="72" fill="hold">
                            <p:stCondLst>
                              <p:cond delay="2000"/>
                            </p:stCondLst>
                            <p:childTnLst>
                              <p:par>
                                <p:cTn id="73" presetID="54" presetClass="entr" presetSubtype="0" accel="10000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1000" fill="hold"/>
                                        <p:tgtEl>
                                          <p:spTgt spid="29"/>
                                        </p:tgtEl>
                                        <p:attrNameLst>
                                          <p:attrName>ppt_w</p:attrName>
                                        </p:attrNameLst>
                                      </p:cBhvr>
                                      <p:tavLst>
                                        <p:tav tm="0">
                                          <p:val>
                                            <p:strVal val="#ppt_w*0.05"/>
                                          </p:val>
                                        </p:tav>
                                        <p:tav tm="100000">
                                          <p:val>
                                            <p:strVal val="#ppt_w"/>
                                          </p:val>
                                        </p:tav>
                                      </p:tavLst>
                                    </p:anim>
                                    <p:anim calcmode="lin" valueType="num">
                                      <p:cBhvr>
                                        <p:cTn id="76" dur="1000" fill="hold"/>
                                        <p:tgtEl>
                                          <p:spTgt spid="29"/>
                                        </p:tgtEl>
                                        <p:attrNameLst>
                                          <p:attrName>ppt_h</p:attrName>
                                        </p:attrNameLst>
                                      </p:cBhvr>
                                      <p:tavLst>
                                        <p:tav tm="0">
                                          <p:val>
                                            <p:strVal val="#ppt_h"/>
                                          </p:val>
                                        </p:tav>
                                        <p:tav tm="100000">
                                          <p:val>
                                            <p:strVal val="#ppt_h"/>
                                          </p:val>
                                        </p:tav>
                                      </p:tavLst>
                                    </p:anim>
                                    <p:anim calcmode="lin" valueType="num">
                                      <p:cBhvr>
                                        <p:cTn id="77" dur="1000" fill="hold"/>
                                        <p:tgtEl>
                                          <p:spTgt spid="29"/>
                                        </p:tgtEl>
                                        <p:attrNameLst>
                                          <p:attrName>ppt_x</p:attrName>
                                        </p:attrNameLst>
                                      </p:cBhvr>
                                      <p:tavLst>
                                        <p:tav tm="0">
                                          <p:val>
                                            <p:strVal val="#ppt_x-.2"/>
                                          </p:val>
                                        </p:tav>
                                        <p:tav tm="100000">
                                          <p:val>
                                            <p:strVal val="#ppt_x"/>
                                          </p:val>
                                        </p:tav>
                                      </p:tavLst>
                                    </p:anim>
                                    <p:anim calcmode="lin" valueType="num">
                                      <p:cBhvr>
                                        <p:cTn id="78" dur="1000" fill="hold"/>
                                        <p:tgtEl>
                                          <p:spTgt spid="29"/>
                                        </p:tgtEl>
                                        <p:attrNameLst>
                                          <p:attrName>ppt_y</p:attrName>
                                        </p:attrNameLst>
                                      </p:cBhvr>
                                      <p:tavLst>
                                        <p:tav tm="0">
                                          <p:val>
                                            <p:strVal val="#ppt_y"/>
                                          </p:val>
                                        </p:tav>
                                        <p:tav tm="100000">
                                          <p:val>
                                            <p:strVal val="#ppt_y"/>
                                          </p:val>
                                        </p:tav>
                                      </p:tavLst>
                                    </p:anim>
                                    <p:animEffect transition="in" filter="fade">
                                      <p:cBhvr>
                                        <p:cTn id="79"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animBg="1"/>
      <p:bldP spid="7" grpId="0" build="p"/>
      <p:bldP spid="11" grpId="0" animBg="1"/>
      <p:bldP spid="17" grpId="0" build="p"/>
      <p:bldP spid="21" grpId="0" animBg="1"/>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979196" y="5162550"/>
            <a:ext cx="622300" cy="45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Additive Rules</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2.5</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Additive Rules</a:t>
            </a:r>
          </a:p>
        </p:txBody>
      </p:sp>
      <p:sp>
        <p:nvSpPr>
          <p:cNvPr id="7" name="Rectangle 2"/>
          <p:cNvSpPr>
            <a:spLocks noChangeArrowheads="1"/>
          </p:cNvSpPr>
          <p:nvPr/>
        </p:nvSpPr>
        <p:spPr bwMode="auto">
          <a:xfrm>
            <a:off x="71438" y="863600"/>
            <a:ext cx="9072562" cy="6540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a:t>
            </a:r>
            <a:r>
              <a:rPr lang="en-US" sz="2000" i="1" dirty="0">
                <a:solidFill>
                  <a:schemeClr val="tx1"/>
                </a:solidFill>
              </a:rPr>
              <a:t>A</a:t>
            </a:r>
            <a:r>
              <a:rPr lang="en-US" sz="2000" dirty="0">
                <a:solidFill>
                  <a:schemeClr val="tx1"/>
                </a:solidFill>
              </a:rPr>
              <a:t> and </a:t>
            </a:r>
            <a:r>
              <a:rPr lang="en-US" sz="2000" i="1" dirty="0">
                <a:solidFill>
                  <a:schemeClr val="tx1"/>
                </a:solidFill>
              </a:rPr>
              <a:t>A</a:t>
            </a:r>
            <a:r>
              <a:rPr lang="en-US" sz="2000" dirty="0">
                <a:solidFill>
                  <a:schemeClr val="tx1"/>
                </a:solidFill>
              </a:rPr>
              <a:t>’ are complementary events, means </a:t>
            </a:r>
            <a:r>
              <a:rPr lang="en-US" sz="2000" i="1" dirty="0">
                <a:solidFill>
                  <a:schemeClr val="tx1"/>
                </a:solidFill>
              </a:rPr>
              <a:t>A</a:t>
            </a:r>
            <a:r>
              <a:rPr lang="en-US" sz="2000" dirty="0">
                <a:solidFill>
                  <a:schemeClr val="tx1"/>
                </a:solidFill>
              </a:rPr>
              <a:t> </a:t>
            </a:r>
            <a:r>
              <a:rPr lang="en-US" sz="2000" dirty="0">
                <a:solidFill>
                  <a:schemeClr val="tx1"/>
                </a:solidFill>
                <a:latin typeface="Symbol" pitchFamily="18" charset="2"/>
              </a:rPr>
              <a:t>Ç</a:t>
            </a:r>
            <a:r>
              <a:rPr lang="en-US" sz="2000" dirty="0">
                <a:solidFill>
                  <a:schemeClr val="tx1"/>
                </a:solidFill>
              </a:rPr>
              <a:t> </a:t>
            </a:r>
            <a:r>
              <a:rPr lang="en-US" sz="2000" i="1" dirty="0">
                <a:solidFill>
                  <a:schemeClr val="tx1"/>
                </a:solidFill>
              </a:rPr>
              <a:t>A</a:t>
            </a:r>
            <a:r>
              <a:rPr lang="en-US" sz="2000" dirty="0">
                <a:solidFill>
                  <a:schemeClr val="tx1"/>
                </a:solidFill>
              </a:rPr>
              <a:t>’ = </a:t>
            </a:r>
            <a:r>
              <a:rPr lang="en-US" sz="2000" b="1" dirty="0">
                <a:solidFill>
                  <a:schemeClr val="tx1"/>
                </a:solidFill>
                <a:latin typeface="Symbol" pitchFamily="18" charset="2"/>
              </a:rPr>
              <a:t>Æ </a:t>
            </a:r>
            <a:r>
              <a:rPr lang="en-US" sz="2000" b="1" dirty="0">
                <a:solidFill>
                  <a:schemeClr val="tx1"/>
                </a:solidFill>
                <a:latin typeface="+mj-lt"/>
              </a:rPr>
              <a:t> </a:t>
            </a:r>
            <a:r>
              <a:rPr lang="en-US" sz="2000" dirty="0">
                <a:solidFill>
                  <a:schemeClr val="tx1"/>
                </a:solidFill>
                <a:latin typeface="+mj-lt"/>
              </a:rPr>
              <a:t>and</a:t>
            </a:r>
            <a:r>
              <a:rPr lang="en-US" sz="2000" b="1" dirty="0">
                <a:solidFill>
                  <a:schemeClr val="tx1"/>
                </a:solidFill>
                <a:latin typeface="+mj-lt"/>
              </a:rPr>
              <a:t> </a:t>
            </a:r>
            <a:br>
              <a:rPr lang="en-US" sz="2000" b="1" dirty="0">
                <a:solidFill>
                  <a:schemeClr val="tx1"/>
                </a:solidFill>
                <a:latin typeface="+mj-lt"/>
              </a:rPr>
            </a:br>
            <a:r>
              <a:rPr lang="en-US" sz="2000" i="1" dirty="0">
                <a:solidFill>
                  <a:schemeClr val="tx1"/>
                </a:solidFill>
              </a:rPr>
              <a:t>A</a:t>
            </a:r>
            <a:r>
              <a:rPr lang="en-US" sz="2000" dirty="0">
                <a:solidFill>
                  <a:schemeClr val="tx1"/>
                </a:solidFill>
              </a:rPr>
              <a:t> </a:t>
            </a:r>
            <a:r>
              <a:rPr lang="en-US" sz="2000" dirty="0">
                <a:solidFill>
                  <a:schemeClr val="tx1"/>
                </a:solidFill>
                <a:latin typeface="Symbol" pitchFamily="18" charset="2"/>
              </a:rPr>
              <a:t>È</a:t>
            </a:r>
            <a:r>
              <a:rPr lang="en-US" sz="2000" dirty="0">
                <a:solidFill>
                  <a:schemeClr val="tx1"/>
                </a:solidFill>
              </a:rPr>
              <a:t> </a:t>
            </a:r>
            <a:r>
              <a:rPr lang="en-US" sz="2000" i="1" dirty="0">
                <a:solidFill>
                  <a:schemeClr val="tx1"/>
                </a:solidFill>
              </a:rPr>
              <a:t>A</a:t>
            </a:r>
            <a:r>
              <a:rPr lang="en-US" sz="2000" dirty="0">
                <a:solidFill>
                  <a:schemeClr val="tx1"/>
                </a:solidFill>
              </a:rPr>
              <a:t>’ = </a:t>
            </a:r>
            <a:r>
              <a:rPr lang="en-US" sz="2000" i="1" dirty="0">
                <a:solidFill>
                  <a:schemeClr val="tx1"/>
                </a:solidFill>
              </a:rPr>
              <a:t>S,</a:t>
            </a:r>
            <a:r>
              <a:rPr lang="en-US" sz="2000" b="1" dirty="0">
                <a:solidFill>
                  <a:schemeClr val="tx1"/>
                </a:solidFill>
                <a:latin typeface="Symbol" pitchFamily="18" charset="2"/>
              </a:rPr>
              <a:t> </a:t>
            </a:r>
            <a:r>
              <a:rPr lang="en-US" sz="2000" dirty="0">
                <a:solidFill>
                  <a:schemeClr val="tx1"/>
                </a:solidFill>
              </a:rPr>
              <a:t>then</a:t>
            </a:r>
            <a:endParaRPr lang="en-US" sz="2000" dirty="0">
              <a:solidFill>
                <a:schemeClr val="tx1"/>
              </a:solidFill>
              <a:latin typeface="Symbol" pitchFamily="18" charset="2"/>
            </a:endParaRPr>
          </a:p>
        </p:txBody>
      </p:sp>
      <p:graphicFrame>
        <p:nvGraphicFramePr>
          <p:cNvPr id="8" name="Object 3"/>
          <p:cNvGraphicFramePr>
            <a:graphicFrameLocks noChangeAspect="1"/>
          </p:cNvGraphicFramePr>
          <p:nvPr/>
        </p:nvGraphicFramePr>
        <p:xfrm>
          <a:off x="778796" y="1493583"/>
          <a:ext cx="1881187" cy="365125"/>
        </p:xfrm>
        <a:graphic>
          <a:graphicData uri="http://schemas.openxmlformats.org/presentationml/2006/ole">
            <mc:AlternateContent xmlns:mc="http://schemas.openxmlformats.org/markup-compatibility/2006">
              <mc:Choice xmlns:v="urn:schemas-microsoft-com:vml" Requires="v">
                <p:oleObj spid="_x0000_s109585" name="Equation" r:id="rId3" imgW="1041120" imgH="203040" progId="Equation.DSMT4">
                  <p:embed/>
                </p:oleObj>
              </mc:Choice>
              <mc:Fallback>
                <p:oleObj name="Equation" r:id="rId3" imgW="104112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796" y="1493583"/>
                        <a:ext cx="18811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p:cNvSpPr>
            <a:spLocks noChangeArrowheads="1"/>
          </p:cNvSpPr>
          <p:nvPr/>
        </p:nvSpPr>
        <p:spPr bwMode="auto">
          <a:xfrm>
            <a:off x="71438" y="2480802"/>
            <a:ext cx="9072562" cy="111125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The probabilities that an automobile mechanic will service 3, 4, 5, 6, 7, or 8 or more cars on any given workday are, respectively, 0.12, 0.19, 0.28, 0.24, 0.10, and 0.07. What is the probability that he will service at least 5 cars on his next day at work?</a:t>
            </a:r>
          </a:p>
        </p:txBody>
      </p:sp>
      <p:sp>
        <p:nvSpPr>
          <p:cNvPr id="13" name="Rectangle 12"/>
          <p:cNvSpPr/>
          <p:nvPr/>
        </p:nvSpPr>
        <p:spPr bwMode="auto">
          <a:xfrm>
            <a:off x="0" y="38544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4" name="Rectangle 2"/>
          <p:cNvSpPr>
            <a:spLocks noChangeArrowheads="1"/>
          </p:cNvSpPr>
          <p:nvPr/>
        </p:nvSpPr>
        <p:spPr bwMode="auto">
          <a:xfrm>
            <a:off x="71438" y="4051300"/>
            <a:ext cx="9072562" cy="62230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Let </a:t>
            </a:r>
            <a:r>
              <a:rPr lang="en-US" sz="2000" i="1" dirty="0">
                <a:solidFill>
                  <a:schemeClr val="tx1"/>
                </a:solidFill>
              </a:rPr>
              <a:t>E</a:t>
            </a:r>
            <a:r>
              <a:rPr lang="en-US" sz="2000" dirty="0">
                <a:solidFill>
                  <a:schemeClr val="tx1"/>
                </a:solidFill>
              </a:rPr>
              <a:t> be the event that at least 5 cars are serviced, then </a:t>
            </a:r>
            <a:r>
              <a:rPr lang="en-US" sz="2000" i="1" dirty="0">
                <a:solidFill>
                  <a:schemeClr val="tx1"/>
                </a:solidFill>
              </a:rPr>
              <a:t>E</a:t>
            </a:r>
            <a:r>
              <a:rPr lang="en-US" sz="2000" dirty="0">
                <a:solidFill>
                  <a:schemeClr val="tx1"/>
                </a:solidFill>
              </a:rPr>
              <a:t>’ is the event that fewer than 5 cars are serviced.</a:t>
            </a:r>
          </a:p>
        </p:txBody>
      </p:sp>
      <p:grpSp>
        <p:nvGrpSpPr>
          <p:cNvPr id="2" name="Group 16"/>
          <p:cNvGrpSpPr/>
          <p:nvPr/>
        </p:nvGrpSpPr>
        <p:grpSpPr>
          <a:xfrm>
            <a:off x="0" y="2258552"/>
            <a:ext cx="727075" cy="1080000"/>
            <a:chOff x="0" y="2717800"/>
            <a:chExt cx="727075" cy="1080000"/>
          </a:xfrm>
        </p:grpSpPr>
        <p:sp>
          <p:nvSpPr>
            <p:cNvPr id="16" name="Rectangle 15"/>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7" name="Straight Connector 16"/>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graphicFrame>
        <p:nvGraphicFramePr>
          <p:cNvPr id="283658" name="Object 3"/>
          <p:cNvGraphicFramePr>
            <a:graphicFrameLocks noChangeAspect="1"/>
          </p:cNvGraphicFramePr>
          <p:nvPr/>
        </p:nvGraphicFramePr>
        <p:xfrm>
          <a:off x="768350" y="4762500"/>
          <a:ext cx="2914650" cy="365125"/>
        </p:xfrm>
        <a:graphic>
          <a:graphicData uri="http://schemas.openxmlformats.org/presentationml/2006/ole">
            <mc:AlternateContent xmlns:mc="http://schemas.openxmlformats.org/markup-compatibility/2006">
              <mc:Choice xmlns:v="urn:schemas-microsoft-com:vml" Requires="v">
                <p:oleObj spid="_x0000_s109586" name="Equation" r:id="rId5" imgW="1612800" imgH="203040" progId="Equation.DSMT4">
                  <p:embed/>
                </p:oleObj>
              </mc:Choice>
              <mc:Fallback>
                <p:oleObj name="Equation" r:id="rId5" imgW="161280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 y="4762500"/>
                        <a:ext cx="29146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3"/>
          <p:cNvGraphicFramePr>
            <a:graphicFrameLocks noChangeAspect="1"/>
          </p:cNvGraphicFramePr>
          <p:nvPr/>
        </p:nvGraphicFramePr>
        <p:xfrm>
          <a:off x="749300" y="5251450"/>
          <a:ext cx="1881187" cy="365125"/>
        </p:xfrm>
        <a:graphic>
          <a:graphicData uri="http://schemas.openxmlformats.org/presentationml/2006/ole">
            <mc:AlternateContent xmlns:mc="http://schemas.openxmlformats.org/markup-compatibility/2006">
              <mc:Choice xmlns:v="urn:schemas-microsoft-com:vml" Requires="v">
                <p:oleObj spid="_x0000_s109587" name="Equation" r:id="rId7" imgW="1041120" imgH="203040" progId="Equation.DSMT4">
                  <p:embed/>
                </p:oleObj>
              </mc:Choice>
              <mc:Fallback>
                <p:oleObj name="Equation" r:id="rId7" imgW="104112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300" y="5251450"/>
                        <a:ext cx="18811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3"/>
          <p:cNvGraphicFramePr>
            <a:graphicFrameLocks noChangeAspect="1"/>
          </p:cNvGraphicFramePr>
          <p:nvPr/>
        </p:nvGraphicFramePr>
        <p:xfrm>
          <a:off x="2640679" y="5251450"/>
          <a:ext cx="1077912" cy="319088"/>
        </p:xfrm>
        <a:graphic>
          <a:graphicData uri="http://schemas.openxmlformats.org/presentationml/2006/ole">
            <mc:AlternateContent xmlns:mc="http://schemas.openxmlformats.org/markup-compatibility/2006">
              <mc:Choice xmlns:v="urn:schemas-microsoft-com:vml" Requires="v">
                <p:oleObj spid="_x0000_s109588" name="Equation" r:id="rId9" imgW="596880" imgH="177480" progId="Equation.DSMT4">
                  <p:embed/>
                </p:oleObj>
              </mc:Choice>
              <mc:Fallback>
                <p:oleObj name="Equation" r:id="rId9" imgW="596880" imgH="177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679" y="5251450"/>
                        <a:ext cx="1077912"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3"/>
          <p:cNvGraphicFramePr>
            <a:graphicFrameLocks noChangeAspect="1"/>
          </p:cNvGraphicFramePr>
          <p:nvPr/>
        </p:nvGraphicFramePr>
        <p:xfrm>
          <a:off x="3742404" y="5243973"/>
          <a:ext cx="849312" cy="363538"/>
        </p:xfrm>
        <a:graphic>
          <a:graphicData uri="http://schemas.openxmlformats.org/presentationml/2006/ole">
            <mc:AlternateContent xmlns:mc="http://schemas.openxmlformats.org/markup-compatibility/2006">
              <mc:Choice xmlns:v="urn:schemas-microsoft-com:vml" Requires="v">
                <p:oleObj spid="_x0000_s109589" name="Equation" r:id="rId11" imgW="469800" imgH="203040" progId="Equation.DSMT4">
                  <p:embed/>
                </p:oleObj>
              </mc:Choice>
              <mc:Fallback>
                <p:oleObj name="Equation" r:id="rId11" imgW="46980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2404" y="5243973"/>
                        <a:ext cx="8493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27100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Left)">
                                      <p:cBhvr>
                                        <p:cTn id="16" dur="500"/>
                                        <p:tgtEl>
                                          <p:spTgt spid="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slide(fromLeft)">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1000"/>
                                        <p:tgtEl>
                                          <p:spTgt spid="1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3658"/>
                                        </p:tgtEl>
                                        <p:attrNameLst>
                                          <p:attrName>style.visibility</p:attrName>
                                        </p:attrNameLst>
                                      </p:cBhvr>
                                      <p:to>
                                        <p:strVal val="visible"/>
                                      </p:to>
                                    </p:set>
                                    <p:animEffect transition="in" filter="fade">
                                      <p:cBhvr>
                                        <p:cTn id="34" dur="1000"/>
                                        <p:tgtEl>
                                          <p:spTgt spid="28365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1000"/>
                                        <p:tgtEl>
                                          <p:spTgt spid="23"/>
                                        </p:tgtEl>
                                      </p:cBhvr>
                                    </p:animEffect>
                                  </p:childTnLst>
                                </p:cTn>
                              </p:par>
                            </p:childTnLst>
                          </p:cTn>
                        </p:par>
                        <p:par>
                          <p:cTn id="50" fill="hold">
                            <p:stCondLst>
                              <p:cond delay="1000"/>
                            </p:stCondLst>
                            <p:childTnLst>
                              <p:par>
                                <p:cTn id="51" presetID="54" presetClass="entr" presetSubtype="0" accel="10000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1000" fill="hold"/>
                                        <p:tgtEl>
                                          <p:spTgt spid="18"/>
                                        </p:tgtEl>
                                        <p:attrNameLst>
                                          <p:attrName>ppt_w</p:attrName>
                                        </p:attrNameLst>
                                      </p:cBhvr>
                                      <p:tavLst>
                                        <p:tav tm="0">
                                          <p:val>
                                            <p:strVal val="#ppt_w*0.05"/>
                                          </p:val>
                                        </p:tav>
                                        <p:tav tm="100000">
                                          <p:val>
                                            <p:strVal val="#ppt_w"/>
                                          </p:val>
                                        </p:tav>
                                      </p:tavLst>
                                    </p:anim>
                                    <p:anim calcmode="lin" valueType="num">
                                      <p:cBhvr>
                                        <p:cTn id="54" dur="1000" fill="hold"/>
                                        <p:tgtEl>
                                          <p:spTgt spid="18"/>
                                        </p:tgtEl>
                                        <p:attrNameLst>
                                          <p:attrName>ppt_h</p:attrName>
                                        </p:attrNameLst>
                                      </p:cBhvr>
                                      <p:tavLst>
                                        <p:tav tm="0">
                                          <p:val>
                                            <p:strVal val="#ppt_h"/>
                                          </p:val>
                                        </p:tav>
                                        <p:tav tm="100000">
                                          <p:val>
                                            <p:strVal val="#ppt_h"/>
                                          </p:val>
                                        </p:tav>
                                      </p:tavLst>
                                    </p:anim>
                                    <p:anim calcmode="lin" valueType="num">
                                      <p:cBhvr>
                                        <p:cTn id="55" dur="1000" fill="hold"/>
                                        <p:tgtEl>
                                          <p:spTgt spid="18"/>
                                        </p:tgtEl>
                                        <p:attrNameLst>
                                          <p:attrName>ppt_x</p:attrName>
                                        </p:attrNameLst>
                                      </p:cBhvr>
                                      <p:tavLst>
                                        <p:tav tm="0">
                                          <p:val>
                                            <p:strVal val="#ppt_x-.2"/>
                                          </p:val>
                                        </p:tav>
                                        <p:tav tm="100000">
                                          <p:val>
                                            <p:strVal val="#ppt_x"/>
                                          </p:val>
                                        </p:tav>
                                      </p:tavLst>
                                    </p:anim>
                                    <p:anim calcmode="lin" valueType="num">
                                      <p:cBhvr>
                                        <p:cTn id="56" dur="1000" fill="hold"/>
                                        <p:tgtEl>
                                          <p:spTgt spid="18"/>
                                        </p:tgtEl>
                                        <p:attrNameLst>
                                          <p:attrName>ppt_y</p:attrName>
                                        </p:attrNameLst>
                                      </p:cBhvr>
                                      <p:tavLst>
                                        <p:tav tm="0">
                                          <p:val>
                                            <p:strVal val="#ppt_y"/>
                                          </p:val>
                                        </p:tav>
                                        <p:tav tm="100000">
                                          <p:val>
                                            <p:strVal val="#ppt_y"/>
                                          </p:val>
                                        </p:tav>
                                      </p:tavLst>
                                    </p:anim>
                                    <p:animEffect transition="in" filter="fade">
                                      <p:cBhvr>
                                        <p:cTn id="5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build="p"/>
      <p:bldP spid="9" grpId="0" build="p"/>
      <p:bldP spid="13" grpId="0" animBg="1"/>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Conditional Probability</a:t>
            </a:r>
          </a:p>
        </p:txBody>
      </p:sp>
      <p:sp>
        <p:nvSpPr>
          <p:cNvPr id="6" name="Rectangle 2"/>
          <p:cNvSpPr>
            <a:spLocks noChangeArrowheads="1"/>
          </p:cNvSpPr>
          <p:nvPr/>
        </p:nvSpPr>
        <p:spPr bwMode="auto">
          <a:xfrm>
            <a:off x="71438" y="863600"/>
            <a:ext cx="9072562" cy="19875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probability of an event </a:t>
            </a:r>
            <a:r>
              <a:rPr lang="en-US" sz="2000" i="1" dirty="0">
                <a:solidFill>
                  <a:schemeClr val="tx1"/>
                </a:solidFill>
              </a:rPr>
              <a:t>B</a:t>
            </a:r>
            <a:r>
              <a:rPr lang="en-US" sz="2000" dirty="0">
                <a:solidFill>
                  <a:schemeClr val="tx1"/>
                </a:solidFill>
              </a:rPr>
              <a:t> occurring when it is known that some event </a:t>
            </a:r>
            <a:r>
              <a:rPr lang="en-US" sz="2000" i="1" dirty="0">
                <a:solidFill>
                  <a:schemeClr val="tx1"/>
                </a:solidFill>
              </a:rPr>
              <a:t>A</a:t>
            </a:r>
            <a:r>
              <a:rPr lang="en-US" sz="2000" dirty="0">
                <a:solidFill>
                  <a:schemeClr val="tx1"/>
                </a:solidFill>
              </a:rPr>
              <a:t> has occurred is called a </a:t>
            </a:r>
            <a:r>
              <a:rPr lang="en-US" sz="2000" b="1" dirty="0">
                <a:solidFill>
                  <a:schemeClr val="tx1"/>
                </a:solidFill>
              </a:rPr>
              <a:t>conditional probability</a:t>
            </a:r>
            <a:r>
              <a:rPr lang="en-US" sz="2000" dirty="0">
                <a:solidFill>
                  <a:schemeClr val="tx1"/>
                </a:solidFill>
              </a:rPr>
              <a:t>.</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latin typeface="+mj-lt"/>
              </a:rPr>
              <a:t>It is denoted by symbol </a:t>
            </a:r>
            <a:r>
              <a:rPr lang="en-US" sz="2000" i="1" dirty="0">
                <a:solidFill>
                  <a:schemeClr val="tx1"/>
                </a:solidFill>
                <a:latin typeface="+mj-lt"/>
              </a:rPr>
              <a:t>P</a:t>
            </a:r>
            <a:r>
              <a:rPr lang="en-US" sz="2000" dirty="0">
                <a:solidFill>
                  <a:schemeClr val="tx1"/>
                </a:solidFill>
                <a:latin typeface="+mj-lt"/>
              </a:rPr>
              <a:t>(</a:t>
            </a:r>
            <a:r>
              <a:rPr lang="en-US" sz="2000" i="1" dirty="0">
                <a:solidFill>
                  <a:schemeClr val="tx1"/>
                </a:solidFill>
                <a:latin typeface="+mj-lt"/>
              </a:rPr>
              <a:t>B</a:t>
            </a:r>
            <a:r>
              <a:rPr lang="en-US" sz="2000" dirty="0">
                <a:solidFill>
                  <a:schemeClr val="tx1"/>
                </a:solidFill>
                <a:latin typeface="+mj-lt"/>
              </a:rPr>
              <a:t>|</a:t>
            </a:r>
            <a:r>
              <a:rPr lang="en-US" sz="2000" i="1" dirty="0">
                <a:solidFill>
                  <a:schemeClr val="tx1"/>
                </a:solidFill>
                <a:latin typeface="+mj-lt"/>
              </a:rPr>
              <a:t>A</a:t>
            </a:r>
            <a:r>
              <a:rPr lang="en-US" sz="2000" dirty="0">
                <a:solidFill>
                  <a:schemeClr val="tx1"/>
                </a:solidFill>
                <a:latin typeface="+mj-lt"/>
              </a:rPr>
              <a:t>), usually read “the probability that </a:t>
            </a:r>
            <a:r>
              <a:rPr lang="en-US" sz="2000" i="1" dirty="0">
                <a:solidFill>
                  <a:schemeClr val="tx1"/>
                </a:solidFill>
                <a:latin typeface="+mj-lt"/>
              </a:rPr>
              <a:t>B</a:t>
            </a:r>
            <a:r>
              <a:rPr lang="en-US" sz="2000" dirty="0">
                <a:solidFill>
                  <a:schemeClr val="tx1"/>
                </a:solidFill>
                <a:latin typeface="+mj-lt"/>
              </a:rPr>
              <a:t> occurs given that </a:t>
            </a:r>
            <a:r>
              <a:rPr lang="en-US" sz="2000" i="1" dirty="0">
                <a:solidFill>
                  <a:schemeClr val="tx1"/>
                </a:solidFill>
                <a:latin typeface="+mj-lt"/>
              </a:rPr>
              <a:t>A</a:t>
            </a:r>
            <a:r>
              <a:rPr lang="en-US" sz="2000" dirty="0">
                <a:solidFill>
                  <a:schemeClr val="tx1"/>
                </a:solidFill>
                <a:latin typeface="+mj-lt"/>
              </a:rPr>
              <a:t> occurs” or simply “the probability of </a:t>
            </a:r>
            <a:r>
              <a:rPr lang="en-US" sz="2000" i="1" dirty="0">
                <a:solidFill>
                  <a:schemeClr val="tx1"/>
                </a:solidFill>
                <a:latin typeface="+mj-lt"/>
              </a:rPr>
              <a:t>B</a:t>
            </a:r>
            <a:r>
              <a:rPr lang="en-US" sz="2000" dirty="0">
                <a:solidFill>
                  <a:schemeClr val="tx1"/>
                </a:solidFill>
                <a:latin typeface="+mj-lt"/>
              </a:rPr>
              <a:t>, given </a:t>
            </a:r>
            <a:r>
              <a:rPr lang="en-US" sz="2000" i="1" dirty="0">
                <a:solidFill>
                  <a:schemeClr val="tx1"/>
                </a:solidFill>
                <a:latin typeface="+mj-lt"/>
              </a:rPr>
              <a:t>A</a:t>
            </a:r>
            <a:r>
              <a:rPr lang="en-US" sz="2000" dirty="0">
                <a:solidFill>
                  <a:schemeClr val="tx1"/>
                </a:solidFill>
                <a:latin typeface="+mj-lt"/>
              </a:rPr>
              <a:t>.”</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latin typeface="+mj-lt"/>
              </a:rPr>
              <a:t>The probability </a:t>
            </a:r>
            <a:r>
              <a:rPr lang="en-US" sz="2000" i="1" dirty="0">
                <a:solidFill>
                  <a:schemeClr val="tx1"/>
                </a:solidFill>
              </a:rPr>
              <a:t>P</a:t>
            </a:r>
            <a:r>
              <a:rPr lang="en-US" sz="2000" dirty="0">
                <a:solidFill>
                  <a:schemeClr val="tx1"/>
                </a:solidFill>
              </a:rPr>
              <a:t>(</a:t>
            </a:r>
            <a:r>
              <a:rPr lang="en-US" sz="2000" i="1" dirty="0">
                <a:solidFill>
                  <a:schemeClr val="tx1"/>
                </a:solidFill>
              </a:rPr>
              <a:t>B</a:t>
            </a:r>
            <a:r>
              <a:rPr lang="en-US" sz="2000" dirty="0">
                <a:solidFill>
                  <a:schemeClr val="tx1"/>
                </a:solidFill>
              </a:rPr>
              <a:t>|</a:t>
            </a:r>
            <a:r>
              <a:rPr lang="en-US" sz="2000" i="1" dirty="0">
                <a:solidFill>
                  <a:schemeClr val="tx1"/>
                </a:solidFill>
              </a:rPr>
              <a:t>A</a:t>
            </a:r>
            <a:r>
              <a:rPr lang="en-US" sz="2000" dirty="0">
                <a:solidFill>
                  <a:schemeClr val="tx1"/>
                </a:solidFill>
              </a:rPr>
              <a:t>) can be seen as an “</a:t>
            </a:r>
            <a:r>
              <a:rPr lang="en-US" sz="2000" i="1" dirty="0">
                <a:solidFill>
                  <a:schemeClr val="tx1"/>
                </a:solidFill>
              </a:rPr>
              <a:t>updating</a:t>
            </a:r>
            <a:r>
              <a:rPr lang="en-US" sz="2000" dirty="0">
                <a:solidFill>
                  <a:schemeClr val="tx1"/>
                </a:solidFill>
              </a:rPr>
              <a:t>” of </a:t>
            </a:r>
            <a:r>
              <a:rPr lang="en-US" sz="2000" i="1" dirty="0">
                <a:solidFill>
                  <a:schemeClr val="tx1"/>
                </a:solidFill>
              </a:rPr>
              <a:t>P</a:t>
            </a:r>
            <a:r>
              <a:rPr lang="en-US" sz="2000" dirty="0">
                <a:solidFill>
                  <a:schemeClr val="tx1"/>
                </a:solidFill>
              </a:rPr>
              <a:t>(</a:t>
            </a:r>
            <a:r>
              <a:rPr lang="en-US" sz="2000" i="1" dirty="0">
                <a:solidFill>
                  <a:schemeClr val="tx1"/>
                </a:solidFill>
              </a:rPr>
              <a:t>B</a:t>
            </a:r>
            <a:r>
              <a:rPr lang="en-US" sz="2000" dirty="0">
                <a:solidFill>
                  <a:schemeClr val="tx1"/>
                </a:solidFill>
              </a:rPr>
              <a:t>) based on the knowledge that even </a:t>
            </a:r>
            <a:r>
              <a:rPr lang="en-US" sz="2000" i="1" dirty="0">
                <a:solidFill>
                  <a:schemeClr val="tx1"/>
                </a:solidFill>
              </a:rPr>
              <a:t>A</a:t>
            </a:r>
            <a:r>
              <a:rPr lang="en-US" sz="2000" dirty="0">
                <a:solidFill>
                  <a:schemeClr val="tx1"/>
                </a:solidFill>
              </a:rPr>
              <a:t> has occurred.</a:t>
            </a:r>
            <a:endParaRPr lang="en-US" sz="2000" dirty="0">
              <a:solidFill>
                <a:schemeClr val="tx1"/>
              </a:solidFill>
              <a:latin typeface="+mj-lt"/>
            </a:endParaRP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2.6</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Conditional Probability</a:t>
            </a:r>
          </a:p>
        </p:txBody>
      </p:sp>
      <p:sp>
        <p:nvSpPr>
          <p:cNvPr id="8" name="Rectangle 2"/>
          <p:cNvSpPr>
            <a:spLocks noChangeArrowheads="1"/>
          </p:cNvSpPr>
          <p:nvPr/>
        </p:nvSpPr>
        <p:spPr bwMode="auto">
          <a:xfrm>
            <a:off x="71438" y="3476625"/>
            <a:ext cx="9072562" cy="6667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conditional probability of </a:t>
            </a:r>
            <a:r>
              <a:rPr lang="en-US" sz="2000" i="1" dirty="0">
                <a:solidFill>
                  <a:schemeClr val="tx1"/>
                </a:solidFill>
              </a:rPr>
              <a:t>B</a:t>
            </a:r>
            <a:r>
              <a:rPr lang="en-US" sz="2000" dirty="0">
                <a:solidFill>
                  <a:schemeClr val="tx1"/>
                </a:solidFill>
              </a:rPr>
              <a:t>, given </a:t>
            </a:r>
            <a:r>
              <a:rPr lang="en-US" sz="2000" i="1" dirty="0">
                <a:solidFill>
                  <a:schemeClr val="tx1"/>
                </a:solidFill>
              </a:rPr>
              <a:t>A</a:t>
            </a:r>
            <a:r>
              <a:rPr lang="en-US" sz="2000" dirty="0">
                <a:solidFill>
                  <a:schemeClr val="tx1"/>
                </a:solidFill>
              </a:rPr>
              <a:t>, denoted by </a:t>
            </a:r>
            <a:r>
              <a:rPr lang="en-US" sz="2000" i="1" dirty="0">
                <a:solidFill>
                  <a:schemeClr val="tx1"/>
                </a:solidFill>
              </a:rPr>
              <a:t>P</a:t>
            </a:r>
            <a:r>
              <a:rPr lang="en-US" sz="2000" dirty="0">
                <a:solidFill>
                  <a:schemeClr val="tx1"/>
                </a:solidFill>
              </a:rPr>
              <a:t>(</a:t>
            </a:r>
            <a:r>
              <a:rPr lang="en-US" sz="2000" i="1" dirty="0">
                <a:solidFill>
                  <a:schemeClr val="tx1"/>
                </a:solidFill>
              </a:rPr>
              <a:t>B</a:t>
            </a:r>
            <a:r>
              <a:rPr lang="en-US" sz="2000" dirty="0">
                <a:solidFill>
                  <a:schemeClr val="tx1"/>
                </a:solidFill>
              </a:rPr>
              <a:t>|</a:t>
            </a:r>
            <a:r>
              <a:rPr lang="en-US" sz="2000" i="1" dirty="0">
                <a:solidFill>
                  <a:schemeClr val="tx1"/>
                </a:solidFill>
              </a:rPr>
              <a:t>A</a:t>
            </a:r>
            <a:r>
              <a:rPr lang="en-US" sz="2000" dirty="0">
                <a:solidFill>
                  <a:schemeClr val="tx1"/>
                </a:solidFill>
              </a:rPr>
              <a:t>), is defined by</a:t>
            </a:r>
            <a:endParaRPr lang="en-US" sz="2000" dirty="0">
              <a:solidFill>
                <a:schemeClr val="tx1"/>
              </a:solidFill>
              <a:latin typeface="+mj-lt"/>
            </a:endParaRPr>
          </a:p>
        </p:txBody>
      </p:sp>
      <p:graphicFrame>
        <p:nvGraphicFramePr>
          <p:cNvPr id="283658" name="Object 3"/>
          <p:cNvGraphicFramePr>
            <a:graphicFrameLocks noChangeAspect="1"/>
          </p:cNvGraphicFramePr>
          <p:nvPr/>
        </p:nvGraphicFramePr>
        <p:xfrm>
          <a:off x="749300" y="3995277"/>
          <a:ext cx="2270125" cy="752475"/>
        </p:xfrm>
        <a:graphic>
          <a:graphicData uri="http://schemas.openxmlformats.org/presentationml/2006/ole">
            <mc:AlternateContent xmlns:mc="http://schemas.openxmlformats.org/markup-compatibility/2006">
              <mc:Choice xmlns:v="urn:schemas-microsoft-com:vml" Requires="v">
                <p:oleObj spid="_x0000_s110600" name="Equation" r:id="rId3" imgW="1257120" imgH="419040" progId="Equation.DSMT4">
                  <p:embed/>
                </p:oleObj>
              </mc:Choice>
              <mc:Fallback>
                <p:oleObj name="Equation" r:id="rId3" imgW="12571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3995277"/>
                        <a:ext cx="22701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
          <p:cNvGraphicFramePr>
            <a:graphicFrameLocks noChangeAspect="1"/>
          </p:cNvGraphicFramePr>
          <p:nvPr/>
        </p:nvGraphicFramePr>
        <p:xfrm>
          <a:off x="3238500" y="4175331"/>
          <a:ext cx="1304925" cy="365125"/>
        </p:xfrm>
        <a:graphic>
          <a:graphicData uri="http://schemas.openxmlformats.org/presentationml/2006/ole">
            <mc:AlternateContent xmlns:mc="http://schemas.openxmlformats.org/markup-compatibility/2006">
              <mc:Choice xmlns:v="urn:schemas-microsoft-com:vml" Requires="v">
                <p:oleObj spid="_x0000_s110601" name="Equation" r:id="rId5" imgW="723600" imgH="203040" progId="Equation.DSMT4">
                  <p:embed/>
                </p:oleObj>
              </mc:Choice>
              <mc:Fallback>
                <p:oleObj name="Equation" r:id="rId5" imgW="72360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0" y="4175331"/>
                        <a:ext cx="13049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bwMode="auto">
          <a:xfrm>
            <a:off x="82344" y="3414252"/>
            <a:ext cx="8964000" cy="1348454"/>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Tree>
    <p:extLst>
      <p:ext uri="{BB962C8B-B14F-4D97-AF65-F5344CB8AC3E}">
        <p14:creationId xmlns:p14="http://schemas.microsoft.com/office/powerpoint/2010/main" val="368970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1000"/>
                                        <p:tgtEl>
                                          <p:spTgt spid="8">
                                            <p:txEl>
                                              <p:pRg st="0" end="0"/>
                                            </p:txEl>
                                          </p:spTgt>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283658"/>
                                        </p:tgtEl>
                                        <p:attrNameLst>
                                          <p:attrName>style.visibility</p:attrName>
                                        </p:attrNameLst>
                                      </p:cBhvr>
                                      <p:to>
                                        <p:strVal val="visible"/>
                                      </p:to>
                                    </p:set>
                                    <p:animEffect transition="in" filter="fade">
                                      <p:cBhvr>
                                        <p:cTn id="26" dur="1000"/>
                                        <p:tgtEl>
                                          <p:spTgt spid="283658"/>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cTn>
                              </p:par>
                            </p:childTnLst>
                          </p:cTn>
                        </p:par>
                        <p:par>
                          <p:cTn id="30" fill="hold">
                            <p:stCondLst>
                              <p:cond delay="2000"/>
                            </p:stCondLst>
                            <p:childTnLst>
                              <p:par>
                                <p:cTn id="31" presetID="54" presetClass="entr" presetSubtype="0" accel="10000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0.05"/>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 calcmode="lin" valueType="num">
                                      <p:cBhvr>
                                        <p:cTn id="35" dur="1000" fill="hold"/>
                                        <p:tgtEl>
                                          <p:spTgt spid="9"/>
                                        </p:tgtEl>
                                        <p:attrNameLst>
                                          <p:attrName>ppt_x</p:attrName>
                                        </p:attrNameLst>
                                      </p:cBhvr>
                                      <p:tavLst>
                                        <p:tav tm="0">
                                          <p:val>
                                            <p:strVal val="#ppt_x-.2"/>
                                          </p:val>
                                        </p:tav>
                                        <p:tav tm="100000">
                                          <p:val>
                                            <p:strVal val="#ppt_x"/>
                                          </p:val>
                                        </p:tav>
                                      </p:tavLst>
                                    </p:anim>
                                    <p:anim calcmode="lin" valueType="num">
                                      <p:cBhvr>
                                        <p:cTn id="36" dur="1000" fill="hold"/>
                                        <p:tgtEl>
                                          <p:spTgt spid="9"/>
                                        </p:tgtEl>
                                        <p:attrNameLst>
                                          <p:attrName>ppt_y</p:attrName>
                                        </p:attrNameLst>
                                      </p:cBhvr>
                                      <p:tavLst>
                                        <p:tav tm="0">
                                          <p:val>
                                            <p:strVal val="#ppt_y"/>
                                          </p:val>
                                        </p:tav>
                                        <p:tav tm="100000">
                                          <p:val>
                                            <p:strVal val="#ppt_y"/>
                                          </p:val>
                                        </p:tav>
                                      </p:tavLst>
                                    </p:anim>
                                    <p:animEffect transition="in" filter="fade">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097798" y="3621548"/>
            <a:ext cx="355600" cy="7556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Conditional Probability</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2.6</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Conditional Probability</a:t>
            </a:r>
          </a:p>
        </p:txBody>
      </p:sp>
      <p:sp>
        <p:nvSpPr>
          <p:cNvPr id="7" name="Rectangle 2"/>
          <p:cNvSpPr>
            <a:spLocks noChangeArrowheads="1"/>
          </p:cNvSpPr>
          <p:nvPr/>
        </p:nvSpPr>
        <p:spPr bwMode="auto">
          <a:xfrm>
            <a:off x="71438" y="1073330"/>
            <a:ext cx="9072562" cy="666570"/>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If a fair dice is tossed once, what is the probability of getting a 6, given that the number you got is an even number?</a:t>
            </a:r>
          </a:p>
        </p:txBody>
      </p:sp>
      <p:grpSp>
        <p:nvGrpSpPr>
          <p:cNvPr id="8" name="Group 16"/>
          <p:cNvGrpSpPr/>
          <p:nvPr/>
        </p:nvGrpSpPr>
        <p:grpSpPr>
          <a:xfrm>
            <a:off x="0" y="850900"/>
            <a:ext cx="727075" cy="720000"/>
            <a:chOff x="0" y="2733772"/>
            <a:chExt cx="727075" cy="720000"/>
          </a:xfrm>
        </p:grpSpPr>
        <p:sp>
          <p:nvSpPr>
            <p:cNvPr id="9" name="Rectangle 8"/>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0" name="Straight Connector 9"/>
            <p:cNvCxnSpPr/>
            <p:nvPr/>
          </p:nvCxnSpPr>
          <p:spPr bwMode="auto">
            <a:xfrm rot="16200000" flipH="1">
              <a:off x="-233000" y="3093772"/>
              <a:ext cx="720000" cy="0"/>
            </a:xfrm>
            <a:prstGeom prst="line">
              <a:avLst/>
            </a:prstGeom>
            <a:noFill/>
            <a:ln w="12700" cap="flat" cmpd="sng" algn="ctr">
              <a:solidFill>
                <a:srgbClr val="FF5781"/>
              </a:solidFill>
              <a:prstDash val="solid"/>
              <a:round/>
              <a:headEnd type="none" w="med" len="med"/>
              <a:tailEnd type="none" w="med" len="med"/>
            </a:ln>
            <a:effectLst/>
          </p:spPr>
        </p:cxnSp>
      </p:grpSp>
      <p:sp>
        <p:nvSpPr>
          <p:cNvPr id="11" name="Rectangle 10"/>
          <p:cNvSpPr/>
          <p:nvPr/>
        </p:nvSpPr>
        <p:spPr bwMode="auto">
          <a:xfrm>
            <a:off x="0" y="19430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83658" name="Object 2"/>
          <p:cNvGraphicFramePr>
            <a:graphicFrameLocks noChangeAspect="1"/>
          </p:cNvGraphicFramePr>
          <p:nvPr/>
        </p:nvGraphicFramePr>
        <p:xfrm>
          <a:off x="763588" y="2152333"/>
          <a:ext cx="1355725" cy="363537"/>
        </p:xfrm>
        <a:graphic>
          <a:graphicData uri="http://schemas.openxmlformats.org/presentationml/2006/ole">
            <mc:AlternateContent xmlns:mc="http://schemas.openxmlformats.org/markup-compatibility/2006">
              <mc:Choice xmlns:v="urn:schemas-microsoft-com:vml" Requires="v">
                <p:oleObj spid="_x0000_s111645" name="Equation" r:id="rId3" imgW="749160" imgH="203040" progId="Equation.DSMT4">
                  <p:embed/>
                </p:oleObj>
              </mc:Choice>
              <mc:Fallback>
                <p:oleObj name="Equation" r:id="rId3" imgW="7491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2152333"/>
                        <a:ext cx="1355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7"/>
          <p:cNvGraphicFramePr>
            <a:graphicFrameLocks noChangeAspect="1"/>
          </p:cNvGraphicFramePr>
          <p:nvPr/>
        </p:nvGraphicFramePr>
        <p:xfrm>
          <a:off x="749300" y="2618422"/>
          <a:ext cx="873125" cy="363538"/>
        </p:xfrm>
        <a:graphic>
          <a:graphicData uri="http://schemas.openxmlformats.org/presentationml/2006/ole">
            <mc:AlternateContent xmlns:mc="http://schemas.openxmlformats.org/markup-compatibility/2006">
              <mc:Choice xmlns:v="urn:schemas-microsoft-com:vml" Requires="v">
                <p:oleObj spid="_x0000_s111646" name="Equation" r:id="rId5" imgW="482400" imgH="203040" progId="Equation.DSMT4">
                  <p:embed/>
                </p:oleObj>
              </mc:Choice>
              <mc:Fallback>
                <p:oleObj name="Equation" r:id="rId5" imgW="48240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2618422"/>
                        <a:ext cx="873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4"/>
          <p:cNvGraphicFramePr>
            <a:graphicFrameLocks noChangeAspect="1"/>
          </p:cNvGraphicFramePr>
          <p:nvPr/>
        </p:nvGraphicFramePr>
        <p:xfrm>
          <a:off x="2496820" y="2139950"/>
          <a:ext cx="1606550" cy="385763"/>
        </p:xfrm>
        <a:graphic>
          <a:graphicData uri="http://schemas.openxmlformats.org/presentationml/2006/ole">
            <mc:AlternateContent xmlns:mc="http://schemas.openxmlformats.org/markup-compatibility/2006">
              <mc:Choice xmlns:v="urn:schemas-microsoft-com:vml" Requires="v">
                <p:oleObj spid="_x0000_s111647" name="Equation" r:id="rId7" imgW="888840" imgH="215640" progId="Equation.DSMT4">
                  <p:embed/>
                </p:oleObj>
              </mc:Choice>
              <mc:Fallback>
                <p:oleObj name="Equation" r:id="rId7" imgW="88884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6820" y="2139950"/>
                        <a:ext cx="160655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5"/>
          <p:cNvGraphicFramePr>
            <a:graphicFrameLocks noChangeAspect="1"/>
          </p:cNvGraphicFramePr>
          <p:nvPr/>
        </p:nvGraphicFramePr>
        <p:xfrm>
          <a:off x="2482850" y="2584450"/>
          <a:ext cx="1584325" cy="387350"/>
        </p:xfrm>
        <a:graphic>
          <a:graphicData uri="http://schemas.openxmlformats.org/presentationml/2006/ole">
            <mc:AlternateContent xmlns:mc="http://schemas.openxmlformats.org/markup-compatibility/2006">
              <mc:Choice xmlns:v="urn:schemas-microsoft-com:vml" Requires="v">
                <p:oleObj spid="_x0000_s111648" name="Equation" r:id="rId9" imgW="876240" imgH="215640" progId="Equation.DSMT4">
                  <p:embed/>
                </p:oleObj>
              </mc:Choice>
              <mc:Fallback>
                <p:oleObj name="Equation" r:id="rId9" imgW="876240" imgH="2156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2850" y="2584450"/>
                        <a:ext cx="158432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793750" y="3651250"/>
          <a:ext cx="2270125" cy="752475"/>
        </p:xfrm>
        <a:graphic>
          <a:graphicData uri="http://schemas.openxmlformats.org/presentationml/2006/ole">
            <mc:AlternateContent xmlns:mc="http://schemas.openxmlformats.org/markup-compatibility/2006">
              <mc:Choice xmlns:v="urn:schemas-microsoft-com:vml" Requires="v">
                <p:oleObj spid="_x0000_s111649" name="Equation" r:id="rId11" imgW="1257120" imgH="419040" progId="Equation.DSMT4">
                  <p:embed/>
                </p:oleObj>
              </mc:Choice>
              <mc:Fallback>
                <p:oleObj name="Equation" r:id="rId11" imgW="1257120" imgH="419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750" y="3651250"/>
                        <a:ext cx="227012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7"/>
          <p:cNvGraphicFramePr>
            <a:graphicFrameLocks noChangeAspect="1"/>
          </p:cNvGraphicFramePr>
          <p:nvPr/>
        </p:nvGraphicFramePr>
        <p:xfrm>
          <a:off x="771525" y="3151188"/>
          <a:ext cx="1355725" cy="363537"/>
        </p:xfrm>
        <a:graphic>
          <a:graphicData uri="http://schemas.openxmlformats.org/presentationml/2006/ole">
            <mc:AlternateContent xmlns:mc="http://schemas.openxmlformats.org/markup-compatibility/2006">
              <mc:Choice xmlns:v="urn:schemas-microsoft-com:vml" Requires="v">
                <p:oleObj spid="_x0000_s111650" name="Equation" r:id="rId13" imgW="749160" imgH="203040" progId="Equation.DSMT4">
                  <p:embed/>
                </p:oleObj>
              </mc:Choice>
              <mc:Fallback>
                <p:oleObj name="Equation" r:id="rId13" imgW="74916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 y="3151188"/>
                        <a:ext cx="1355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 name="Object 5"/>
          <p:cNvGraphicFramePr>
            <a:graphicFrameLocks noChangeAspect="1"/>
          </p:cNvGraphicFramePr>
          <p:nvPr/>
        </p:nvGraphicFramePr>
        <p:xfrm>
          <a:off x="2482850" y="3117850"/>
          <a:ext cx="2044700" cy="387350"/>
        </p:xfrm>
        <a:graphic>
          <a:graphicData uri="http://schemas.openxmlformats.org/presentationml/2006/ole">
            <mc:AlternateContent xmlns:mc="http://schemas.openxmlformats.org/markup-compatibility/2006">
              <mc:Choice xmlns:v="urn:schemas-microsoft-com:vml" Requires="v">
                <p:oleObj spid="_x0000_s111651" name="Equation" r:id="rId15" imgW="1130040" imgH="215640" progId="Equation.DSMT4">
                  <p:embed/>
                </p:oleObj>
              </mc:Choice>
              <mc:Fallback>
                <p:oleObj name="Equation" r:id="rId15" imgW="1130040" imgH="215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2850" y="3117850"/>
                        <a:ext cx="20447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
          <p:cNvGraphicFramePr>
            <a:graphicFrameLocks noChangeAspect="1"/>
          </p:cNvGraphicFramePr>
          <p:nvPr/>
        </p:nvGraphicFramePr>
        <p:xfrm>
          <a:off x="3105150" y="3651250"/>
          <a:ext cx="711200" cy="774700"/>
        </p:xfrm>
        <a:graphic>
          <a:graphicData uri="http://schemas.openxmlformats.org/presentationml/2006/ole">
            <mc:AlternateContent xmlns:mc="http://schemas.openxmlformats.org/markup-compatibility/2006">
              <mc:Choice xmlns:v="urn:schemas-microsoft-com:vml" Requires="v">
                <p:oleObj spid="_x0000_s111652" name="Equation" r:id="rId17" imgW="393480" imgH="431640" progId="Equation.DSMT4">
                  <p:embed/>
                </p:oleObj>
              </mc:Choice>
              <mc:Fallback>
                <p:oleObj name="Equation" r:id="rId17" imgW="393480" imgH="431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05150" y="3651250"/>
                        <a:ext cx="7112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3"/>
          <p:cNvGraphicFramePr>
            <a:graphicFrameLocks noChangeAspect="1"/>
          </p:cNvGraphicFramePr>
          <p:nvPr/>
        </p:nvGraphicFramePr>
        <p:xfrm>
          <a:off x="3859213" y="3651250"/>
          <a:ext cx="550862" cy="706438"/>
        </p:xfrm>
        <a:graphic>
          <a:graphicData uri="http://schemas.openxmlformats.org/presentationml/2006/ole">
            <mc:AlternateContent xmlns:mc="http://schemas.openxmlformats.org/markup-compatibility/2006">
              <mc:Choice xmlns:v="urn:schemas-microsoft-com:vml" Requires="v">
                <p:oleObj spid="_x0000_s111653" name="Equation" r:id="rId19" imgW="304560" imgH="393480" progId="Equation.DSMT4">
                  <p:embed/>
                </p:oleObj>
              </mc:Choice>
              <mc:Fallback>
                <p:oleObj name="Equation" r:id="rId19" imgW="304560" imgH="3934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9213" y="3651250"/>
                        <a:ext cx="550862"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4791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lide(fromLeft)">
                                      <p:cBhvr>
                                        <p:cTn id="16" dur="500"/>
                                        <p:tgtEl>
                                          <p:spTgt spid="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83658"/>
                                        </p:tgtEl>
                                        <p:attrNameLst>
                                          <p:attrName>style.visibility</p:attrName>
                                        </p:attrNameLst>
                                      </p:cBhvr>
                                      <p:to>
                                        <p:strVal val="visible"/>
                                      </p:to>
                                    </p:set>
                                    <p:animEffect transition="in" filter="fade">
                                      <p:cBhvr>
                                        <p:cTn id="20" dur="1000"/>
                                        <p:tgtEl>
                                          <p:spTgt spid="2836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10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10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10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1000"/>
                                        <p:tgtEl>
                                          <p:spTgt spid="37"/>
                                        </p:tgtEl>
                                      </p:cBhvr>
                                    </p:animEffect>
                                  </p:childTnLst>
                                </p:cTn>
                              </p:par>
                            </p:childTnLst>
                          </p:cTn>
                        </p:par>
                        <p:par>
                          <p:cTn id="61" fill="hold">
                            <p:stCondLst>
                              <p:cond delay="1000"/>
                            </p:stCondLst>
                            <p:childTnLst>
                              <p:par>
                                <p:cTn id="62" presetID="54" presetClass="entr" presetSubtype="0" accel="10000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 calcmode="lin" valueType="num">
                                      <p:cBhvr>
                                        <p:cTn id="64" dur="1000" fill="hold"/>
                                        <p:tgtEl>
                                          <p:spTgt spid="20"/>
                                        </p:tgtEl>
                                        <p:attrNameLst>
                                          <p:attrName>ppt_w</p:attrName>
                                        </p:attrNameLst>
                                      </p:cBhvr>
                                      <p:tavLst>
                                        <p:tav tm="0">
                                          <p:val>
                                            <p:strVal val="#ppt_w*0.05"/>
                                          </p:val>
                                        </p:tav>
                                        <p:tav tm="100000">
                                          <p:val>
                                            <p:strVal val="#ppt_w"/>
                                          </p:val>
                                        </p:tav>
                                      </p:tavLst>
                                    </p:anim>
                                    <p:anim calcmode="lin" valueType="num">
                                      <p:cBhvr>
                                        <p:cTn id="65" dur="1000" fill="hold"/>
                                        <p:tgtEl>
                                          <p:spTgt spid="20"/>
                                        </p:tgtEl>
                                        <p:attrNameLst>
                                          <p:attrName>ppt_h</p:attrName>
                                        </p:attrNameLst>
                                      </p:cBhvr>
                                      <p:tavLst>
                                        <p:tav tm="0">
                                          <p:val>
                                            <p:strVal val="#ppt_h"/>
                                          </p:val>
                                        </p:tav>
                                        <p:tav tm="100000">
                                          <p:val>
                                            <p:strVal val="#ppt_h"/>
                                          </p:val>
                                        </p:tav>
                                      </p:tavLst>
                                    </p:anim>
                                    <p:anim calcmode="lin" valueType="num">
                                      <p:cBhvr>
                                        <p:cTn id="66" dur="1000" fill="hold"/>
                                        <p:tgtEl>
                                          <p:spTgt spid="20"/>
                                        </p:tgtEl>
                                        <p:attrNameLst>
                                          <p:attrName>ppt_x</p:attrName>
                                        </p:attrNameLst>
                                      </p:cBhvr>
                                      <p:tavLst>
                                        <p:tav tm="0">
                                          <p:val>
                                            <p:strVal val="#ppt_x-.2"/>
                                          </p:val>
                                        </p:tav>
                                        <p:tav tm="100000">
                                          <p:val>
                                            <p:strVal val="#ppt_x"/>
                                          </p:val>
                                        </p:tav>
                                      </p:tavLst>
                                    </p:anim>
                                    <p:anim calcmode="lin" valueType="num">
                                      <p:cBhvr>
                                        <p:cTn id="67" dur="1000" fill="hold"/>
                                        <p:tgtEl>
                                          <p:spTgt spid="20"/>
                                        </p:tgtEl>
                                        <p:attrNameLst>
                                          <p:attrName>ppt_y</p:attrName>
                                        </p:attrNameLst>
                                      </p:cBhvr>
                                      <p:tavLst>
                                        <p:tav tm="0">
                                          <p:val>
                                            <p:strVal val="#ppt_y"/>
                                          </p:val>
                                        </p:tav>
                                        <p:tav tm="100000">
                                          <p:val>
                                            <p:strVal val="#ppt_y"/>
                                          </p:val>
                                        </p:tav>
                                      </p:tavLst>
                                    </p:anim>
                                    <p:animEffect transition="in" filter="fade">
                                      <p:cBhvr>
                                        <p:cTn id="68"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build="p"/>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4156790" y="3547396"/>
            <a:ext cx="66675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5" name="Rectangle 34"/>
          <p:cNvSpPr/>
          <p:nvPr/>
        </p:nvSpPr>
        <p:spPr bwMode="auto">
          <a:xfrm>
            <a:off x="4245896" y="4629356"/>
            <a:ext cx="66675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7" name="Rectangle 36"/>
          <p:cNvSpPr/>
          <p:nvPr/>
        </p:nvSpPr>
        <p:spPr bwMode="auto">
          <a:xfrm>
            <a:off x="4972050" y="5710698"/>
            <a:ext cx="66675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2" name="Rectangle 31"/>
          <p:cNvSpPr/>
          <p:nvPr/>
        </p:nvSpPr>
        <p:spPr bwMode="auto">
          <a:xfrm>
            <a:off x="29496" y="5814140"/>
            <a:ext cx="577850" cy="7556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Conditional Probability</a:t>
            </a:r>
          </a:p>
        </p:txBody>
      </p:sp>
      <p:sp>
        <p:nvSpPr>
          <p:cNvPr id="22"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2.6</a:t>
            </a:r>
          </a:p>
        </p:txBody>
      </p:sp>
      <p:sp>
        <p:nvSpPr>
          <p:cNvPr id="26"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Conditional Probability</a:t>
            </a:r>
          </a:p>
        </p:txBody>
      </p:sp>
      <p:sp>
        <p:nvSpPr>
          <p:cNvPr id="7" name="Rectangle 2"/>
          <p:cNvSpPr>
            <a:spLocks noChangeArrowheads="1"/>
          </p:cNvSpPr>
          <p:nvPr/>
        </p:nvSpPr>
        <p:spPr bwMode="auto">
          <a:xfrm>
            <a:off x="71438" y="1073330"/>
            <a:ext cx="9072562" cy="2118672"/>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The probability that a regularly scheduled flight departs on time is </a:t>
            </a:r>
            <a:r>
              <a:rPr lang="en-US" sz="2000" i="1" dirty="0">
                <a:solidFill>
                  <a:schemeClr val="tx1"/>
                </a:solidFill>
              </a:rPr>
              <a:t>P</a:t>
            </a:r>
            <a:r>
              <a:rPr lang="en-US" sz="2000" dirty="0">
                <a:solidFill>
                  <a:schemeClr val="tx1"/>
                </a:solidFill>
              </a:rPr>
              <a:t>(</a:t>
            </a:r>
            <a:r>
              <a:rPr lang="en-US" sz="2000" i="1" dirty="0">
                <a:solidFill>
                  <a:schemeClr val="tx1"/>
                </a:solidFill>
              </a:rPr>
              <a:t>D</a:t>
            </a:r>
            <a:r>
              <a:rPr lang="en-US" sz="2000" dirty="0">
                <a:solidFill>
                  <a:schemeClr val="tx1"/>
                </a:solidFill>
              </a:rPr>
              <a:t>) = 0.83; the probability that it arrives on time is </a:t>
            </a:r>
            <a:r>
              <a:rPr lang="en-US" sz="2000" i="1" dirty="0">
                <a:solidFill>
                  <a:schemeClr val="tx1"/>
                </a:solidFill>
              </a:rPr>
              <a:t>P</a:t>
            </a:r>
            <a:r>
              <a:rPr lang="en-US" sz="2000" dirty="0">
                <a:solidFill>
                  <a:schemeClr val="tx1"/>
                </a:solidFill>
              </a:rPr>
              <a:t>(</a:t>
            </a:r>
            <a:r>
              <a:rPr lang="en-US" sz="2000" i="1" dirty="0">
                <a:solidFill>
                  <a:schemeClr val="tx1"/>
                </a:solidFill>
              </a:rPr>
              <a:t>A</a:t>
            </a:r>
            <a:r>
              <a:rPr lang="en-US" sz="2000" dirty="0">
                <a:solidFill>
                  <a:schemeClr val="tx1"/>
                </a:solidFill>
              </a:rPr>
              <a:t>) = 0.82; and the probability that it departs and arrives on time is </a:t>
            </a:r>
            <a:r>
              <a:rPr lang="en-US" sz="2000" i="1" dirty="0">
                <a:solidFill>
                  <a:schemeClr val="tx1"/>
                </a:solidFill>
              </a:rPr>
              <a:t>P</a:t>
            </a:r>
            <a:r>
              <a:rPr lang="en-US" sz="2000" dirty="0">
                <a:solidFill>
                  <a:schemeClr val="tx1"/>
                </a:solidFill>
              </a:rPr>
              <a:t>(</a:t>
            </a:r>
            <a:r>
              <a:rPr lang="en-US" sz="2000" i="1" dirty="0">
                <a:solidFill>
                  <a:schemeClr val="tx1"/>
                </a:solidFill>
              </a:rPr>
              <a:t>D</a:t>
            </a:r>
            <a:r>
              <a:rPr lang="en-US" sz="800" i="1" dirty="0">
                <a:solidFill>
                  <a:schemeClr val="tx1"/>
                </a:solidFill>
              </a:rPr>
              <a:t> </a:t>
            </a:r>
            <a:r>
              <a:rPr lang="en-US" sz="2000" dirty="0">
                <a:solidFill>
                  <a:schemeClr val="tx1"/>
                </a:solidFill>
                <a:latin typeface="Symbol" pitchFamily="18" charset="2"/>
              </a:rPr>
              <a:t>Ç </a:t>
            </a:r>
            <a:r>
              <a:rPr lang="en-US" sz="2000" i="1" dirty="0">
                <a:solidFill>
                  <a:schemeClr val="tx1"/>
                </a:solidFill>
              </a:rPr>
              <a:t>A</a:t>
            </a:r>
            <a:r>
              <a:rPr lang="en-US" sz="2000" dirty="0">
                <a:solidFill>
                  <a:schemeClr val="tx1"/>
                </a:solidFill>
              </a:rPr>
              <a:t>) = 0.78. Find the probability that a plane</a:t>
            </a:r>
          </a:p>
          <a:p>
            <a:pPr marL="457200" indent="-457200" algn="l">
              <a:lnSpc>
                <a:spcPct val="80000"/>
              </a:lnSpc>
              <a:spcBef>
                <a:spcPct val="30000"/>
              </a:spcBef>
              <a:buClr>
                <a:srgbClr val="FF2E62"/>
              </a:buClr>
              <a:buAutoNum type="alphaLcParenBoth"/>
            </a:pPr>
            <a:r>
              <a:rPr lang="en-US" sz="2000" dirty="0">
                <a:solidFill>
                  <a:schemeClr val="tx1"/>
                </a:solidFill>
              </a:rPr>
              <a:t>arrives on time given that it departed on time, </a:t>
            </a:r>
          </a:p>
          <a:p>
            <a:pPr marL="457200" indent="-457200" algn="l">
              <a:lnSpc>
                <a:spcPct val="80000"/>
              </a:lnSpc>
              <a:spcBef>
                <a:spcPct val="30000"/>
              </a:spcBef>
              <a:buClr>
                <a:srgbClr val="FF2E62"/>
              </a:buClr>
              <a:buAutoNum type="alphaLcParenBoth"/>
            </a:pPr>
            <a:r>
              <a:rPr lang="en-US" sz="2000" dirty="0">
                <a:solidFill>
                  <a:schemeClr val="tx1"/>
                </a:solidFill>
              </a:rPr>
              <a:t>departed on time given that it has arrived on time, and</a:t>
            </a:r>
          </a:p>
          <a:p>
            <a:pPr marL="457200" indent="-457200" algn="l">
              <a:lnSpc>
                <a:spcPct val="80000"/>
              </a:lnSpc>
              <a:spcBef>
                <a:spcPct val="30000"/>
              </a:spcBef>
              <a:buClr>
                <a:srgbClr val="FF2E62"/>
              </a:buClr>
              <a:buAutoNum type="alphaLcParenBoth"/>
            </a:pPr>
            <a:r>
              <a:rPr lang="en-US" sz="2000" dirty="0">
                <a:solidFill>
                  <a:schemeClr val="tx1"/>
                </a:solidFill>
              </a:rPr>
              <a:t>arrives on time given that it did not depart on time</a:t>
            </a:r>
          </a:p>
        </p:txBody>
      </p:sp>
      <p:grpSp>
        <p:nvGrpSpPr>
          <p:cNvPr id="8" name="Group 16"/>
          <p:cNvGrpSpPr/>
          <p:nvPr/>
        </p:nvGrpSpPr>
        <p:grpSpPr>
          <a:xfrm>
            <a:off x="0" y="834928"/>
            <a:ext cx="727075" cy="1080000"/>
            <a:chOff x="0" y="2717800"/>
            <a:chExt cx="727075" cy="1080000"/>
          </a:xfrm>
        </p:grpSpPr>
        <p:sp>
          <p:nvSpPr>
            <p:cNvPr id="9" name="Rectangle 8"/>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0" name="Straight Connector 9"/>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1" name="Rectangle 10"/>
          <p:cNvSpPr/>
          <p:nvPr/>
        </p:nvSpPr>
        <p:spPr bwMode="auto">
          <a:xfrm>
            <a:off x="0" y="32956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2" name="Rectangle 2"/>
          <p:cNvSpPr>
            <a:spLocks noChangeArrowheads="1"/>
          </p:cNvSpPr>
          <p:nvPr/>
        </p:nvSpPr>
        <p:spPr bwMode="auto">
          <a:xfrm>
            <a:off x="71438" y="3517900"/>
            <a:ext cx="9072562" cy="444500"/>
          </a:xfrm>
          <a:prstGeom prst="rect">
            <a:avLst/>
          </a:prstGeom>
          <a:noFill/>
          <a:ln w="9525">
            <a:noFill/>
            <a:miter lim="800000"/>
            <a:headEnd/>
            <a:tailEnd/>
          </a:ln>
        </p:spPr>
        <p:txBody>
          <a:bodyPr/>
          <a:lstStyle/>
          <a:p>
            <a:pPr marL="457200" indent="-457200" algn="l">
              <a:lnSpc>
                <a:spcPts val="2600"/>
              </a:lnSpc>
              <a:spcBef>
                <a:spcPct val="30000"/>
              </a:spcBef>
              <a:buClr>
                <a:srgbClr val="FF2E62"/>
              </a:buClr>
              <a:buAutoNum type="alphaLcParenBoth"/>
              <a:tabLst>
                <a:tab pos="1519238" algn="l"/>
              </a:tabLst>
            </a:pPr>
            <a:r>
              <a:rPr lang="en-US" sz="2000" dirty="0">
                <a:solidFill>
                  <a:schemeClr val="tx1"/>
                </a:solidFill>
              </a:rPr>
              <a:t> </a:t>
            </a:r>
          </a:p>
        </p:txBody>
      </p:sp>
      <p:sp>
        <p:nvSpPr>
          <p:cNvPr id="13" name="Rectangle 2"/>
          <p:cNvSpPr>
            <a:spLocks noChangeArrowheads="1"/>
          </p:cNvSpPr>
          <p:nvPr/>
        </p:nvSpPr>
        <p:spPr bwMode="auto">
          <a:xfrm>
            <a:off x="71438" y="4673600"/>
            <a:ext cx="9072562" cy="444500"/>
          </a:xfrm>
          <a:prstGeom prst="rect">
            <a:avLst/>
          </a:prstGeom>
          <a:noFill/>
          <a:ln w="9525">
            <a:noFill/>
            <a:miter lim="800000"/>
            <a:headEnd/>
            <a:tailEnd/>
          </a:ln>
        </p:spPr>
        <p:txBody>
          <a:bodyPr/>
          <a:lstStyle/>
          <a:p>
            <a:pPr marL="457200" indent="-457200" algn="l">
              <a:lnSpc>
                <a:spcPts val="26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 </a:t>
            </a:r>
          </a:p>
        </p:txBody>
      </p:sp>
      <p:graphicFrame>
        <p:nvGraphicFramePr>
          <p:cNvPr id="283658" name="Object 3"/>
          <p:cNvGraphicFramePr>
            <a:graphicFrameLocks noChangeAspect="1"/>
          </p:cNvGraphicFramePr>
          <p:nvPr/>
        </p:nvGraphicFramePr>
        <p:xfrm>
          <a:off x="760413" y="3428794"/>
          <a:ext cx="2338387" cy="752475"/>
        </p:xfrm>
        <a:graphic>
          <a:graphicData uri="http://schemas.openxmlformats.org/presentationml/2006/ole">
            <mc:AlternateContent xmlns:mc="http://schemas.openxmlformats.org/markup-compatibility/2006">
              <mc:Choice xmlns:v="urn:schemas-microsoft-com:vml" Requires="v">
                <p:oleObj spid="_x0000_s112669" name="Equation" r:id="rId3" imgW="1295280" imgH="419040" progId="Equation.DSMT4">
                  <p:embed/>
                </p:oleObj>
              </mc:Choice>
              <mc:Fallback>
                <p:oleObj name="Equation" r:id="rId3" imgW="12952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3" y="3428794"/>
                        <a:ext cx="2338387"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2"/>
          <p:cNvGraphicFramePr>
            <a:graphicFrameLocks noChangeAspect="1"/>
          </p:cNvGraphicFramePr>
          <p:nvPr/>
        </p:nvGraphicFramePr>
        <p:xfrm>
          <a:off x="3075448" y="3428794"/>
          <a:ext cx="825500" cy="706437"/>
        </p:xfrm>
        <a:graphic>
          <a:graphicData uri="http://schemas.openxmlformats.org/presentationml/2006/ole">
            <mc:AlternateContent xmlns:mc="http://schemas.openxmlformats.org/markup-compatibility/2006">
              <mc:Choice xmlns:v="urn:schemas-microsoft-com:vml" Requires="v">
                <p:oleObj spid="_x0000_s112670" name="Equation" r:id="rId5" imgW="457200" imgH="393480" progId="Equation.DSMT4">
                  <p:embed/>
                </p:oleObj>
              </mc:Choice>
              <mc:Fallback>
                <p:oleObj name="Equation" r:id="rId5" imgW="4572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5448" y="3428794"/>
                        <a:ext cx="8255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3929778" y="3599784"/>
          <a:ext cx="849312" cy="365125"/>
        </p:xfrm>
        <a:graphic>
          <a:graphicData uri="http://schemas.openxmlformats.org/presentationml/2006/ole">
            <mc:AlternateContent xmlns:mc="http://schemas.openxmlformats.org/markup-compatibility/2006">
              <mc:Choice xmlns:v="urn:schemas-microsoft-com:vml" Requires="v">
                <p:oleObj spid="_x0000_s112671" name="Equation" r:id="rId7" imgW="469800" imgH="203040" progId="Equation.DSMT4">
                  <p:embed/>
                </p:oleObj>
              </mc:Choice>
              <mc:Fallback>
                <p:oleObj name="Equation" r:id="rId7" imgW="46980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9778" y="3599784"/>
                        <a:ext cx="8493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3"/>
          <p:cNvGraphicFramePr>
            <a:graphicFrameLocks noChangeAspect="1"/>
          </p:cNvGraphicFramePr>
          <p:nvPr/>
        </p:nvGraphicFramePr>
        <p:xfrm>
          <a:off x="760413" y="4499387"/>
          <a:ext cx="2338387" cy="752475"/>
        </p:xfrm>
        <a:graphic>
          <a:graphicData uri="http://schemas.openxmlformats.org/presentationml/2006/ole">
            <mc:AlternateContent xmlns:mc="http://schemas.openxmlformats.org/markup-compatibility/2006">
              <mc:Choice xmlns:v="urn:schemas-microsoft-com:vml" Requires="v">
                <p:oleObj spid="_x0000_s112672" name="Equation" r:id="rId9" imgW="1295280" imgH="419040" progId="Equation.DSMT4">
                  <p:embed/>
                </p:oleObj>
              </mc:Choice>
              <mc:Fallback>
                <p:oleObj name="Equation" r:id="rId9" imgW="129528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413" y="4499387"/>
                        <a:ext cx="2338387"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2"/>
          <p:cNvGraphicFramePr>
            <a:graphicFrameLocks noChangeAspect="1"/>
          </p:cNvGraphicFramePr>
          <p:nvPr/>
        </p:nvGraphicFramePr>
        <p:xfrm>
          <a:off x="3060700" y="4499387"/>
          <a:ext cx="825500" cy="706437"/>
        </p:xfrm>
        <a:graphic>
          <a:graphicData uri="http://schemas.openxmlformats.org/presentationml/2006/ole">
            <mc:AlternateContent xmlns:mc="http://schemas.openxmlformats.org/markup-compatibility/2006">
              <mc:Choice xmlns:v="urn:schemas-microsoft-com:vml" Requires="v">
                <p:oleObj spid="_x0000_s112673" name="Equation" r:id="rId11" imgW="457200" imgH="393480" progId="Equation.DSMT4">
                  <p:embed/>
                </p:oleObj>
              </mc:Choice>
              <mc:Fallback>
                <p:oleObj name="Equation" r:id="rId11" imgW="45720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0700" y="4499387"/>
                        <a:ext cx="8255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
          <p:cNvGraphicFramePr>
            <a:graphicFrameLocks noChangeAspect="1"/>
          </p:cNvGraphicFramePr>
          <p:nvPr/>
        </p:nvGraphicFramePr>
        <p:xfrm>
          <a:off x="4019805" y="4670171"/>
          <a:ext cx="847725" cy="363537"/>
        </p:xfrm>
        <a:graphic>
          <a:graphicData uri="http://schemas.openxmlformats.org/presentationml/2006/ole">
            <mc:AlternateContent xmlns:mc="http://schemas.openxmlformats.org/markup-compatibility/2006">
              <mc:Choice xmlns:v="urn:schemas-microsoft-com:vml" Requires="v">
                <p:oleObj spid="_x0000_s112674" name="Equation" r:id="rId13" imgW="469800" imgH="203040" progId="Equation.DSMT4">
                  <p:embed/>
                </p:oleObj>
              </mc:Choice>
              <mc:Fallback>
                <p:oleObj name="Equation" r:id="rId13" imgW="46980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9805" y="4670171"/>
                        <a:ext cx="8477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2"/>
          <p:cNvSpPr>
            <a:spLocks noChangeArrowheads="1"/>
          </p:cNvSpPr>
          <p:nvPr/>
        </p:nvSpPr>
        <p:spPr bwMode="auto">
          <a:xfrm>
            <a:off x="71438" y="5661946"/>
            <a:ext cx="9072562" cy="444500"/>
          </a:xfrm>
          <a:prstGeom prst="rect">
            <a:avLst/>
          </a:prstGeom>
          <a:noFill/>
          <a:ln w="9525">
            <a:noFill/>
            <a:miter lim="800000"/>
            <a:headEnd/>
            <a:tailEnd/>
          </a:ln>
        </p:spPr>
        <p:txBody>
          <a:bodyPr/>
          <a:lstStyle/>
          <a:p>
            <a:pPr marL="457200" indent="-457200" algn="l">
              <a:lnSpc>
                <a:spcPts val="2600"/>
              </a:lnSpc>
              <a:spcBef>
                <a:spcPct val="30000"/>
              </a:spcBef>
              <a:buClr>
                <a:srgbClr val="FF2E62"/>
              </a:buClr>
              <a:buFont typeface="Wingdings" pitchFamily="2" charset="2"/>
              <a:buAutoNum type="alphaLcParenBoth" startAt="3"/>
              <a:tabLst>
                <a:tab pos="1519238" algn="l"/>
              </a:tabLst>
            </a:pPr>
            <a:r>
              <a:rPr lang="en-US" sz="2000" dirty="0">
                <a:solidFill>
                  <a:schemeClr val="tx1"/>
                </a:solidFill>
              </a:rPr>
              <a:t> </a:t>
            </a:r>
          </a:p>
        </p:txBody>
      </p:sp>
      <p:graphicFrame>
        <p:nvGraphicFramePr>
          <p:cNvPr id="20" name="Object 3"/>
          <p:cNvGraphicFramePr>
            <a:graphicFrameLocks noChangeAspect="1"/>
          </p:cNvGraphicFramePr>
          <p:nvPr/>
        </p:nvGraphicFramePr>
        <p:xfrm>
          <a:off x="747507" y="5576888"/>
          <a:ext cx="2454275" cy="752475"/>
        </p:xfrm>
        <a:graphic>
          <a:graphicData uri="http://schemas.openxmlformats.org/presentationml/2006/ole">
            <mc:AlternateContent xmlns:mc="http://schemas.openxmlformats.org/markup-compatibility/2006">
              <mc:Choice xmlns:v="urn:schemas-microsoft-com:vml" Requires="v">
                <p:oleObj spid="_x0000_s112675" name="Equation" r:id="rId15" imgW="1358640" imgH="419040" progId="Equation.DSMT4">
                  <p:embed/>
                </p:oleObj>
              </mc:Choice>
              <mc:Fallback>
                <p:oleObj name="Equation" r:id="rId15" imgW="1358640" imgH="419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507" y="5576888"/>
                        <a:ext cx="24542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
          <p:cNvGraphicFramePr>
            <a:graphicFrameLocks noChangeAspect="1"/>
          </p:cNvGraphicFramePr>
          <p:nvPr/>
        </p:nvGraphicFramePr>
        <p:xfrm>
          <a:off x="3223958" y="5576888"/>
          <a:ext cx="1536700" cy="706437"/>
        </p:xfrm>
        <a:graphic>
          <a:graphicData uri="http://schemas.openxmlformats.org/presentationml/2006/ole">
            <mc:AlternateContent xmlns:mc="http://schemas.openxmlformats.org/markup-compatibility/2006">
              <mc:Choice xmlns:v="urn:schemas-microsoft-com:vml" Requires="v">
                <p:oleObj spid="_x0000_s112676" name="Equation" r:id="rId17" imgW="850680" imgH="393480" progId="Equation.DSMT4">
                  <p:embed/>
                </p:oleObj>
              </mc:Choice>
              <mc:Fallback>
                <p:oleObj name="Equation" r:id="rId17" imgW="850680" imgH="39348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23958" y="5576888"/>
                        <a:ext cx="15367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3"/>
          <p:cNvGraphicFramePr>
            <a:graphicFrameLocks noChangeAspect="1"/>
          </p:cNvGraphicFramePr>
          <p:nvPr/>
        </p:nvGraphicFramePr>
        <p:xfrm>
          <a:off x="4759325" y="5747211"/>
          <a:ext cx="849313" cy="365125"/>
        </p:xfrm>
        <a:graphic>
          <a:graphicData uri="http://schemas.openxmlformats.org/presentationml/2006/ole">
            <mc:AlternateContent xmlns:mc="http://schemas.openxmlformats.org/markup-compatibility/2006">
              <mc:Choice xmlns:v="urn:schemas-microsoft-com:vml" Requires="v">
                <p:oleObj spid="_x0000_s112677" name="Equation" r:id="rId19" imgW="469800" imgH="203040" progId="Equation.DSMT4">
                  <p:embed/>
                </p:oleObj>
              </mc:Choice>
              <mc:Fallback>
                <p:oleObj name="Equation" r:id="rId19" imgW="46980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59325" y="5747211"/>
                        <a:ext cx="8493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4" name="Group 53"/>
          <p:cNvGrpSpPr/>
          <p:nvPr/>
        </p:nvGrpSpPr>
        <p:grpSpPr>
          <a:xfrm>
            <a:off x="5890134" y="3789326"/>
            <a:ext cx="3067050" cy="1778000"/>
            <a:chOff x="5772150" y="4320254"/>
            <a:chExt cx="3067050" cy="1778000"/>
          </a:xfrm>
        </p:grpSpPr>
        <p:sp>
          <p:nvSpPr>
            <p:cNvPr id="49" name="Freeform 48"/>
            <p:cNvSpPr/>
            <p:nvPr/>
          </p:nvSpPr>
          <p:spPr bwMode="auto">
            <a:xfrm>
              <a:off x="6438900" y="4321200"/>
              <a:ext cx="2400300" cy="1774800"/>
            </a:xfrm>
            <a:custGeom>
              <a:avLst/>
              <a:gdLst>
                <a:gd name="connsiteX0" fmla="*/ 0 w 1219200"/>
                <a:gd name="connsiteY0" fmla="*/ 615950 h 615950"/>
                <a:gd name="connsiteX1" fmla="*/ 1219200 w 1219200"/>
                <a:gd name="connsiteY1" fmla="*/ 615950 h 615950"/>
                <a:gd name="connsiteX2" fmla="*/ 1219200 w 1219200"/>
                <a:gd name="connsiteY2" fmla="*/ 0 h 615950"/>
                <a:gd name="connsiteX3" fmla="*/ 387350 w 1219200"/>
                <a:gd name="connsiteY3" fmla="*/ 0 h 615950"/>
                <a:gd name="connsiteX4" fmla="*/ 0 w 1219200"/>
                <a:gd name="connsiteY4" fmla="*/ 615950 h 615950"/>
                <a:gd name="connsiteX0" fmla="*/ 0 w 2247900"/>
                <a:gd name="connsiteY0" fmla="*/ 615950 h 615950"/>
                <a:gd name="connsiteX1" fmla="*/ 2247900 w 2247900"/>
                <a:gd name="connsiteY1" fmla="*/ 615950 h 615950"/>
                <a:gd name="connsiteX2" fmla="*/ 2247900 w 2247900"/>
                <a:gd name="connsiteY2" fmla="*/ 0 h 615950"/>
                <a:gd name="connsiteX3" fmla="*/ 1416050 w 2247900"/>
                <a:gd name="connsiteY3" fmla="*/ 0 h 615950"/>
                <a:gd name="connsiteX4" fmla="*/ 0 w 2247900"/>
                <a:gd name="connsiteY4" fmla="*/ 615950 h 615950"/>
                <a:gd name="connsiteX0" fmla="*/ 0 w 1587500"/>
                <a:gd name="connsiteY0" fmla="*/ 615950 h 615950"/>
                <a:gd name="connsiteX1" fmla="*/ 1587500 w 1587500"/>
                <a:gd name="connsiteY1" fmla="*/ 615950 h 615950"/>
                <a:gd name="connsiteX2" fmla="*/ 1587500 w 1587500"/>
                <a:gd name="connsiteY2" fmla="*/ 0 h 615950"/>
                <a:gd name="connsiteX3" fmla="*/ 755650 w 1587500"/>
                <a:gd name="connsiteY3" fmla="*/ 0 h 615950"/>
                <a:gd name="connsiteX4" fmla="*/ 0 w 1587500"/>
                <a:gd name="connsiteY4" fmla="*/ 615950 h 61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615950">
                  <a:moveTo>
                    <a:pt x="0" y="615950"/>
                  </a:moveTo>
                  <a:lnTo>
                    <a:pt x="1587500" y="615950"/>
                  </a:lnTo>
                  <a:lnTo>
                    <a:pt x="1587500" y="0"/>
                  </a:lnTo>
                  <a:lnTo>
                    <a:pt x="755650" y="0"/>
                  </a:lnTo>
                  <a:lnTo>
                    <a:pt x="0" y="615950"/>
                  </a:lnTo>
                  <a:close/>
                </a:path>
              </a:pathLst>
            </a:custGeom>
            <a:solidFill>
              <a:srgbClr val="FF94AF"/>
            </a:solidFill>
            <a:ln w="9525"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6" name="Rectangle 35"/>
            <p:cNvSpPr/>
            <p:nvPr/>
          </p:nvSpPr>
          <p:spPr bwMode="auto">
            <a:xfrm>
              <a:off x="5772150" y="4320254"/>
              <a:ext cx="3067050" cy="1778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8" name="TextBox 37"/>
            <p:cNvSpPr txBox="1"/>
            <p:nvPr/>
          </p:nvSpPr>
          <p:spPr>
            <a:xfrm>
              <a:off x="8444540" y="4320381"/>
              <a:ext cx="394660" cy="461665"/>
            </a:xfrm>
            <a:prstGeom prst="rect">
              <a:avLst/>
            </a:prstGeom>
            <a:solidFill>
              <a:schemeClr val="bg1"/>
            </a:solidFill>
            <a:ln>
              <a:solidFill>
                <a:schemeClr val="tx1"/>
              </a:solidFill>
            </a:ln>
          </p:spPr>
          <p:txBody>
            <a:bodyPr wrap="none" rtlCol="0">
              <a:spAutoFit/>
            </a:bodyPr>
            <a:lstStyle/>
            <a:p>
              <a:r>
                <a:rPr lang="en-US" i="1" dirty="0">
                  <a:solidFill>
                    <a:schemeClr val="tx1"/>
                  </a:solidFill>
                </a:rPr>
                <a:t>S</a:t>
              </a:r>
            </a:p>
          </p:txBody>
        </p:sp>
        <p:sp>
          <p:nvSpPr>
            <p:cNvPr id="40" name="TextBox 39"/>
            <p:cNvSpPr txBox="1"/>
            <p:nvPr/>
          </p:nvSpPr>
          <p:spPr>
            <a:xfrm>
              <a:off x="5989004" y="4451350"/>
              <a:ext cx="360996" cy="369332"/>
            </a:xfrm>
            <a:prstGeom prst="rect">
              <a:avLst/>
            </a:prstGeom>
            <a:noFill/>
          </p:spPr>
          <p:txBody>
            <a:bodyPr wrap="none" rtlCol="0">
              <a:spAutoFit/>
            </a:bodyPr>
            <a:lstStyle/>
            <a:p>
              <a:r>
                <a:rPr lang="en-US" sz="1800" i="1" dirty="0">
                  <a:solidFill>
                    <a:schemeClr val="tx1"/>
                  </a:solidFill>
                </a:rPr>
                <a:t>D</a:t>
              </a:r>
              <a:endParaRPr lang="en-US" sz="1800" dirty="0">
                <a:solidFill>
                  <a:schemeClr val="tx1"/>
                </a:solidFill>
              </a:endParaRPr>
            </a:p>
          </p:txBody>
        </p:sp>
        <p:sp>
          <p:nvSpPr>
            <p:cNvPr id="41" name="Oval 40"/>
            <p:cNvSpPr/>
            <p:nvPr/>
          </p:nvSpPr>
          <p:spPr bwMode="auto">
            <a:xfrm>
              <a:off x="6350000" y="4631404"/>
              <a:ext cx="1224000" cy="122400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42" name="TextBox 41"/>
            <p:cNvSpPr txBox="1"/>
            <p:nvPr/>
          </p:nvSpPr>
          <p:spPr>
            <a:xfrm>
              <a:off x="6750050" y="4526153"/>
              <a:ext cx="341760" cy="236347"/>
            </a:xfrm>
            <a:prstGeom prst="rect">
              <a:avLst/>
            </a:prstGeom>
            <a:solidFill>
              <a:schemeClr val="bg1"/>
            </a:solidFill>
          </p:spPr>
          <p:txBody>
            <a:bodyPr wrap="none" rtlCol="0" anchor="ctr">
              <a:spAutoFit/>
            </a:bodyPr>
            <a:lstStyle/>
            <a:p>
              <a:pPr>
                <a:lnSpc>
                  <a:spcPts val="1000"/>
                </a:lnSpc>
              </a:pPr>
              <a:r>
                <a:rPr lang="en-US" sz="1800" i="1" dirty="0">
                  <a:solidFill>
                    <a:schemeClr val="tx1"/>
                  </a:solidFill>
                </a:rPr>
                <a:t>A</a:t>
              </a:r>
            </a:p>
          </p:txBody>
        </p:sp>
        <p:sp>
          <p:nvSpPr>
            <p:cNvPr id="51" name="TextBox 50"/>
            <p:cNvSpPr txBox="1"/>
            <p:nvPr/>
          </p:nvSpPr>
          <p:spPr>
            <a:xfrm>
              <a:off x="7994650" y="5295900"/>
              <a:ext cx="423514" cy="369332"/>
            </a:xfrm>
            <a:prstGeom prst="rect">
              <a:avLst/>
            </a:prstGeom>
            <a:noFill/>
          </p:spPr>
          <p:txBody>
            <a:bodyPr wrap="none" rtlCol="0">
              <a:spAutoFit/>
            </a:bodyPr>
            <a:lstStyle/>
            <a:p>
              <a:r>
                <a:rPr lang="en-US" sz="1800" i="1" dirty="0">
                  <a:solidFill>
                    <a:schemeClr val="tx1"/>
                  </a:solidFill>
                </a:rPr>
                <a:t>D</a:t>
              </a:r>
              <a:r>
                <a:rPr lang="en-US" sz="1800" dirty="0">
                  <a:solidFill>
                    <a:schemeClr val="tx1"/>
                  </a:solidFill>
                </a:rPr>
                <a:t>’</a:t>
              </a:r>
            </a:p>
          </p:txBody>
        </p:sp>
        <p:sp>
          <p:nvSpPr>
            <p:cNvPr id="52" name="TextBox 51"/>
            <p:cNvSpPr txBox="1"/>
            <p:nvPr/>
          </p:nvSpPr>
          <p:spPr>
            <a:xfrm>
              <a:off x="6320504" y="4910804"/>
              <a:ext cx="782587" cy="338554"/>
            </a:xfrm>
            <a:prstGeom prst="rect">
              <a:avLst/>
            </a:prstGeom>
            <a:noFill/>
          </p:spPr>
          <p:txBody>
            <a:bodyPr wrap="none" rtlCol="0">
              <a:spAutoFit/>
            </a:bodyPr>
            <a:lstStyle/>
            <a:p>
              <a:r>
                <a:rPr lang="en-US" sz="1600" i="1" dirty="0">
                  <a:solidFill>
                    <a:schemeClr val="tx1"/>
                  </a:solidFill>
                </a:rPr>
                <a:t>A </a:t>
              </a:r>
              <a:r>
                <a:rPr lang="en-US" sz="1600" b="1" dirty="0">
                  <a:solidFill>
                    <a:schemeClr val="tx1"/>
                  </a:solidFill>
                  <a:latin typeface="Symbol" pitchFamily="18" charset="2"/>
                </a:rPr>
                <a:t>Ç</a:t>
              </a:r>
              <a:r>
                <a:rPr lang="en-US" sz="1600" i="1" dirty="0">
                  <a:solidFill>
                    <a:schemeClr val="tx1"/>
                  </a:solidFill>
                </a:rPr>
                <a:t> D</a:t>
              </a:r>
              <a:endParaRPr lang="en-US" sz="1600" dirty="0">
                <a:solidFill>
                  <a:schemeClr val="tx1"/>
                </a:solidFill>
              </a:endParaRPr>
            </a:p>
          </p:txBody>
        </p:sp>
        <p:sp>
          <p:nvSpPr>
            <p:cNvPr id="53" name="TextBox 52"/>
            <p:cNvSpPr txBox="1"/>
            <p:nvPr/>
          </p:nvSpPr>
          <p:spPr>
            <a:xfrm>
              <a:off x="6735096" y="5401640"/>
              <a:ext cx="837089" cy="338554"/>
            </a:xfrm>
            <a:prstGeom prst="rect">
              <a:avLst/>
            </a:prstGeom>
            <a:noFill/>
          </p:spPr>
          <p:txBody>
            <a:bodyPr wrap="none" rtlCol="0">
              <a:spAutoFit/>
            </a:bodyPr>
            <a:lstStyle/>
            <a:p>
              <a:r>
                <a:rPr lang="en-US" sz="1600" i="1" dirty="0">
                  <a:solidFill>
                    <a:schemeClr val="tx1"/>
                  </a:solidFill>
                </a:rPr>
                <a:t>A </a:t>
              </a:r>
              <a:r>
                <a:rPr lang="en-US" sz="1600" b="1" dirty="0">
                  <a:solidFill>
                    <a:schemeClr val="tx1"/>
                  </a:solidFill>
                  <a:latin typeface="Symbol" pitchFamily="18" charset="2"/>
                </a:rPr>
                <a:t>Ç</a:t>
              </a:r>
              <a:r>
                <a:rPr lang="en-US" sz="1600" i="1" dirty="0">
                  <a:solidFill>
                    <a:schemeClr val="tx1"/>
                  </a:solidFill>
                </a:rPr>
                <a:t> D</a:t>
              </a:r>
              <a:r>
                <a:rPr lang="en-US" sz="1600" dirty="0">
                  <a:solidFill>
                    <a:schemeClr val="tx1"/>
                  </a:solidFill>
                </a:rPr>
                <a:t>’</a:t>
              </a:r>
            </a:p>
          </p:txBody>
        </p:sp>
      </p:grpSp>
    </p:spTree>
    <p:extLst>
      <p:ext uri="{BB962C8B-B14F-4D97-AF65-F5344CB8AC3E}">
        <p14:creationId xmlns:p14="http://schemas.microsoft.com/office/powerpoint/2010/main" val="410074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10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Left)">
                                      <p:cBhvr>
                                        <p:cTn id="21" dur="500"/>
                                        <p:tgtEl>
                                          <p:spTgt spid="1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fade">
                                      <p:cBhvr>
                                        <p:cTn id="25" dur="1000"/>
                                        <p:tgtEl>
                                          <p:spTgt spid="12">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83658"/>
                                        </p:tgtEl>
                                        <p:attrNameLst>
                                          <p:attrName>style.visibility</p:attrName>
                                        </p:attrNameLst>
                                      </p:cBhvr>
                                      <p:to>
                                        <p:strVal val="visible"/>
                                      </p:to>
                                    </p:set>
                                    <p:animEffect transition="in" filter="fade">
                                      <p:cBhvr>
                                        <p:cTn id="28" dur="1000"/>
                                        <p:tgtEl>
                                          <p:spTgt spid="2836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childTnLst>
                                </p:cTn>
                              </p:par>
                            </p:childTnLst>
                          </p:cTn>
                        </p:par>
                        <p:par>
                          <p:cTn id="39" fill="hold">
                            <p:stCondLst>
                              <p:cond delay="1000"/>
                            </p:stCondLst>
                            <p:childTnLst>
                              <p:par>
                                <p:cTn id="40" presetID="54" presetClass="entr" presetSubtype="0" ac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1000" fill="hold"/>
                                        <p:tgtEl>
                                          <p:spTgt spid="34"/>
                                        </p:tgtEl>
                                        <p:attrNameLst>
                                          <p:attrName>ppt_w</p:attrName>
                                        </p:attrNameLst>
                                      </p:cBhvr>
                                      <p:tavLst>
                                        <p:tav tm="0">
                                          <p:val>
                                            <p:strVal val="#ppt_w*0.05"/>
                                          </p:val>
                                        </p:tav>
                                        <p:tav tm="100000">
                                          <p:val>
                                            <p:strVal val="#ppt_w"/>
                                          </p:val>
                                        </p:tav>
                                      </p:tavLst>
                                    </p:anim>
                                    <p:anim calcmode="lin" valueType="num">
                                      <p:cBhvr>
                                        <p:cTn id="43" dur="1000" fill="hold"/>
                                        <p:tgtEl>
                                          <p:spTgt spid="34"/>
                                        </p:tgtEl>
                                        <p:attrNameLst>
                                          <p:attrName>ppt_h</p:attrName>
                                        </p:attrNameLst>
                                      </p:cBhvr>
                                      <p:tavLst>
                                        <p:tav tm="0">
                                          <p:val>
                                            <p:strVal val="#ppt_h"/>
                                          </p:val>
                                        </p:tav>
                                        <p:tav tm="100000">
                                          <p:val>
                                            <p:strVal val="#ppt_h"/>
                                          </p:val>
                                        </p:tav>
                                      </p:tavLst>
                                    </p:anim>
                                    <p:anim calcmode="lin" valueType="num">
                                      <p:cBhvr>
                                        <p:cTn id="44" dur="1000" fill="hold"/>
                                        <p:tgtEl>
                                          <p:spTgt spid="34"/>
                                        </p:tgtEl>
                                        <p:attrNameLst>
                                          <p:attrName>ppt_x</p:attrName>
                                        </p:attrNameLst>
                                      </p:cBhvr>
                                      <p:tavLst>
                                        <p:tav tm="0">
                                          <p:val>
                                            <p:strVal val="#ppt_x-.2"/>
                                          </p:val>
                                        </p:tav>
                                        <p:tav tm="100000">
                                          <p:val>
                                            <p:strVal val="#ppt_x"/>
                                          </p:val>
                                        </p:tav>
                                      </p:tavLst>
                                    </p:anim>
                                    <p:anim calcmode="lin" valueType="num">
                                      <p:cBhvr>
                                        <p:cTn id="45" dur="1000" fill="hold"/>
                                        <p:tgtEl>
                                          <p:spTgt spid="34"/>
                                        </p:tgtEl>
                                        <p:attrNameLst>
                                          <p:attrName>ppt_y</p:attrName>
                                        </p:attrNameLst>
                                      </p:cBhvr>
                                      <p:tavLst>
                                        <p:tav tm="0">
                                          <p:val>
                                            <p:strVal val="#ppt_y"/>
                                          </p:val>
                                        </p:tav>
                                        <p:tav tm="100000">
                                          <p:val>
                                            <p:strVal val="#ppt_y"/>
                                          </p:val>
                                        </p:tav>
                                      </p:tavLst>
                                    </p:anim>
                                    <p:animEffect transition="in" filter="fade">
                                      <p:cBhvr>
                                        <p:cTn id="46" dur="10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animEffect transition="in" filter="fade">
                                      <p:cBhvr>
                                        <p:cTn id="51" dur="1000"/>
                                        <p:tgtEl>
                                          <p:spTgt spid="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Effect transition="in" filter="fade">
                                      <p:cBhvr>
                                        <p:cTn id="56" dur="1000"/>
                                        <p:tgtEl>
                                          <p:spTgt spid="13">
                                            <p:txEl>
                                              <p:pRg st="0" end="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10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childTnLst>
                                </p:cTn>
                              </p:par>
                            </p:childTnLst>
                          </p:cTn>
                        </p:par>
                        <p:par>
                          <p:cTn id="70" fill="hold">
                            <p:stCondLst>
                              <p:cond delay="1000"/>
                            </p:stCondLst>
                            <p:childTnLst>
                              <p:par>
                                <p:cTn id="71" presetID="54" presetClass="entr" presetSubtype="0" accel="100000"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1000" fill="hold"/>
                                        <p:tgtEl>
                                          <p:spTgt spid="35"/>
                                        </p:tgtEl>
                                        <p:attrNameLst>
                                          <p:attrName>ppt_w</p:attrName>
                                        </p:attrNameLst>
                                      </p:cBhvr>
                                      <p:tavLst>
                                        <p:tav tm="0">
                                          <p:val>
                                            <p:strVal val="#ppt_w*0.05"/>
                                          </p:val>
                                        </p:tav>
                                        <p:tav tm="100000">
                                          <p:val>
                                            <p:strVal val="#ppt_w"/>
                                          </p:val>
                                        </p:tav>
                                      </p:tavLst>
                                    </p:anim>
                                    <p:anim calcmode="lin" valueType="num">
                                      <p:cBhvr>
                                        <p:cTn id="74" dur="1000" fill="hold"/>
                                        <p:tgtEl>
                                          <p:spTgt spid="35"/>
                                        </p:tgtEl>
                                        <p:attrNameLst>
                                          <p:attrName>ppt_h</p:attrName>
                                        </p:attrNameLst>
                                      </p:cBhvr>
                                      <p:tavLst>
                                        <p:tav tm="0">
                                          <p:val>
                                            <p:strVal val="#ppt_h"/>
                                          </p:val>
                                        </p:tav>
                                        <p:tav tm="100000">
                                          <p:val>
                                            <p:strVal val="#ppt_h"/>
                                          </p:val>
                                        </p:tav>
                                      </p:tavLst>
                                    </p:anim>
                                    <p:anim calcmode="lin" valueType="num">
                                      <p:cBhvr>
                                        <p:cTn id="75" dur="1000" fill="hold"/>
                                        <p:tgtEl>
                                          <p:spTgt spid="35"/>
                                        </p:tgtEl>
                                        <p:attrNameLst>
                                          <p:attrName>ppt_x</p:attrName>
                                        </p:attrNameLst>
                                      </p:cBhvr>
                                      <p:tavLst>
                                        <p:tav tm="0">
                                          <p:val>
                                            <p:strVal val="#ppt_x-.2"/>
                                          </p:val>
                                        </p:tav>
                                        <p:tav tm="100000">
                                          <p:val>
                                            <p:strVal val="#ppt_x"/>
                                          </p:val>
                                        </p:tav>
                                      </p:tavLst>
                                    </p:anim>
                                    <p:anim calcmode="lin" valueType="num">
                                      <p:cBhvr>
                                        <p:cTn id="76" dur="1000" fill="hold"/>
                                        <p:tgtEl>
                                          <p:spTgt spid="35"/>
                                        </p:tgtEl>
                                        <p:attrNameLst>
                                          <p:attrName>ppt_y</p:attrName>
                                        </p:attrNameLst>
                                      </p:cBhvr>
                                      <p:tavLst>
                                        <p:tav tm="0">
                                          <p:val>
                                            <p:strVal val="#ppt_y"/>
                                          </p:val>
                                        </p:tav>
                                        <p:tav tm="100000">
                                          <p:val>
                                            <p:strVal val="#ppt_y"/>
                                          </p:val>
                                        </p:tav>
                                      </p:tavLst>
                                    </p:anim>
                                    <p:animEffect transition="in" filter="fade">
                                      <p:cBhvr>
                                        <p:cTn id="77" dur="10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
                                            <p:txEl>
                                              <p:pRg st="3" end="3"/>
                                            </p:txEl>
                                          </p:spTgt>
                                        </p:tgtEl>
                                        <p:attrNameLst>
                                          <p:attrName>style.visibility</p:attrName>
                                        </p:attrNameLst>
                                      </p:cBhvr>
                                      <p:to>
                                        <p:strVal val="visible"/>
                                      </p:to>
                                    </p:set>
                                    <p:animEffect transition="in" filter="fade">
                                      <p:cBhvr>
                                        <p:cTn id="82" dur="1000"/>
                                        <p:tgtEl>
                                          <p:spTgt spid="7">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1000"/>
                                        <p:tgtEl>
                                          <p:spTgt spid="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9">
                                            <p:txEl>
                                              <p:pRg st="0" end="0"/>
                                            </p:txEl>
                                          </p:spTgt>
                                        </p:tgtEl>
                                        <p:attrNameLst>
                                          <p:attrName>style.visibility</p:attrName>
                                        </p:attrNameLst>
                                      </p:cBhvr>
                                      <p:to>
                                        <p:strVal val="visible"/>
                                      </p:to>
                                    </p:set>
                                    <p:animEffect transition="in" filter="fade">
                                      <p:cBhvr>
                                        <p:cTn id="92" dur="1000"/>
                                        <p:tgtEl>
                                          <p:spTgt spid="19">
                                            <p:txEl>
                                              <p:pRg st="0" end="0"/>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1000"/>
                                        <p:tgtEl>
                                          <p:spTgt spid="2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1000"/>
                                        <p:tgtEl>
                                          <p:spTgt spid="23"/>
                                        </p:tgtEl>
                                      </p:cBhvr>
                                    </p:animEffect>
                                  </p:childTnLst>
                                </p:cTn>
                              </p:par>
                            </p:childTnLst>
                          </p:cTn>
                        </p:par>
                        <p:par>
                          <p:cTn id="106" fill="hold">
                            <p:stCondLst>
                              <p:cond delay="1000"/>
                            </p:stCondLst>
                            <p:childTnLst>
                              <p:par>
                                <p:cTn id="107" presetID="54" presetClass="entr" presetSubtype="0" accel="100000" fill="hold" grpId="0" nodeType="after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p:cTn id="109" dur="1000" fill="hold"/>
                                        <p:tgtEl>
                                          <p:spTgt spid="37"/>
                                        </p:tgtEl>
                                        <p:attrNameLst>
                                          <p:attrName>ppt_w</p:attrName>
                                        </p:attrNameLst>
                                      </p:cBhvr>
                                      <p:tavLst>
                                        <p:tav tm="0">
                                          <p:val>
                                            <p:strVal val="#ppt_w*0.05"/>
                                          </p:val>
                                        </p:tav>
                                        <p:tav tm="100000">
                                          <p:val>
                                            <p:strVal val="#ppt_w"/>
                                          </p:val>
                                        </p:tav>
                                      </p:tavLst>
                                    </p:anim>
                                    <p:anim calcmode="lin" valueType="num">
                                      <p:cBhvr>
                                        <p:cTn id="110" dur="1000" fill="hold"/>
                                        <p:tgtEl>
                                          <p:spTgt spid="37"/>
                                        </p:tgtEl>
                                        <p:attrNameLst>
                                          <p:attrName>ppt_h</p:attrName>
                                        </p:attrNameLst>
                                      </p:cBhvr>
                                      <p:tavLst>
                                        <p:tav tm="0">
                                          <p:val>
                                            <p:strVal val="#ppt_h"/>
                                          </p:val>
                                        </p:tav>
                                        <p:tav tm="100000">
                                          <p:val>
                                            <p:strVal val="#ppt_h"/>
                                          </p:val>
                                        </p:tav>
                                      </p:tavLst>
                                    </p:anim>
                                    <p:anim calcmode="lin" valueType="num">
                                      <p:cBhvr>
                                        <p:cTn id="111" dur="1000" fill="hold"/>
                                        <p:tgtEl>
                                          <p:spTgt spid="37"/>
                                        </p:tgtEl>
                                        <p:attrNameLst>
                                          <p:attrName>ppt_x</p:attrName>
                                        </p:attrNameLst>
                                      </p:cBhvr>
                                      <p:tavLst>
                                        <p:tav tm="0">
                                          <p:val>
                                            <p:strVal val="#ppt_x-.2"/>
                                          </p:val>
                                        </p:tav>
                                        <p:tav tm="100000">
                                          <p:val>
                                            <p:strVal val="#ppt_x"/>
                                          </p:val>
                                        </p:tav>
                                      </p:tavLst>
                                    </p:anim>
                                    <p:anim calcmode="lin" valueType="num">
                                      <p:cBhvr>
                                        <p:cTn id="112" dur="1000" fill="hold"/>
                                        <p:tgtEl>
                                          <p:spTgt spid="37"/>
                                        </p:tgtEl>
                                        <p:attrNameLst>
                                          <p:attrName>ppt_y</p:attrName>
                                        </p:attrNameLst>
                                      </p:cBhvr>
                                      <p:tavLst>
                                        <p:tav tm="0">
                                          <p:val>
                                            <p:strVal val="#ppt_y"/>
                                          </p:val>
                                        </p:tav>
                                        <p:tav tm="100000">
                                          <p:val>
                                            <p:strVal val="#ppt_y"/>
                                          </p:val>
                                        </p:tav>
                                      </p:tavLst>
                                    </p:anim>
                                    <p:animEffect transition="in" filter="fade">
                                      <p:cBhvr>
                                        <p:cTn id="113"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7" grpId="0" build="p"/>
      <p:bldP spid="11" grpId="0" animBg="1"/>
      <p:bldP spid="12" grpId="0" build="p"/>
      <p:bldP spid="13" grpId="0" build="p"/>
      <p:bldP spid="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engenalan Sistem Digital&amp;quot;&quot;/&gt;&lt;property id=&quot;20307&quot; value=&quot;256&quot;/&gt;&lt;/object&gt;&lt;object type=&quot;3&quot; unique_id=&quot;10206&quot;&gt;&lt;property id=&quot;20148&quot; value=&quot;5&quot;/&gt;&lt;property id=&quot;20300&quot; value=&quot;Slide 10 - &amp;quot;Referensi&amp;quot;&quot;/&gt;&lt;property id=&quot;20307&quot; value=&quot;266&quot;/&gt;&lt;/object&gt;&lt;object type=&quot;3&quot; unique_id=&quot;10207&quot;&gt;&lt;property id=&quot;20148&quot; value=&quot;5&quot;/&gt;&lt;property id=&quot;20300&quot; value=&quot;Slide 2 - &amp;quot;Analog vs Digital&amp;quot;&quot;/&gt;&lt;property id=&quot;20307&quot; value=&quot;267&quot;/&gt;&lt;/object&gt;&lt;object type=&quot;3&quot; unique_id=&quot;10208&quot;&gt;&lt;property id=&quot;20148&quot; value=&quot;5&quot;/&gt;&lt;property id=&quot;20300&quot; value=&quot;Slide 5 - &amp;quot;Diagram Voltmeter Analog&amp;quot;&quot;/&gt;&lt;property id=&quot;20307&quot; value=&quot;268&quot;/&gt;&lt;/object&gt;&lt;object type=&quot;3&quot; unique_id=&quot;10209&quot;&gt;&lt;property id=&quot;20148&quot; value=&quot;5&quot;/&gt;&lt;property id=&quot;20300&quot; value=&quot;Slide 3 - &amp;quot;Voltmeter Analog vs Voltmeter Digital&amp;quot;&quot;/&gt;&lt;property id=&quot;20307&quot; value=&quot;269&quot;/&gt;&lt;/object&gt;&lt;object type=&quot;3&quot; unique_id=&quot;10210&quot;&gt;&lt;property id=&quot;20148&quot; value=&quot;5&quot;/&gt;&lt;property id=&quot;20300&quot; value=&quot;Slide 4 - &amp;quot;Spektrum Kontinu vs Spektrum Diskrit&amp;quot;&quot;/&gt;&lt;property id=&quot;20307&quot; value=&quot;270&quot;/&gt;&lt;/object&gt;&lt;object type=&quot;3&quot; unique_id=&quot;10211&quot;&gt;&lt;property id=&quot;20148&quot; value=&quot;5&quot;/&gt;&lt;property id=&quot;20300&quot; value=&quot;Slide 6 - &amp;quot;Diagram Voltmeter Digital&amp;quot;&quot;/&gt;&lt;property id=&quot;20307&quot; value=&quot;271&quot;/&gt;&lt;/object&gt;&lt;object type=&quot;3&quot; unique_id=&quot;10212&quot;&gt;&lt;property id=&quot;20148&quot; value=&quot;5&quot;/&gt;&lt;property id=&quot;20300&quot; value=&quot;Slide 7 - &amp;quot;Aplikasi Rangkaian Digital&amp;quot;&quot;/&gt;&lt;property id=&quot;20307&quot; value=&quot;272&quot;/&gt;&lt;/object&gt;&lt;object type=&quot;3&quot; unique_id=&quot;10213&quot;&gt;&lt;property id=&quot;20148&quot; value=&quot;5&quot;/&gt;&lt;property id=&quot;20300&quot; value=&quot;Slide 8 - &amp;quot;Apa Alasan Memilih Digital?&amp;quot;&quot;/&gt;&lt;property id=&quot;20307&quot; value=&quot;273&quot;/&gt;&lt;/object&gt;&lt;object type=&quot;3&quot; unique_id=&quot;10214&quot;&gt;&lt;property id=&quot;20148&quot; value=&quot;5&quot;/&gt;&lt;property id=&quot;20300&quot; value=&quot;Slide 9 - &amp;quot;Alasan Analog Masih Bertahan &amp;quot;&quot;/&gt;&lt;property id=&quot;20307&quot; value=&quot;274&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29297</TotalTime>
  <Words>1865</Words>
  <Application>Microsoft Office PowerPoint</Application>
  <PresentationFormat>On-screen Show (4:3)</PresentationFormat>
  <Paragraphs>155</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Symbol</vt:lpstr>
      <vt:lpstr>Verdana</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Universitas Bina Nusantara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Bahria</cp:lastModifiedBy>
  <cp:revision>2190</cp:revision>
  <dcterms:created xsi:type="dcterms:W3CDTF">2009-05-04T03:18:57Z</dcterms:created>
  <dcterms:modified xsi:type="dcterms:W3CDTF">2023-09-28T04:28:01Z</dcterms:modified>
</cp:coreProperties>
</file>