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538" r:id="rId2"/>
    <p:sldId id="541" r:id="rId3"/>
    <p:sldId id="542" r:id="rId4"/>
    <p:sldId id="543" r:id="rId5"/>
    <p:sldId id="539" r:id="rId6"/>
    <p:sldId id="540" r:id="rId7"/>
    <p:sldId id="563" r:id="rId8"/>
    <p:sldId id="564" r:id="rId9"/>
    <p:sldId id="565" r:id="rId10"/>
    <p:sldId id="544" r:id="rId11"/>
    <p:sldId id="546" r:id="rId12"/>
    <p:sldId id="547" r:id="rId13"/>
    <p:sldId id="548" r:id="rId14"/>
    <p:sldId id="549" r:id="rId15"/>
    <p:sldId id="550" r:id="rId16"/>
    <p:sldId id="566" r:id="rId17"/>
    <p:sldId id="567" r:id="rId18"/>
    <p:sldId id="568" r:id="rId19"/>
    <p:sldId id="596" r:id="rId20"/>
  </p:sldIdLst>
  <p:sldSz cx="9144000" cy="6858000" type="screen4x3"/>
  <p:notesSz cx="6858000" cy="9144000"/>
  <p:custDataLst>
    <p:tags r:id="rId23"/>
  </p:custDataLst>
  <p:defaultTextStyle>
    <a:defPPr>
      <a:defRPr lang="en-US"/>
    </a:defPPr>
    <a:lvl1pPr algn="r" rtl="0" fontAlgn="base">
      <a:spcBef>
        <a:spcPct val="0"/>
      </a:spcBef>
      <a:spcAft>
        <a:spcPct val="0"/>
      </a:spcAft>
      <a:defRPr sz="2400" kern="1200">
        <a:solidFill>
          <a:schemeClr val="bg1"/>
        </a:solidFill>
        <a:latin typeface="Verdana" pitchFamily="34" charset="0"/>
        <a:ea typeface="+mn-ea"/>
        <a:cs typeface="+mn-cs"/>
      </a:defRPr>
    </a:lvl1pPr>
    <a:lvl2pPr marL="457200" algn="r" rtl="0" fontAlgn="base">
      <a:spcBef>
        <a:spcPct val="0"/>
      </a:spcBef>
      <a:spcAft>
        <a:spcPct val="0"/>
      </a:spcAft>
      <a:defRPr sz="2400" kern="1200">
        <a:solidFill>
          <a:schemeClr val="bg1"/>
        </a:solidFill>
        <a:latin typeface="Verdana" pitchFamily="34" charset="0"/>
        <a:ea typeface="+mn-ea"/>
        <a:cs typeface="+mn-cs"/>
      </a:defRPr>
    </a:lvl2pPr>
    <a:lvl3pPr marL="914400" algn="r" rtl="0" fontAlgn="base">
      <a:spcBef>
        <a:spcPct val="0"/>
      </a:spcBef>
      <a:spcAft>
        <a:spcPct val="0"/>
      </a:spcAft>
      <a:defRPr sz="2400" kern="1200">
        <a:solidFill>
          <a:schemeClr val="bg1"/>
        </a:solidFill>
        <a:latin typeface="Verdana" pitchFamily="34" charset="0"/>
        <a:ea typeface="+mn-ea"/>
        <a:cs typeface="+mn-cs"/>
      </a:defRPr>
    </a:lvl3pPr>
    <a:lvl4pPr marL="1371600" algn="r" rtl="0" fontAlgn="base">
      <a:spcBef>
        <a:spcPct val="0"/>
      </a:spcBef>
      <a:spcAft>
        <a:spcPct val="0"/>
      </a:spcAft>
      <a:defRPr sz="2400" kern="1200">
        <a:solidFill>
          <a:schemeClr val="bg1"/>
        </a:solidFill>
        <a:latin typeface="Verdana" pitchFamily="34" charset="0"/>
        <a:ea typeface="+mn-ea"/>
        <a:cs typeface="+mn-cs"/>
      </a:defRPr>
    </a:lvl4pPr>
    <a:lvl5pPr marL="1828800" algn="r" rtl="0" fontAlgn="base">
      <a:spcBef>
        <a:spcPct val="0"/>
      </a:spcBef>
      <a:spcAft>
        <a:spcPct val="0"/>
      </a:spcAft>
      <a:defRPr sz="2400" kern="1200">
        <a:solidFill>
          <a:schemeClr val="bg1"/>
        </a:solidFill>
        <a:latin typeface="Verdana" pitchFamily="34" charset="0"/>
        <a:ea typeface="+mn-ea"/>
        <a:cs typeface="+mn-cs"/>
      </a:defRPr>
    </a:lvl5pPr>
    <a:lvl6pPr marL="2286000" algn="l" defTabSz="914400" rtl="0" eaLnBrk="1" latinLnBrk="0" hangingPunct="1">
      <a:defRPr sz="2400" kern="1200">
        <a:solidFill>
          <a:schemeClr val="bg1"/>
        </a:solidFill>
        <a:latin typeface="Verdana" pitchFamily="34" charset="0"/>
        <a:ea typeface="+mn-ea"/>
        <a:cs typeface="+mn-cs"/>
      </a:defRPr>
    </a:lvl6pPr>
    <a:lvl7pPr marL="2743200" algn="l" defTabSz="914400" rtl="0" eaLnBrk="1" latinLnBrk="0" hangingPunct="1">
      <a:defRPr sz="2400" kern="1200">
        <a:solidFill>
          <a:schemeClr val="bg1"/>
        </a:solidFill>
        <a:latin typeface="Verdana" pitchFamily="34" charset="0"/>
        <a:ea typeface="+mn-ea"/>
        <a:cs typeface="+mn-cs"/>
      </a:defRPr>
    </a:lvl7pPr>
    <a:lvl8pPr marL="3200400" algn="l" defTabSz="914400" rtl="0" eaLnBrk="1" latinLnBrk="0" hangingPunct="1">
      <a:defRPr sz="2400" kern="1200">
        <a:solidFill>
          <a:schemeClr val="bg1"/>
        </a:solidFill>
        <a:latin typeface="Verdana" pitchFamily="34" charset="0"/>
        <a:ea typeface="+mn-ea"/>
        <a:cs typeface="+mn-cs"/>
      </a:defRPr>
    </a:lvl8pPr>
    <a:lvl9pPr marL="3657600" algn="l" defTabSz="914400" rtl="0" eaLnBrk="1" latinLnBrk="0" hangingPunct="1">
      <a:defRPr sz="2400" kern="1200">
        <a:solidFill>
          <a:schemeClr val="bg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4AF"/>
    <a:srgbClr val="FF5781"/>
    <a:srgbClr val="FF2E62"/>
    <a:srgbClr val="FF4775"/>
    <a:srgbClr val="EBC053"/>
    <a:srgbClr val="E6B02A"/>
    <a:srgbClr val="54C0E2"/>
    <a:srgbClr val="747335"/>
    <a:srgbClr val="427335"/>
    <a:srgbClr val="8327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32" autoAdjust="0"/>
    <p:restoredTop sz="95833" autoAdjust="0"/>
  </p:normalViewPr>
  <p:slideViewPr>
    <p:cSldViewPr>
      <p:cViewPr varScale="1">
        <p:scale>
          <a:sx n="72" d="100"/>
          <a:sy n="72" d="100"/>
        </p:scale>
        <p:origin x="128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268"/>
    </p:cViewPr>
  </p:sorterViewPr>
  <p:notesViewPr>
    <p:cSldViewPr>
      <p:cViewPr varScale="1">
        <p:scale>
          <a:sx n="62" d="100"/>
          <a:sy n="62" d="100"/>
        </p:scale>
        <p:origin x="-1404" y="-7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image" Target="../media/image53.wmf"/><Relationship Id="rId7" Type="http://schemas.openxmlformats.org/officeDocument/2006/relationships/image" Target="../media/image57.wmf"/><Relationship Id="rId2" Type="http://schemas.openxmlformats.org/officeDocument/2006/relationships/image" Target="../media/image52.wmf"/><Relationship Id="rId1" Type="http://schemas.openxmlformats.org/officeDocument/2006/relationships/image" Target="../media/image51.wmf"/><Relationship Id="rId6" Type="http://schemas.openxmlformats.org/officeDocument/2006/relationships/image" Target="../media/image56.wmf"/><Relationship Id="rId11" Type="http://schemas.openxmlformats.org/officeDocument/2006/relationships/image" Target="../media/image61.wmf"/><Relationship Id="rId5" Type="http://schemas.openxmlformats.org/officeDocument/2006/relationships/image" Target="../media/image55.wmf"/><Relationship Id="rId10" Type="http://schemas.openxmlformats.org/officeDocument/2006/relationships/image" Target="../media/image60.wmf"/><Relationship Id="rId4" Type="http://schemas.openxmlformats.org/officeDocument/2006/relationships/image" Target="../media/image54.wmf"/><Relationship Id="rId9" Type="http://schemas.openxmlformats.org/officeDocument/2006/relationships/image" Target="../media/image59.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image" Target="../media/image73.wmf"/><Relationship Id="rId3" Type="http://schemas.openxmlformats.org/officeDocument/2006/relationships/image" Target="../media/image64.wmf"/><Relationship Id="rId7" Type="http://schemas.openxmlformats.org/officeDocument/2006/relationships/image" Target="../media/image67.wmf"/><Relationship Id="rId12" Type="http://schemas.openxmlformats.org/officeDocument/2006/relationships/image" Target="../media/image72.wmf"/><Relationship Id="rId2" Type="http://schemas.openxmlformats.org/officeDocument/2006/relationships/image" Target="../media/image39.wmf"/><Relationship Id="rId16" Type="http://schemas.openxmlformats.org/officeDocument/2006/relationships/image" Target="../media/image76.wmf"/><Relationship Id="rId1" Type="http://schemas.openxmlformats.org/officeDocument/2006/relationships/image" Target="../media/image63.wmf"/><Relationship Id="rId6" Type="http://schemas.openxmlformats.org/officeDocument/2006/relationships/image" Target="../media/image43.wmf"/><Relationship Id="rId11" Type="http://schemas.openxmlformats.org/officeDocument/2006/relationships/image" Target="../media/image71.wmf"/><Relationship Id="rId5" Type="http://schemas.openxmlformats.org/officeDocument/2006/relationships/image" Target="../media/image66.wmf"/><Relationship Id="rId15" Type="http://schemas.openxmlformats.org/officeDocument/2006/relationships/image" Target="../media/image75.wmf"/><Relationship Id="rId10" Type="http://schemas.openxmlformats.org/officeDocument/2006/relationships/image" Target="../media/image70.wmf"/><Relationship Id="rId4" Type="http://schemas.openxmlformats.org/officeDocument/2006/relationships/image" Target="../media/image65.wmf"/><Relationship Id="rId9" Type="http://schemas.openxmlformats.org/officeDocument/2006/relationships/image" Target="../media/image69.wmf"/><Relationship Id="rId14" Type="http://schemas.openxmlformats.org/officeDocument/2006/relationships/image" Target="../media/image7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image" Target="../media/image79.wmf"/><Relationship Id="rId7" Type="http://schemas.openxmlformats.org/officeDocument/2006/relationships/image" Target="../media/image82.wmf"/><Relationship Id="rId2" Type="http://schemas.openxmlformats.org/officeDocument/2006/relationships/image" Target="../media/image39.wmf"/><Relationship Id="rId1" Type="http://schemas.openxmlformats.org/officeDocument/2006/relationships/image" Target="../media/image78.wmf"/><Relationship Id="rId6" Type="http://schemas.openxmlformats.org/officeDocument/2006/relationships/image" Target="../media/image43.wmf"/><Relationship Id="rId5" Type="http://schemas.openxmlformats.org/officeDocument/2006/relationships/image" Target="../media/image81.wmf"/><Relationship Id="rId4" Type="http://schemas.openxmlformats.org/officeDocument/2006/relationships/image" Target="../media/image80.wmf"/><Relationship Id="rId9" Type="http://schemas.openxmlformats.org/officeDocument/2006/relationships/image" Target="../media/image84.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image" Target="../media/image87.wmf"/><Relationship Id="rId7" Type="http://schemas.openxmlformats.org/officeDocument/2006/relationships/image" Target="../media/image91.wmf"/><Relationship Id="rId2" Type="http://schemas.openxmlformats.org/officeDocument/2006/relationships/image" Target="../media/image86.wmf"/><Relationship Id="rId1" Type="http://schemas.openxmlformats.org/officeDocument/2006/relationships/image" Target="../media/image85.wmf"/><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96.wmf"/><Relationship Id="rId7" Type="http://schemas.openxmlformats.org/officeDocument/2006/relationships/image" Target="../media/image100.wmf"/><Relationship Id="rId2" Type="http://schemas.openxmlformats.org/officeDocument/2006/relationships/image" Target="../media/image95.wmf"/><Relationship Id="rId1" Type="http://schemas.openxmlformats.org/officeDocument/2006/relationships/image" Target="../media/image94.wmf"/><Relationship Id="rId6" Type="http://schemas.openxmlformats.org/officeDocument/2006/relationships/image" Target="../media/image99.wmf"/><Relationship Id="rId5" Type="http://schemas.openxmlformats.org/officeDocument/2006/relationships/image" Target="../media/image98.wmf"/><Relationship Id="rId4" Type="http://schemas.openxmlformats.org/officeDocument/2006/relationships/image" Target="../media/image9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4.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 Id="rId9" Type="http://schemas.openxmlformats.org/officeDocument/2006/relationships/image" Target="../media/image37.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image" Target="../media/image40.wmf"/><Relationship Id="rId7" Type="http://schemas.openxmlformats.org/officeDocument/2006/relationships/image" Target="../media/image44.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 Id="rId9" Type="http://schemas.openxmlformats.org/officeDocument/2006/relationships/image" Target="../media/image4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solidFill>
                  <a:schemeClr val="tx1"/>
                </a:solidFill>
                <a:latin typeface="Arial" charset="0"/>
              </a:defRPr>
            </a:lvl1pPr>
          </a:lstStyle>
          <a:p>
            <a:pPr>
              <a:defRPr/>
            </a:pPr>
            <a:endParaRPr lang="id-ID"/>
          </a:p>
        </p:txBody>
      </p:sp>
      <p:sp>
        <p:nvSpPr>
          <p:cNvPr id="348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solidFill>
                  <a:schemeClr val="tx1"/>
                </a:solidFill>
                <a:latin typeface="Arial" charset="0"/>
              </a:defRPr>
            </a:lvl1pPr>
          </a:lstStyle>
          <a:p>
            <a:pPr>
              <a:defRPr/>
            </a:pPr>
            <a:endParaRPr lang="id-ID"/>
          </a:p>
        </p:txBody>
      </p:sp>
      <p:sp>
        <p:nvSpPr>
          <p:cNvPr id="348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solidFill>
                  <a:schemeClr val="tx1"/>
                </a:solidFill>
                <a:latin typeface="Arial" charset="0"/>
              </a:defRPr>
            </a:lvl1pPr>
          </a:lstStyle>
          <a:p>
            <a:pPr>
              <a:defRPr/>
            </a:pPr>
            <a:endParaRPr lang="id-ID"/>
          </a:p>
        </p:txBody>
      </p:sp>
      <p:sp>
        <p:nvSpPr>
          <p:cNvPr id="348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solidFill>
                  <a:schemeClr val="tx1"/>
                </a:solidFill>
                <a:latin typeface="Arial" charset="0"/>
              </a:defRPr>
            </a:lvl1pPr>
          </a:lstStyle>
          <a:p>
            <a:pPr>
              <a:defRPr/>
            </a:pPr>
            <a:fld id="{2CADCAFE-6052-4CF3-9D74-7AB56C920A48}" type="slidenum">
              <a:rPr lang="id-ID"/>
              <a:pPr>
                <a:defRPr/>
              </a:pPr>
              <a:t>‹#›</a:t>
            </a:fld>
            <a:endParaRPr lang="id-ID"/>
          </a:p>
        </p:txBody>
      </p:sp>
    </p:spTree>
    <p:extLst>
      <p:ext uri="{BB962C8B-B14F-4D97-AF65-F5344CB8AC3E}">
        <p14:creationId xmlns:p14="http://schemas.microsoft.com/office/powerpoint/2010/main" val="27586794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solidFill>
                  <a:schemeClr val="tx1"/>
                </a:solidFill>
                <a:latin typeface="Arial" charset="0"/>
              </a:defRPr>
            </a:lvl1pPr>
          </a:lstStyle>
          <a:p>
            <a:pPr>
              <a:defRPr/>
            </a:pPr>
            <a:endParaRPr lang="id-ID"/>
          </a:p>
        </p:txBody>
      </p:sp>
      <p:sp>
        <p:nvSpPr>
          <p:cNvPr id="245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solidFill>
                  <a:schemeClr val="tx1"/>
                </a:solidFill>
                <a:latin typeface="Arial" charset="0"/>
              </a:defRPr>
            </a:lvl1pPr>
          </a:lstStyle>
          <a:p>
            <a:pPr>
              <a:defRPr/>
            </a:pPr>
            <a:endParaRPr lang="id-ID"/>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id-ID" noProof="0"/>
              <a:t>Click to edit Master text styles</a:t>
            </a:r>
          </a:p>
          <a:p>
            <a:pPr lvl="1"/>
            <a:r>
              <a:rPr lang="id-ID" noProof="0"/>
              <a:t>Second level</a:t>
            </a:r>
          </a:p>
          <a:p>
            <a:pPr lvl="2"/>
            <a:r>
              <a:rPr lang="id-ID" noProof="0"/>
              <a:t>Third level</a:t>
            </a:r>
          </a:p>
          <a:p>
            <a:pPr lvl="3"/>
            <a:r>
              <a:rPr lang="id-ID" noProof="0"/>
              <a:t>Fourth level</a:t>
            </a:r>
          </a:p>
          <a:p>
            <a:pPr lvl="4"/>
            <a:r>
              <a:rPr lang="id-ID" noProof="0"/>
              <a:t>Fifth level</a:t>
            </a:r>
          </a:p>
        </p:txBody>
      </p:sp>
      <p:sp>
        <p:nvSpPr>
          <p:cNvPr id="245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solidFill>
                  <a:schemeClr val="tx1"/>
                </a:solidFill>
                <a:latin typeface="Arial" charset="0"/>
              </a:defRPr>
            </a:lvl1pPr>
          </a:lstStyle>
          <a:p>
            <a:pPr>
              <a:defRPr/>
            </a:pPr>
            <a:endParaRPr lang="id-ID"/>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solidFill>
                  <a:schemeClr val="tx1"/>
                </a:solidFill>
                <a:latin typeface="Arial" charset="0"/>
              </a:defRPr>
            </a:lvl1pPr>
          </a:lstStyle>
          <a:p>
            <a:pPr>
              <a:defRPr/>
            </a:pPr>
            <a:fld id="{2D2176D3-5034-44DF-A657-70118B6377FA}" type="slidenum">
              <a:rPr lang="id-ID"/>
              <a:pPr>
                <a:defRPr/>
              </a:pPr>
              <a:t>‹#›</a:t>
            </a:fld>
            <a:endParaRPr lang="id-ID"/>
          </a:p>
        </p:txBody>
      </p:sp>
    </p:spTree>
    <p:extLst>
      <p:ext uri="{BB962C8B-B14F-4D97-AF65-F5344CB8AC3E}">
        <p14:creationId xmlns:p14="http://schemas.microsoft.com/office/powerpoint/2010/main" val="21279680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11"/>
          <p:cNvSpPr>
            <a:spLocks noChangeArrowheads="1"/>
          </p:cNvSpPr>
          <p:nvPr/>
        </p:nvSpPr>
        <p:spPr bwMode="auto">
          <a:xfrm>
            <a:off x="0" y="6624638"/>
            <a:ext cx="3041650" cy="233362"/>
          </a:xfrm>
          <a:prstGeom prst="rect">
            <a:avLst/>
          </a:prstGeom>
          <a:solidFill>
            <a:srgbClr val="FF2E62"/>
          </a:solidFill>
          <a:ln w="9525" algn="ctr">
            <a:noFill/>
            <a:miter lim="800000"/>
            <a:headEnd/>
            <a:tailEnd/>
          </a:ln>
          <a:effectLst/>
        </p:spPr>
        <p:txBody>
          <a:bodyPr wrap="none" anchor="ctr" anchorCtr="1"/>
          <a:lstStyle/>
          <a:p>
            <a:pPr algn="ctr">
              <a:defRPr/>
            </a:pPr>
            <a:r>
              <a:rPr lang="en-US" sz="1400" dirty="0"/>
              <a:t>President University</a:t>
            </a:r>
          </a:p>
        </p:txBody>
      </p:sp>
      <p:sp>
        <p:nvSpPr>
          <p:cNvPr id="3" name="Rectangle 12"/>
          <p:cNvSpPr>
            <a:spLocks noChangeArrowheads="1"/>
          </p:cNvSpPr>
          <p:nvPr/>
        </p:nvSpPr>
        <p:spPr bwMode="auto">
          <a:xfrm>
            <a:off x="3041650" y="6624638"/>
            <a:ext cx="3076575" cy="233362"/>
          </a:xfrm>
          <a:prstGeom prst="rect">
            <a:avLst/>
          </a:prstGeom>
          <a:solidFill>
            <a:srgbClr val="FF5781"/>
          </a:solidFill>
          <a:ln w="9525" algn="ctr">
            <a:noFill/>
            <a:miter lim="800000"/>
            <a:headEnd/>
            <a:tailEnd/>
          </a:ln>
          <a:effectLst/>
        </p:spPr>
        <p:txBody>
          <a:bodyPr wrap="none" anchor="ctr" anchorCtr="1"/>
          <a:lstStyle/>
          <a:p>
            <a:pPr algn="ctr">
              <a:defRPr/>
            </a:pPr>
            <a:r>
              <a:rPr lang="en-US" sz="1400" dirty="0"/>
              <a:t>Erwin Sitompul</a:t>
            </a:r>
          </a:p>
        </p:txBody>
      </p:sp>
      <p:sp>
        <p:nvSpPr>
          <p:cNvPr id="4" name="Rectangle 13"/>
          <p:cNvSpPr>
            <a:spLocks noChangeArrowheads="1"/>
          </p:cNvSpPr>
          <p:nvPr/>
        </p:nvSpPr>
        <p:spPr bwMode="auto">
          <a:xfrm>
            <a:off x="6102350" y="6624638"/>
            <a:ext cx="3041650" cy="233362"/>
          </a:xfrm>
          <a:prstGeom prst="rect">
            <a:avLst/>
          </a:prstGeom>
          <a:solidFill>
            <a:srgbClr val="FF94AF"/>
          </a:solidFill>
          <a:ln w="9525" algn="ctr">
            <a:noFill/>
            <a:miter lim="800000"/>
            <a:headEnd/>
            <a:tailEnd/>
          </a:ln>
          <a:effectLst/>
        </p:spPr>
        <p:txBody>
          <a:bodyPr wrap="none" anchor="ctr" anchorCtr="1"/>
          <a:lstStyle/>
          <a:p>
            <a:pPr algn="ctr">
              <a:defRPr/>
            </a:pPr>
            <a:r>
              <a:rPr lang="en-US" sz="1400" dirty="0"/>
              <a:t>PBST 3/</a:t>
            </a:r>
            <a:fld id="{0E0E0EFC-0006-47B9-BD30-22160D0C1AE9}" type="slidenum">
              <a:rPr lang="en-US" sz="1400" smtClean="0"/>
              <a:pPr algn="ctr">
                <a:defRPr/>
              </a:pPr>
              <a:t>‹#›</a:t>
            </a:fld>
            <a:endParaRPr lang="en-US" sz="1400" dirty="0"/>
          </a:p>
        </p:txBody>
      </p:sp>
      <p:sp>
        <p:nvSpPr>
          <p:cNvPr id="6" name="Rectangle 25"/>
          <p:cNvSpPr>
            <a:spLocks noChangeArrowheads="1"/>
          </p:cNvSpPr>
          <p:nvPr/>
        </p:nvSpPr>
        <p:spPr bwMode="auto">
          <a:xfrm>
            <a:off x="0" y="1917700"/>
            <a:ext cx="9144000" cy="406400"/>
          </a:xfrm>
          <a:prstGeom prst="rect">
            <a:avLst/>
          </a:prstGeom>
          <a:solidFill>
            <a:srgbClr val="FF5781"/>
          </a:solidFill>
          <a:ln w="9525" algn="ctr">
            <a:noFill/>
            <a:miter lim="800000"/>
            <a:headEnd/>
            <a:tailEnd/>
          </a:ln>
          <a:effectLst/>
        </p:spPr>
        <p:txBody>
          <a:bodyPr wrap="none" bIns="82800" anchor="ctr" anchorCtr="1"/>
          <a:lstStyle/>
          <a:p>
            <a:pPr algn="ctr">
              <a:defRPr/>
            </a:pPr>
            <a:r>
              <a:rPr lang="en-US" dirty="0"/>
              <a:t>Lecture 3</a:t>
            </a:r>
          </a:p>
        </p:txBody>
      </p:sp>
      <p:sp>
        <p:nvSpPr>
          <p:cNvPr id="7" name="Rectangle 26"/>
          <p:cNvSpPr>
            <a:spLocks noChangeArrowheads="1"/>
          </p:cNvSpPr>
          <p:nvPr/>
        </p:nvSpPr>
        <p:spPr bwMode="auto">
          <a:xfrm>
            <a:off x="0" y="1192213"/>
            <a:ext cx="9144000" cy="687387"/>
          </a:xfrm>
          <a:prstGeom prst="rect">
            <a:avLst/>
          </a:prstGeom>
          <a:solidFill>
            <a:srgbClr val="FF94AF"/>
          </a:solidFill>
          <a:ln w="9525" algn="ctr">
            <a:noFill/>
            <a:miter lim="800000"/>
            <a:headEnd/>
            <a:tailEnd/>
          </a:ln>
          <a:effectLst/>
        </p:spPr>
        <p:txBody>
          <a:bodyPr wrap="none" anchor="ctr" anchorCtr="1"/>
          <a:lstStyle/>
          <a:p>
            <a:pPr algn="ctr">
              <a:defRPr/>
            </a:pPr>
            <a:r>
              <a:rPr lang="en-US" sz="3600"/>
              <a:t>Probability and Statistics</a:t>
            </a:r>
          </a:p>
        </p:txBody>
      </p:sp>
      <p:pic>
        <p:nvPicPr>
          <p:cNvPr id="8" name="Picture 27" descr="45277351686s"/>
          <p:cNvPicPr>
            <a:picLocks noChangeAspect="1" noChangeArrowheads="1"/>
          </p:cNvPicPr>
          <p:nvPr/>
        </p:nvPicPr>
        <p:blipFill>
          <a:blip r:embed="rId2"/>
          <a:srcRect/>
          <a:stretch>
            <a:fillRect/>
          </a:stretch>
        </p:blipFill>
        <p:spPr bwMode="auto">
          <a:xfrm>
            <a:off x="76200" y="6084888"/>
            <a:ext cx="400050" cy="465137"/>
          </a:xfrm>
          <a:prstGeom prst="rect">
            <a:avLst/>
          </a:prstGeom>
          <a:noFill/>
          <a:ln w="9525">
            <a:noFill/>
            <a:miter lim="800000"/>
            <a:headEnd/>
            <a:tailEnd/>
          </a:ln>
        </p:spPr>
      </p:pic>
      <p:sp>
        <p:nvSpPr>
          <p:cNvPr id="10" name="Line 30"/>
          <p:cNvSpPr>
            <a:spLocks noChangeShapeType="1"/>
          </p:cNvSpPr>
          <p:nvPr userDrawn="1"/>
        </p:nvSpPr>
        <p:spPr bwMode="auto">
          <a:xfrm>
            <a:off x="0" y="1898650"/>
            <a:ext cx="9144000" cy="0"/>
          </a:xfrm>
          <a:prstGeom prst="line">
            <a:avLst/>
          </a:prstGeom>
          <a:noFill/>
          <a:ln w="57150">
            <a:solidFill>
              <a:srgbClr val="FF2E62"/>
            </a:solidFill>
            <a:round/>
            <a:headEnd/>
            <a:tailEnd/>
          </a:ln>
          <a:effectLst/>
        </p:spPr>
        <p:txBody>
          <a:bodyPr anchor="ctr"/>
          <a:lstStyle/>
          <a:p>
            <a:pPr>
              <a:defRPr/>
            </a:pPr>
            <a:endParaRPr lang="en-US"/>
          </a:p>
        </p:txBody>
      </p:sp>
      <p:sp>
        <p:nvSpPr>
          <p:cNvPr id="11" name="Text Box 23"/>
          <p:cNvSpPr txBox="1">
            <a:spLocks noChangeArrowheads="1"/>
          </p:cNvSpPr>
          <p:nvPr userDrawn="1"/>
        </p:nvSpPr>
        <p:spPr bwMode="auto">
          <a:xfrm>
            <a:off x="2622550" y="4362450"/>
            <a:ext cx="3851275" cy="822325"/>
          </a:xfrm>
          <a:prstGeom prst="rect">
            <a:avLst/>
          </a:prstGeom>
          <a:noFill/>
          <a:ln w="9525" algn="ctr">
            <a:noFill/>
            <a:miter lim="800000"/>
            <a:headEnd/>
            <a:tailEnd/>
          </a:ln>
          <a:effectLst/>
        </p:spPr>
        <p:txBody>
          <a:bodyPr wrap="none">
            <a:spAutoFit/>
          </a:bodyPr>
          <a:lstStyle/>
          <a:p>
            <a:pPr algn="ctr">
              <a:defRPr/>
            </a:pPr>
            <a:r>
              <a:rPr lang="en-US" dirty="0">
                <a:solidFill>
                  <a:schemeClr val="tx1"/>
                </a:solidFill>
              </a:rPr>
              <a:t>Dr.-Ing. Erwin Sitompul</a:t>
            </a:r>
          </a:p>
          <a:p>
            <a:pPr algn="ctr">
              <a:defRPr/>
            </a:pPr>
            <a:r>
              <a:rPr lang="en-US" dirty="0">
                <a:solidFill>
                  <a:schemeClr val="tx1"/>
                </a:solidFill>
              </a:rPr>
              <a:t>President University</a:t>
            </a:r>
          </a:p>
        </p:txBody>
      </p:sp>
      <p:sp>
        <p:nvSpPr>
          <p:cNvPr id="12" name="Rectangle 7"/>
          <p:cNvSpPr>
            <a:spLocks noChangeArrowheads="1"/>
          </p:cNvSpPr>
          <p:nvPr userDrawn="1"/>
        </p:nvSpPr>
        <p:spPr bwMode="auto">
          <a:xfrm>
            <a:off x="2039938" y="5295900"/>
            <a:ext cx="4978400" cy="457200"/>
          </a:xfrm>
          <a:prstGeom prst="rect">
            <a:avLst/>
          </a:prstGeom>
          <a:noFill/>
          <a:ln w="9525" algn="ctr">
            <a:noFill/>
            <a:miter lim="800000"/>
            <a:headEnd/>
            <a:tailEnd/>
          </a:ln>
        </p:spPr>
        <p:txBody>
          <a:bodyPr wrap="none">
            <a:spAutoFit/>
          </a:bodyPr>
          <a:lstStyle/>
          <a:p>
            <a:pPr algn="ctr">
              <a:defRPr/>
            </a:pPr>
            <a:r>
              <a:rPr lang="en-US" dirty="0">
                <a:solidFill>
                  <a:srgbClr val="FF2E62"/>
                </a:solidFill>
              </a:rPr>
              <a:t>http://zitompul.wordpress.com</a:t>
            </a:r>
          </a:p>
        </p:txBody>
      </p:sp>
      <p:grpSp>
        <p:nvGrpSpPr>
          <p:cNvPr id="13" name="Group 12"/>
          <p:cNvGrpSpPr/>
          <p:nvPr userDrawn="1"/>
        </p:nvGrpSpPr>
        <p:grpSpPr>
          <a:xfrm>
            <a:off x="3749840" y="6051490"/>
            <a:ext cx="1640584" cy="400110"/>
            <a:chOff x="1638300" y="6051490"/>
            <a:chExt cx="1640584" cy="400110"/>
          </a:xfrm>
        </p:grpSpPr>
        <p:sp>
          <p:nvSpPr>
            <p:cNvPr id="14" name="TextBox 13"/>
            <p:cNvSpPr txBox="1"/>
            <p:nvPr/>
          </p:nvSpPr>
          <p:spPr>
            <a:xfrm>
              <a:off x="1638300" y="6051490"/>
              <a:ext cx="358775" cy="400110"/>
            </a:xfrm>
            <a:prstGeom prst="rect">
              <a:avLst/>
            </a:prstGeom>
            <a:noFill/>
            <a:ln w="57150">
              <a:noFill/>
              <a:miter lim="800000"/>
            </a:ln>
          </p:spPr>
          <p:txBody>
            <a:bodyPr wrap="square" rtlCol="0">
              <a:spAutoFit/>
            </a:bodyPr>
            <a:lstStyle/>
            <a:p>
              <a:pPr algn="ctr"/>
              <a:r>
                <a:rPr lang="en-US" sz="2000" b="1" dirty="0">
                  <a:solidFill>
                    <a:schemeClr val="tx1"/>
                  </a:solidFill>
                </a:rPr>
                <a:t>2</a:t>
              </a:r>
            </a:p>
          </p:txBody>
        </p:sp>
        <p:sp>
          <p:nvSpPr>
            <p:cNvPr id="15" name="TextBox 14"/>
            <p:cNvSpPr txBox="1"/>
            <p:nvPr/>
          </p:nvSpPr>
          <p:spPr>
            <a:xfrm>
              <a:off x="2062518" y="6051490"/>
              <a:ext cx="367409" cy="400110"/>
            </a:xfrm>
            <a:prstGeom prst="rect">
              <a:avLst/>
            </a:prstGeom>
            <a:noFill/>
            <a:ln w="57150">
              <a:noFill/>
              <a:miter lim="800000"/>
            </a:ln>
          </p:spPr>
          <p:txBody>
            <a:bodyPr wrap="none" rtlCol="0">
              <a:spAutoFit/>
            </a:bodyPr>
            <a:lstStyle/>
            <a:p>
              <a:pPr algn="ctr"/>
              <a:r>
                <a:rPr lang="en-US" sz="2000" b="1" dirty="0">
                  <a:solidFill>
                    <a:schemeClr val="tx1"/>
                  </a:solidFill>
                </a:rPr>
                <a:t>0</a:t>
              </a:r>
            </a:p>
          </p:txBody>
        </p:sp>
        <p:sp>
          <p:nvSpPr>
            <p:cNvPr id="16" name="TextBox 15"/>
            <p:cNvSpPr txBox="1"/>
            <p:nvPr/>
          </p:nvSpPr>
          <p:spPr>
            <a:xfrm>
              <a:off x="2493048" y="6051490"/>
              <a:ext cx="367409" cy="400110"/>
            </a:xfrm>
            <a:prstGeom prst="rect">
              <a:avLst/>
            </a:prstGeom>
            <a:noFill/>
            <a:ln w="57150">
              <a:noFill/>
              <a:miter lim="800000"/>
            </a:ln>
          </p:spPr>
          <p:txBody>
            <a:bodyPr wrap="none" rtlCol="0">
              <a:spAutoFit/>
            </a:bodyPr>
            <a:lstStyle/>
            <a:p>
              <a:pPr algn="ctr"/>
              <a:r>
                <a:rPr lang="en-US" sz="2000" b="1" dirty="0">
                  <a:solidFill>
                    <a:schemeClr val="tx1"/>
                  </a:solidFill>
                </a:rPr>
                <a:t>1</a:t>
              </a:r>
            </a:p>
          </p:txBody>
        </p:sp>
        <p:sp>
          <p:nvSpPr>
            <p:cNvPr id="17" name="TextBox 16"/>
            <p:cNvSpPr txBox="1"/>
            <p:nvPr/>
          </p:nvSpPr>
          <p:spPr>
            <a:xfrm>
              <a:off x="2911475" y="6051490"/>
              <a:ext cx="367409" cy="400110"/>
            </a:xfrm>
            <a:prstGeom prst="rect">
              <a:avLst/>
            </a:prstGeom>
            <a:noFill/>
            <a:ln w="57150">
              <a:noFill/>
              <a:miter lim="800000"/>
            </a:ln>
          </p:spPr>
          <p:txBody>
            <a:bodyPr wrap="none" rtlCol="0">
              <a:spAutoFit/>
            </a:bodyPr>
            <a:lstStyle/>
            <a:p>
              <a:pPr algn="ctr"/>
              <a:r>
                <a:rPr lang="en-US" sz="2000" b="1" dirty="0">
                  <a:solidFill>
                    <a:schemeClr val="tx1"/>
                  </a:solidFill>
                </a:rPr>
                <a:t>3</a:t>
              </a:r>
            </a:p>
          </p:txBody>
        </p:sp>
      </p:grpSp>
      <p:grpSp>
        <p:nvGrpSpPr>
          <p:cNvPr id="18" name="Group 17"/>
          <p:cNvGrpSpPr/>
          <p:nvPr userDrawn="1"/>
        </p:nvGrpSpPr>
        <p:grpSpPr>
          <a:xfrm>
            <a:off x="3769778" y="6049895"/>
            <a:ext cx="1597392" cy="396000"/>
            <a:chOff x="3769778" y="6049895"/>
            <a:chExt cx="1597392" cy="396000"/>
          </a:xfrm>
        </p:grpSpPr>
        <p:sp>
          <p:nvSpPr>
            <p:cNvPr id="19" name="Rectangle 18"/>
            <p:cNvSpPr/>
            <p:nvPr/>
          </p:nvSpPr>
          <p:spPr bwMode="auto">
            <a:xfrm>
              <a:off x="3769778" y="6049895"/>
              <a:ext cx="324000" cy="396000"/>
            </a:xfrm>
            <a:prstGeom prst="rect">
              <a:avLst/>
            </a:prstGeom>
            <a:noFill/>
            <a:ln w="57150" cap="flat" cmpd="sng" algn="ctr">
              <a:solidFill>
                <a:srgbClr val="FF2E62"/>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bg1"/>
                </a:solidFill>
                <a:effectLst/>
                <a:latin typeface="Verdana" pitchFamily="34" charset="0"/>
              </a:endParaRPr>
            </a:p>
          </p:txBody>
        </p:sp>
        <p:sp>
          <p:nvSpPr>
            <p:cNvPr id="20" name="Rectangle 19"/>
            <p:cNvSpPr/>
            <p:nvPr/>
          </p:nvSpPr>
          <p:spPr bwMode="auto">
            <a:xfrm>
              <a:off x="4621568" y="6049895"/>
              <a:ext cx="324000" cy="396000"/>
            </a:xfrm>
            <a:prstGeom prst="rect">
              <a:avLst/>
            </a:prstGeom>
            <a:noFill/>
            <a:ln w="57150" cap="flat" cmpd="sng" algn="ctr">
              <a:solidFill>
                <a:srgbClr val="FF2E62"/>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bg1"/>
                </a:solidFill>
                <a:effectLst/>
                <a:latin typeface="Verdana" pitchFamily="34" charset="0"/>
              </a:endParaRPr>
            </a:p>
          </p:txBody>
        </p:sp>
        <p:sp>
          <p:nvSpPr>
            <p:cNvPr id="21" name="Rectangle 20"/>
            <p:cNvSpPr/>
            <p:nvPr/>
          </p:nvSpPr>
          <p:spPr bwMode="auto">
            <a:xfrm>
              <a:off x="5043170" y="6049895"/>
              <a:ext cx="324000" cy="396000"/>
            </a:xfrm>
            <a:prstGeom prst="rect">
              <a:avLst/>
            </a:prstGeom>
            <a:noFill/>
            <a:ln w="57150" cap="flat" cmpd="sng" algn="ctr">
              <a:solidFill>
                <a:srgbClr val="FF94AF"/>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bg1"/>
                </a:solidFill>
                <a:effectLst/>
                <a:latin typeface="Verdana" pitchFamily="34" charset="0"/>
              </a:endParaRPr>
            </a:p>
          </p:txBody>
        </p:sp>
        <p:sp>
          <p:nvSpPr>
            <p:cNvPr id="22" name="Rectangle 21"/>
            <p:cNvSpPr/>
            <p:nvPr userDrawn="1"/>
          </p:nvSpPr>
          <p:spPr bwMode="auto">
            <a:xfrm>
              <a:off x="4198076" y="6049895"/>
              <a:ext cx="324000" cy="396000"/>
            </a:xfrm>
            <a:prstGeom prst="rect">
              <a:avLst/>
            </a:prstGeom>
            <a:noFill/>
            <a:ln w="57150" cap="flat" cmpd="sng" algn="ctr">
              <a:solidFill>
                <a:srgbClr val="FF94AF"/>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bg1"/>
                </a:solidFill>
                <a:effectLst/>
                <a:latin typeface="Verdana" pitchFamily="34" charset="0"/>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8950" y="279400"/>
            <a:ext cx="2278063" cy="5846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279400"/>
            <a:ext cx="6686550" cy="58467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5" name="Rectangle 32"/>
          <p:cNvSpPr>
            <a:spLocks noGrp="1" noChangeArrowheads="1"/>
          </p:cNvSpPr>
          <p:nvPr>
            <p:ph type="title"/>
          </p:nvPr>
        </p:nvSpPr>
        <p:spPr bwMode="auto">
          <a:xfrm>
            <a:off x="0" y="279400"/>
            <a:ext cx="9117013" cy="4492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41" name="Rectangle 17"/>
          <p:cNvSpPr>
            <a:spLocks noChangeArrowheads="1"/>
          </p:cNvSpPr>
          <p:nvPr/>
        </p:nvSpPr>
        <p:spPr bwMode="auto">
          <a:xfrm>
            <a:off x="0" y="233363"/>
            <a:ext cx="9144000" cy="539750"/>
          </a:xfrm>
          <a:prstGeom prst="rect">
            <a:avLst/>
          </a:prstGeom>
          <a:solidFill>
            <a:srgbClr val="FF94AF"/>
          </a:solidFill>
          <a:ln w="9525" algn="ctr">
            <a:noFill/>
            <a:miter lim="800000"/>
            <a:headEnd/>
            <a:tailEnd/>
          </a:ln>
          <a:effectLst/>
        </p:spPr>
        <p:txBody>
          <a:bodyPr wrap="none" anchor="ctr"/>
          <a:lstStyle/>
          <a:p>
            <a:pPr>
              <a:defRPr/>
            </a:pPr>
            <a:endParaRPr lang="en-US" sz="3600" dirty="0"/>
          </a:p>
        </p:txBody>
      </p:sp>
      <p:sp>
        <p:nvSpPr>
          <p:cNvPr id="1039" name="Rectangle 15"/>
          <p:cNvSpPr>
            <a:spLocks noChangeArrowheads="1"/>
          </p:cNvSpPr>
          <p:nvPr/>
        </p:nvSpPr>
        <p:spPr bwMode="auto">
          <a:xfrm>
            <a:off x="0" y="0"/>
            <a:ext cx="3130550" cy="233363"/>
          </a:xfrm>
          <a:prstGeom prst="rect">
            <a:avLst/>
          </a:prstGeom>
          <a:solidFill>
            <a:srgbClr val="FF2E62"/>
          </a:solidFill>
          <a:ln w="9525" algn="ctr">
            <a:noFill/>
            <a:miter lim="800000"/>
            <a:headEnd/>
            <a:tailEnd/>
          </a:ln>
          <a:effectLst/>
        </p:spPr>
        <p:txBody>
          <a:bodyPr wrap="none" anchor="ctr"/>
          <a:lstStyle/>
          <a:p>
            <a:pPr algn="l">
              <a:defRPr/>
            </a:pPr>
            <a:endParaRPr lang="en-US" sz="1400" dirty="0"/>
          </a:p>
        </p:txBody>
      </p:sp>
      <p:sp>
        <p:nvSpPr>
          <p:cNvPr id="1040" name="Rectangle 16"/>
          <p:cNvSpPr>
            <a:spLocks noChangeArrowheads="1"/>
          </p:cNvSpPr>
          <p:nvPr/>
        </p:nvSpPr>
        <p:spPr bwMode="auto">
          <a:xfrm>
            <a:off x="3130550" y="0"/>
            <a:ext cx="6010275" cy="233363"/>
          </a:xfrm>
          <a:prstGeom prst="rect">
            <a:avLst/>
          </a:prstGeom>
          <a:solidFill>
            <a:srgbClr val="FF5781"/>
          </a:solidFill>
          <a:ln w="9525" algn="ctr">
            <a:noFill/>
            <a:miter lim="800000"/>
            <a:headEnd/>
            <a:tailEnd/>
          </a:ln>
          <a:effectLst/>
        </p:spPr>
        <p:txBody>
          <a:bodyPr wrap="none" anchor="ctr"/>
          <a:lstStyle/>
          <a:p>
            <a:pPr>
              <a:defRPr/>
            </a:pPr>
            <a:endParaRPr lang="en-US" sz="1400" dirty="0"/>
          </a:p>
        </p:txBody>
      </p:sp>
      <p:sp>
        <p:nvSpPr>
          <p:cNvPr id="1043" name="Rectangle 19"/>
          <p:cNvSpPr>
            <a:spLocks noChangeArrowheads="1"/>
          </p:cNvSpPr>
          <p:nvPr/>
        </p:nvSpPr>
        <p:spPr bwMode="auto">
          <a:xfrm>
            <a:off x="0" y="6624638"/>
            <a:ext cx="3041650" cy="233362"/>
          </a:xfrm>
          <a:prstGeom prst="rect">
            <a:avLst/>
          </a:prstGeom>
          <a:solidFill>
            <a:srgbClr val="FF2E62"/>
          </a:solidFill>
          <a:ln w="9525" algn="ctr">
            <a:noFill/>
            <a:miter lim="800000"/>
            <a:headEnd/>
            <a:tailEnd/>
          </a:ln>
          <a:effectLst/>
        </p:spPr>
        <p:txBody>
          <a:bodyPr wrap="none" anchor="ctr" anchorCtr="1"/>
          <a:lstStyle/>
          <a:p>
            <a:pPr algn="ctr">
              <a:defRPr/>
            </a:pPr>
            <a:r>
              <a:rPr lang="en-US" sz="1400" dirty="0"/>
              <a:t>President University</a:t>
            </a:r>
          </a:p>
        </p:txBody>
      </p:sp>
      <p:sp>
        <p:nvSpPr>
          <p:cNvPr id="1044" name="Rectangle 20"/>
          <p:cNvSpPr>
            <a:spLocks noChangeArrowheads="1"/>
          </p:cNvSpPr>
          <p:nvPr/>
        </p:nvSpPr>
        <p:spPr bwMode="auto">
          <a:xfrm>
            <a:off x="3041650" y="6624638"/>
            <a:ext cx="3076575" cy="233362"/>
          </a:xfrm>
          <a:prstGeom prst="rect">
            <a:avLst/>
          </a:prstGeom>
          <a:solidFill>
            <a:srgbClr val="FF5781"/>
          </a:solidFill>
          <a:ln w="9525" algn="ctr">
            <a:noFill/>
            <a:miter lim="800000"/>
            <a:headEnd/>
            <a:tailEnd/>
          </a:ln>
          <a:effectLst/>
        </p:spPr>
        <p:txBody>
          <a:bodyPr wrap="none" anchor="ctr" anchorCtr="1"/>
          <a:lstStyle/>
          <a:p>
            <a:pPr algn="ctr">
              <a:defRPr/>
            </a:pPr>
            <a:r>
              <a:rPr lang="en-US" sz="1400" dirty="0"/>
              <a:t>Erwin Sitompul</a:t>
            </a:r>
          </a:p>
        </p:txBody>
      </p:sp>
      <p:sp>
        <p:nvSpPr>
          <p:cNvPr id="1045" name="Rectangle 21"/>
          <p:cNvSpPr>
            <a:spLocks noChangeArrowheads="1"/>
          </p:cNvSpPr>
          <p:nvPr/>
        </p:nvSpPr>
        <p:spPr bwMode="auto">
          <a:xfrm>
            <a:off x="6102350" y="6624638"/>
            <a:ext cx="3041650" cy="233362"/>
          </a:xfrm>
          <a:prstGeom prst="rect">
            <a:avLst/>
          </a:prstGeom>
          <a:solidFill>
            <a:srgbClr val="FF94AF"/>
          </a:solidFill>
          <a:ln w="9525" algn="ctr">
            <a:noFill/>
            <a:miter lim="800000"/>
            <a:headEnd/>
            <a:tailEnd/>
          </a:ln>
          <a:effectLst/>
        </p:spPr>
        <p:txBody>
          <a:bodyPr wrap="none" anchor="ctr" anchorCtr="1"/>
          <a:lstStyle/>
          <a:p>
            <a:pPr algn="ctr">
              <a:defRPr/>
            </a:pPr>
            <a:r>
              <a:rPr lang="en-US" sz="1400" dirty="0"/>
              <a:t>PBST 3/</a:t>
            </a:r>
            <a:fld id="{AC268E9D-97A9-4070-9270-1A022528A1B1}" type="slidenum">
              <a:rPr lang="en-US" sz="1400" smtClean="0"/>
              <a:pPr algn="ctr">
                <a:defRPr/>
              </a:pPr>
              <a:t>‹#›</a:t>
            </a:fld>
            <a:endParaRPr lang="en-US" sz="1400" dirty="0"/>
          </a:p>
        </p:txBody>
      </p:sp>
      <p:pic>
        <p:nvPicPr>
          <p:cNvPr id="8201" name="Picture 34" descr="45277351686s"/>
          <p:cNvPicPr>
            <a:picLocks noChangeAspect="1" noChangeArrowheads="1"/>
          </p:cNvPicPr>
          <p:nvPr/>
        </p:nvPicPr>
        <p:blipFill>
          <a:blip r:embed="rId13"/>
          <a:srcRect/>
          <a:stretch>
            <a:fillRect/>
          </a:stretch>
        </p:blipFill>
        <p:spPr bwMode="auto">
          <a:xfrm>
            <a:off x="76200" y="6084888"/>
            <a:ext cx="400050" cy="46513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rtl="0" eaLnBrk="0" fontAlgn="base" hangingPunct="0">
        <a:spcBef>
          <a:spcPct val="0"/>
        </a:spcBef>
        <a:spcAft>
          <a:spcPct val="0"/>
        </a:spcAft>
        <a:defRPr sz="3200">
          <a:solidFill>
            <a:schemeClr val="bg1"/>
          </a:solidFill>
          <a:latin typeface="+mj-lt"/>
          <a:ea typeface="+mj-ea"/>
          <a:cs typeface="+mj-cs"/>
        </a:defRPr>
      </a:lvl1pPr>
      <a:lvl2pPr algn="r" rtl="0" eaLnBrk="0" fontAlgn="base" hangingPunct="0">
        <a:spcBef>
          <a:spcPct val="0"/>
        </a:spcBef>
        <a:spcAft>
          <a:spcPct val="0"/>
        </a:spcAft>
        <a:defRPr sz="3200">
          <a:solidFill>
            <a:schemeClr val="bg1"/>
          </a:solidFill>
          <a:latin typeface="Verdana" pitchFamily="34" charset="0"/>
        </a:defRPr>
      </a:lvl2pPr>
      <a:lvl3pPr algn="r" rtl="0" eaLnBrk="0" fontAlgn="base" hangingPunct="0">
        <a:spcBef>
          <a:spcPct val="0"/>
        </a:spcBef>
        <a:spcAft>
          <a:spcPct val="0"/>
        </a:spcAft>
        <a:defRPr sz="3200">
          <a:solidFill>
            <a:schemeClr val="bg1"/>
          </a:solidFill>
          <a:latin typeface="Verdana" pitchFamily="34" charset="0"/>
        </a:defRPr>
      </a:lvl3pPr>
      <a:lvl4pPr algn="r" rtl="0" eaLnBrk="0" fontAlgn="base" hangingPunct="0">
        <a:spcBef>
          <a:spcPct val="0"/>
        </a:spcBef>
        <a:spcAft>
          <a:spcPct val="0"/>
        </a:spcAft>
        <a:defRPr sz="3200">
          <a:solidFill>
            <a:schemeClr val="bg1"/>
          </a:solidFill>
          <a:latin typeface="Verdana" pitchFamily="34" charset="0"/>
        </a:defRPr>
      </a:lvl4pPr>
      <a:lvl5pPr algn="r" rtl="0" eaLnBrk="0" fontAlgn="base" hangingPunct="0">
        <a:spcBef>
          <a:spcPct val="0"/>
        </a:spcBef>
        <a:spcAft>
          <a:spcPct val="0"/>
        </a:spcAft>
        <a:defRPr sz="3200">
          <a:solidFill>
            <a:schemeClr val="bg1"/>
          </a:solidFill>
          <a:latin typeface="Verdana" pitchFamily="34" charset="0"/>
        </a:defRPr>
      </a:lvl5pPr>
      <a:lvl6pPr marL="457200" algn="r" rtl="0" fontAlgn="base">
        <a:spcBef>
          <a:spcPct val="0"/>
        </a:spcBef>
        <a:spcAft>
          <a:spcPct val="0"/>
        </a:spcAft>
        <a:defRPr sz="3200">
          <a:solidFill>
            <a:schemeClr val="bg1"/>
          </a:solidFill>
          <a:latin typeface="Verdana" pitchFamily="34" charset="0"/>
        </a:defRPr>
      </a:lvl6pPr>
      <a:lvl7pPr marL="914400" algn="r" rtl="0" fontAlgn="base">
        <a:spcBef>
          <a:spcPct val="0"/>
        </a:spcBef>
        <a:spcAft>
          <a:spcPct val="0"/>
        </a:spcAft>
        <a:defRPr sz="3200">
          <a:solidFill>
            <a:schemeClr val="bg1"/>
          </a:solidFill>
          <a:latin typeface="Verdana" pitchFamily="34" charset="0"/>
        </a:defRPr>
      </a:lvl7pPr>
      <a:lvl8pPr marL="1371600" algn="r" rtl="0" fontAlgn="base">
        <a:spcBef>
          <a:spcPct val="0"/>
        </a:spcBef>
        <a:spcAft>
          <a:spcPct val="0"/>
        </a:spcAft>
        <a:defRPr sz="3200">
          <a:solidFill>
            <a:schemeClr val="bg1"/>
          </a:solidFill>
          <a:latin typeface="Verdana" pitchFamily="34" charset="0"/>
        </a:defRPr>
      </a:lvl8pPr>
      <a:lvl9pPr marL="1828800" algn="r" rtl="0" fontAlgn="base">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50.wmf"/><Relationship Id="rId5" Type="http://schemas.openxmlformats.org/officeDocument/2006/relationships/oleObject" Target="../embeddings/oleObject49.bin"/><Relationship Id="rId4" Type="http://schemas.openxmlformats.org/officeDocument/2006/relationships/image" Target="../media/image49.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52.bin"/><Relationship Id="rId13" Type="http://schemas.openxmlformats.org/officeDocument/2006/relationships/image" Target="../media/image55.wmf"/><Relationship Id="rId18" Type="http://schemas.openxmlformats.org/officeDocument/2006/relationships/image" Target="../media/image57.wmf"/><Relationship Id="rId26" Type="http://schemas.openxmlformats.org/officeDocument/2006/relationships/oleObject" Target="../embeddings/oleObject61.bin"/><Relationship Id="rId3" Type="http://schemas.openxmlformats.org/officeDocument/2006/relationships/image" Target="../media/image11.png"/><Relationship Id="rId21" Type="http://schemas.openxmlformats.org/officeDocument/2006/relationships/oleObject" Target="../embeddings/oleObject59.bin"/><Relationship Id="rId7" Type="http://schemas.openxmlformats.org/officeDocument/2006/relationships/image" Target="../media/image52.wmf"/><Relationship Id="rId12" Type="http://schemas.openxmlformats.org/officeDocument/2006/relationships/oleObject" Target="../embeddings/oleObject54.bin"/><Relationship Id="rId17" Type="http://schemas.openxmlformats.org/officeDocument/2006/relationships/oleObject" Target="../embeddings/oleObject57.bin"/><Relationship Id="rId25" Type="http://schemas.openxmlformats.org/officeDocument/2006/relationships/image" Target="../media/image62.png"/><Relationship Id="rId2" Type="http://schemas.openxmlformats.org/officeDocument/2006/relationships/slideLayout" Target="../slideLayouts/slideLayout2.xml"/><Relationship Id="rId16" Type="http://schemas.openxmlformats.org/officeDocument/2006/relationships/oleObject" Target="../embeddings/oleObject56.bin"/><Relationship Id="rId20" Type="http://schemas.openxmlformats.org/officeDocument/2006/relationships/image" Target="../media/image58.wmf"/><Relationship Id="rId1" Type="http://schemas.openxmlformats.org/officeDocument/2006/relationships/vmlDrawing" Target="../drawings/vmlDrawing11.vml"/><Relationship Id="rId6" Type="http://schemas.openxmlformats.org/officeDocument/2006/relationships/oleObject" Target="../embeddings/oleObject51.bin"/><Relationship Id="rId11" Type="http://schemas.openxmlformats.org/officeDocument/2006/relationships/image" Target="../media/image54.wmf"/><Relationship Id="rId24" Type="http://schemas.openxmlformats.org/officeDocument/2006/relationships/image" Target="../media/image60.wmf"/><Relationship Id="rId5" Type="http://schemas.openxmlformats.org/officeDocument/2006/relationships/image" Target="../media/image51.wmf"/><Relationship Id="rId15" Type="http://schemas.openxmlformats.org/officeDocument/2006/relationships/image" Target="../media/image56.wmf"/><Relationship Id="rId23" Type="http://schemas.openxmlformats.org/officeDocument/2006/relationships/oleObject" Target="../embeddings/oleObject60.bin"/><Relationship Id="rId10" Type="http://schemas.openxmlformats.org/officeDocument/2006/relationships/oleObject" Target="../embeddings/oleObject53.bin"/><Relationship Id="rId19" Type="http://schemas.openxmlformats.org/officeDocument/2006/relationships/oleObject" Target="../embeddings/oleObject58.bin"/><Relationship Id="rId4" Type="http://schemas.openxmlformats.org/officeDocument/2006/relationships/oleObject" Target="../embeddings/oleObject50.bin"/><Relationship Id="rId9" Type="http://schemas.openxmlformats.org/officeDocument/2006/relationships/image" Target="../media/image53.wmf"/><Relationship Id="rId14" Type="http://schemas.openxmlformats.org/officeDocument/2006/relationships/oleObject" Target="../embeddings/oleObject55.bin"/><Relationship Id="rId22" Type="http://schemas.openxmlformats.org/officeDocument/2006/relationships/image" Target="../media/image59.wmf"/><Relationship Id="rId27" Type="http://schemas.openxmlformats.org/officeDocument/2006/relationships/image" Target="../media/image61.wmf"/></Relationships>
</file>

<file path=ppt/slides/_rels/slide12.xml.rels><?xml version="1.0" encoding="UTF-8" standalone="yes"?>
<Relationships xmlns="http://schemas.openxmlformats.org/package/2006/relationships"><Relationship Id="rId13" Type="http://schemas.openxmlformats.org/officeDocument/2006/relationships/oleObject" Target="../embeddings/oleObject67.bin"/><Relationship Id="rId18" Type="http://schemas.openxmlformats.org/officeDocument/2006/relationships/image" Target="../media/image68.wmf"/><Relationship Id="rId26" Type="http://schemas.openxmlformats.org/officeDocument/2006/relationships/image" Target="../media/image72.wmf"/><Relationship Id="rId3" Type="http://schemas.openxmlformats.org/officeDocument/2006/relationships/oleObject" Target="../embeddings/oleObject62.bin"/><Relationship Id="rId21" Type="http://schemas.openxmlformats.org/officeDocument/2006/relationships/oleObject" Target="../embeddings/oleObject71.bin"/><Relationship Id="rId34" Type="http://schemas.openxmlformats.org/officeDocument/2006/relationships/image" Target="../media/image76.wmf"/><Relationship Id="rId7" Type="http://schemas.openxmlformats.org/officeDocument/2006/relationships/oleObject" Target="../embeddings/oleObject64.bin"/><Relationship Id="rId12" Type="http://schemas.openxmlformats.org/officeDocument/2006/relationships/image" Target="../media/image66.wmf"/><Relationship Id="rId17" Type="http://schemas.openxmlformats.org/officeDocument/2006/relationships/oleObject" Target="../embeddings/oleObject69.bin"/><Relationship Id="rId25" Type="http://schemas.openxmlformats.org/officeDocument/2006/relationships/oleObject" Target="../embeddings/oleObject73.bin"/><Relationship Id="rId33" Type="http://schemas.openxmlformats.org/officeDocument/2006/relationships/oleObject" Target="../embeddings/oleObject77.bin"/><Relationship Id="rId2" Type="http://schemas.openxmlformats.org/officeDocument/2006/relationships/slideLayout" Target="../slideLayouts/slideLayout2.xml"/><Relationship Id="rId16" Type="http://schemas.openxmlformats.org/officeDocument/2006/relationships/image" Target="../media/image67.wmf"/><Relationship Id="rId20" Type="http://schemas.openxmlformats.org/officeDocument/2006/relationships/image" Target="../media/image69.wmf"/><Relationship Id="rId29" Type="http://schemas.openxmlformats.org/officeDocument/2006/relationships/oleObject" Target="../embeddings/oleObject75.bin"/><Relationship Id="rId1" Type="http://schemas.openxmlformats.org/officeDocument/2006/relationships/vmlDrawing" Target="../drawings/vmlDrawing12.vml"/><Relationship Id="rId6" Type="http://schemas.openxmlformats.org/officeDocument/2006/relationships/image" Target="../media/image39.wmf"/><Relationship Id="rId11" Type="http://schemas.openxmlformats.org/officeDocument/2006/relationships/oleObject" Target="../embeddings/oleObject66.bin"/><Relationship Id="rId24" Type="http://schemas.openxmlformats.org/officeDocument/2006/relationships/image" Target="../media/image71.wmf"/><Relationship Id="rId32" Type="http://schemas.openxmlformats.org/officeDocument/2006/relationships/image" Target="../media/image75.wmf"/><Relationship Id="rId5" Type="http://schemas.openxmlformats.org/officeDocument/2006/relationships/oleObject" Target="../embeddings/oleObject63.bin"/><Relationship Id="rId15" Type="http://schemas.openxmlformats.org/officeDocument/2006/relationships/oleObject" Target="../embeddings/oleObject68.bin"/><Relationship Id="rId23" Type="http://schemas.openxmlformats.org/officeDocument/2006/relationships/oleObject" Target="../embeddings/oleObject72.bin"/><Relationship Id="rId28" Type="http://schemas.openxmlformats.org/officeDocument/2006/relationships/image" Target="../media/image73.wmf"/><Relationship Id="rId10" Type="http://schemas.openxmlformats.org/officeDocument/2006/relationships/image" Target="../media/image65.wmf"/><Relationship Id="rId19" Type="http://schemas.openxmlformats.org/officeDocument/2006/relationships/oleObject" Target="../embeddings/oleObject70.bin"/><Relationship Id="rId31" Type="http://schemas.openxmlformats.org/officeDocument/2006/relationships/oleObject" Target="../embeddings/oleObject76.bin"/><Relationship Id="rId4" Type="http://schemas.openxmlformats.org/officeDocument/2006/relationships/image" Target="../media/image63.wmf"/><Relationship Id="rId9" Type="http://schemas.openxmlformats.org/officeDocument/2006/relationships/oleObject" Target="../embeddings/oleObject65.bin"/><Relationship Id="rId14" Type="http://schemas.openxmlformats.org/officeDocument/2006/relationships/image" Target="../media/image43.wmf"/><Relationship Id="rId22" Type="http://schemas.openxmlformats.org/officeDocument/2006/relationships/image" Target="../media/image70.wmf"/><Relationship Id="rId27" Type="http://schemas.openxmlformats.org/officeDocument/2006/relationships/oleObject" Target="../embeddings/oleObject74.bin"/><Relationship Id="rId30" Type="http://schemas.openxmlformats.org/officeDocument/2006/relationships/image" Target="../media/image74.wmf"/><Relationship Id="rId8" Type="http://schemas.openxmlformats.org/officeDocument/2006/relationships/image" Target="../media/image64.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77.wmf"/></Relationships>
</file>

<file path=ppt/slides/_rels/slide14.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oleObject" Target="../embeddings/oleObject84.bin"/><Relationship Id="rId18" Type="http://schemas.openxmlformats.org/officeDocument/2006/relationships/image" Target="../media/image83.wmf"/><Relationship Id="rId3" Type="http://schemas.openxmlformats.org/officeDocument/2006/relationships/oleObject" Target="../embeddings/oleObject79.bin"/><Relationship Id="rId7" Type="http://schemas.openxmlformats.org/officeDocument/2006/relationships/oleObject" Target="../embeddings/oleObject81.bin"/><Relationship Id="rId12" Type="http://schemas.openxmlformats.org/officeDocument/2006/relationships/image" Target="../media/image81.wmf"/><Relationship Id="rId17" Type="http://schemas.openxmlformats.org/officeDocument/2006/relationships/oleObject" Target="../embeddings/oleObject86.bin"/><Relationship Id="rId2" Type="http://schemas.openxmlformats.org/officeDocument/2006/relationships/slideLayout" Target="../slideLayouts/slideLayout2.xml"/><Relationship Id="rId16" Type="http://schemas.openxmlformats.org/officeDocument/2006/relationships/image" Target="../media/image82.wmf"/><Relationship Id="rId20" Type="http://schemas.openxmlformats.org/officeDocument/2006/relationships/image" Target="../media/image84.wmf"/><Relationship Id="rId1" Type="http://schemas.openxmlformats.org/officeDocument/2006/relationships/vmlDrawing" Target="../drawings/vmlDrawing14.vml"/><Relationship Id="rId6" Type="http://schemas.openxmlformats.org/officeDocument/2006/relationships/image" Target="../media/image39.wmf"/><Relationship Id="rId11" Type="http://schemas.openxmlformats.org/officeDocument/2006/relationships/oleObject" Target="../embeddings/oleObject83.bin"/><Relationship Id="rId5" Type="http://schemas.openxmlformats.org/officeDocument/2006/relationships/oleObject" Target="../embeddings/oleObject80.bin"/><Relationship Id="rId15" Type="http://schemas.openxmlformats.org/officeDocument/2006/relationships/oleObject" Target="../embeddings/oleObject85.bin"/><Relationship Id="rId10" Type="http://schemas.openxmlformats.org/officeDocument/2006/relationships/image" Target="../media/image80.wmf"/><Relationship Id="rId19" Type="http://schemas.openxmlformats.org/officeDocument/2006/relationships/oleObject" Target="../embeddings/oleObject87.bin"/><Relationship Id="rId4" Type="http://schemas.openxmlformats.org/officeDocument/2006/relationships/image" Target="../media/image78.wmf"/><Relationship Id="rId9" Type="http://schemas.openxmlformats.org/officeDocument/2006/relationships/oleObject" Target="../embeddings/oleObject82.bin"/><Relationship Id="rId14" Type="http://schemas.openxmlformats.org/officeDocument/2006/relationships/image" Target="../media/image43.wmf"/></Relationships>
</file>

<file path=ppt/slides/_rels/slide15.xml.rels><?xml version="1.0" encoding="UTF-8" standalone="yes"?>
<Relationships xmlns="http://schemas.openxmlformats.org/package/2006/relationships"><Relationship Id="rId8" Type="http://schemas.openxmlformats.org/officeDocument/2006/relationships/image" Target="../media/image87.wmf"/><Relationship Id="rId13" Type="http://schemas.openxmlformats.org/officeDocument/2006/relationships/oleObject" Target="../embeddings/oleObject93.bin"/><Relationship Id="rId18" Type="http://schemas.openxmlformats.org/officeDocument/2006/relationships/image" Target="../media/image92.wmf"/><Relationship Id="rId3" Type="http://schemas.openxmlformats.org/officeDocument/2006/relationships/oleObject" Target="../embeddings/oleObject88.bin"/><Relationship Id="rId7" Type="http://schemas.openxmlformats.org/officeDocument/2006/relationships/oleObject" Target="../embeddings/oleObject90.bin"/><Relationship Id="rId12" Type="http://schemas.openxmlformats.org/officeDocument/2006/relationships/image" Target="../media/image89.wmf"/><Relationship Id="rId17" Type="http://schemas.openxmlformats.org/officeDocument/2006/relationships/oleObject" Target="../embeddings/oleObject95.bin"/><Relationship Id="rId2" Type="http://schemas.openxmlformats.org/officeDocument/2006/relationships/slideLayout" Target="../slideLayouts/slideLayout2.xml"/><Relationship Id="rId16" Type="http://schemas.openxmlformats.org/officeDocument/2006/relationships/image" Target="../media/image91.wmf"/><Relationship Id="rId1" Type="http://schemas.openxmlformats.org/officeDocument/2006/relationships/vmlDrawing" Target="../drawings/vmlDrawing15.vml"/><Relationship Id="rId6" Type="http://schemas.openxmlformats.org/officeDocument/2006/relationships/image" Target="../media/image86.wmf"/><Relationship Id="rId11" Type="http://schemas.openxmlformats.org/officeDocument/2006/relationships/oleObject" Target="../embeddings/oleObject92.bin"/><Relationship Id="rId5" Type="http://schemas.openxmlformats.org/officeDocument/2006/relationships/oleObject" Target="../embeddings/oleObject89.bin"/><Relationship Id="rId15" Type="http://schemas.openxmlformats.org/officeDocument/2006/relationships/oleObject" Target="../embeddings/oleObject94.bin"/><Relationship Id="rId10" Type="http://schemas.openxmlformats.org/officeDocument/2006/relationships/image" Target="../media/image88.wmf"/><Relationship Id="rId4" Type="http://schemas.openxmlformats.org/officeDocument/2006/relationships/image" Target="../media/image85.wmf"/><Relationship Id="rId9" Type="http://schemas.openxmlformats.org/officeDocument/2006/relationships/oleObject" Target="../embeddings/oleObject91.bin"/><Relationship Id="rId14" Type="http://schemas.openxmlformats.org/officeDocument/2006/relationships/image" Target="../media/image90.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93.wmf"/></Relationships>
</file>

<file path=ppt/slides/_rels/slide17.xml.rels><?xml version="1.0" encoding="UTF-8" standalone="yes"?>
<Relationships xmlns="http://schemas.openxmlformats.org/package/2006/relationships"><Relationship Id="rId8" Type="http://schemas.openxmlformats.org/officeDocument/2006/relationships/image" Target="../media/image96.wmf"/><Relationship Id="rId13" Type="http://schemas.openxmlformats.org/officeDocument/2006/relationships/oleObject" Target="../embeddings/oleObject102.bin"/><Relationship Id="rId3" Type="http://schemas.openxmlformats.org/officeDocument/2006/relationships/oleObject" Target="../embeddings/oleObject97.bin"/><Relationship Id="rId7" Type="http://schemas.openxmlformats.org/officeDocument/2006/relationships/oleObject" Target="../embeddings/oleObject99.bin"/><Relationship Id="rId12" Type="http://schemas.openxmlformats.org/officeDocument/2006/relationships/image" Target="../media/image98.wmf"/><Relationship Id="rId2" Type="http://schemas.openxmlformats.org/officeDocument/2006/relationships/slideLayout" Target="../slideLayouts/slideLayout2.xml"/><Relationship Id="rId16" Type="http://schemas.openxmlformats.org/officeDocument/2006/relationships/image" Target="../media/image100.wmf"/><Relationship Id="rId1" Type="http://schemas.openxmlformats.org/officeDocument/2006/relationships/vmlDrawing" Target="../drawings/vmlDrawing17.vml"/><Relationship Id="rId6" Type="http://schemas.openxmlformats.org/officeDocument/2006/relationships/image" Target="../media/image95.wmf"/><Relationship Id="rId11" Type="http://schemas.openxmlformats.org/officeDocument/2006/relationships/oleObject" Target="../embeddings/oleObject101.bin"/><Relationship Id="rId5" Type="http://schemas.openxmlformats.org/officeDocument/2006/relationships/oleObject" Target="../embeddings/oleObject98.bin"/><Relationship Id="rId15" Type="http://schemas.openxmlformats.org/officeDocument/2006/relationships/oleObject" Target="../embeddings/oleObject103.bin"/><Relationship Id="rId10" Type="http://schemas.openxmlformats.org/officeDocument/2006/relationships/image" Target="../media/image97.wmf"/><Relationship Id="rId4" Type="http://schemas.openxmlformats.org/officeDocument/2006/relationships/image" Target="../media/image94.wmf"/><Relationship Id="rId9" Type="http://schemas.openxmlformats.org/officeDocument/2006/relationships/oleObject" Target="../embeddings/oleObject100.bin"/><Relationship Id="rId14" Type="http://schemas.openxmlformats.org/officeDocument/2006/relationships/image" Target="../media/image99.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102.jpeg"/><Relationship Id="rId4" Type="http://schemas.openxmlformats.org/officeDocument/2006/relationships/image" Target="../media/image101.wmf"/></Relationships>
</file>

<file path=ppt/slides/_rels/slide19.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0.wmf"/><Relationship Id="rId3" Type="http://schemas.openxmlformats.org/officeDocument/2006/relationships/oleObject" Target="../embeddings/oleObject5.bin"/><Relationship Id="rId7" Type="http://schemas.openxmlformats.org/officeDocument/2006/relationships/image" Target="../media/image7.wmf"/><Relationship Id="rId12"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9.wmf"/><Relationship Id="rId5" Type="http://schemas.openxmlformats.org/officeDocument/2006/relationships/image" Target="../media/image11.png"/><Relationship Id="rId10" Type="http://schemas.openxmlformats.org/officeDocument/2006/relationships/oleObject" Target="../embeddings/oleObject8.bin"/><Relationship Id="rId4" Type="http://schemas.openxmlformats.org/officeDocument/2006/relationships/image" Target="../media/image6.wmf"/><Relationship Id="rId9" Type="http://schemas.openxmlformats.org/officeDocument/2006/relationships/image" Target="../media/image8.wmf"/></Relationships>
</file>

<file path=ppt/slides/_rels/slide3.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wmf"/><Relationship Id="rId5" Type="http://schemas.openxmlformats.org/officeDocument/2006/relationships/oleObject" Target="../embeddings/oleObject11.bin"/><Relationship Id="rId4" Type="http://schemas.openxmlformats.org/officeDocument/2006/relationships/image" Target="../media/image12.wmf"/></Relationships>
</file>

<file path=ppt/slides/_rels/slide4.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18.bin"/><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6.bin"/><Relationship Id="rId14" Type="http://schemas.openxmlformats.org/officeDocument/2006/relationships/image" Target="../media/image19.wmf"/></Relationships>
</file>

<file path=ppt/slides/_rels/slide5.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24.bin"/><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24.wmf"/><Relationship Id="rId2" Type="http://schemas.openxmlformats.org/officeDocument/2006/relationships/slideLayout" Target="../slideLayouts/slideLayout2.xml"/><Relationship Id="rId16" Type="http://schemas.openxmlformats.org/officeDocument/2006/relationships/image" Target="../media/image26.wmf"/><Relationship Id="rId1" Type="http://schemas.openxmlformats.org/officeDocument/2006/relationships/vmlDrawing" Target="../drawings/vmlDrawing5.vml"/><Relationship Id="rId6" Type="http://schemas.openxmlformats.org/officeDocument/2006/relationships/image" Target="../media/image21.wmf"/><Relationship Id="rId11" Type="http://schemas.openxmlformats.org/officeDocument/2006/relationships/oleObject" Target="../embeddings/oleObject23.bin"/><Relationship Id="rId5" Type="http://schemas.openxmlformats.org/officeDocument/2006/relationships/oleObject" Target="../embeddings/oleObject20.bin"/><Relationship Id="rId15" Type="http://schemas.openxmlformats.org/officeDocument/2006/relationships/oleObject" Target="../embeddings/oleObject25.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22.bin"/><Relationship Id="rId14" Type="http://schemas.openxmlformats.org/officeDocument/2006/relationships/image" Target="../media/image25.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8.wmf"/><Relationship Id="rId5" Type="http://schemas.openxmlformats.org/officeDocument/2006/relationships/oleObject" Target="../embeddings/oleObject27.bin"/><Relationship Id="rId4" Type="http://schemas.openxmlformats.org/officeDocument/2006/relationships/image" Target="../media/image27.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33.wmf"/><Relationship Id="rId18" Type="http://schemas.openxmlformats.org/officeDocument/2006/relationships/oleObject" Target="../embeddings/oleObject35.bin"/><Relationship Id="rId3" Type="http://schemas.openxmlformats.org/officeDocument/2006/relationships/image" Target="../media/image11.png"/><Relationship Id="rId21" Type="http://schemas.openxmlformats.org/officeDocument/2006/relationships/image" Target="../media/image37.wmf"/><Relationship Id="rId7" Type="http://schemas.openxmlformats.org/officeDocument/2006/relationships/image" Target="../media/image30.wmf"/><Relationship Id="rId12" Type="http://schemas.openxmlformats.org/officeDocument/2006/relationships/oleObject" Target="../embeddings/oleObject32.bin"/><Relationship Id="rId17" Type="http://schemas.openxmlformats.org/officeDocument/2006/relationships/image" Target="../media/image35.wmf"/><Relationship Id="rId2" Type="http://schemas.openxmlformats.org/officeDocument/2006/relationships/slideLayout" Target="../slideLayouts/slideLayout2.xml"/><Relationship Id="rId16" Type="http://schemas.openxmlformats.org/officeDocument/2006/relationships/oleObject" Target="../embeddings/oleObject34.bin"/><Relationship Id="rId20" Type="http://schemas.openxmlformats.org/officeDocument/2006/relationships/oleObject" Target="../embeddings/oleObject36.bin"/><Relationship Id="rId1" Type="http://schemas.openxmlformats.org/officeDocument/2006/relationships/vmlDrawing" Target="../drawings/vmlDrawing7.vml"/><Relationship Id="rId6" Type="http://schemas.openxmlformats.org/officeDocument/2006/relationships/oleObject" Target="../embeddings/oleObject29.bin"/><Relationship Id="rId11" Type="http://schemas.openxmlformats.org/officeDocument/2006/relationships/image" Target="../media/image32.wmf"/><Relationship Id="rId5" Type="http://schemas.openxmlformats.org/officeDocument/2006/relationships/image" Target="../media/image29.wmf"/><Relationship Id="rId15" Type="http://schemas.openxmlformats.org/officeDocument/2006/relationships/image" Target="../media/image34.wmf"/><Relationship Id="rId10" Type="http://schemas.openxmlformats.org/officeDocument/2006/relationships/oleObject" Target="../embeddings/oleObject31.bin"/><Relationship Id="rId19" Type="http://schemas.openxmlformats.org/officeDocument/2006/relationships/image" Target="../media/image36.wmf"/><Relationship Id="rId4" Type="http://schemas.openxmlformats.org/officeDocument/2006/relationships/oleObject" Target="../embeddings/oleObject28.bin"/><Relationship Id="rId9" Type="http://schemas.openxmlformats.org/officeDocument/2006/relationships/image" Target="../media/image31.wmf"/><Relationship Id="rId14" Type="http://schemas.openxmlformats.org/officeDocument/2006/relationships/oleObject" Target="../embeddings/oleObject33.bin"/></Relationships>
</file>

<file path=ppt/slides/_rels/slide8.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42.bin"/><Relationship Id="rId18" Type="http://schemas.openxmlformats.org/officeDocument/2006/relationships/image" Target="../media/image45.wmf"/><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42.wmf"/><Relationship Id="rId17" Type="http://schemas.openxmlformats.org/officeDocument/2006/relationships/oleObject" Target="../embeddings/oleObject44.bin"/><Relationship Id="rId2" Type="http://schemas.openxmlformats.org/officeDocument/2006/relationships/slideLayout" Target="../slideLayouts/slideLayout2.xml"/><Relationship Id="rId16" Type="http://schemas.openxmlformats.org/officeDocument/2006/relationships/image" Target="../media/image44.wmf"/><Relationship Id="rId20" Type="http://schemas.openxmlformats.org/officeDocument/2006/relationships/image" Target="../media/image46.wmf"/><Relationship Id="rId1" Type="http://schemas.openxmlformats.org/officeDocument/2006/relationships/vmlDrawing" Target="../drawings/vmlDrawing8.vml"/><Relationship Id="rId6" Type="http://schemas.openxmlformats.org/officeDocument/2006/relationships/image" Target="../media/image39.wmf"/><Relationship Id="rId11" Type="http://schemas.openxmlformats.org/officeDocument/2006/relationships/oleObject" Target="../embeddings/oleObject41.bin"/><Relationship Id="rId5" Type="http://schemas.openxmlformats.org/officeDocument/2006/relationships/oleObject" Target="../embeddings/oleObject38.bin"/><Relationship Id="rId15" Type="http://schemas.openxmlformats.org/officeDocument/2006/relationships/oleObject" Target="../embeddings/oleObject43.bin"/><Relationship Id="rId10" Type="http://schemas.openxmlformats.org/officeDocument/2006/relationships/image" Target="../media/image41.wmf"/><Relationship Id="rId19" Type="http://schemas.openxmlformats.org/officeDocument/2006/relationships/oleObject" Target="../embeddings/oleObject45.bin"/><Relationship Id="rId4" Type="http://schemas.openxmlformats.org/officeDocument/2006/relationships/image" Target="../media/image38.wmf"/><Relationship Id="rId9" Type="http://schemas.openxmlformats.org/officeDocument/2006/relationships/oleObject" Target="../embeddings/oleObject40.bin"/><Relationship Id="rId14" Type="http://schemas.openxmlformats.org/officeDocument/2006/relationships/image" Target="../media/image43.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8.wmf"/><Relationship Id="rId5" Type="http://schemas.openxmlformats.org/officeDocument/2006/relationships/oleObject" Target="../embeddings/oleObject47.bin"/><Relationship Id="rId4" Type="http://schemas.openxmlformats.org/officeDocument/2006/relationships/image" Target="../media/image4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Joint Probability Distributions</a:t>
            </a:r>
          </a:p>
        </p:txBody>
      </p:sp>
      <p:sp>
        <p:nvSpPr>
          <p:cNvPr id="22"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3.4</a:t>
            </a:r>
          </a:p>
        </p:txBody>
      </p:sp>
      <p:sp>
        <p:nvSpPr>
          <p:cNvPr id="26"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Joint Probability Distributions</a:t>
            </a:r>
          </a:p>
        </p:txBody>
      </p:sp>
      <p:sp>
        <p:nvSpPr>
          <p:cNvPr id="7" name="Rectangle 2"/>
          <p:cNvSpPr>
            <a:spLocks noChangeArrowheads="1"/>
          </p:cNvSpPr>
          <p:nvPr/>
        </p:nvSpPr>
        <p:spPr bwMode="auto">
          <a:xfrm>
            <a:off x="71438" y="863600"/>
            <a:ext cx="9072562" cy="1720850"/>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If </a:t>
            </a:r>
            <a:r>
              <a:rPr lang="en-US" sz="2000" i="1" dirty="0">
                <a:solidFill>
                  <a:schemeClr val="tx1"/>
                </a:solidFill>
              </a:rPr>
              <a:t>X</a:t>
            </a:r>
            <a:r>
              <a:rPr lang="en-US" sz="2000" dirty="0">
                <a:solidFill>
                  <a:schemeClr val="tx1"/>
                </a:solidFill>
              </a:rPr>
              <a:t> and </a:t>
            </a:r>
            <a:r>
              <a:rPr lang="en-US" sz="2000" i="1" dirty="0">
                <a:solidFill>
                  <a:schemeClr val="tx1"/>
                </a:solidFill>
              </a:rPr>
              <a:t>Y</a:t>
            </a:r>
            <a:r>
              <a:rPr lang="en-US" sz="2000" dirty="0">
                <a:solidFill>
                  <a:schemeClr val="tx1"/>
                </a:solidFill>
              </a:rPr>
              <a:t> are two discrete random variables, the probability distribution for their simultaneous occurrence can be represented by a function with values </a:t>
            </a:r>
            <a:r>
              <a:rPr lang="en-US" sz="2000" i="1" dirty="0">
                <a:solidFill>
                  <a:schemeClr val="tx1"/>
                </a:solidFill>
              </a:rPr>
              <a:t>f</a:t>
            </a:r>
            <a:r>
              <a:rPr lang="en-US" sz="2000" dirty="0">
                <a:solidFill>
                  <a:schemeClr val="tx1"/>
                </a:solidFill>
              </a:rPr>
              <a:t>(</a:t>
            </a:r>
            <a:r>
              <a:rPr lang="en-US" sz="2000" i="1" dirty="0">
                <a:solidFill>
                  <a:schemeClr val="tx1"/>
                </a:solidFill>
              </a:rPr>
              <a:t>x</a:t>
            </a:r>
            <a:r>
              <a:rPr lang="en-US" sz="2000" dirty="0">
                <a:solidFill>
                  <a:schemeClr val="tx1"/>
                </a:solidFill>
              </a:rPr>
              <a:t>,</a:t>
            </a:r>
            <a:r>
              <a:rPr lang="en-US" sz="800" dirty="0">
                <a:solidFill>
                  <a:schemeClr val="tx1"/>
                </a:solidFill>
              </a:rPr>
              <a:t> </a:t>
            </a:r>
            <a:r>
              <a:rPr lang="en-US" sz="2000" i="1" dirty="0">
                <a:solidFill>
                  <a:schemeClr val="tx1"/>
                </a:solidFill>
              </a:rPr>
              <a:t>y</a:t>
            </a:r>
            <a:r>
              <a:rPr lang="en-US" sz="2000" dirty="0">
                <a:solidFill>
                  <a:schemeClr val="tx1"/>
                </a:solidFill>
              </a:rPr>
              <a:t>) for any pair of values (</a:t>
            </a:r>
            <a:r>
              <a:rPr lang="en-US" sz="2000" i="1" dirty="0">
                <a:solidFill>
                  <a:schemeClr val="tx1"/>
                </a:solidFill>
              </a:rPr>
              <a:t>x</a:t>
            </a:r>
            <a:r>
              <a:rPr lang="en-US" sz="2000" dirty="0">
                <a:solidFill>
                  <a:schemeClr val="tx1"/>
                </a:solidFill>
              </a:rPr>
              <a:t>,</a:t>
            </a:r>
            <a:r>
              <a:rPr lang="en-US" sz="800" dirty="0">
                <a:solidFill>
                  <a:schemeClr val="tx1"/>
                </a:solidFill>
              </a:rPr>
              <a:t> </a:t>
            </a:r>
            <a:r>
              <a:rPr lang="en-US" sz="2000" i="1" dirty="0">
                <a:solidFill>
                  <a:schemeClr val="tx1"/>
                </a:solidFill>
              </a:rPr>
              <a:t>y</a:t>
            </a:r>
            <a:r>
              <a:rPr lang="en-US" sz="2000" dirty="0">
                <a:solidFill>
                  <a:schemeClr val="tx1"/>
                </a:solidFill>
              </a:rPr>
              <a:t>) within the range of the random variables </a:t>
            </a:r>
            <a:r>
              <a:rPr lang="en-US" sz="2000" i="1" dirty="0">
                <a:solidFill>
                  <a:schemeClr val="tx1"/>
                </a:solidFill>
              </a:rPr>
              <a:t>X</a:t>
            </a:r>
            <a:r>
              <a:rPr lang="en-US" sz="2000" dirty="0">
                <a:solidFill>
                  <a:schemeClr val="tx1"/>
                </a:solidFill>
              </a:rPr>
              <a:t> and </a:t>
            </a:r>
            <a:r>
              <a:rPr lang="en-US" sz="2000" i="1" dirty="0">
                <a:solidFill>
                  <a:schemeClr val="tx1"/>
                </a:solidFill>
              </a:rPr>
              <a:t>Y</a:t>
            </a:r>
            <a:r>
              <a:rPr lang="en-US" sz="2000" dirty="0">
                <a:solidFill>
                  <a:schemeClr val="tx1"/>
                </a:solidFill>
              </a:rPr>
              <a:t>. </a:t>
            </a:r>
          </a:p>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Such function is referred to as the </a:t>
            </a:r>
            <a:r>
              <a:rPr lang="en-US" sz="2000" b="1" dirty="0">
                <a:solidFill>
                  <a:schemeClr val="tx1"/>
                </a:solidFill>
              </a:rPr>
              <a:t>joint probability distribution </a:t>
            </a:r>
            <a:r>
              <a:rPr lang="en-US" sz="2000" dirty="0">
                <a:solidFill>
                  <a:schemeClr val="tx1"/>
                </a:solidFill>
              </a:rPr>
              <a:t>of </a:t>
            </a:r>
            <a:r>
              <a:rPr lang="en-US" sz="2000" i="1" dirty="0">
                <a:solidFill>
                  <a:schemeClr val="tx1"/>
                </a:solidFill>
              </a:rPr>
              <a:t>X</a:t>
            </a:r>
            <a:r>
              <a:rPr lang="en-US" sz="2000" dirty="0">
                <a:solidFill>
                  <a:schemeClr val="tx1"/>
                </a:solidFill>
              </a:rPr>
              <a:t> and </a:t>
            </a:r>
            <a:r>
              <a:rPr lang="en-US" sz="2000" i="1" dirty="0">
                <a:solidFill>
                  <a:schemeClr val="tx1"/>
                </a:solidFill>
              </a:rPr>
              <a:t>Y</a:t>
            </a:r>
            <a:r>
              <a:rPr lang="en-US" sz="2000" dirty="0">
                <a:solidFill>
                  <a:schemeClr val="tx1"/>
                </a:solidFill>
              </a:rPr>
              <a:t>.</a:t>
            </a:r>
            <a:endParaRPr lang="en-US" sz="2000" b="1" dirty="0">
              <a:solidFill>
                <a:schemeClr val="tx1"/>
              </a:solidFill>
            </a:endParaRPr>
          </a:p>
        </p:txBody>
      </p:sp>
      <p:sp>
        <p:nvSpPr>
          <p:cNvPr id="8" name="Rectangle 2"/>
          <p:cNvSpPr>
            <a:spLocks noChangeArrowheads="1"/>
          </p:cNvSpPr>
          <p:nvPr/>
        </p:nvSpPr>
        <p:spPr bwMode="auto">
          <a:xfrm>
            <a:off x="71438" y="3028950"/>
            <a:ext cx="9072562" cy="2889250"/>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The function </a:t>
            </a:r>
            <a:r>
              <a:rPr lang="en-US" sz="2000" i="1" dirty="0">
                <a:solidFill>
                  <a:schemeClr val="tx1"/>
                </a:solidFill>
              </a:rPr>
              <a:t>f</a:t>
            </a:r>
            <a:r>
              <a:rPr lang="en-US" sz="2000" dirty="0">
                <a:solidFill>
                  <a:schemeClr val="tx1"/>
                </a:solidFill>
              </a:rPr>
              <a:t>(</a:t>
            </a:r>
            <a:r>
              <a:rPr lang="en-US" sz="2000" i="1" dirty="0">
                <a:solidFill>
                  <a:schemeClr val="tx1"/>
                </a:solidFill>
              </a:rPr>
              <a:t>x</a:t>
            </a:r>
            <a:r>
              <a:rPr lang="en-US" sz="2000" dirty="0">
                <a:solidFill>
                  <a:schemeClr val="tx1"/>
                </a:solidFill>
              </a:rPr>
              <a:t>,</a:t>
            </a:r>
            <a:r>
              <a:rPr lang="en-US" sz="800" dirty="0">
                <a:solidFill>
                  <a:schemeClr val="tx1"/>
                </a:solidFill>
              </a:rPr>
              <a:t> </a:t>
            </a:r>
            <a:r>
              <a:rPr lang="en-US" sz="2000" i="1" dirty="0">
                <a:solidFill>
                  <a:schemeClr val="tx1"/>
                </a:solidFill>
              </a:rPr>
              <a:t>y</a:t>
            </a:r>
            <a:r>
              <a:rPr lang="en-US" sz="2000" dirty="0">
                <a:solidFill>
                  <a:schemeClr val="tx1"/>
                </a:solidFill>
              </a:rPr>
              <a:t>) is a </a:t>
            </a:r>
            <a:r>
              <a:rPr lang="en-US" sz="2000" b="1" dirty="0">
                <a:solidFill>
                  <a:schemeClr val="tx1"/>
                </a:solidFill>
              </a:rPr>
              <a:t>joint probability density function </a:t>
            </a:r>
            <a:r>
              <a:rPr lang="en-US" sz="2000" dirty="0">
                <a:solidFill>
                  <a:schemeClr val="tx1"/>
                </a:solidFill>
              </a:rPr>
              <a:t>or</a:t>
            </a:r>
            <a:r>
              <a:rPr lang="en-US" sz="2000" b="1" dirty="0">
                <a:solidFill>
                  <a:schemeClr val="tx1"/>
                </a:solidFill>
              </a:rPr>
              <a:t> joint probability distribution function </a:t>
            </a:r>
            <a:r>
              <a:rPr lang="en-US" sz="2000" dirty="0">
                <a:solidFill>
                  <a:schemeClr val="tx1"/>
                </a:solidFill>
              </a:rPr>
              <a:t>of the </a:t>
            </a:r>
            <a:r>
              <a:rPr lang="en-US" sz="2000" u="sng" dirty="0">
                <a:solidFill>
                  <a:schemeClr val="tx1"/>
                </a:solidFill>
              </a:rPr>
              <a:t>discrete</a:t>
            </a:r>
            <a:r>
              <a:rPr lang="en-US" sz="2000" dirty="0">
                <a:solidFill>
                  <a:schemeClr val="tx1"/>
                </a:solidFill>
              </a:rPr>
              <a:t> random variables </a:t>
            </a:r>
            <a:r>
              <a:rPr lang="en-US" sz="2000" i="1" dirty="0">
                <a:solidFill>
                  <a:schemeClr val="tx1"/>
                </a:solidFill>
              </a:rPr>
              <a:t>X</a:t>
            </a:r>
            <a:r>
              <a:rPr lang="en-US" sz="2000" dirty="0">
                <a:solidFill>
                  <a:schemeClr val="tx1"/>
                </a:solidFill>
              </a:rPr>
              <a:t> and </a:t>
            </a:r>
            <a:r>
              <a:rPr lang="en-US" sz="2000" i="1" dirty="0">
                <a:solidFill>
                  <a:schemeClr val="tx1"/>
                </a:solidFill>
              </a:rPr>
              <a:t>Y</a:t>
            </a:r>
            <a:r>
              <a:rPr lang="en-US" sz="2000" dirty="0">
                <a:solidFill>
                  <a:schemeClr val="tx1"/>
                </a:solidFill>
              </a:rPr>
              <a:t> if</a:t>
            </a:r>
          </a:p>
          <a:p>
            <a:pPr marL="633413" lvl="1" indent="-368300" algn="l">
              <a:lnSpc>
                <a:spcPct val="80000"/>
              </a:lnSpc>
              <a:spcBef>
                <a:spcPct val="30000"/>
              </a:spcBef>
              <a:spcAft>
                <a:spcPts val="1800"/>
              </a:spcAft>
              <a:buClr>
                <a:srgbClr val="FF2E62"/>
              </a:buClr>
              <a:buFont typeface="+mj-lt"/>
              <a:buAutoNum type="arabicPeriod"/>
            </a:pPr>
            <a:r>
              <a:rPr lang="en-US" sz="2000" b="1" dirty="0">
                <a:solidFill>
                  <a:schemeClr val="tx1"/>
                </a:solidFill>
              </a:rPr>
              <a:t> </a:t>
            </a:r>
          </a:p>
          <a:p>
            <a:pPr marL="633413" lvl="1" indent="-368300" algn="l">
              <a:lnSpc>
                <a:spcPct val="80000"/>
              </a:lnSpc>
              <a:spcBef>
                <a:spcPct val="30000"/>
              </a:spcBef>
              <a:spcAft>
                <a:spcPts val="1800"/>
              </a:spcAft>
              <a:buClr>
                <a:srgbClr val="FF2E62"/>
              </a:buClr>
              <a:buFont typeface="+mj-lt"/>
              <a:buAutoNum type="arabicPeriod"/>
            </a:pPr>
            <a:r>
              <a:rPr lang="en-US" sz="2000" b="1" dirty="0">
                <a:solidFill>
                  <a:schemeClr val="tx1"/>
                </a:solidFill>
              </a:rPr>
              <a:t> </a:t>
            </a:r>
          </a:p>
          <a:p>
            <a:pPr marL="633413" lvl="1" indent="-368300" algn="l">
              <a:lnSpc>
                <a:spcPct val="80000"/>
              </a:lnSpc>
              <a:spcBef>
                <a:spcPct val="30000"/>
              </a:spcBef>
              <a:spcAft>
                <a:spcPts val="1800"/>
              </a:spcAft>
              <a:buClr>
                <a:srgbClr val="FF2E62"/>
              </a:buClr>
              <a:buFont typeface="+mj-lt"/>
              <a:buAutoNum type="arabicPeriod"/>
            </a:pPr>
            <a:r>
              <a:rPr lang="en-US" sz="2000" b="1" dirty="0">
                <a:solidFill>
                  <a:schemeClr val="tx1"/>
                </a:solidFill>
              </a:rPr>
              <a:t> </a:t>
            </a:r>
          </a:p>
          <a:p>
            <a:pPr marL="633413" lvl="1" indent="-368300" algn="l">
              <a:lnSpc>
                <a:spcPct val="80000"/>
              </a:lnSpc>
              <a:spcBef>
                <a:spcPct val="30000"/>
              </a:spcBef>
              <a:spcAft>
                <a:spcPts val="1800"/>
              </a:spcAft>
              <a:buClr>
                <a:srgbClr val="FF2E62"/>
              </a:buClr>
            </a:pPr>
            <a:r>
              <a:rPr lang="en-US" sz="2000" b="1" dirty="0">
                <a:solidFill>
                  <a:schemeClr val="tx1"/>
                </a:solidFill>
              </a:rPr>
              <a:t> </a:t>
            </a:r>
            <a:r>
              <a:rPr lang="en-US" sz="2000" dirty="0">
                <a:solidFill>
                  <a:schemeClr val="tx1"/>
                </a:solidFill>
              </a:rPr>
              <a:t>For any region </a:t>
            </a:r>
            <a:r>
              <a:rPr lang="en-US" sz="2000" i="1" dirty="0">
                <a:solidFill>
                  <a:schemeClr val="tx1"/>
                </a:solidFill>
              </a:rPr>
              <a:t>A</a:t>
            </a:r>
            <a:r>
              <a:rPr lang="en-US" sz="2000" dirty="0">
                <a:solidFill>
                  <a:schemeClr val="tx1"/>
                </a:solidFill>
              </a:rPr>
              <a:t> in the </a:t>
            </a:r>
            <a:r>
              <a:rPr lang="en-US" sz="2000" i="1" dirty="0">
                <a:solidFill>
                  <a:schemeClr val="tx1"/>
                </a:solidFill>
              </a:rPr>
              <a:t>xy</a:t>
            </a:r>
            <a:r>
              <a:rPr lang="en-US" sz="2000" dirty="0">
                <a:solidFill>
                  <a:schemeClr val="tx1"/>
                </a:solidFill>
              </a:rPr>
              <a:t> plane, </a:t>
            </a:r>
          </a:p>
        </p:txBody>
      </p:sp>
      <p:graphicFrame>
        <p:nvGraphicFramePr>
          <p:cNvPr id="9" name="Object 10"/>
          <p:cNvGraphicFramePr>
            <a:graphicFrameLocks noChangeAspect="1"/>
          </p:cNvGraphicFramePr>
          <p:nvPr/>
        </p:nvGraphicFramePr>
        <p:xfrm>
          <a:off x="838200" y="4955048"/>
          <a:ext cx="2881312" cy="365125"/>
        </p:xfrm>
        <a:graphic>
          <a:graphicData uri="http://schemas.openxmlformats.org/presentationml/2006/ole">
            <mc:AlternateContent xmlns:mc="http://schemas.openxmlformats.org/markup-compatibility/2006">
              <mc:Choice xmlns:v="urn:schemas-microsoft-com:vml" Requires="v">
                <p:oleObj spid="_x0000_s216077" name="Equation" r:id="rId3" imgW="1600200" imgH="203040" progId="Equation.DSMT4">
                  <p:embed/>
                </p:oleObj>
              </mc:Choice>
              <mc:Fallback>
                <p:oleObj name="Equation" r:id="rId3" imgW="1600200" imgH="20304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955048"/>
                        <a:ext cx="288131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10"/>
          <p:cNvGraphicFramePr>
            <a:graphicFrameLocks noChangeAspect="1"/>
          </p:cNvGraphicFramePr>
          <p:nvPr/>
        </p:nvGraphicFramePr>
        <p:xfrm>
          <a:off x="838200" y="4288758"/>
          <a:ext cx="1874837" cy="636588"/>
        </p:xfrm>
        <a:graphic>
          <a:graphicData uri="http://schemas.openxmlformats.org/presentationml/2006/ole">
            <mc:AlternateContent xmlns:mc="http://schemas.openxmlformats.org/markup-compatibility/2006">
              <mc:Choice xmlns:v="urn:schemas-microsoft-com:vml" Requires="v">
                <p:oleObj spid="_x0000_s216078" name="Equation" r:id="rId5" imgW="1041120" imgH="355320" progId="Equation.DSMT4">
                  <p:embed/>
                </p:oleObj>
              </mc:Choice>
              <mc:Fallback>
                <p:oleObj name="Equation" r:id="rId5" imgW="1041120" imgH="355320" progId="Equation.DSMT4">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4288758"/>
                        <a:ext cx="1874837" cy="63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0"/>
          <p:cNvGraphicFramePr>
            <a:graphicFrameLocks noChangeAspect="1"/>
          </p:cNvGraphicFramePr>
          <p:nvPr/>
        </p:nvGraphicFramePr>
        <p:xfrm>
          <a:off x="838200" y="3831559"/>
          <a:ext cx="3268662" cy="363537"/>
        </p:xfrm>
        <a:graphic>
          <a:graphicData uri="http://schemas.openxmlformats.org/presentationml/2006/ole">
            <mc:AlternateContent xmlns:mc="http://schemas.openxmlformats.org/markup-compatibility/2006">
              <mc:Choice xmlns:v="urn:schemas-microsoft-com:vml" Requires="v">
                <p:oleObj spid="_x0000_s216079" name="Equation" r:id="rId7" imgW="1815840" imgH="203040" progId="Equation.DSMT4">
                  <p:embed/>
                </p:oleObj>
              </mc:Choice>
              <mc:Fallback>
                <p:oleObj name="Equation" r:id="rId7" imgW="1815840" imgH="203040" progId="Equation.DSMT4">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3831559"/>
                        <a:ext cx="3268662"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0"/>
          <p:cNvGraphicFramePr>
            <a:graphicFrameLocks noChangeAspect="1"/>
          </p:cNvGraphicFramePr>
          <p:nvPr/>
        </p:nvGraphicFramePr>
        <p:xfrm>
          <a:off x="4794250" y="5490702"/>
          <a:ext cx="3476625" cy="457200"/>
        </p:xfrm>
        <a:graphic>
          <a:graphicData uri="http://schemas.openxmlformats.org/presentationml/2006/ole">
            <mc:AlternateContent xmlns:mc="http://schemas.openxmlformats.org/markup-compatibility/2006">
              <mc:Choice xmlns:v="urn:schemas-microsoft-com:vml" Requires="v">
                <p:oleObj spid="_x0000_s216080" name="Equation" r:id="rId9" imgW="1930320" imgH="253800" progId="Equation.DSMT4">
                  <p:embed/>
                </p:oleObj>
              </mc:Choice>
              <mc:Fallback>
                <p:oleObj name="Equation" r:id="rId9" imgW="1930320" imgH="253800" progId="Equation.DSMT4">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94250" y="5490702"/>
                        <a:ext cx="347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Rectangle 12"/>
          <p:cNvSpPr/>
          <p:nvPr/>
        </p:nvSpPr>
        <p:spPr bwMode="auto">
          <a:xfrm>
            <a:off x="82344" y="2984706"/>
            <a:ext cx="8964000" cy="2992898"/>
          </a:xfrm>
          <a:prstGeom prst="rect">
            <a:avLst/>
          </a:prstGeom>
          <a:noFill/>
          <a:ln w="19050" cap="flat" cmpd="sng" algn="ctr">
            <a:solidFill>
              <a:srgbClr val="FF2E6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1000"/>
                                        <p:tgtEl>
                                          <p:spTgt spid="8">
                                            <p:txEl>
                                              <p:pRg st="0" end="0"/>
                                            </p:txEl>
                                          </p:spTgt>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fade">
                                      <p:cBhvr>
                                        <p:cTn id="21" dur="1000"/>
                                        <p:tgtEl>
                                          <p:spTgt spid="8">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animEffect transition="in" filter="fade">
                                      <p:cBhvr>
                                        <p:cTn id="29" dur="1000"/>
                                        <p:tgtEl>
                                          <p:spTgt spid="8">
                                            <p:txEl>
                                              <p:pRg st="2" end="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3" end="3"/>
                                            </p:txEl>
                                          </p:spTgt>
                                        </p:tgtEl>
                                        <p:attrNameLst>
                                          <p:attrName>style.visibility</p:attrName>
                                        </p:attrNameLst>
                                      </p:cBhvr>
                                      <p:to>
                                        <p:strVal val="visible"/>
                                      </p:to>
                                    </p:set>
                                    <p:animEffect transition="in" filter="fade">
                                      <p:cBhvr>
                                        <p:cTn id="37" dur="1000"/>
                                        <p:tgtEl>
                                          <p:spTgt spid="8">
                                            <p:txEl>
                                              <p:pRg st="3" end="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8">
                                            <p:txEl>
                                              <p:pRg st="4" end="4"/>
                                            </p:txEl>
                                          </p:spTgt>
                                        </p:tgtEl>
                                        <p:attrNameLst>
                                          <p:attrName>style.visibility</p:attrName>
                                        </p:attrNameLst>
                                      </p:cBhvr>
                                      <p:to>
                                        <p:strVal val="visible"/>
                                      </p:to>
                                    </p:set>
                                    <p:animEffect transition="in" filter="fade">
                                      <p:cBhvr>
                                        <p:cTn id="45" dur="1000"/>
                                        <p:tgtEl>
                                          <p:spTgt spid="8">
                                            <p:txEl>
                                              <p:pRg st="4" end="4"/>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1000"/>
                                        <p:tgtEl>
                                          <p:spTgt spid="12"/>
                                        </p:tgtEl>
                                      </p:cBhvr>
                                    </p:animEffect>
                                  </p:childTnLst>
                                </p:cTn>
                              </p:par>
                            </p:childTnLst>
                          </p:cTn>
                        </p:par>
                        <p:par>
                          <p:cTn id="49" fill="hold">
                            <p:stCondLst>
                              <p:cond delay="1000"/>
                            </p:stCondLst>
                            <p:childTnLst>
                              <p:par>
                                <p:cTn id="50" presetID="54" presetClass="entr" presetSubtype="0" accel="100000"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1000" fill="hold"/>
                                        <p:tgtEl>
                                          <p:spTgt spid="13"/>
                                        </p:tgtEl>
                                        <p:attrNameLst>
                                          <p:attrName>ppt_w</p:attrName>
                                        </p:attrNameLst>
                                      </p:cBhvr>
                                      <p:tavLst>
                                        <p:tav tm="0">
                                          <p:val>
                                            <p:strVal val="#ppt_w*0.05"/>
                                          </p:val>
                                        </p:tav>
                                        <p:tav tm="100000">
                                          <p:val>
                                            <p:strVal val="#ppt_w"/>
                                          </p:val>
                                        </p:tav>
                                      </p:tavLst>
                                    </p:anim>
                                    <p:anim calcmode="lin" valueType="num">
                                      <p:cBhvr>
                                        <p:cTn id="53" dur="1000" fill="hold"/>
                                        <p:tgtEl>
                                          <p:spTgt spid="13"/>
                                        </p:tgtEl>
                                        <p:attrNameLst>
                                          <p:attrName>ppt_h</p:attrName>
                                        </p:attrNameLst>
                                      </p:cBhvr>
                                      <p:tavLst>
                                        <p:tav tm="0">
                                          <p:val>
                                            <p:strVal val="#ppt_h"/>
                                          </p:val>
                                        </p:tav>
                                        <p:tav tm="100000">
                                          <p:val>
                                            <p:strVal val="#ppt_h"/>
                                          </p:val>
                                        </p:tav>
                                      </p:tavLst>
                                    </p:anim>
                                    <p:anim calcmode="lin" valueType="num">
                                      <p:cBhvr>
                                        <p:cTn id="54" dur="1000" fill="hold"/>
                                        <p:tgtEl>
                                          <p:spTgt spid="13"/>
                                        </p:tgtEl>
                                        <p:attrNameLst>
                                          <p:attrName>ppt_x</p:attrName>
                                        </p:attrNameLst>
                                      </p:cBhvr>
                                      <p:tavLst>
                                        <p:tav tm="0">
                                          <p:val>
                                            <p:strVal val="#ppt_x-.2"/>
                                          </p:val>
                                        </p:tav>
                                        <p:tav tm="100000">
                                          <p:val>
                                            <p:strVal val="#ppt_x"/>
                                          </p:val>
                                        </p:tav>
                                      </p:tavLst>
                                    </p:anim>
                                    <p:anim calcmode="lin" valueType="num">
                                      <p:cBhvr>
                                        <p:cTn id="55" dur="1000" fill="hold"/>
                                        <p:tgtEl>
                                          <p:spTgt spid="13"/>
                                        </p:tgtEl>
                                        <p:attrNameLst>
                                          <p:attrName>ppt_y</p:attrName>
                                        </p:attrNameLst>
                                      </p:cBhvr>
                                      <p:tavLst>
                                        <p:tav tm="0">
                                          <p:val>
                                            <p:strVal val="#ppt_y"/>
                                          </p:val>
                                        </p:tav>
                                        <p:tav tm="100000">
                                          <p:val>
                                            <p:strVal val="#ppt_y"/>
                                          </p:val>
                                        </p:tav>
                                      </p:tavLst>
                                    </p:anim>
                                    <p:animEffect transition="in" filter="fade">
                                      <p:cBhvr>
                                        <p:cTn id="5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uiExpand="1" build="p"/>
      <p:bldP spid="1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Conditional Probability Distributions</a:t>
            </a:r>
          </a:p>
        </p:txBody>
      </p:sp>
      <p:sp>
        <p:nvSpPr>
          <p:cNvPr id="22"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3.4</a:t>
            </a:r>
          </a:p>
        </p:txBody>
      </p:sp>
      <p:sp>
        <p:nvSpPr>
          <p:cNvPr id="26"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Joint Probability Distributions</a:t>
            </a:r>
          </a:p>
        </p:txBody>
      </p:sp>
      <p:sp>
        <p:nvSpPr>
          <p:cNvPr id="9" name="Rectangle 2"/>
          <p:cNvSpPr>
            <a:spLocks noChangeArrowheads="1"/>
          </p:cNvSpPr>
          <p:nvPr/>
        </p:nvSpPr>
        <p:spPr bwMode="auto">
          <a:xfrm>
            <a:off x="71438" y="863806"/>
            <a:ext cx="9072562" cy="831644"/>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If one wished to find the probability that the </a:t>
            </a:r>
            <a:r>
              <a:rPr lang="en-US" sz="2000" u="sng" dirty="0">
                <a:solidFill>
                  <a:schemeClr val="tx1"/>
                </a:solidFill>
              </a:rPr>
              <a:t>discrete</a:t>
            </a:r>
            <a:r>
              <a:rPr lang="en-US" sz="2000" dirty="0">
                <a:solidFill>
                  <a:schemeClr val="tx1"/>
                </a:solidFill>
              </a:rPr>
              <a:t> random variable </a:t>
            </a:r>
            <a:r>
              <a:rPr lang="en-US" sz="2000" i="1" dirty="0">
                <a:solidFill>
                  <a:schemeClr val="tx1"/>
                </a:solidFill>
              </a:rPr>
              <a:t>X</a:t>
            </a:r>
            <a:r>
              <a:rPr lang="en-US" sz="2000" dirty="0">
                <a:solidFill>
                  <a:schemeClr val="tx1"/>
                </a:solidFill>
              </a:rPr>
              <a:t> falls between </a:t>
            </a:r>
            <a:r>
              <a:rPr lang="en-US" sz="2000" i="1" dirty="0">
                <a:solidFill>
                  <a:schemeClr val="tx1"/>
                </a:solidFill>
              </a:rPr>
              <a:t>a</a:t>
            </a:r>
            <a:r>
              <a:rPr lang="en-US" sz="2000" dirty="0">
                <a:solidFill>
                  <a:schemeClr val="tx1"/>
                </a:solidFill>
              </a:rPr>
              <a:t> and </a:t>
            </a:r>
            <a:r>
              <a:rPr lang="en-US" sz="2000" i="1" dirty="0">
                <a:solidFill>
                  <a:schemeClr val="tx1"/>
                </a:solidFill>
              </a:rPr>
              <a:t>b</a:t>
            </a:r>
            <a:r>
              <a:rPr lang="en-US" sz="2000" dirty="0">
                <a:solidFill>
                  <a:schemeClr val="tx1"/>
                </a:solidFill>
              </a:rPr>
              <a:t> when it is known that the </a:t>
            </a:r>
            <a:r>
              <a:rPr lang="en-US" sz="2000" u="sng" dirty="0">
                <a:solidFill>
                  <a:schemeClr val="tx1"/>
                </a:solidFill>
              </a:rPr>
              <a:t>discrete</a:t>
            </a:r>
            <a:r>
              <a:rPr lang="en-US" sz="2000" dirty="0">
                <a:solidFill>
                  <a:schemeClr val="tx1"/>
                </a:solidFill>
              </a:rPr>
              <a:t> variable </a:t>
            </a:r>
            <a:r>
              <a:rPr lang="en-US" sz="2000" i="1" dirty="0">
                <a:solidFill>
                  <a:schemeClr val="tx1"/>
                </a:solidFill>
              </a:rPr>
              <a:t>Y</a:t>
            </a:r>
            <a:r>
              <a:rPr lang="en-US" sz="2000" dirty="0">
                <a:solidFill>
                  <a:schemeClr val="tx1"/>
                </a:solidFill>
              </a:rPr>
              <a:t> = </a:t>
            </a:r>
            <a:r>
              <a:rPr lang="en-US" sz="2000" i="1" dirty="0">
                <a:solidFill>
                  <a:schemeClr val="tx1"/>
                </a:solidFill>
              </a:rPr>
              <a:t>y</a:t>
            </a:r>
            <a:r>
              <a:rPr lang="en-US" sz="2000" dirty="0">
                <a:solidFill>
                  <a:schemeClr val="tx1"/>
                </a:solidFill>
              </a:rPr>
              <a:t>, we evaluate</a:t>
            </a:r>
          </a:p>
        </p:txBody>
      </p:sp>
      <p:graphicFrame>
        <p:nvGraphicFramePr>
          <p:cNvPr id="10" name="Object 9"/>
          <p:cNvGraphicFramePr>
            <a:graphicFrameLocks noChangeAspect="1"/>
          </p:cNvGraphicFramePr>
          <p:nvPr/>
        </p:nvGraphicFramePr>
        <p:xfrm>
          <a:off x="749300" y="1747838"/>
          <a:ext cx="3521075" cy="614362"/>
        </p:xfrm>
        <a:graphic>
          <a:graphicData uri="http://schemas.openxmlformats.org/presentationml/2006/ole">
            <mc:AlternateContent xmlns:mc="http://schemas.openxmlformats.org/markup-compatibility/2006">
              <mc:Choice xmlns:v="urn:schemas-microsoft-com:vml" Requires="v">
                <p:oleObj spid="_x0000_s233482" name="Equation" r:id="rId3" imgW="1955520" imgH="342720" progId="Equation.DSMT4">
                  <p:embed/>
                </p:oleObj>
              </mc:Choice>
              <mc:Fallback>
                <p:oleObj name="Equation" r:id="rId3" imgW="1955520" imgH="34272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300" y="1747838"/>
                        <a:ext cx="3521075" cy="61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Rectangle 2"/>
          <p:cNvSpPr>
            <a:spLocks noChangeArrowheads="1"/>
          </p:cNvSpPr>
          <p:nvPr/>
        </p:nvSpPr>
        <p:spPr bwMode="auto">
          <a:xfrm>
            <a:off x="71438" y="2451100"/>
            <a:ext cx="9072562" cy="520494"/>
          </a:xfrm>
          <a:prstGeom prst="rect">
            <a:avLst/>
          </a:prstGeom>
          <a:noFill/>
          <a:ln w="9525">
            <a:noFill/>
            <a:miter lim="800000"/>
            <a:headEnd/>
            <a:tailEnd/>
          </a:ln>
        </p:spPr>
        <p:txBody>
          <a:bodyPr/>
          <a:lstStyle/>
          <a:p>
            <a:pPr marL="265113" algn="l">
              <a:lnSpc>
                <a:spcPct val="80000"/>
              </a:lnSpc>
              <a:spcBef>
                <a:spcPct val="30000"/>
              </a:spcBef>
              <a:buClr>
                <a:srgbClr val="FF2E62"/>
              </a:buClr>
            </a:pPr>
            <a:r>
              <a:rPr lang="en-US" sz="2000" dirty="0">
                <a:solidFill>
                  <a:schemeClr val="tx1"/>
                </a:solidFill>
              </a:rPr>
              <a:t>where the summation extends over all available values of </a:t>
            </a:r>
            <a:r>
              <a:rPr lang="en-US" sz="2000" i="1" dirty="0">
                <a:solidFill>
                  <a:schemeClr val="tx1"/>
                </a:solidFill>
              </a:rPr>
              <a:t>X</a:t>
            </a:r>
            <a:r>
              <a:rPr lang="en-US" sz="2000" dirty="0">
                <a:solidFill>
                  <a:schemeClr val="tx1"/>
                </a:solidFill>
              </a:rPr>
              <a:t> between </a:t>
            </a:r>
            <a:r>
              <a:rPr lang="en-US" sz="2000" i="1" dirty="0">
                <a:solidFill>
                  <a:schemeClr val="tx1"/>
                </a:solidFill>
              </a:rPr>
              <a:t>a</a:t>
            </a:r>
            <a:r>
              <a:rPr lang="en-US" sz="2000" dirty="0">
                <a:solidFill>
                  <a:schemeClr val="tx1"/>
                </a:solidFill>
              </a:rPr>
              <a:t> and </a:t>
            </a:r>
            <a:r>
              <a:rPr lang="en-US" sz="2000" i="1" dirty="0">
                <a:solidFill>
                  <a:schemeClr val="tx1"/>
                </a:solidFill>
              </a:rPr>
              <a:t>b</a:t>
            </a:r>
            <a:r>
              <a:rPr lang="en-US" sz="2000" dirty="0">
                <a:solidFill>
                  <a:schemeClr val="tx1"/>
                </a:solidFill>
              </a:rPr>
              <a:t>.</a:t>
            </a:r>
          </a:p>
        </p:txBody>
      </p:sp>
      <p:graphicFrame>
        <p:nvGraphicFramePr>
          <p:cNvPr id="12" name="Object 11"/>
          <p:cNvGraphicFramePr>
            <a:graphicFrameLocks noChangeAspect="1"/>
          </p:cNvGraphicFramePr>
          <p:nvPr/>
        </p:nvGraphicFramePr>
        <p:xfrm>
          <a:off x="749300" y="3765550"/>
          <a:ext cx="3727450" cy="863600"/>
        </p:xfrm>
        <a:graphic>
          <a:graphicData uri="http://schemas.openxmlformats.org/presentationml/2006/ole">
            <mc:AlternateContent xmlns:mc="http://schemas.openxmlformats.org/markup-compatibility/2006">
              <mc:Choice xmlns:v="urn:schemas-microsoft-com:vml" Requires="v">
                <p:oleObj spid="_x0000_s233483" name="Equation" r:id="rId5" imgW="2070000" imgH="482400" progId="Equation.DSMT4">
                  <p:embed/>
                </p:oleObj>
              </mc:Choice>
              <mc:Fallback>
                <p:oleObj name="Equation" r:id="rId5" imgW="2070000" imgH="4824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300" y="3765550"/>
                        <a:ext cx="372745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Rectangle 2"/>
          <p:cNvSpPr>
            <a:spLocks noChangeArrowheads="1"/>
          </p:cNvSpPr>
          <p:nvPr/>
        </p:nvSpPr>
        <p:spPr bwMode="auto">
          <a:xfrm>
            <a:off x="71438" y="3251200"/>
            <a:ext cx="9072562" cy="577850"/>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When </a:t>
            </a:r>
            <a:r>
              <a:rPr lang="en-US" sz="2000" i="1" dirty="0">
                <a:solidFill>
                  <a:schemeClr val="tx1"/>
                </a:solidFill>
              </a:rPr>
              <a:t>X</a:t>
            </a:r>
            <a:r>
              <a:rPr lang="en-US" sz="2000" dirty="0">
                <a:solidFill>
                  <a:schemeClr val="tx1"/>
                </a:solidFill>
              </a:rPr>
              <a:t> and </a:t>
            </a:r>
            <a:r>
              <a:rPr lang="en-US" sz="2000" i="1" dirty="0">
                <a:solidFill>
                  <a:schemeClr val="tx1"/>
                </a:solidFill>
              </a:rPr>
              <a:t>Y</a:t>
            </a:r>
            <a:r>
              <a:rPr lang="en-US" sz="2000" dirty="0">
                <a:solidFill>
                  <a:schemeClr val="tx1"/>
                </a:solidFill>
              </a:rPr>
              <a:t> are </a:t>
            </a:r>
            <a:r>
              <a:rPr lang="en-US" sz="2000" u="sng" dirty="0">
                <a:solidFill>
                  <a:schemeClr val="tx1"/>
                </a:solidFill>
              </a:rPr>
              <a:t>continuous</a:t>
            </a:r>
            <a:r>
              <a:rPr lang="en-US" sz="2000" dirty="0">
                <a:solidFill>
                  <a:schemeClr val="tx1"/>
                </a:solidFill>
              </a:rPr>
              <a:t>, we can find the probability that </a:t>
            </a:r>
            <a:r>
              <a:rPr lang="en-US" sz="2000" i="1" dirty="0">
                <a:solidFill>
                  <a:schemeClr val="tx1"/>
                </a:solidFill>
              </a:rPr>
              <a:t>X</a:t>
            </a:r>
            <a:r>
              <a:rPr lang="en-US" sz="2000" dirty="0">
                <a:solidFill>
                  <a:schemeClr val="tx1"/>
                </a:solidFill>
              </a:rPr>
              <a:t> lies between </a:t>
            </a:r>
            <a:r>
              <a:rPr lang="en-US" sz="2000" i="1" dirty="0">
                <a:solidFill>
                  <a:schemeClr val="tx1"/>
                </a:solidFill>
              </a:rPr>
              <a:t>a</a:t>
            </a:r>
            <a:r>
              <a:rPr lang="en-US" sz="2000" dirty="0">
                <a:solidFill>
                  <a:schemeClr val="tx1"/>
                </a:solidFill>
              </a:rPr>
              <a:t> and </a:t>
            </a:r>
            <a:r>
              <a:rPr lang="en-US" sz="2000" i="1" dirty="0">
                <a:solidFill>
                  <a:schemeClr val="tx1"/>
                </a:solidFill>
              </a:rPr>
              <a:t>b</a:t>
            </a:r>
            <a:r>
              <a:rPr lang="en-US" sz="2000" dirty="0">
                <a:solidFill>
                  <a:schemeClr val="tx1"/>
                </a:solidFill>
              </a:rPr>
              <a:t> by evaluating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fade">
                                      <p:cBhvr>
                                        <p:cTn id="16" dur="1000"/>
                                        <p:tgtEl>
                                          <p:spTgt spid="11">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animEffect transition="in" filter="fade">
                                      <p:cBhvr>
                                        <p:cTn id="21" dur="1000"/>
                                        <p:tgtEl>
                                          <p:spTgt spid="13">
                                            <p:txEl>
                                              <p:pRg st="0" end="0"/>
                                            </p:txEl>
                                          </p:spTgt>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1" grpId="0" build="p"/>
      <p:bldP spid="1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bwMode="auto">
          <a:xfrm>
            <a:off x="7950200" y="5340350"/>
            <a:ext cx="360000" cy="64800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34" charset="0"/>
            </a:endParaRPr>
          </a:p>
        </p:txBody>
      </p:sp>
      <p:sp>
        <p:nvSpPr>
          <p:cNvPr id="33" name="Rectangle 32"/>
          <p:cNvSpPr/>
          <p:nvPr/>
        </p:nvSpPr>
        <p:spPr bwMode="auto">
          <a:xfrm>
            <a:off x="3401964" y="3962606"/>
            <a:ext cx="360000" cy="64800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34" charset="0"/>
            </a:endParaRPr>
          </a:p>
        </p:txBody>
      </p:sp>
      <p:sp>
        <p:nvSpPr>
          <p:cNvPr id="34" name="Rectangle 33"/>
          <p:cNvSpPr/>
          <p:nvPr/>
        </p:nvSpPr>
        <p:spPr bwMode="auto">
          <a:xfrm>
            <a:off x="3312652" y="4807362"/>
            <a:ext cx="360000" cy="64800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34" charset="0"/>
            </a:endParaRPr>
          </a:p>
        </p:txBody>
      </p:sp>
      <p:sp>
        <p:nvSpPr>
          <p:cNvPr id="35" name="Rectangle 34"/>
          <p:cNvSpPr/>
          <p:nvPr/>
        </p:nvSpPr>
        <p:spPr bwMode="auto">
          <a:xfrm>
            <a:off x="3329048" y="5607050"/>
            <a:ext cx="360000" cy="64800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34" charset="0"/>
            </a:endParaRPr>
          </a:p>
        </p:txBody>
      </p:sp>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Conditional Probability Distributions</a:t>
            </a:r>
          </a:p>
        </p:txBody>
      </p:sp>
      <p:sp>
        <p:nvSpPr>
          <p:cNvPr id="22"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3.4</a:t>
            </a:r>
          </a:p>
        </p:txBody>
      </p:sp>
      <p:sp>
        <p:nvSpPr>
          <p:cNvPr id="26"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Joint Probability Distributions</a:t>
            </a:r>
          </a:p>
        </p:txBody>
      </p:sp>
      <p:pic>
        <p:nvPicPr>
          <p:cNvPr id="8" name="Picture 4"/>
          <p:cNvPicPr>
            <a:picLocks noChangeAspect="1" noChangeArrowheads="1"/>
          </p:cNvPicPr>
          <p:nvPr/>
        </p:nvPicPr>
        <p:blipFill>
          <a:blip r:embed="rId3"/>
          <a:srcRect/>
          <a:stretch>
            <a:fillRect/>
          </a:stretch>
        </p:blipFill>
        <p:spPr bwMode="auto">
          <a:xfrm>
            <a:off x="5092700" y="1865031"/>
            <a:ext cx="3924300" cy="1875119"/>
          </a:xfrm>
          <a:prstGeom prst="rect">
            <a:avLst/>
          </a:prstGeom>
          <a:noFill/>
          <a:ln w="9525">
            <a:noFill/>
            <a:miter lim="800000"/>
            <a:headEnd/>
            <a:tailEnd/>
          </a:ln>
          <a:effectLst/>
        </p:spPr>
      </p:pic>
      <p:sp>
        <p:nvSpPr>
          <p:cNvPr id="9" name="Rectangle 2"/>
          <p:cNvSpPr>
            <a:spLocks noChangeArrowheads="1"/>
          </p:cNvSpPr>
          <p:nvPr/>
        </p:nvSpPr>
        <p:spPr bwMode="auto">
          <a:xfrm>
            <a:off x="71438" y="1061354"/>
            <a:ext cx="9072562" cy="871300"/>
          </a:xfrm>
          <a:prstGeom prst="rect">
            <a:avLst/>
          </a:prstGeom>
          <a:noFill/>
          <a:ln w="9525">
            <a:noFill/>
            <a:miter lim="800000"/>
            <a:headEnd/>
            <a:tailEnd/>
          </a:ln>
        </p:spPr>
        <p:txBody>
          <a:bodyPr/>
          <a:lstStyle/>
          <a:p>
            <a:pPr algn="l">
              <a:lnSpc>
                <a:spcPct val="80000"/>
              </a:lnSpc>
              <a:spcBef>
                <a:spcPct val="30000"/>
              </a:spcBef>
              <a:buClr>
                <a:srgbClr val="FF2E62"/>
              </a:buClr>
            </a:pPr>
            <a:r>
              <a:rPr lang="en-US" sz="2000" dirty="0">
                <a:solidFill>
                  <a:schemeClr val="tx1"/>
                </a:solidFill>
              </a:rPr>
              <a:t>Referring back to the “</a:t>
            </a:r>
            <a:r>
              <a:rPr lang="en-US" sz="2000" i="1" dirty="0">
                <a:solidFill>
                  <a:schemeClr val="tx1"/>
                </a:solidFill>
              </a:rPr>
              <a:t>ballpoint pens</a:t>
            </a:r>
            <a:r>
              <a:rPr lang="en-US" sz="2000" dirty="0">
                <a:solidFill>
                  <a:schemeClr val="tx1"/>
                </a:solidFill>
              </a:rPr>
              <a:t>” example, find the conditional distribution of </a:t>
            </a:r>
            <a:r>
              <a:rPr lang="en-US" sz="2000" i="1" dirty="0">
                <a:solidFill>
                  <a:schemeClr val="tx1"/>
                </a:solidFill>
              </a:rPr>
              <a:t>X</a:t>
            </a:r>
            <a:r>
              <a:rPr lang="en-US" sz="2000" dirty="0">
                <a:solidFill>
                  <a:schemeClr val="tx1"/>
                </a:solidFill>
              </a:rPr>
              <a:t>, given that </a:t>
            </a:r>
            <a:r>
              <a:rPr lang="en-US" sz="2000" i="1" dirty="0">
                <a:solidFill>
                  <a:schemeClr val="tx1"/>
                </a:solidFill>
              </a:rPr>
              <a:t>Y</a:t>
            </a:r>
            <a:r>
              <a:rPr lang="en-US" sz="800" dirty="0">
                <a:solidFill>
                  <a:schemeClr val="tx1"/>
                </a:solidFill>
              </a:rPr>
              <a:t> </a:t>
            </a:r>
            <a:r>
              <a:rPr lang="en-US" sz="2000" dirty="0">
                <a:solidFill>
                  <a:schemeClr val="tx1"/>
                </a:solidFill>
              </a:rPr>
              <a:t>=</a:t>
            </a:r>
            <a:r>
              <a:rPr lang="en-US" sz="800" dirty="0">
                <a:solidFill>
                  <a:schemeClr val="tx1"/>
                </a:solidFill>
              </a:rPr>
              <a:t> </a:t>
            </a:r>
            <a:r>
              <a:rPr lang="en-US" sz="2000" dirty="0">
                <a:solidFill>
                  <a:schemeClr val="tx1"/>
                </a:solidFill>
              </a:rPr>
              <a:t>1, and use it to determine </a:t>
            </a:r>
            <a:br>
              <a:rPr lang="en-US" sz="2000" dirty="0">
                <a:solidFill>
                  <a:schemeClr val="tx1"/>
                </a:solidFill>
              </a:rPr>
            </a:br>
            <a:r>
              <a:rPr lang="en-US" sz="2000" i="1" dirty="0">
                <a:solidFill>
                  <a:schemeClr val="tx1"/>
                </a:solidFill>
              </a:rPr>
              <a:t>P</a:t>
            </a:r>
            <a:r>
              <a:rPr lang="en-US" sz="2000" dirty="0">
                <a:solidFill>
                  <a:schemeClr val="tx1"/>
                </a:solidFill>
              </a:rPr>
              <a:t>(</a:t>
            </a:r>
            <a:r>
              <a:rPr lang="en-US" sz="2000" i="1" dirty="0">
                <a:solidFill>
                  <a:schemeClr val="tx1"/>
                </a:solidFill>
              </a:rPr>
              <a:t>X</a:t>
            </a:r>
            <a:r>
              <a:rPr lang="en-US" sz="800" dirty="0">
                <a:solidFill>
                  <a:schemeClr val="tx1"/>
                </a:solidFill>
              </a:rPr>
              <a:t> </a:t>
            </a:r>
            <a:r>
              <a:rPr lang="en-US" sz="2000" dirty="0">
                <a:solidFill>
                  <a:schemeClr val="tx1"/>
                </a:solidFill>
              </a:rPr>
              <a:t>=</a:t>
            </a:r>
            <a:r>
              <a:rPr lang="en-US" sz="800" dirty="0">
                <a:solidFill>
                  <a:schemeClr val="tx1"/>
                </a:solidFill>
              </a:rPr>
              <a:t> </a:t>
            </a:r>
            <a:r>
              <a:rPr lang="en-US" sz="2000" dirty="0">
                <a:solidFill>
                  <a:schemeClr val="tx1"/>
                </a:solidFill>
              </a:rPr>
              <a:t>0</a:t>
            </a:r>
            <a:r>
              <a:rPr lang="en-US" sz="800" dirty="0">
                <a:solidFill>
                  <a:schemeClr val="tx1"/>
                </a:solidFill>
              </a:rPr>
              <a:t> </a:t>
            </a:r>
            <a:r>
              <a:rPr lang="en-US" sz="2000" dirty="0">
                <a:solidFill>
                  <a:schemeClr val="tx1"/>
                </a:solidFill>
              </a:rPr>
              <a:t>|</a:t>
            </a:r>
            <a:r>
              <a:rPr lang="en-US" sz="800" dirty="0">
                <a:solidFill>
                  <a:schemeClr val="tx1"/>
                </a:solidFill>
              </a:rPr>
              <a:t> </a:t>
            </a:r>
            <a:r>
              <a:rPr lang="en-US" sz="2000" i="1" dirty="0">
                <a:solidFill>
                  <a:schemeClr val="tx1"/>
                </a:solidFill>
              </a:rPr>
              <a:t>Y</a:t>
            </a:r>
            <a:r>
              <a:rPr lang="en-US" sz="800" dirty="0">
                <a:solidFill>
                  <a:schemeClr val="tx1"/>
                </a:solidFill>
              </a:rPr>
              <a:t> </a:t>
            </a:r>
            <a:r>
              <a:rPr lang="en-US" sz="2000" dirty="0">
                <a:solidFill>
                  <a:schemeClr val="tx1"/>
                </a:solidFill>
              </a:rPr>
              <a:t>=</a:t>
            </a:r>
            <a:r>
              <a:rPr lang="en-US" sz="800" dirty="0">
                <a:solidFill>
                  <a:schemeClr val="tx1"/>
                </a:solidFill>
              </a:rPr>
              <a:t> </a:t>
            </a:r>
            <a:r>
              <a:rPr lang="en-US" sz="2000" dirty="0">
                <a:solidFill>
                  <a:schemeClr val="tx1"/>
                </a:solidFill>
              </a:rPr>
              <a:t>1).</a:t>
            </a:r>
          </a:p>
        </p:txBody>
      </p:sp>
      <p:grpSp>
        <p:nvGrpSpPr>
          <p:cNvPr id="10" name="Group 9"/>
          <p:cNvGrpSpPr/>
          <p:nvPr/>
        </p:nvGrpSpPr>
        <p:grpSpPr>
          <a:xfrm>
            <a:off x="0" y="806450"/>
            <a:ext cx="727075" cy="720000"/>
            <a:chOff x="0" y="2701370"/>
            <a:chExt cx="727075" cy="720000"/>
          </a:xfrm>
        </p:grpSpPr>
        <p:sp>
          <p:nvSpPr>
            <p:cNvPr id="11" name="Rectangle 10"/>
            <p:cNvSpPr>
              <a:spLocks noChangeArrowheads="1"/>
            </p:cNvSpPr>
            <p:nvPr/>
          </p:nvSpPr>
          <p:spPr bwMode="auto">
            <a:xfrm>
              <a:off x="0" y="2850050"/>
              <a:ext cx="727075" cy="90000"/>
            </a:xfrm>
            <a:prstGeom prst="rect">
              <a:avLst/>
            </a:prstGeom>
            <a:solidFill>
              <a:srgbClr val="FF5781"/>
            </a:solidFill>
            <a:ln w="9525" algn="ctr">
              <a:noFill/>
              <a:miter lim="800000"/>
              <a:headEnd/>
              <a:tailEnd/>
            </a:ln>
          </p:spPr>
          <p:txBody>
            <a:bodyPr wrap="none" anchor="ctr"/>
            <a:lstStyle/>
            <a:p>
              <a:endParaRPr lang="en-US" dirty="0"/>
            </a:p>
          </p:txBody>
        </p:sp>
        <p:cxnSp>
          <p:nvCxnSpPr>
            <p:cNvPr id="12" name="Straight Connector 11"/>
            <p:cNvCxnSpPr/>
            <p:nvPr/>
          </p:nvCxnSpPr>
          <p:spPr bwMode="auto">
            <a:xfrm rot="16200000" flipH="1">
              <a:off x="-233000" y="3061370"/>
              <a:ext cx="720000" cy="0"/>
            </a:xfrm>
            <a:prstGeom prst="line">
              <a:avLst/>
            </a:prstGeom>
            <a:noFill/>
            <a:ln w="12700" cap="flat" cmpd="sng" algn="ctr">
              <a:solidFill>
                <a:srgbClr val="FF5781"/>
              </a:solidFill>
              <a:prstDash val="solid"/>
              <a:round/>
              <a:headEnd type="none" w="med" len="med"/>
              <a:tailEnd type="none" w="med" len="med"/>
            </a:ln>
            <a:effectLst/>
          </p:spPr>
        </p:cxnSp>
      </p:grpSp>
      <p:sp>
        <p:nvSpPr>
          <p:cNvPr id="13" name="Rectangle 12"/>
          <p:cNvSpPr/>
          <p:nvPr/>
        </p:nvSpPr>
        <p:spPr bwMode="auto">
          <a:xfrm>
            <a:off x="0" y="2076400"/>
            <a:ext cx="266700" cy="108000"/>
          </a:xfrm>
          <a:prstGeom prst="rect">
            <a:avLst/>
          </a:prstGeom>
          <a:solidFill>
            <a:srgbClr val="FF94A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34" charset="0"/>
            </a:endParaRPr>
          </a:p>
        </p:txBody>
      </p:sp>
      <p:graphicFrame>
        <p:nvGraphicFramePr>
          <p:cNvPr id="2" name="Object 4"/>
          <p:cNvGraphicFramePr>
            <a:graphicFrameLocks noChangeAspect="1"/>
          </p:cNvGraphicFramePr>
          <p:nvPr/>
        </p:nvGraphicFramePr>
        <p:xfrm>
          <a:off x="749300" y="2184400"/>
          <a:ext cx="1725613" cy="669925"/>
        </p:xfrm>
        <a:graphic>
          <a:graphicData uri="http://schemas.openxmlformats.org/presentationml/2006/ole">
            <mc:AlternateContent xmlns:mc="http://schemas.openxmlformats.org/markup-compatibility/2006">
              <mc:Choice xmlns:v="urn:schemas-microsoft-com:vml" Requires="v">
                <p:oleObj spid="_x0000_s235561" name="Equation" r:id="rId4" imgW="1079280" imgH="419040" progId="Equation.DSMT4">
                  <p:embed/>
                </p:oleObj>
              </mc:Choice>
              <mc:Fallback>
                <p:oleObj name="Equation" r:id="rId4" imgW="1079280" imgH="41904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300" y="2184400"/>
                        <a:ext cx="1725613"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4"/>
          <p:cNvGraphicFramePr>
            <a:graphicFrameLocks noChangeAspect="1"/>
          </p:cNvGraphicFramePr>
          <p:nvPr/>
        </p:nvGraphicFramePr>
        <p:xfrm>
          <a:off x="805529" y="2940050"/>
          <a:ext cx="2803525" cy="669925"/>
        </p:xfrm>
        <a:graphic>
          <a:graphicData uri="http://schemas.openxmlformats.org/presentationml/2006/ole">
            <mc:AlternateContent xmlns:mc="http://schemas.openxmlformats.org/markup-compatibility/2006">
              <mc:Choice xmlns:v="urn:schemas-microsoft-com:vml" Requires="v">
                <p:oleObj spid="_x0000_s235562" name="Equation" r:id="rId6" imgW="1752480" imgH="419040" progId="Equation.DSMT4">
                  <p:embed/>
                </p:oleObj>
              </mc:Choice>
              <mc:Fallback>
                <p:oleObj name="Equation" r:id="rId6" imgW="1752480" imgH="41904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5529" y="2940050"/>
                        <a:ext cx="2803525"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4"/>
          <p:cNvGraphicFramePr>
            <a:graphicFrameLocks noChangeAspect="1"/>
          </p:cNvGraphicFramePr>
          <p:nvPr/>
        </p:nvGraphicFramePr>
        <p:xfrm>
          <a:off x="819817" y="3962400"/>
          <a:ext cx="1584325" cy="669925"/>
        </p:xfrm>
        <a:graphic>
          <a:graphicData uri="http://schemas.openxmlformats.org/presentationml/2006/ole">
            <mc:AlternateContent xmlns:mc="http://schemas.openxmlformats.org/markup-compatibility/2006">
              <mc:Choice xmlns:v="urn:schemas-microsoft-com:vml" Requires="v">
                <p:oleObj spid="_x0000_s235563" name="Equation" r:id="rId8" imgW="990360" imgH="419040" progId="Equation.DSMT4">
                  <p:embed/>
                </p:oleObj>
              </mc:Choice>
              <mc:Fallback>
                <p:oleObj name="Equation" r:id="rId8" imgW="990360" imgH="419040" progId="Equation.DSMT4">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9817" y="3962400"/>
                        <a:ext cx="1584325"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4"/>
          <p:cNvGraphicFramePr>
            <a:graphicFrameLocks noChangeAspect="1"/>
          </p:cNvGraphicFramePr>
          <p:nvPr/>
        </p:nvGraphicFramePr>
        <p:xfrm>
          <a:off x="850694" y="4806950"/>
          <a:ext cx="1503363" cy="669925"/>
        </p:xfrm>
        <a:graphic>
          <a:graphicData uri="http://schemas.openxmlformats.org/presentationml/2006/ole">
            <mc:AlternateContent xmlns:mc="http://schemas.openxmlformats.org/markup-compatibility/2006">
              <mc:Choice xmlns:v="urn:schemas-microsoft-com:vml" Requires="v">
                <p:oleObj spid="_x0000_s235564" name="Equation" r:id="rId10" imgW="939600" imgH="419040" progId="Equation.DSMT4">
                  <p:embed/>
                </p:oleObj>
              </mc:Choice>
              <mc:Fallback>
                <p:oleObj name="Equation" r:id="rId10" imgW="939600" imgH="419040" progId="Equation.DSMT4">
                  <p:embed/>
                  <p:pic>
                    <p:nvPicPr>
                      <p:cNvPr id="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0694" y="4806950"/>
                        <a:ext cx="1503363"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4"/>
          <p:cNvGraphicFramePr>
            <a:graphicFrameLocks noChangeAspect="1"/>
          </p:cNvGraphicFramePr>
          <p:nvPr/>
        </p:nvGraphicFramePr>
        <p:xfrm>
          <a:off x="793750" y="5607050"/>
          <a:ext cx="1604963" cy="669925"/>
        </p:xfrm>
        <a:graphic>
          <a:graphicData uri="http://schemas.openxmlformats.org/presentationml/2006/ole">
            <mc:AlternateContent xmlns:mc="http://schemas.openxmlformats.org/markup-compatibility/2006">
              <mc:Choice xmlns:v="urn:schemas-microsoft-com:vml" Requires="v">
                <p:oleObj spid="_x0000_s235565" name="Equation" r:id="rId12" imgW="1002960" imgH="419040" progId="Equation.DSMT4">
                  <p:embed/>
                </p:oleObj>
              </mc:Choice>
              <mc:Fallback>
                <p:oleObj name="Equation" r:id="rId12" imgW="1002960" imgH="419040" progId="Equation.DSMT4">
                  <p:embed/>
                  <p:pic>
                    <p:nvPicPr>
                      <p:cNvPr id="0"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3750" y="5607050"/>
                        <a:ext cx="1604963"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4"/>
          <p:cNvGraphicFramePr>
            <a:graphicFrameLocks noChangeAspect="1"/>
          </p:cNvGraphicFramePr>
          <p:nvPr/>
        </p:nvGraphicFramePr>
        <p:xfrm>
          <a:off x="2453354" y="3966036"/>
          <a:ext cx="711200" cy="690562"/>
        </p:xfrm>
        <a:graphic>
          <a:graphicData uri="http://schemas.openxmlformats.org/presentationml/2006/ole">
            <mc:AlternateContent xmlns:mc="http://schemas.openxmlformats.org/markup-compatibility/2006">
              <mc:Choice xmlns:v="urn:schemas-microsoft-com:vml" Requires="v">
                <p:oleObj spid="_x0000_s235566" name="Equation" r:id="rId14" imgW="444240" imgH="431640" progId="Equation.DSMT4">
                  <p:embed/>
                </p:oleObj>
              </mc:Choice>
              <mc:Fallback>
                <p:oleObj name="Equation" r:id="rId14" imgW="444240" imgH="431640" progId="Equation.DSMT4">
                  <p:embed/>
                  <p:pic>
                    <p:nvPicPr>
                      <p:cNvPr id="0" name="Picture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53354" y="3966036"/>
                        <a:ext cx="711200"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4"/>
          <p:cNvGraphicFramePr>
            <a:graphicFrameLocks noChangeAspect="1"/>
          </p:cNvGraphicFramePr>
          <p:nvPr/>
        </p:nvGraphicFramePr>
        <p:xfrm>
          <a:off x="2349500" y="4812633"/>
          <a:ext cx="711200" cy="690563"/>
        </p:xfrm>
        <a:graphic>
          <a:graphicData uri="http://schemas.openxmlformats.org/presentationml/2006/ole">
            <mc:AlternateContent xmlns:mc="http://schemas.openxmlformats.org/markup-compatibility/2006">
              <mc:Choice xmlns:v="urn:schemas-microsoft-com:vml" Requires="v">
                <p:oleObj spid="_x0000_s235567" name="Equation" r:id="rId16" imgW="444240" imgH="431640" progId="Equation.DSMT4">
                  <p:embed/>
                </p:oleObj>
              </mc:Choice>
              <mc:Fallback>
                <p:oleObj name="Equation" r:id="rId16" imgW="444240" imgH="431640" progId="Equation.DSMT4">
                  <p:embed/>
                  <p:pic>
                    <p:nvPicPr>
                      <p:cNvPr id="0" name="Picture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49500" y="4812633"/>
                        <a:ext cx="711200"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4"/>
          <p:cNvGraphicFramePr>
            <a:graphicFrameLocks noChangeAspect="1"/>
          </p:cNvGraphicFramePr>
          <p:nvPr/>
        </p:nvGraphicFramePr>
        <p:xfrm>
          <a:off x="2447004" y="5622004"/>
          <a:ext cx="628650" cy="690563"/>
        </p:xfrm>
        <a:graphic>
          <a:graphicData uri="http://schemas.openxmlformats.org/presentationml/2006/ole">
            <mc:AlternateContent xmlns:mc="http://schemas.openxmlformats.org/markup-compatibility/2006">
              <mc:Choice xmlns:v="urn:schemas-microsoft-com:vml" Requires="v">
                <p:oleObj spid="_x0000_s235568" name="Equation" r:id="rId17" imgW="393480" imgH="431640" progId="Equation.DSMT4">
                  <p:embed/>
                </p:oleObj>
              </mc:Choice>
              <mc:Fallback>
                <p:oleObj name="Equation" r:id="rId17" imgW="393480" imgH="431640" progId="Equation.DSMT4">
                  <p:embed/>
                  <p:pic>
                    <p:nvPicPr>
                      <p:cNvPr id="0" name="Picture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47004" y="5622004"/>
                        <a:ext cx="628650"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4"/>
          <p:cNvGraphicFramePr>
            <a:graphicFrameLocks noChangeAspect="1"/>
          </p:cNvGraphicFramePr>
          <p:nvPr/>
        </p:nvGraphicFramePr>
        <p:xfrm>
          <a:off x="3212385" y="3965575"/>
          <a:ext cx="485775" cy="628650"/>
        </p:xfrm>
        <a:graphic>
          <a:graphicData uri="http://schemas.openxmlformats.org/presentationml/2006/ole">
            <mc:AlternateContent xmlns:mc="http://schemas.openxmlformats.org/markup-compatibility/2006">
              <mc:Choice xmlns:v="urn:schemas-microsoft-com:vml" Requires="v">
                <p:oleObj spid="_x0000_s235569" name="Equation" r:id="rId19" imgW="304560" imgH="393480" progId="Equation.DSMT4">
                  <p:embed/>
                </p:oleObj>
              </mc:Choice>
              <mc:Fallback>
                <p:oleObj name="Equation" r:id="rId19" imgW="304560" imgH="393480" progId="Equation.DSMT4">
                  <p:embed/>
                  <p:pic>
                    <p:nvPicPr>
                      <p:cNvPr id="0" name="Picture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12385" y="3965575"/>
                        <a:ext cx="48577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 name="Object 4"/>
          <p:cNvGraphicFramePr>
            <a:graphicFrameLocks noChangeAspect="1"/>
          </p:cNvGraphicFramePr>
          <p:nvPr/>
        </p:nvGraphicFramePr>
        <p:xfrm>
          <a:off x="3120104" y="4806950"/>
          <a:ext cx="485775" cy="628650"/>
        </p:xfrm>
        <a:graphic>
          <a:graphicData uri="http://schemas.openxmlformats.org/presentationml/2006/ole">
            <mc:AlternateContent xmlns:mc="http://schemas.openxmlformats.org/markup-compatibility/2006">
              <mc:Choice xmlns:v="urn:schemas-microsoft-com:vml" Requires="v">
                <p:oleObj spid="_x0000_s235570" name="Equation" r:id="rId21" imgW="304560" imgH="393480" progId="Equation.DSMT4">
                  <p:embed/>
                </p:oleObj>
              </mc:Choice>
              <mc:Fallback>
                <p:oleObj name="Equation" r:id="rId21" imgW="304560" imgH="393480" progId="Equation.DSMT4">
                  <p:embed/>
                  <p:pic>
                    <p:nvPicPr>
                      <p:cNvPr id="0" name="Picture 1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20104" y="4806950"/>
                        <a:ext cx="48577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4"/>
          <p:cNvGraphicFramePr>
            <a:graphicFrameLocks noChangeAspect="1"/>
          </p:cNvGraphicFramePr>
          <p:nvPr/>
        </p:nvGraphicFramePr>
        <p:xfrm>
          <a:off x="3148013" y="5781009"/>
          <a:ext cx="446087" cy="325437"/>
        </p:xfrm>
        <a:graphic>
          <a:graphicData uri="http://schemas.openxmlformats.org/presentationml/2006/ole">
            <mc:AlternateContent xmlns:mc="http://schemas.openxmlformats.org/markup-compatibility/2006">
              <mc:Choice xmlns:v="urn:schemas-microsoft-com:vml" Requires="v">
                <p:oleObj spid="_x0000_s235571" name="Equation" r:id="rId23" imgW="279360" imgH="203040" progId="Equation.DSMT4">
                  <p:embed/>
                </p:oleObj>
              </mc:Choice>
              <mc:Fallback>
                <p:oleObj name="Equation" r:id="rId23" imgW="279360" imgH="203040" progId="Equation.DSMT4">
                  <p:embed/>
                  <p:pic>
                    <p:nvPicPr>
                      <p:cNvPr id="0" name="Picture 1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48013" y="5781009"/>
                        <a:ext cx="446087"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 name="Rectangle 29"/>
          <p:cNvSpPr/>
          <p:nvPr/>
        </p:nvSpPr>
        <p:spPr bwMode="auto">
          <a:xfrm>
            <a:off x="5549694" y="2703052"/>
            <a:ext cx="2599200" cy="311150"/>
          </a:xfrm>
          <a:prstGeom prst="rect">
            <a:avLst/>
          </a:prstGeom>
          <a:solidFill>
            <a:srgbClr val="FF94AF">
              <a:alpha val="30196"/>
            </a:srgbClr>
          </a:solid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34" charset="0"/>
            </a:endParaRPr>
          </a:p>
        </p:txBody>
      </p:sp>
      <p:pic>
        <p:nvPicPr>
          <p:cNvPr id="235536" name="Picture 16"/>
          <p:cNvPicPr>
            <a:picLocks noChangeAspect="1" noChangeArrowheads="1"/>
          </p:cNvPicPr>
          <p:nvPr/>
        </p:nvPicPr>
        <p:blipFill>
          <a:blip r:embed="rId25"/>
          <a:srcRect/>
          <a:stretch>
            <a:fillRect/>
          </a:stretch>
        </p:blipFill>
        <p:spPr bwMode="auto">
          <a:xfrm>
            <a:off x="5549900" y="4140200"/>
            <a:ext cx="2489200" cy="796544"/>
          </a:xfrm>
          <a:prstGeom prst="rect">
            <a:avLst/>
          </a:prstGeom>
          <a:noFill/>
          <a:ln w="9525">
            <a:noFill/>
            <a:miter lim="800000"/>
            <a:headEnd/>
            <a:tailEnd/>
          </a:ln>
          <a:effectLst/>
        </p:spPr>
      </p:pic>
      <p:sp>
        <p:nvSpPr>
          <p:cNvPr id="36" name="Rectangle 35"/>
          <p:cNvSpPr/>
          <p:nvPr/>
        </p:nvSpPr>
        <p:spPr bwMode="auto">
          <a:xfrm>
            <a:off x="6999150" y="4957200"/>
            <a:ext cx="1440000" cy="7200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34" charset="0"/>
            </a:endParaRPr>
          </a:p>
        </p:txBody>
      </p:sp>
      <p:graphicFrame>
        <p:nvGraphicFramePr>
          <p:cNvPr id="283658" name="Object 16"/>
          <p:cNvGraphicFramePr>
            <a:graphicFrameLocks noChangeAspect="1"/>
          </p:cNvGraphicFramePr>
          <p:nvPr/>
        </p:nvGraphicFramePr>
        <p:xfrm>
          <a:off x="5313363" y="5340350"/>
          <a:ext cx="2944812" cy="630238"/>
        </p:xfrm>
        <a:graphic>
          <a:graphicData uri="http://schemas.openxmlformats.org/presentationml/2006/ole">
            <mc:AlternateContent xmlns:mc="http://schemas.openxmlformats.org/markup-compatibility/2006">
              <mc:Choice xmlns:v="urn:schemas-microsoft-com:vml" Requires="v">
                <p:oleObj spid="_x0000_s235572" name="Equation" r:id="rId26" imgW="1841400" imgH="393480" progId="Equation.DSMT4">
                  <p:embed/>
                </p:oleObj>
              </mc:Choice>
              <mc:Fallback>
                <p:oleObj name="Equation" r:id="rId26" imgW="1841400" imgH="393480" progId="Equation.DSMT4">
                  <p:embed/>
                  <p:pic>
                    <p:nvPicPr>
                      <p:cNvPr id="0" name="Picture 1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313363" y="5340350"/>
                        <a:ext cx="2944812" cy="63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1000"/>
                                        <p:tgtEl>
                                          <p:spTgt spid="9">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slide(fromLeft)">
                                      <p:cBhvr>
                                        <p:cTn id="19" dur="500"/>
                                        <p:tgtEl>
                                          <p:spTgt spid="13"/>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10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10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1000"/>
                                        <p:tgtEl>
                                          <p:spTgt spid="25"/>
                                        </p:tgtEl>
                                      </p:cBhvr>
                                    </p:animEffect>
                                  </p:childTnLst>
                                </p:cTn>
                              </p:par>
                            </p:childTnLst>
                          </p:cTn>
                        </p:par>
                        <p:par>
                          <p:cTn id="44" fill="hold">
                            <p:stCondLst>
                              <p:cond delay="1000"/>
                            </p:stCondLst>
                            <p:childTnLst>
                              <p:par>
                                <p:cTn id="45" presetID="54" presetClass="entr" presetSubtype="0" accel="100000" fill="hold" grpId="0" nodeType="afterEffect">
                                  <p:stCondLst>
                                    <p:cond delay="0"/>
                                  </p:stCondLst>
                                  <p:childTnLst>
                                    <p:set>
                                      <p:cBhvr>
                                        <p:cTn id="46" dur="1" fill="hold">
                                          <p:stCondLst>
                                            <p:cond delay="0"/>
                                          </p:stCondLst>
                                        </p:cTn>
                                        <p:tgtEl>
                                          <p:spTgt spid="33"/>
                                        </p:tgtEl>
                                        <p:attrNameLst>
                                          <p:attrName>style.visibility</p:attrName>
                                        </p:attrNameLst>
                                      </p:cBhvr>
                                      <p:to>
                                        <p:strVal val="visible"/>
                                      </p:to>
                                    </p:set>
                                    <p:anim calcmode="lin" valueType="num">
                                      <p:cBhvr>
                                        <p:cTn id="47" dur="1000" fill="hold"/>
                                        <p:tgtEl>
                                          <p:spTgt spid="33"/>
                                        </p:tgtEl>
                                        <p:attrNameLst>
                                          <p:attrName>ppt_w</p:attrName>
                                        </p:attrNameLst>
                                      </p:cBhvr>
                                      <p:tavLst>
                                        <p:tav tm="0">
                                          <p:val>
                                            <p:strVal val="#ppt_w*0.05"/>
                                          </p:val>
                                        </p:tav>
                                        <p:tav tm="100000">
                                          <p:val>
                                            <p:strVal val="#ppt_w"/>
                                          </p:val>
                                        </p:tav>
                                      </p:tavLst>
                                    </p:anim>
                                    <p:anim calcmode="lin" valueType="num">
                                      <p:cBhvr>
                                        <p:cTn id="48" dur="1000" fill="hold"/>
                                        <p:tgtEl>
                                          <p:spTgt spid="33"/>
                                        </p:tgtEl>
                                        <p:attrNameLst>
                                          <p:attrName>ppt_h</p:attrName>
                                        </p:attrNameLst>
                                      </p:cBhvr>
                                      <p:tavLst>
                                        <p:tav tm="0">
                                          <p:val>
                                            <p:strVal val="#ppt_h"/>
                                          </p:val>
                                        </p:tav>
                                        <p:tav tm="100000">
                                          <p:val>
                                            <p:strVal val="#ppt_h"/>
                                          </p:val>
                                        </p:tav>
                                      </p:tavLst>
                                    </p:anim>
                                    <p:anim calcmode="lin" valueType="num">
                                      <p:cBhvr>
                                        <p:cTn id="49" dur="1000" fill="hold"/>
                                        <p:tgtEl>
                                          <p:spTgt spid="33"/>
                                        </p:tgtEl>
                                        <p:attrNameLst>
                                          <p:attrName>ppt_x</p:attrName>
                                        </p:attrNameLst>
                                      </p:cBhvr>
                                      <p:tavLst>
                                        <p:tav tm="0">
                                          <p:val>
                                            <p:strVal val="#ppt_x-.2"/>
                                          </p:val>
                                        </p:tav>
                                        <p:tav tm="100000">
                                          <p:val>
                                            <p:strVal val="#ppt_x"/>
                                          </p:val>
                                        </p:tav>
                                      </p:tavLst>
                                    </p:anim>
                                    <p:anim calcmode="lin" valueType="num">
                                      <p:cBhvr>
                                        <p:cTn id="50" dur="1000" fill="hold"/>
                                        <p:tgtEl>
                                          <p:spTgt spid="33"/>
                                        </p:tgtEl>
                                        <p:attrNameLst>
                                          <p:attrName>ppt_y</p:attrName>
                                        </p:attrNameLst>
                                      </p:cBhvr>
                                      <p:tavLst>
                                        <p:tav tm="0">
                                          <p:val>
                                            <p:strVal val="#ppt_y"/>
                                          </p:val>
                                        </p:tav>
                                        <p:tav tm="100000">
                                          <p:val>
                                            <p:strVal val="#ppt_y"/>
                                          </p:val>
                                        </p:tav>
                                      </p:tavLst>
                                    </p:anim>
                                    <p:animEffect transition="in" filter="fade">
                                      <p:cBhvr>
                                        <p:cTn id="51" dur="1000"/>
                                        <p:tgtEl>
                                          <p:spTgt spid="33"/>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10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1000"/>
                                        <p:tgtEl>
                                          <p:spTgt spid="2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1000"/>
                                        <p:tgtEl>
                                          <p:spTgt spid="27"/>
                                        </p:tgtEl>
                                      </p:cBhvr>
                                    </p:animEffect>
                                  </p:childTnLst>
                                </p:cTn>
                              </p:par>
                            </p:childTnLst>
                          </p:cTn>
                        </p:par>
                        <p:par>
                          <p:cTn id="67" fill="hold">
                            <p:stCondLst>
                              <p:cond delay="1000"/>
                            </p:stCondLst>
                            <p:childTnLst>
                              <p:par>
                                <p:cTn id="68" presetID="54" presetClass="entr" presetSubtype="0" accel="100000" fill="hold" grpId="0" nodeType="afterEffect">
                                  <p:stCondLst>
                                    <p:cond delay="0"/>
                                  </p:stCondLst>
                                  <p:childTnLst>
                                    <p:set>
                                      <p:cBhvr>
                                        <p:cTn id="69" dur="1" fill="hold">
                                          <p:stCondLst>
                                            <p:cond delay="0"/>
                                          </p:stCondLst>
                                        </p:cTn>
                                        <p:tgtEl>
                                          <p:spTgt spid="34"/>
                                        </p:tgtEl>
                                        <p:attrNameLst>
                                          <p:attrName>style.visibility</p:attrName>
                                        </p:attrNameLst>
                                      </p:cBhvr>
                                      <p:to>
                                        <p:strVal val="visible"/>
                                      </p:to>
                                    </p:set>
                                    <p:anim calcmode="lin" valueType="num">
                                      <p:cBhvr>
                                        <p:cTn id="70" dur="1000" fill="hold"/>
                                        <p:tgtEl>
                                          <p:spTgt spid="34"/>
                                        </p:tgtEl>
                                        <p:attrNameLst>
                                          <p:attrName>ppt_w</p:attrName>
                                        </p:attrNameLst>
                                      </p:cBhvr>
                                      <p:tavLst>
                                        <p:tav tm="0">
                                          <p:val>
                                            <p:strVal val="#ppt_w*0.05"/>
                                          </p:val>
                                        </p:tav>
                                        <p:tav tm="100000">
                                          <p:val>
                                            <p:strVal val="#ppt_w"/>
                                          </p:val>
                                        </p:tav>
                                      </p:tavLst>
                                    </p:anim>
                                    <p:anim calcmode="lin" valueType="num">
                                      <p:cBhvr>
                                        <p:cTn id="71" dur="1000" fill="hold"/>
                                        <p:tgtEl>
                                          <p:spTgt spid="34"/>
                                        </p:tgtEl>
                                        <p:attrNameLst>
                                          <p:attrName>ppt_h</p:attrName>
                                        </p:attrNameLst>
                                      </p:cBhvr>
                                      <p:tavLst>
                                        <p:tav tm="0">
                                          <p:val>
                                            <p:strVal val="#ppt_h"/>
                                          </p:val>
                                        </p:tav>
                                        <p:tav tm="100000">
                                          <p:val>
                                            <p:strVal val="#ppt_h"/>
                                          </p:val>
                                        </p:tav>
                                      </p:tavLst>
                                    </p:anim>
                                    <p:anim calcmode="lin" valueType="num">
                                      <p:cBhvr>
                                        <p:cTn id="72" dur="1000" fill="hold"/>
                                        <p:tgtEl>
                                          <p:spTgt spid="34"/>
                                        </p:tgtEl>
                                        <p:attrNameLst>
                                          <p:attrName>ppt_x</p:attrName>
                                        </p:attrNameLst>
                                      </p:cBhvr>
                                      <p:tavLst>
                                        <p:tav tm="0">
                                          <p:val>
                                            <p:strVal val="#ppt_x-.2"/>
                                          </p:val>
                                        </p:tav>
                                        <p:tav tm="100000">
                                          <p:val>
                                            <p:strVal val="#ppt_x"/>
                                          </p:val>
                                        </p:tav>
                                      </p:tavLst>
                                    </p:anim>
                                    <p:anim calcmode="lin" valueType="num">
                                      <p:cBhvr>
                                        <p:cTn id="73" dur="1000" fill="hold"/>
                                        <p:tgtEl>
                                          <p:spTgt spid="34"/>
                                        </p:tgtEl>
                                        <p:attrNameLst>
                                          <p:attrName>ppt_y</p:attrName>
                                        </p:attrNameLst>
                                      </p:cBhvr>
                                      <p:tavLst>
                                        <p:tav tm="0">
                                          <p:val>
                                            <p:strVal val="#ppt_y"/>
                                          </p:val>
                                        </p:tav>
                                        <p:tav tm="100000">
                                          <p:val>
                                            <p:strVal val="#ppt_y"/>
                                          </p:val>
                                        </p:tav>
                                      </p:tavLst>
                                    </p:anim>
                                    <p:animEffect transition="in" filter="fade">
                                      <p:cBhvr>
                                        <p:cTn id="74" dur="1000"/>
                                        <p:tgtEl>
                                          <p:spTgt spid="34"/>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24"/>
                                        </p:tgtEl>
                                        <p:attrNameLst>
                                          <p:attrName>style.visibility</p:attrName>
                                        </p:attrNameLst>
                                      </p:cBhvr>
                                      <p:to>
                                        <p:strVal val="visible"/>
                                      </p:to>
                                    </p:set>
                                    <p:animEffect transition="in" filter="fade">
                                      <p:cBhvr>
                                        <p:cTn id="84" dur="1000"/>
                                        <p:tgtEl>
                                          <p:spTgt spid="24"/>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fade">
                                      <p:cBhvr>
                                        <p:cTn id="89" dur="1000"/>
                                        <p:tgtEl>
                                          <p:spTgt spid="28"/>
                                        </p:tgtEl>
                                      </p:cBhvr>
                                    </p:animEffect>
                                  </p:childTnLst>
                                </p:cTn>
                              </p:par>
                            </p:childTnLst>
                          </p:cTn>
                        </p:par>
                        <p:par>
                          <p:cTn id="90" fill="hold">
                            <p:stCondLst>
                              <p:cond delay="1000"/>
                            </p:stCondLst>
                            <p:childTnLst>
                              <p:par>
                                <p:cTn id="91" presetID="54" presetClass="entr" presetSubtype="0" accel="100000" fill="hold" grpId="0" nodeType="afterEffect">
                                  <p:stCondLst>
                                    <p:cond delay="0"/>
                                  </p:stCondLst>
                                  <p:childTnLst>
                                    <p:set>
                                      <p:cBhvr>
                                        <p:cTn id="92" dur="1" fill="hold">
                                          <p:stCondLst>
                                            <p:cond delay="0"/>
                                          </p:stCondLst>
                                        </p:cTn>
                                        <p:tgtEl>
                                          <p:spTgt spid="35"/>
                                        </p:tgtEl>
                                        <p:attrNameLst>
                                          <p:attrName>style.visibility</p:attrName>
                                        </p:attrNameLst>
                                      </p:cBhvr>
                                      <p:to>
                                        <p:strVal val="visible"/>
                                      </p:to>
                                    </p:set>
                                    <p:anim calcmode="lin" valueType="num">
                                      <p:cBhvr>
                                        <p:cTn id="93" dur="1000" fill="hold"/>
                                        <p:tgtEl>
                                          <p:spTgt spid="35"/>
                                        </p:tgtEl>
                                        <p:attrNameLst>
                                          <p:attrName>ppt_w</p:attrName>
                                        </p:attrNameLst>
                                      </p:cBhvr>
                                      <p:tavLst>
                                        <p:tav tm="0">
                                          <p:val>
                                            <p:strVal val="#ppt_w*0.05"/>
                                          </p:val>
                                        </p:tav>
                                        <p:tav tm="100000">
                                          <p:val>
                                            <p:strVal val="#ppt_w"/>
                                          </p:val>
                                        </p:tav>
                                      </p:tavLst>
                                    </p:anim>
                                    <p:anim calcmode="lin" valueType="num">
                                      <p:cBhvr>
                                        <p:cTn id="94" dur="1000" fill="hold"/>
                                        <p:tgtEl>
                                          <p:spTgt spid="35"/>
                                        </p:tgtEl>
                                        <p:attrNameLst>
                                          <p:attrName>ppt_h</p:attrName>
                                        </p:attrNameLst>
                                      </p:cBhvr>
                                      <p:tavLst>
                                        <p:tav tm="0">
                                          <p:val>
                                            <p:strVal val="#ppt_h"/>
                                          </p:val>
                                        </p:tav>
                                        <p:tav tm="100000">
                                          <p:val>
                                            <p:strVal val="#ppt_h"/>
                                          </p:val>
                                        </p:tav>
                                      </p:tavLst>
                                    </p:anim>
                                    <p:anim calcmode="lin" valueType="num">
                                      <p:cBhvr>
                                        <p:cTn id="95" dur="1000" fill="hold"/>
                                        <p:tgtEl>
                                          <p:spTgt spid="35"/>
                                        </p:tgtEl>
                                        <p:attrNameLst>
                                          <p:attrName>ppt_x</p:attrName>
                                        </p:attrNameLst>
                                      </p:cBhvr>
                                      <p:tavLst>
                                        <p:tav tm="0">
                                          <p:val>
                                            <p:strVal val="#ppt_x-.2"/>
                                          </p:val>
                                        </p:tav>
                                        <p:tav tm="100000">
                                          <p:val>
                                            <p:strVal val="#ppt_x"/>
                                          </p:val>
                                        </p:tav>
                                      </p:tavLst>
                                    </p:anim>
                                    <p:anim calcmode="lin" valueType="num">
                                      <p:cBhvr>
                                        <p:cTn id="96" dur="1000" fill="hold"/>
                                        <p:tgtEl>
                                          <p:spTgt spid="35"/>
                                        </p:tgtEl>
                                        <p:attrNameLst>
                                          <p:attrName>ppt_y</p:attrName>
                                        </p:attrNameLst>
                                      </p:cBhvr>
                                      <p:tavLst>
                                        <p:tav tm="0">
                                          <p:val>
                                            <p:strVal val="#ppt_y"/>
                                          </p:val>
                                        </p:tav>
                                        <p:tav tm="100000">
                                          <p:val>
                                            <p:strVal val="#ppt_y"/>
                                          </p:val>
                                        </p:tav>
                                      </p:tavLst>
                                    </p:anim>
                                    <p:animEffect transition="in" filter="fade">
                                      <p:cBhvr>
                                        <p:cTn id="97" dur="1000"/>
                                        <p:tgtEl>
                                          <p:spTgt spid="3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30"/>
                                        </p:tgtEl>
                                        <p:attrNameLst>
                                          <p:attrName>style.visibility</p:attrName>
                                        </p:attrNameLst>
                                      </p:cBhvr>
                                      <p:to>
                                        <p:strVal val="visible"/>
                                      </p:to>
                                    </p:set>
                                    <p:animEffect transition="in" filter="wipe(left)">
                                      <p:cBhvr>
                                        <p:cTn id="102" dur="1000"/>
                                        <p:tgtEl>
                                          <p:spTgt spid="30"/>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235536"/>
                                        </p:tgtEl>
                                        <p:attrNameLst>
                                          <p:attrName>style.visibility</p:attrName>
                                        </p:attrNameLst>
                                      </p:cBhvr>
                                      <p:to>
                                        <p:strVal val="visible"/>
                                      </p:to>
                                    </p:set>
                                    <p:animEffect transition="in" filter="fade">
                                      <p:cBhvr>
                                        <p:cTn id="107" dur="1000"/>
                                        <p:tgtEl>
                                          <p:spTgt spid="235536"/>
                                        </p:tgtEl>
                                      </p:cBhvr>
                                    </p:animEffect>
                                  </p:childTnLst>
                                </p:cTn>
                              </p:par>
                            </p:childTnLst>
                          </p:cTn>
                        </p:par>
                        <p:par>
                          <p:cTn id="108" fill="hold">
                            <p:stCondLst>
                              <p:cond delay="1000"/>
                            </p:stCondLst>
                            <p:childTnLst>
                              <p:par>
                                <p:cTn id="109" presetID="54" presetClass="entr" presetSubtype="0" accel="100000" fill="hold" grpId="0" nodeType="afterEffect">
                                  <p:stCondLst>
                                    <p:cond delay="0"/>
                                  </p:stCondLst>
                                  <p:childTnLst>
                                    <p:set>
                                      <p:cBhvr>
                                        <p:cTn id="110" dur="1" fill="hold">
                                          <p:stCondLst>
                                            <p:cond delay="0"/>
                                          </p:stCondLst>
                                        </p:cTn>
                                        <p:tgtEl>
                                          <p:spTgt spid="36"/>
                                        </p:tgtEl>
                                        <p:attrNameLst>
                                          <p:attrName>style.visibility</p:attrName>
                                        </p:attrNameLst>
                                      </p:cBhvr>
                                      <p:to>
                                        <p:strVal val="visible"/>
                                      </p:to>
                                    </p:set>
                                    <p:anim calcmode="lin" valueType="num">
                                      <p:cBhvr>
                                        <p:cTn id="111" dur="1000" fill="hold"/>
                                        <p:tgtEl>
                                          <p:spTgt spid="36"/>
                                        </p:tgtEl>
                                        <p:attrNameLst>
                                          <p:attrName>ppt_w</p:attrName>
                                        </p:attrNameLst>
                                      </p:cBhvr>
                                      <p:tavLst>
                                        <p:tav tm="0">
                                          <p:val>
                                            <p:strVal val="#ppt_w*0.05"/>
                                          </p:val>
                                        </p:tav>
                                        <p:tav tm="100000">
                                          <p:val>
                                            <p:strVal val="#ppt_w"/>
                                          </p:val>
                                        </p:tav>
                                      </p:tavLst>
                                    </p:anim>
                                    <p:anim calcmode="lin" valueType="num">
                                      <p:cBhvr>
                                        <p:cTn id="112" dur="1000" fill="hold"/>
                                        <p:tgtEl>
                                          <p:spTgt spid="36"/>
                                        </p:tgtEl>
                                        <p:attrNameLst>
                                          <p:attrName>ppt_h</p:attrName>
                                        </p:attrNameLst>
                                      </p:cBhvr>
                                      <p:tavLst>
                                        <p:tav tm="0">
                                          <p:val>
                                            <p:strVal val="#ppt_h"/>
                                          </p:val>
                                        </p:tav>
                                        <p:tav tm="100000">
                                          <p:val>
                                            <p:strVal val="#ppt_h"/>
                                          </p:val>
                                        </p:tav>
                                      </p:tavLst>
                                    </p:anim>
                                    <p:anim calcmode="lin" valueType="num">
                                      <p:cBhvr>
                                        <p:cTn id="113" dur="1000" fill="hold"/>
                                        <p:tgtEl>
                                          <p:spTgt spid="36"/>
                                        </p:tgtEl>
                                        <p:attrNameLst>
                                          <p:attrName>ppt_x</p:attrName>
                                        </p:attrNameLst>
                                      </p:cBhvr>
                                      <p:tavLst>
                                        <p:tav tm="0">
                                          <p:val>
                                            <p:strVal val="#ppt_x-.2"/>
                                          </p:val>
                                        </p:tav>
                                        <p:tav tm="100000">
                                          <p:val>
                                            <p:strVal val="#ppt_x"/>
                                          </p:val>
                                        </p:tav>
                                      </p:tavLst>
                                    </p:anim>
                                    <p:anim calcmode="lin" valueType="num">
                                      <p:cBhvr>
                                        <p:cTn id="114" dur="1000" fill="hold"/>
                                        <p:tgtEl>
                                          <p:spTgt spid="36"/>
                                        </p:tgtEl>
                                        <p:attrNameLst>
                                          <p:attrName>ppt_y</p:attrName>
                                        </p:attrNameLst>
                                      </p:cBhvr>
                                      <p:tavLst>
                                        <p:tav tm="0">
                                          <p:val>
                                            <p:strVal val="#ppt_y"/>
                                          </p:val>
                                        </p:tav>
                                        <p:tav tm="100000">
                                          <p:val>
                                            <p:strVal val="#ppt_y"/>
                                          </p:val>
                                        </p:tav>
                                      </p:tavLst>
                                    </p:anim>
                                    <p:animEffect transition="in" filter="fade">
                                      <p:cBhvr>
                                        <p:cTn id="115" dur="1000"/>
                                        <p:tgtEl>
                                          <p:spTgt spid="36"/>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283658"/>
                                        </p:tgtEl>
                                        <p:attrNameLst>
                                          <p:attrName>style.visibility</p:attrName>
                                        </p:attrNameLst>
                                      </p:cBhvr>
                                      <p:to>
                                        <p:strVal val="visible"/>
                                      </p:to>
                                    </p:set>
                                    <p:animEffect transition="in" filter="fade">
                                      <p:cBhvr>
                                        <p:cTn id="120" dur="1000"/>
                                        <p:tgtEl>
                                          <p:spTgt spid="283658"/>
                                        </p:tgtEl>
                                      </p:cBhvr>
                                    </p:animEffect>
                                  </p:childTnLst>
                                </p:cTn>
                              </p:par>
                            </p:childTnLst>
                          </p:cTn>
                        </p:par>
                        <p:par>
                          <p:cTn id="121" fill="hold">
                            <p:stCondLst>
                              <p:cond delay="1000"/>
                            </p:stCondLst>
                            <p:childTnLst>
                              <p:par>
                                <p:cTn id="122" presetID="54" presetClass="entr" presetSubtype="0" accel="100000" fill="hold" grpId="0" nodeType="afterEffect">
                                  <p:stCondLst>
                                    <p:cond delay="0"/>
                                  </p:stCondLst>
                                  <p:childTnLst>
                                    <p:set>
                                      <p:cBhvr>
                                        <p:cTn id="123" dur="1" fill="hold">
                                          <p:stCondLst>
                                            <p:cond delay="0"/>
                                          </p:stCondLst>
                                        </p:cTn>
                                        <p:tgtEl>
                                          <p:spTgt spid="38"/>
                                        </p:tgtEl>
                                        <p:attrNameLst>
                                          <p:attrName>style.visibility</p:attrName>
                                        </p:attrNameLst>
                                      </p:cBhvr>
                                      <p:to>
                                        <p:strVal val="visible"/>
                                      </p:to>
                                    </p:set>
                                    <p:anim calcmode="lin" valueType="num">
                                      <p:cBhvr>
                                        <p:cTn id="124" dur="1000" fill="hold"/>
                                        <p:tgtEl>
                                          <p:spTgt spid="38"/>
                                        </p:tgtEl>
                                        <p:attrNameLst>
                                          <p:attrName>ppt_w</p:attrName>
                                        </p:attrNameLst>
                                      </p:cBhvr>
                                      <p:tavLst>
                                        <p:tav tm="0">
                                          <p:val>
                                            <p:strVal val="#ppt_w*0.05"/>
                                          </p:val>
                                        </p:tav>
                                        <p:tav tm="100000">
                                          <p:val>
                                            <p:strVal val="#ppt_w"/>
                                          </p:val>
                                        </p:tav>
                                      </p:tavLst>
                                    </p:anim>
                                    <p:anim calcmode="lin" valueType="num">
                                      <p:cBhvr>
                                        <p:cTn id="125" dur="1000" fill="hold"/>
                                        <p:tgtEl>
                                          <p:spTgt spid="38"/>
                                        </p:tgtEl>
                                        <p:attrNameLst>
                                          <p:attrName>ppt_h</p:attrName>
                                        </p:attrNameLst>
                                      </p:cBhvr>
                                      <p:tavLst>
                                        <p:tav tm="0">
                                          <p:val>
                                            <p:strVal val="#ppt_h"/>
                                          </p:val>
                                        </p:tav>
                                        <p:tav tm="100000">
                                          <p:val>
                                            <p:strVal val="#ppt_h"/>
                                          </p:val>
                                        </p:tav>
                                      </p:tavLst>
                                    </p:anim>
                                    <p:anim calcmode="lin" valueType="num">
                                      <p:cBhvr>
                                        <p:cTn id="126" dur="1000" fill="hold"/>
                                        <p:tgtEl>
                                          <p:spTgt spid="38"/>
                                        </p:tgtEl>
                                        <p:attrNameLst>
                                          <p:attrName>ppt_x</p:attrName>
                                        </p:attrNameLst>
                                      </p:cBhvr>
                                      <p:tavLst>
                                        <p:tav tm="0">
                                          <p:val>
                                            <p:strVal val="#ppt_x-.2"/>
                                          </p:val>
                                        </p:tav>
                                        <p:tav tm="100000">
                                          <p:val>
                                            <p:strVal val="#ppt_x"/>
                                          </p:val>
                                        </p:tav>
                                      </p:tavLst>
                                    </p:anim>
                                    <p:anim calcmode="lin" valueType="num">
                                      <p:cBhvr>
                                        <p:cTn id="127" dur="1000" fill="hold"/>
                                        <p:tgtEl>
                                          <p:spTgt spid="38"/>
                                        </p:tgtEl>
                                        <p:attrNameLst>
                                          <p:attrName>ppt_y</p:attrName>
                                        </p:attrNameLst>
                                      </p:cBhvr>
                                      <p:tavLst>
                                        <p:tav tm="0">
                                          <p:val>
                                            <p:strVal val="#ppt_y"/>
                                          </p:val>
                                        </p:tav>
                                        <p:tav tm="100000">
                                          <p:val>
                                            <p:strVal val="#ppt_y"/>
                                          </p:val>
                                        </p:tav>
                                      </p:tavLst>
                                    </p:anim>
                                    <p:animEffect transition="in" filter="fade">
                                      <p:cBhvr>
                                        <p:cTn id="128"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3" grpId="0" animBg="1"/>
      <p:bldP spid="34" grpId="0" animBg="1"/>
      <p:bldP spid="35" grpId="0" animBg="1"/>
      <p:bldP spid="9" grpId="0" build="p"/>
      <p:bldP spid="13" grpId="0" animBg="1"/>
      <p:bldP spid="30" grpId="0" animBg="1"/>
      <p:bldP spid="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bwMode="auto">
          <a:xfrm>
            <a:off x="6305550" y="3310398"/>
            <a:ext cx="1368000" cy="61200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37" name="Rectangle 36"/>
          <p:cNvSpPr/>
          <p:nvPr/>
        </p:nvSpPr>
        <p:spPr bwMode="auto">
          <a:xfrm>
            <a:off x="6483350" y="4169902"/>
            <a:ext cx="1866900" cy="68400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38" name="Rectangle 37"/>
          <p:cNvSpPr/>
          <p:nvPr/>
        </p:nvSpPr>
        <p:spPr bwMode="auto">
          <a:xfrm>
            <a:off x="4349956" y="5073650"/>
            <a:ext cx="2376000" cy="61200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39" name="Rectangle 38"/>
          <p:cNvSpPr/>
          <p:nvPr/>
        </p:nvSpPr>
        <p:spPr bwMode="auto">
          <a:xfrm>
            <a:off x="6883400" y="5884256"/>
            <a:ext cx="400050" cy="68400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Conditional Probability Distributions</a:t>
            </a:r>
          </a:p>
        </p:txBody>
      </p:sp>
      <p:sp>
        <p:nvSpPr>
          <p:cNvPr id="22"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3.4</a:t>
            </a:r>
          </a:p>
        </p:txBody>
      </p:sp>
      <p:sp>
        <p:nvSpPr>
          <p:cNvPr id="26"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Joint Probability Distributions</a:t>
            </a:r>
          </a:p>
        </p:txBody>
      </p:sp>
      <p:sp>
        <p:nvSpPr>
          <p:cNvPr id="8" name="Rectangle 2"/>
          <p:cNvSpPr>
            <a:spLocks noChangeArrowheads="1"/>
          </p:cNvSpPr>
          <p:nvPr/>
        </p:nvSpPr>
        <p:spPr bwMode="auto">
          <a:xfrm>
            <a:off x="71438" y="1061354"/>
            <a:ext cx="9072562" cy="293450"/>
          </a:xfrm>
          <a:prstGeom prst="rect">
            <a:avLst/>
          </a:prstGeom>
          <a:noFill/>
          <a:ln w="9525">
            <a:noFill/>
            <a:miter lim="800000"/>
            <a:headEnd/>
            <a:tailEnd/>
          </a:ln>
        </p:spPr>
        <p:txBody>
          <a:bodyPr/>
          <a:lstStyle/>
          <a:p>
            <a:pPr algn="l">
              <a:lnSpc>
                <a:spcPct val="80000"/>
              </a:lnSpc>
              <a:spcBef>
                <a:spcPct val="30000"/>
              </a:spcBef>
              <a:buClr>
                <a:srgbClr val="FF2E62"/>
              </a:buClr>
            </a:pPr>
            <a:r>
              <a:rPr lang="en-US" sz="2000" dirty="0">
                <a:solidFill>
                  <a:schemeClr val="tx1"/>
                </a:solidFill>
              </a:rPr>
              <a:t>Given the joint density function</a:t>
            </a:r>
          </a:p>
        </p:txBody>
      </p:sp>
      <p:grpSp>
        <p:nvGrpSpPr>
          <p:cNvPr id="9" name="Group 8"/>
          <p:cNvGrpSpPr/>
          <p:nvPr/>
        </p:nvGrpSpPr>
        <p:grpSpPr>
          <a:xfrm>
            <a:off x="0" y="806450"/>
            <a:ext cx="727075" cy="720000"/>
            <a:chOff x="0" y="2701370"/>
            <a:chExt cx="727075" cy="720000"/>
          </a:xfrm>
        </p:grpSpPr>
        <p:sp>
          <p:nvSpPr>
            <p:cNvPr id="10" name="Rectangle 9"/>
            <p:cNvSpPr>
              <a:spLocks noChangeArrowheads="1"/>
            </p:cNvSpPr>
            <p:nvPr/>
          </p:nvSpPr>
          <p:spPr bwMode="auto">
            <a:xfrm>
              <a:off x="0" y="2850050"/>
              <a:ext cx="727075" cy="90000"/>
            </a:xfrm>
            <a:prstGeom prst="rect">
              <a:avLst/>
            </a:prstGeom>
            <a:solidFill>
              <a:srgbClr val="FF5781"/>
            </a:solidFill>
            <a:ln w="9525" algn="ctr">
              <a:noFill/>
              <a:miter lim="800000"/>
              <a:headEnd/>
              <a:tailEnd/>
            </a:ln>
          </p:spPr>
          <p:txBody>
            <a:bodyPr wrap="none" anchor="ctr"/>
            <a:lstStyle/>
            <a:p>
              <a:endParaRPr lang="en-US" dirty="0"/>
            </a:p>
          </p:txBody>
        </p:sp>
        <p:cxnSp>
          <p:nvCxnSpPr>
            <p:cNvPr id="11" name="Straight Connector 10"/>
            <p:cNvCxnSpPr/>
            <p:nvPr/>
          </p:nvCxnSpPr>
          <p:spPr bwMode="auto">
            <a:xfrm rot="16200000" flipH="1">
              <a:off x="-233000" y="3061370"/>
              <a:ext cx="720000" cy="0"/>
            </a:xfrm>
            <a:prstGeom prst="line">
              <a:avLst/>
            </a:prstGeom>
            <a:noFill/>
            <a:ln w="12700" cap="flat" cmpd="sng" algn="ctr">
              <a:solidFill>
                <a:srgbClr val="FF5781"/>
              </a:solidFill>
              <a:prstDash val="solid"/>
              <a:round/>
              <a:headEnd type="none" w="med" len="med"/>
              <a:tailEnd type="none" w="med" len="med"/>
            </a:ln>
            <a:effectLst/>
          </p:spPr>
        </p:cxnSp>
      </p:grpSp>
      <p:sp>
        <p:nvSpPr>
          <p:cNvPr id="12" name="Rectangle 11"/>
          <p:cNvSpPr/>
          <p:nvPr/>
        </p:nvSpPr>
        <p:spPr bwMode="auto">
          <a:xfrm>
            <a:off x="0" y="3073400"/>
            <a:ext cx="266700" cy="108000"/>
          </a:xfrm>
          <a:prstGeom prst="rect">
            <a:avLst/>
          </a:prstGeom>
          <a:solidFill>
            <a:srgbClr val="FF94A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34" charset="0"/>
            </a:endParaRPr>
          </a:p>
        </p:txBody>
      </p:sp>
      <p:graphicFrame>
        <p:nvGraphicFramePr>
          <p:cNvPr id="283658" name="Object 1"/>
          <p:cNvGraphicFramePr>
            <a:graphicFrameLocks noChangeAspect="1"/>
          </p:cNvGraphicFramePr>
          <p:nvPr/>
        </p:nvGraphicFramePr>
        <p:xfrm>
          <a:off x="749300" y="1309687"/>
          <a:ext cx="4618038" cy="1141413"/>
        </p:xfrm>
        <a:graphic>
          <a:graphicData uri="http://schemas.openxmlformats.org/presentationml/2006/ole">
            <mc:AlternateContent xmlns:mc="http://schemas.openxmlformats.org/markup-compatibility/2006">
              <mc:Choice xmlns:v="urn:schemas-microsoft-com:vml" Requires="v">
                <p:oleObj spid="_x0000_s270386" name="Equation" r:id="rId3" imgW="2565360" imgH="634680" progId="Equation.DSMT4">
                  <p:embed/>
                </p:oleObj>
              </mc:Choice>
              <mc:Fallback>
                <p:oleObj name="Equation" r:id="rId3" imgW="2565360" imgH="63468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300" y="1309687"/>
                        <a:ext cx="4618038" cy="114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Rectangle 2"/>
          <p:cNvSpPr>
            <a:spLocks noChangeArrowheads="1"/>
          </p:cNvSpPr>
          <p:nvPr/>
        </p:nvSpPr>
        <p:spPr bwMode="auto">
          <a:xfrm>
            <a:off x="71438" y="2540000"/>
            <a:ext cx="9072562" cy="355600"/>
          </a:xfrm>
          <a:prstGeom prst="rect">
            <a:avLst/>
          </a:prstGeom>
          <a:noFill/>
          <a:ln w="9525">
            <a:noFill/>
            <a:miter lim="800000"/>
            <a:headEnd/>
            <a:tailEnd/>
          </a:ln>
        </p:spPr>
        <p:txBody>
          <a:bodyPr/>
          <a:lstStyle/>
          <a:p>
            <a:pPr algn="l">
              <a:lnSpc>
                <a:spcPct val="80000"/>
              </a:lnSpc>
              <a:spcBef>
                <a:spcPct val="30000"/>
              </a:spcBef>
              <a:buClr>
                <a:srgbClr val="FF2E62"/>
              </a:buClr>
            </a:pPr>
            <a:r>
              <a:rPr lang="en-US" sz="2000" dirty="0">
                <a:solidFill>
                  <a:schemeClr val="tx1"/>
                </a:solidFill>
              </a:rPr>
              <a:t>find </a:t>
            </a:r>
            <a:r>
              <a:rPr lang="en-US" sz="2000" i="1" dirty="0">
                <a:solidFill>
                  <a:schemeClr val="tx1"/>
                </a:solidFill>
              </a:rPr>
              <a:t>g</a:t>
            </a:r>
            <a:r>
              <a:rPr lang="en-US" sz="2000" dirty="0">
                <a:solidFill>
                  <a:schemeClr val="tx1"/>
                </a:solidFill>
              </a:rPr>
              <a:t>(</a:t>
            </a:r>
            <a:r>
              <a:rPr lang="en-US" sz="2000" i="1" dirty="0">
                <a:solidFill>
                  <a:schemeClr val="tx1"/>
                </a:solidFill>
              </a:rPr>
              <a:t>x</a:t>
            </a:r>
            <a:r>
              <a:rPr lang="en-US" sz="2000" dirty="0">
                <a:solidFill>
                  <a:schemeClr val="tx1"/>
                </a:solidFill>
              </a:rPr>
              <a:t>), </a:t>
            </a:r>
            <a:r>
              <a:rPr lang="en-US" sz="2000" i="1" dirty="0">
                <a:solidFill>
                  <a:schemeClr val="tx1"/>
                </a:solidFill>
              </a:rPr>
              <a:t>h</a:t>
            </a:r>
            <a:r>
              <a:rPr lang="en-US" sz="2000" dirty="0">
                <a:solidFill>
                  <a:schemeClr val="tx1"/>
                </a:solidFill>
              </a:rPr>
              <a:t>(</a:t>
            </a:r>
            <a:r>
              <a:rPr lang="en-US" sz="2000" i="1" dirty="0">
                <a:solidFill>
                  <a:schemeClr val="tx1"/>
                </a:solidFill>
              </a:rPr>
              <a:t>y</a:t>
            </a:r>
            <a:r>
              <a:rPr lang="en-US" sz="2000" dirty="0">
                <a:solidFill>
                  <a:schemeClr val="tx1"/>
                </a:solidFill>
              </a:rPr>
              <a:t>), </a:t>
            </a:r>
            <a:r>
              <a:rPr lang="en-US" sz="2000" i="1" dirty="0">
                <a:solidFill>
                  <a:schemeClr val="tx1"/>
                </a:solidFill>
              </a:rPr>
              <a:t>f</a:t>
            </a:r>
            <a:r>
              <a:rPr lang="en-US" sz="2000" dirty="0">
                <a:solidFill>
                  <a:schemeClr val="tx1"/>
                </a:solidFill>
              </a:rPr>
              <a:t>(</a:t>
            </a:r>
            <a:r>
              <a:rPr lang="en-US" sz="2000" i="1" dirty="0" err="1">
                <a:solidFill>
                  <a:schemeClr val="tx1"/>
                </a:solidFill>
              </a:rPr>
              <a:t>x</a:t>
            </a:r>
            <a:r>
              <a:rPr lang="en-US" sz="2000" dirty="0" err="1">
                <a:solidFill>
                  <a:schemeClr val="tx1"/>
                </a:solidFill>
              </a:rPr>
              <a:t>|</a:t>
            </a:r>
            <a:r>
              <a:rPr lang="en-US" sz="2000" i="1" dirty="0" err="1">
                <a:solidFill>
                  <a:schemeClr val="tx1"/>
                </a:solidFill>
              </a:rPr>
              <a:t>y</a:t>
            </a:r>
            <a:r>
              <a:rPr lang="en-US" sz="2000" dirty="0">
                <a:solidFill>
                  <a:schemeClr val="tx1"/>
                </a:solidFill>
              </a:rPr>
              <a:t>), and evaluate </a:t>
            </a:r>
            <a:r>
              <a:rPr lang="en-US" sz="2000" i="1" dirty="0">
                <a:solidFill>
                  <a:schemeClr val="tx1"/>
                </a:solidFill>
              </a:rPr>
              <a:t>P</a:t>
            </a:r>
            <a:r>
              <a:rPr lang="en-US" sz="2000" dirty="0">
                <a:solidFill>
                  <a:schemeClr val="tx1"/>
                </a:solidFill>
              </a:rPr>
              <a:t>(1/4</a:t>
            </a:r>
            <a:r>
              <a:rPr lang="en-US" sz="800" dirty="0">
                <a:solidFill>
                  <a:schemeClr val="tx1"/>
                </a:solidFill>
              </a:rPr>
              <a:t> </a:t>
            </a:r>
            <a:r>
              <a:rPr lang="en-US" sz="2000" dirty="0">
                <a:solidFill>
                  <a:schemeClr val="tx1"/>
                </a:solidFill>
              </a:rPr>
              <a:t>&lt;</a:t>
            </a:r>
            <a:r>
              <a:rPr lang="en-US" sz="800" dirty="0">
                <a:solidFill>
                  <a:schemeClr val="tx1"/>
                </a:solidFill>
              </a:rPr>
              <a:t> </a:t>
            </a:r>
            <a:r>
              <a:rPr lang="en-US" sz="2000" i="1" dirty="0">
                <a:solidFill>
                  <a:schemeClr val="tx1"/>
                </a:solidFill>
              </a:rPr>
              <a:t>X</a:t>
            </a:r>
            <a:r>
              <a:rPr lang="en-US" sz="800" i="1" dirty="0">
                <a:solidFill>
                  <a:schemeClr val="tx1"/>
                </a:solidFill>
              </a:rPr>
              <a:t> </a:t>
            </a:r>
            <a:r>
              <a:rPr lang="en-US" sz="2000" dirty="0">
                <a:solidFill>
                  <a:schemeClr val="tx1"/>
                </a:solidFill>
              </a:rPr>
              <a:t>&lt;</a:t>
            </a:r>
            <a:r>
              <a:rPr lang="en-US" sz="800" dirty="0">
                <a:solidFill>
                  <a:schemeClr val="tx1"/>
                </a:solidFill>
              </a:rPr>
              <a:t> </a:t>
            </a:r>
            <a:r>
              <a:rPr lang="en-US" sz="2000" dirty="0">
                <a:solidFill>
                  <a:schemeClr val="tx1"/>
                </a:solidFill>
              </a:rPr>
              <a:t>1/2</a:t>
            </a:r>
            <a:r>
              <a:rPr lang="en-US" sz="2000" dirty="0">
                <a:solidFill>
                  <a:schemeClr val="bg2">
                    <a:lumMod val="50000"/>
                  </a:schemeClr>
                </a:solidFill>
              </a:rPr>
              <a:t>|</a:t>
            </a:r>
            <a:r>
              <a:rPr lang="en-US" sz="2000" i="1" dirty="0">
                <a:solidFill>
                  <a:schemeClr val="bg2">
                    <a:lumMod val="50000"/>
                  </a:schemeClr>
                </a:solidFill>
              </a:rPr>
              <a:t>Y</a:t>
            </a:r>
            <a:r>
              <a:rPr lang="en-US" sz="800" i="1" dirty="0">
                <a:solidFill>
                  <a:schemeClr val="bg2">
                    <a:lumMod val="50000"/>
                  </a:schemeClr>
                </a:solidFill>
              </a:rPr>
              <a:t> </a:t>
            </a:r>
            <a:r>
              <a:rPr lang="en-US" sz="2000" dirty="0">
                <a:solidFill>
                  <a:schemeClr val="bg2">
                    <a:lumMod val="50000"/>
                  </a:schemeClr>
                </a:solidFill>
              </a:rPr>
              <a:t>=</a:t>
            </a:r>
            <a:r>
              <a:rPr lang="en-US" sz="800" dirty="0">
                <a:solidFill>
                  <a:schemeClr val="bg2">
                    <a:lumMod val="50000"/>
                  </a:schemeClr>
                </a:solidFill>
              </a:rPr>
              <a:t> </a:t>
            </a:r>
            <a:r>
              <a:rPr lang="en-US" sz="2000" dirty="0">
                <a:solidFill>
                  <a:schemeClr val="bg2">
                    <a:lumMod val="50000"/>
                  </a:schemeClr>
                </a:solidFill>
              </a:rPr>
              <a:t>1/3).</a:t>
            </a:r>
            <a:endParaRPr lang="en-US" sz="2000" b="1" dirty="0">
              <a:solidFill>
                <a:schemeClr val="tx1"/>
              </a:solidFill>
            </a:endParaRPr>
          </a:p>
        </p:txBody>
      </p:sp>
      <p:graphicFrame>
        <p:nvGraphicFramePr>
          <p:cNvPr id="2" name="Object 3"/>
          <p:cNvGraphicFramePr>
            <a:graphicFrameLocks noChangeAspect="1"/>
          </p:cNvGraphicFramePr>
          <p:nvPr/>
        </p:nvGraphicFramePr>
        <p:xfrm>
          <a:off x="749300" y="3251200"/>
          <a:ext cx="1970088" cy="750887"/>
        </p:xfrm>
        <a:graphic>
          <a:graphicData uri="http://schemas.openxmlformats.org/presentationml/2006/ole">
            <mc:AlternateContent xmlns:mc="http://schemas.openxmlformats.org/markup-compatibility/2006">
              <mc:Choice xmlns:v="urn:schemas-microsoft-com:vml" Requires="v">
                <p:oleObj spid="_x0000_s270387" name="Equation" r:id="rId5" imgW="1231560" imgH="469800" progId="Equation.DSMT4">
                  <p:embed/>
                </p:oleObj>
              </mc:Choice>
              <mc:Fallback>
                <p:oleObj name="Equation" r:id="rId5" imgW="1231560" imgH="4698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300" y="3251200"/>
                        <a:ext cx="1970088" cy="75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3"/>
          <p:cNvGraphicFramePr>
            <a:graphicFrameLocks noChangeAspect="1"/>
          </p:cNvGraphicFramePr>
          <p:nvPr/>
        </p:nvGraphicFramePr>
        <p:xfrm>
          <a:off x="2771060" y="3236452"/>
          <a:ext cx="1685925" cy="771525"/>
        </p:xfrm>
        <a:graphic>
          <a:graphicData uri="http://schemas.openxmlformats.org/presentationml/2006/ole">
            <mc:AlternateContent xmlns:mc="http://schemas.openxmlformats.org/markup-compatibility/2006">
              <mc:Choice xmlns:v="urn:schemas-microsoft-com:vml" Requires="v">
                <p:oleObj spid="_x0000_s270388" name="Equation" r:id="rId7" imgW="1054080" imgH="482400" progId="Equation.DSMT4">
                  <p:embed/>
                </p:oleObj>
              </mc:Choice>
              <mc:Fallback>
                <p:oleObj name="Equation" r:id="rId7" imgW="1054080" imgH="482400" progId="Equation.DSMT4">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060" y="3236452"/>
                        <a:ext cx="16859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4"/>
          <p:cNvGraphicFramePr>
            <a:graphicFrameLocks noChangeAspect="1"/>
          </p:cNvGraphicFramePr>
          <p:nvPr/>
        </p:nvGraphicFramePr>
        <p:xfrm>
          <a:off x="4534566" y="3177048"/>
          <a:ext cx="1563688" cy="854075"/>
        </p:xfrm>
        <a:graphic>
          <a:graphicData uri="http://schemas.openxmlformats.org/presentationml/2006/ole">
            <mc:AlternateContent xmlns:mc="http://schemas.openxmlformats.org/markup-compatibility/2006">
              <mc:Choice xmlns:v="urn:schemas-microsoft-com:vml" Requires="v">
                <p:oleObj spid="_x0000_s270389" name="Equation" r:id="rId9" imgW="977760" imgH="533160" progId="Equation.DSMT4">
                  <p:embed/>
                </p:oleObj>
              </mc:Choice>
              <mc:Fallback>
                <p:oleObj name="Equation" r:id="rId9" imgW="977760" imgH="533160" progId="Equation.DSMT4">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4566" y="3177048"/>
                        <a:ext cx="1563688"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5"/>
          <p:cNvGraphicFramePr>
            <a:graphicFrameLocks noChangeAspect="1"/>
          </p:cNvGraphicFramePr>
          <p:nvPr/>
        </p:nvGraphicFramePr>
        <p:xfrm>
          <a:off x="6097588" y="3309938"/>
          <a:ext cx="1544637" cy="628650"/>
        </p:xfrm>
        <a:graphic>
          <a:graphicData uri="http://schemas.openxmlformats.org/presentationml/2006/ole">
            <mc:AlternateContent xmlns:mc="http://schemas.openxmlformats.org/markup-compatibility/2006">
              <mc:Choice xmlns:v="urn:schemas-microsoft-com:vml" Requires="v">
                <p:oleObj spid="_x0000_s270390" name="Equation" r:id="rId11" imgW="965160" imgH="393480" progId="Equation.DSMT4">
                  <p:embed/>
                </p:oleObj>
              </mc:Choice>
              <mc:Fallback>
                <p:oleObj name="Equation" r:id="rId11" imgW="965160" imgH="393480" progId="Equation.DSMT4">
                  <p:embed/>
                  <p:pic>
                    <p:nvPicPr>
                      <p:cNvPr id="0"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7588" y="3309938"/>
                        <a:ext cx="1544637"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6"/>
          <p:cNvGraphicFramePr>
            <a:graphicFrameLocks noChangeAspect="1"/>
          </p:cNvGraphicFramePr>
          <p:nvPr/>
        </p:nvGraphicFramePr>
        <p:xfrm>
          <a:off x="763588" y="4164013"/>
          <a:ext cx="1970087" cy="750887"/>
        </p:xfrm>
        <a:graphic>
          <a:graphicData uri="http://schemas.openxmlformats.org/presentationml/2006/ole">
            <mc:AlternateContent xmlns:mc="http://schemas.openxmlformats.org/markup-compatibility/2006">
              <mc:Choice xmlns:v="urn:schemas-microsoft-com:vml" Requires="v">
                <p:oleObj spid="_x0000_s270391" name="Equation" r:id="rId13" imgW="1231560" imgH="469800" progId="Equation.DSMT4">
                  <p:embed/>
                </p:oleObj>
              </mc:Choice>
              <mc:Fallback>
                <p:oleObj name="Equation" r:id="rId13" imgW="1231560" imgH="469800" progId="Equation.DSMT4">
                  <p:embed/>
                  <p:pic>
                    <p:nvPicPr>
                      <p:cNvPr id="0" name="Picture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3588" y="4164013"/>
                        <a:ext cx="1970087" cy="75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7"/>
          <p:cNvGraphicFramePr>
            <a:graphicFrameLocks noChangeAspect="1"/>
          </p:cNvGraphicFramePr>
          <p:nvPr/>
        </p:nvGraphicFramePr>
        <p:xfrm>
          <a:off x="2770854" y="4149265"/>
          <a:ext cx="1685925" cy="771525"/>
        </p:xfrm>
        <a:graphic>
          <a:graphicData uri="http://schemas.openxmlformats.org/presentationml/2006/ole">
            <mc:AlternateContent xmlns:mc="http://schemas.openxmlformats.org/markup-compatibility/2006">
              <mc:Choice xmlns:v="urn:schemas-microsoft-com:vml" Requires="v">
                <p:oleObj spid="_x0000_s270392" name="Equation" r:id="rId15" imgW="1054080" imgH="482400" progId="Equation.DSMT4">
                  <p:embed/>
                </p:oleObj>
              </mc:Choice>
              <mc:Fallback>
                <p:oleObj name="Equation" r:id="rId15" imgW="1054080" imgH="482400" progId="Equation.DSMT4">
                  <p:embed/>
                  <p:pic>
                    <p:nvPicPr>
                      <p:cNvPr id="0"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70854" y="4149265"/>
                        <a:ext cx="16859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8"/>
          <p:cNvGraphicFramePr>
            <a:graphicFrameLocks noChangeAspect="1"/>
          </p:cNvGraphicFramePr>
          <p:nvPr/>
        </p:nvGraphicFramePr>
        <p:xfrm>
          <a:off x="4569491" y="4081002"/>
          <a:ext cx="1706563" cy="854075"/>
        </p:xfrm>
        <a:graphic>
          <a:graphicData uri="http://schemas.openxmlformats.org/presentationml/2006/ole">
            <mc:AlternateContent xmlns:mc="http://schemas.openxmlformats.org/markup-compatibility/2006">
              <mc:Choice xmlns:v="urn:schemas-microsoft-com:vml" Requires="v">
                <p:oleObj spid="_x0000_s270393" name="Equation" r:id="rId17" imgW="1066680" imgH="533160" progId="Equation.DSMT4">
                  <p:embed/>
                </p:oleObj>
              </mc:Choice>
              <mc:Fallback>
                <p:oleObj name="Equation" r:id="rId17" imgW="1066680" imgH="533160" progId="Equation.DSMT4">
                  <p:embed/>
                  <p:pic>
                    <p:nvPicPr>
                      <p:cNvPr id="0" name="Picture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69491" y="4081002"/>
                        <a:ext cx="1706563"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9"/>
          <p:cNvGraphicFramePr>
            <a:graphicFrameLocks noChangeAspect="1"/>
          </p:cNvGraphicFramePr>
          <p:nvPr/>
        </p:nvGraphicFramePr>
        <p:xfrm>
          <a:off x="6280150" y="4179888"/>
          <a:ext cx="2049463" cy="669925"/>
        </p:xfrm>
        <a:graphic>
          <a:graphicData uri="http://schemas.openxmlformats.org/presentationml/2006/ole">
            <mc:AlternateContent xmlns:mc="http://schemas.openxmlformats.org/markup-compatibility/2006">
              <mc:Choice xmlns:v="urn:schemas-microsoft-com:vml" Requires="v">
                <p:oleObj spid="_x0000_s270394" name="Equation" r:id="rId19" imgW="1282680" imgH="419040" progId="Equation.DSMT4">
                  <p:embed/>
                </p:oleObj>
              </mc:Choice>
              <mc:Fallback>
                <p:oleObj name="Equation" r:id="rId19" imgW="1282680" imgH="419040" progId="Equation.DSMT4">
                  <p:embed/>
                  <p:pic>
                    <p:nvPicPr>
                      <p:cNvPr id="0" name="Picture 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280150" y="4179888"/>
                        <a:ext cx="2049463"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10"/>
          <p:cNvGraphicFramePr>
            <a:graphicFrameLocks noChangeAspect="1"/>
          </p:cNvGraphicFramePr>
          <p:nvPr/>
        </p:nvGraphicFramePr>
        <p:xfrm>
          <a:off x="749300" y="5067300"/>
          <a:ext cx="1741488" cy="673100"/>
        </p:xfrm>
        <a:graphic>
          <a:graphicData uri="http://schemas.openxmlformats.org/presentationml/2006/ole">
            <mc:AlternateContent xmlns:mc="http://schemas.openxmlformats.org/markup-compatibility/2006">
              <mc:Choice xmlns:v="urn:schemas-microsoft-com:vml" Requires="v">
                <p:oleObj spid="_x0000_s270395" name="Equation" r:id="rId21" imgW="1079280" imgH="419040" progId="Equation.DSMT4">
                  <p:embed/>
                </p:oleObj>
              </mc:Choice>
              <mc:Fallback>
                <p:oleObj name="Equation" r:id="rId21" imgW="1079280" imgH="419040" progId="Equation.DSMT4">
                  <p:embed/>
                  <p:pic>
                    <p:nvPicPr>
                      <p:cNvPr id="0" name="Picture 1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49300" y="5067300"/>
                        <a:ext cx="1741488"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10"/>
          <p:cNvGraphicFramePr>
            <a:graphicFrameLocks noChangeAspect="1"/>
          </p:cNvGraphicFramePr>
          <p:nvPr/>
        </p:nvGraphicFramePr>
        <p:xfrm>
          <a:off x="2572877" y="5028740"/>
          <a:ext cx="1495425" cy="733425"/>
        </p:xfrm>
        <a:graphic>
          <a:graphicData uri="http://schemas.openxmlformats.org/presentationml/2006/ole">
            <mc:AlternateContent xmlns:mc="http://schemas.openxmlformats.org/markup-compatibility/2006">
              <mc:Choice xmlns:v="urn:schemas-microsoft-com:vml" Requires="v">
                <p:oleObj spid="_x0000_s270396" name="Equation" r:id="rId23" imgW="927000" imgH="457200" progId="Equation.DSMT4">
                  <p:embed/>
                </p:oleObj>
              </mc:Choice>
              <mc:Fallback>
                <p:oleObj name="Equation" r:id="rId23" imgW="927000" imgH="457200" progId="Equation.DSMT4">
                  <p:embed/>
                  <p:pic>
                    <p:nvPicPr>
                      <p:cNvPr id="0" name="Object 1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72877" y="5028740"/>
                        <a:ext cx="149542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 name="Object 10"/>
          <p:cNvGraphicFramePr>
            <a:graphicFrameLocks noChangeAspect="1"/>
          </p:cNvGraphicFramePr>
          <p:nvPr/>
        </p:nvGraphicFramePr>
        <p:xfrm>
          <a:off x="4149725" y="5080000"/>
          <a:ext cx="2498725" cy="631825"/>
        </p:xfrm>
        <a:graphic>
          <a:graphicData uri="http://schemas.openxmlformats.org/presentationml/2006/ole">
            <mc:AlternateContent xmlns:mc="http://schemas.openxmlformats.org/markup-compatibility/2006">
              <mc:Choice xmlns:v="urn:schemas-microsoft-com:vml" Requires="v">
                <p:oleObj spid="_x0000_s270397" name="Equation" r:id="rId25" imgW="1549080" imgH="393480" progId="Equation.DSMT4">
                  <p:embed/>
                </p:oleObj>
              </mc:Choice>
              <mc:Fallback>
                <p:oleObj name="Equation" r:id="rId25" imgW="1549080" imgH="393480" progId="Equation.DSMT4">
                  <p:embed/>
                  <p:pic>
                    <p:nvPicPr>
                      <p:cNvPr id="0" name="Picture 1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149725" y="5080000"/>
                        <a:ext cx="2498725"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 name="Object 10"/>
          <p:cNvGraphicFramePr>
            <a:graphicFrameLocks noChangeAspect="1"/>
          </p:cNvGraphicFramePr>
          <p:nvPr/>
        </p:nvGraphicFramePr>
        <p:xfrm>
          <a:off x="764048" y="5841382"/>
          <a:ext cx="3873500" cy="795338"/>
        </p:xfrm>
        <a:graphic>
          <a:graphicData uri="http://schemas.openxmlformats.org/presentationml/2006/ole">
            <mc:AlternateContent xmlns:mc="http://schemas.openxmlformats.org/markup-compatibility/2006">
              <mc:Choice xmlns:v="urn:schemas-microsoft-com:vml" Requires="v">
                <p:oleObj spid="_x0000_s270398" name="Equation" r:id="rId27" imgW="2400120" imgH="495000" progId="Equation.DSMT4">
                  <p:embed/>
                </p:oleObj>
              </mc:Choice>
              <mc:Fallback>
                <p:oleObj name="Equation" r:id="rId27" imgW="2400120" imgH="495000" progId="Equation.DSMT4">
                  <p:embed/>
                  <p:pic>
                    <p:nvPicPr>
                      <p:cNvPr id="0" name="Picture 1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64048" y="5841382"/>
                        <a:ext cx="3873500"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 name="Object 10"/>
          <p:cNvGraphicFramePr>
            <a:graphicFrameLocks noChangeAspect="1"/>
          </p:cNvGraphicFramePr>
          <p:nvPr/>
        </p:nvGraphicFramePr>
        <p:xfrm>
          <a:off x="4750260" y="5843430"/>
          <a:ext cx="941387" cy="795338"/>
        </p:xfrm>
        <a:graphic>
          <a:graphicData uri="http://schemas.openxmlformats.org/presentationml/2006/ole">
            <mc:AlternateContent xmlns:mc="http://schemas.openxmlformats.org/markup-compatibility/2006">
              <mc:Choice xmlns:v="urn:schemas-microsoft-com:vml" Requires="v">
                <p:oleObj spid="_x0000_s270399" name="Equation" r:id="rId29" imgW="583920" imgH="495000" progId="Equation.DSMT4">
                  <p:embed/>
                </p:oleObj>
              </mc:Choice>
              <mc:Fallback>
                <p:oleObj name="Equation" r:id="rId29" imgW="583920" imgH="495000" progId="Equation.DSMT4">
                  <p:embed/>
                  <p:pic>
                    <p:nvPicPr>
                      <p:cNvPr id="0" name="Picture 1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750260" y="5843430"/>
                        <a:ext cx="941387"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 name="Object 8"/>
          <p:cNvGraphicFramePr>
            <a:graphicFrameLocks noChangeAspect="1"/>
          </p:cNvGraphicFramePr>
          <p:nvPr/>
        </p:nvGraphicFramePr>
        <p:xfrm>
          <a:off x="5821823" y="5797599"/>
          <a:ext cx="750887" cy="855662"/>
        </p:xfrm>
        <a:graphic>
          <a:graphicData uri="http://schemas.openxmlformats.org/presentationml/2006/ole">
            <mc:AlternateContent xmlns:mc="http://schemas.openxmlformats.org/markup-compatibility/2006">
              <mc:Choice xmlns:v="urn:schemas-microsoft-com:vml" Requires="v">
                <p:oleObj spid="_x0000_s270400" name="Equation" r:id="rId31" imgW="469800" imgH="533160" progId="Equation.DSMT4">
                  <p:embed/>
                </p:oleObj>
              </mc:Choice>
              <mc:Fallback>
                <p:oleObj name="Equation" r:id="rId31" imgW="469800" imgH="533160" progId="Equation.DSMT4">
                  <p:embed/>
                  <p:pic>
                    <p:nvPicPr>
                      <p:cNvPr id="0" name="Object 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821823" y="5797599"/>
                        <a:ext cx="750887" cy="85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 name="Object 8"/>
          <p:cNvGraphicFramePr>
            <a:graphicFrameLocks noChangeAspect="1"/>
          </p:cNvGraphicFramePr>
          <p:nvPr/>
        </p:nvGraphicFramePr>
        <p:xfrm>
          <a:off x="6661150" y="5897563"/>
          <a:ext cx="609600" cy="630237"/>
        </p:xfrm>
        <a:graphic>
          <a:graphicData uri="http://schemas.openxmlformats.org/presentationml/2006/ole">
            <mc:AlternateContent xmlns:mc="http://schemas.openxmlformats.org/markup-compatibility/2006">
              <mc:Choice xmlns:v="urn:schemas-microsoft-com:vml" Requires="v">
                <p:oleObj spid="_x0000_s270401" name="Equation" r:id="rId33" imgW="380880" imgH="393480" progId="Equation.DSMT4">
                  <p:embed/>
                </p:oleObj>
              </mc:Choice>
              <mc:Fallback>
                <p:oleObj name="Equation" r:id="rId33" imgW="380880" imgH="393480" progId="Equation.DSMT4">
                  <p:embed/>
                  <p:pic>
                    <p:nvPicPr>
                      <p:cNvPr id="0" name="Picture 1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661150" y="5897563"/>
                        <a:ext cx="609600" cy="63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1000"/>
                                        <p:tgtEl>
                                          <p:spTgt spid="8">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283658"/>
                                        </p:tgtEl>
                                        <p:attrNameLst>
                                          <p:attrName>style.visibility</p:attrName>
                                        </p:attrNameLst>
                                      </p:cBhvr>
                                      <p:to>
                                        <p:strVal val="visible"/>
                                      </p:to>
                                    </p:set>
                                    <p:animEffect transition="in" filter="fade">
                                      <p:cBhvr>
                                        <p:cTn id="14" dur="1000"/>
                                        <p:tgtEl>
                                          <p:spTgt spid="28365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Effect transition="in" filter="fade">
                                      <p:cBhvr>
                                        <p:cTn id="19" dur="1000"/>
                                        <p:tgtEl>
                                          <p:spTgt spid="14">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slide(fromLeft)">
                                      <p:cBhvr>
                                        <p:cTn id="24" dur="500"/>
                                        <p:tgtEl>
                                          <p:spTgt spid="12"/>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10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10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1000"/>
                                        <p:tgtEl>
                                          <p:spTgt spid="5"/>
                                        </p:tgtEl>
                                      </p:cBhvr>
                                    </p:animEffect>
                                  </p:childTnLst>
                                </p:cTn>
                              </p:par>
                            </p:childTnLst>
                          </p:cTn>
                        </p:par>
                        <p:par>
                          <p:cTn id="44" fill="hold">
                            <p:stCondLst>
                              <p:cond delay="1000"/>
                            </p:stCondLst>
                            <p:childTnLst>
                              <p:par>
                                <p:cTn id="45" presetID="54" presetClass="entr" presetSubtype="0" accel="100000"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cBhvr>
                                        <p:cTn id="47" dur="1000" fill="hold"/>
                                        <p:tgtEl>
                                          <p:spTgt spid="36"/>
                                        </p:tgtEl>
                                        <p:attrNameLst>
                                          <p:attrName>ppt_w</p:attrName>
                                        </p:attrNameLst>
                                      </p:cBhvr>
                                      <p:tavLst>
                                        <p:tav tm="0">
                                          <p:val>
                                            <p:strVal val="#ppt_w*0.05"/>
                                          </p:val>
                                        </p:tav>
                                        <p:tav tm="100000">
                                          <p:val>
                                            <p:strVal val="#ppt_w"/>
                                          </p:val>
                                        </p:tav>
                                      </p:tavLst>
                                    </p:anim>
                                    <p:anim calcmode="lin" valueType="num">
                                      <p:cBhvr>
                                        <p:cTn id="48" dur="1000" fill="hold"/>
                                        <p:tgtEl>
                                          <p:spTgt spid="36"/>
                                        </p:tgtEl>
                                        <p:attrNameLst>
                                          <p:attrName>ppt_h</p:attrName>
                                        </p:attrNameLst>
                                      </p:cBhvr>
                                      <p:tavLst>
                                        <p:tav tm="0">
                                          <p:val>
                                            <p:strVal val="#ppt_h"/>
                                          </p:val>
                                        </p:tav>
                                        <p:tav tm="100000">
                                          <p:val>
                                            <p:strVal val="#ppt_h"/>
                                          </p:val>
                                        </p:tav>
                                      </p:tavLst>
                                    </p:anim>
                                    <p:anim calcmode="lin" valueType="num">
                                      <p:cBhvr>
                                        <p:cTn id="49" dur="1000" fill="hold"/>
                                        <p:tgtEl>
                                          <p:spTgt spid="36"/>
                                        </p:tgtEl>
                                        <p:attrNameLst>
                                          <p:attrName>ppt_x</p:attrName>
                                        </p:attrNameLst>
                                      </p:cBhvr>
                                      <p:tavLst>
                                        <p:tav tm="0">
                                          <p:val>
                                            <p:strVal val="#ppt_x-.2"/>
                                          </p:val>
                                        </p:tav>
                                        <p:tav tm="100000">
                                          <p:val>
                                            <p:strVal val="#ppt_x"/>
                                          </p:val>
                                        </p:tav>
                                      </p:tavLst>
                                    </p:anim>
                                    <p:anim calcmode="lin" valueType="num">
                                      <p:cBhvr>
                                        <p:cTn id="50" dur="1000" fill="hold"/>
                                        <p:tgtEl>
                                          <p:spTgt spid="36"/>
                                        </p:tgtEl>
                                        <p:attrNameLst>
                                          <p:attrName>ppt_y</p:attrName>
                                        </p:attrNameLst>
                                      </p:cBhvr>
                                      <p:tavLst>
                                        <p:tav tm="0">
                                          <p:val>
                                            <p:strVal val="#ppt_y"/>
                                          </p:val>
                                        </p:tav>
                                        <p:tav tm="100000">
                                          <p:val>
                                            <p:strVal val="#ppt_y"/>
                                          </p:val>
                                        </p:tav>
                                      </p:tavLst>
                                    </p:anim>
                                    <p:animEffect transition="in" filter="fade">
                                      <p:cBhvr>
                                        <p:cTn id="51" dur="1000"/>
                                        <p:tgtEl>
                                          <p:spTgt spid="3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10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fade">
                                      <p:cBhvr>
                                        <p:cTn id="66" dur="1000"/>
                                        <p:tgtEl>
                                          <p:spTgt spid="1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1000"/>
                                        <p:tgtEl>
                                          <p:spTgt spid="16"/>
                                        </p:tgtEl>
                                      </p:cBhvr>
                                    </p:animEffect>
                                  </p:childTnLst>
                                </p:cTn>
                              </p:par>
                            </p:childTnLst>
                          </p:cTn>
                        </p:par>
                        <p:par>
                          <p:cTn id="72" fill="hold">
                            <p:stCondLst>
                              <p:cond delay="1000"/>
                            </p:stCondLst>
                            <p:childTnLst>
                              <p:par>
                                <p:cTn id="73" presetID="54" presetClass="entr" presetSubtype="0" accel="100000" fill="hold" grpId="0" nodeType="afterEffect">
                                  <p:stCondLst>
                                    <p:cond delay="0"/>
                                  </p:stCondLst>
                                  <p:childTnLst>
                                    <p:set>
                                      <p:cBhvr>
                                        <p:cTn id="74" dur="1" fill="hold">
                                          <p:stCondLst>
                                            <p:cond delay="0"/>
                                          </p:stCondLst>
                                        </p:cTn>
                                        <p:tgtEl>
                                          <p:spTgt spid="37"/>
                                        </p:tgtEl>
                                        <p:attrNameLst>
                                          <p:attrName>style.visibility</p:attrName>
                                        </p:attrNameLst>
                                      </p:cBhvr>
                                      <p:to>
                                        <p:strVal val="visible"/>
                                      </p:to>
                                    </p:set>
                                    <p:anim calcmode="lin" valueType="num">
                                      <p:cBhvr>
                                        <p:cTn id="75" dur="1000" fill="hold"/>
                                        <p:tgtEl>
                                          <p:spTgt spid="37"/>
                                        </p:tgtEl>
                                        <p:attrNameLst>
                                          <p:attrName>ppt_w</p:attrName>
                                        </p:attrNameLst>
                                      </p:cBhvr>
                                      <p:tavLst>
                                        <p:tav tm="0">
                                          <p:val>
                                            <p:strVal val="#ppt_w*0.05"/>
                                          </p:val>
                                        </p:tav>
                                        <p:tav tm="100000">
                                          <p:val>
                                            <p:strVal val="#ppt_w"/>
                                          </p:val>
                                        </p:tav>
                                      </p:tavLst>
                                    </p:anim>
                                    <p:anim calcmode="lin" valueType="num">
                                      <p:cBhvr>
                                        <p:cTn id="76" dur="1000" fill="hold"/>
                                        <p:tgtEl>
                                          <p:spTgt spid="37"/>
                                        </p:tgtEl>
                                        <p:attrNameLst>
                                          <p:attrName>ppt_h</p:attrName>
                                        </p:attrNameLst>
                                      </p:cBhvr>
                                      <p:tavLst>
                                        <p:tav tm="0">
                                          <p:val>
                                            <p:strVal val="#ppt_h"/>
                                          </p:val>
                                        </p:tav>
                                        <p:tav tm="100000">
                                          <p:val>
                                            <p:strVal val="#ppt_h"/>
                                          </p:val>
                                        </p:tav>
                                      </p:tavLst>
                                    </p:anim>
                                    <p:anim calcmode="lin" valueType="num">
                                      <p:cBhvr>
                                        <p:cTn id="77" dur="1000" fill="hold"/>
                                        <p:tgtEl>
                                          <p:spTgt spid="37"/>
                                        </p:tgtEl>
                                        <p:attrNameLst>
                                          <p:attrName>ppt_x</p:attrName>
                                        </p:attrNameLst>
                                      </p:cBhvr>
                                      <p:tavLst>
                                        <p:tav tm="0">
                                          <p:val>
                                            <p:strVal val="#ppt_x-.2"/>
                                          </p:val>
                                        </p:tav>
                                        <p:tav tm="100000">
                                          <p:val>
                                            <p:strVal val="#ppt_x"/>
                                          </p:val>
                                        </p:tav>
                                      </p:tavLst>
                                    </p:anim>
                                    <p:anim calcmode="lin" valueType="num">
                                      <p:cBhvr>
                                        <p:cTn id="78" dur="1000" fill="hold"/>
                                        <p:tgtEl>
                                          <p:spTgt spid="37"/>
                                        </p:tgtEl>
                                        <p:attrNameLst>
                                          <p:attrName>ppt_y</p:attrName>
                                        </p:attrNameLst>
                                      </p:cBhvr>
                                      <p:tavLst>
                                        <p:tav tm="0">
                                          <p:val>
                                            <p:strVal val="#ppt_y"/>
                                          </p:val>
                                        </p:tav>
                                        <p:tav tm="100000">
                                          <p:val>
                                            <p:strVal val="#ppt_y"/>
                                          </p:val>
                                        </p:tav>
                                      </p:tavLst>
                                    </p:anim>
                                    <p:animEffect transition="in" filter="fade">
                                      <p:cBhvr>
                                        <p:cTn id="79" dur="1000"/>
                                        <p:tgtEl>
                                          <p:spTgt spid="37"/>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fade">
                                      <p:cBhvr>
                                        <p:cTn id="84" dur="1000"/>
                                        <p:tgtEl>
                                          <p:spTgt spid="17"/>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fade">
                                      <p:cBhvr>
                                        <p:cTn id="89" dur="1000"/>
                                        <p:tgtEl>
                                          <p:spTgt spid="28"/>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fade">
                                      <p:cBhvr>
                                        <p:cTn id="94" dur="1000"/>
                                        <p:tgtEl>
                                          <p:spTgt spid="30"/>
                                        </p:tgtEl>
                                      </p:cBhvr>
                                    </p:animEffect>
                                  </p:childTnLst>
                                </p:cTn>
                              </p:par>
                            </p:childTnLst>
                          </p:cTn>
                        </p:par>
                        <p:par>
                          <p:cTn id="95" fill="hold">
                            <p:stCondLst>
                              <p:cond delay="1000"/>
                            </p:stCondLst>
                            <p:childTnLst>
                              <p:par>
                                <p:cTn id="96" presetID="54" presetClass="entr" presetSubtype="0" accel="100000" fill="hold" grpId="0" nodeType="afterEffect">
                                  <p:stCondLst>
                                    <p:cond delay="0"/>
                                  </p:stCondLst>
                                  <p:childTnLst>
                                    <p:set>
                                      <p:cBhvr>
                                        <p:cTn id="97" dur="1" fill="hold">
                                          <p:stCondLst>
                                            <p:cond delay="0"/>
                                          </p:stCondLst>
                                        </p:cTn>
                                        <p:tgtEl>
                                          <p:spTgt spid="38"/>
                                        </p:tgtEl>
                                        <p:attrNameLst>
                                          <p:attrName>style.visibility</p:attrName>
                                        </p:attrNameLst>
                                      </p:cBhvr>
                                      <p:to>
                                        <p:strVal val="visible"/>
                                      </p:to>
                                    </p:set>
                                    <p:anim calcmode="lin" valueType="num">
                                      <p:cBhvr>
                                        <p:cTn id="98" dur="1000" fill="hold"/>
                                        <p:tgtEl>
                                          <p:spTgt spid="38"/>
                                        </p:tgtEl>
                                        <p:attrNameLst>
                                          <p:attrName>ppt_w</p:attrName>
                                        </p:attrNameLst>
                                      </p:cBhvr>
                                      <p:tavLst>
                                        <p:tav tm="0">
                                          <p:val>
                                            <p:strVal val="#ppt_w*0.05"/>
                                          </p:val>
                                        </p:tav>
                                        <p:tav tm="100000">
                                          <p:val>
                                            <p:strVal val="#ppt_w"/>
                                          </p:val>
                                        </p:tav>
                                      </p:tavLst>
                                    </p:anim>
                                    <p:anim calcmode="lin" valueType="num">
                                      <p:cBhvr>
                                        <p:cTn id="99" dur="1000" fill="hold"/>
                                        <p:tgtEl>
                                          <p:spTgt spid="38"/>
                                        </p:tgtEl>
                                        <p:attrNameLst>
                                          <p:attrName>ppt_h</p:attrName>
                                        </p:attrNameLst>
                                      </p:cBhvr>
                                      <p:tavLst>
                                        <p:tav tm="0">
                                          <p:val>
                                            <p:strVal val="#ppt_h"/>
                                          </p:val>
                                        </p:tav>
                                        <p:tav tm="100000">
                                          <p:val>
                                            <p:strVal val="#ppt_h"/>
                                          </p:val>
                                        </p:tav>
                                      </p:tavLst>
                                    </p:anim>
                                    <p:anim calcmode="lin" valueType="num">
                                      <p:cBhvr>
                                        <p:cTn id="100" dur="1000" fill="hold"/>
                                        <p:tgtEl>
                                          <p:spTgt spid="38"/>
                                        </p:tgtEl>
                                        <p:attrNameLst>
                                          <p:attrName>ppt_x</p:attrName>
                                        </p:attrNameLst>
                                      </p:cBhvr>
                                      <p:tavLst>
                                        <p:tav tm="0">
                                          <p:val>
                                            <p:strVal val="#ppt_x-.2"/>
                                          </p:val>
                                        </p:tav>
                                        <p:tav tm="100000">
                                          <p:val>
                                            <p:strVal val="#ppt_x"/>
                                          </p:val>
                                        </p:tav>
                                      </p:tavLst>
                                    </p:anim>
                                    <p:anim calcmode="lin" valueType="num">
                                      <p:cBhvr>
                                        <p:cTn id="101" dur="1000" fill="hold"/>
                                        <p:tgtEl>
                                          <p:spTgt spid="38"/>
                                        </p:tgtEl>
                                        <p:attrNameLst>
                                          <p:attrName>ppt_y</p:attrName>
                                        </p:attrNameLst>
                                      </p:cBhvr>
                                      <p:tavLst>
                                        <p:tav tm="0">
                                          <p:val>
                                            <p:strVal val="#ppt_y"/>
                                          </p:val>
                                        </p:tav>
                                        <p:tav tm="100000">
                                          <p:val>
                                            <p:strVal val="#ppt_y"/>
                                          </p:val>
                                        </p:tav>
                                      </p:tavLst>
                                    </p:anim>
                                    <p:animEffect transition="in" filter="fade">
                                      <p:cBhvr>
                                        <p:cTn id="102" dur="1000"/>
                                        <p:tgtEl>
                                          <p:spTgt spid="38"/>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fade">
                                      <p:cBhvr>
                                        <p:cTn id="107" dur="1000"/>
                                        <p:tgtEl>
                                          <p:spTgt spid="31"/>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32"/>
                                        </p:tgtEl>
                                        <p:attrNameLst>
                                          <p:attrName>style.visibility</p:attrName>
                                        </p:attrNameLst>
                                      </p:cBhvr>
                                      <p:to>
                                        <p:strVal val="visible"/>
                                      </p:to>
                                    </p:set>
                                    <p:animEffect transition="in" filter="fade">
                                      <p:cBhvr>
                                        <p:cTn id="112" dur="1000"/>
                                        <p:tgtEl>
                                          <p:spTgt spid="3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34"/>
                                        </p:tgtEl>
                                        <p:attrNameLst>
                                          <p:attrName>style.visibility</p:attrName>
                                        </p:attrNameLst>
                                      </p:cBhvr>
                                      <p:to>
                                        <p:strVal val="visible"/>
                                      </p:to>
                                    </p:set>
                                    <p:animEffect transition="in" filter="fade">
                                      <p:cBhvr>
                                        <p:cTn id="117" dur="1000"/>
                                        <p:tgtEl>
                                          <p:spTgt spid="34"/>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35"/>
                                        </p:tgtEl>
                                        <p:attrNameLst>
                                          <p:attrName>style.visibility</p:attrName>
                                        </p:attrNameLst>
                                      </p:cBhvr>
                                      <p:to>
                                        <p:strVal val="visible"/>
                                      </p:to>
                                    </p:set>
                                    <p:animEffect transition="in" filter="fade">
                                      <p:cBhvr>
                                        <p:cTn id="122" dur="1000"/>
                                        <p:tgtEl>
                                          <p:spTgt spid="35"/>
                                        </p:tgtEl>
                                      </p:cBhvr>
                                    </p:animEffect>
                                  </p:childTnLst>
                                </p:cTn>
                              </p:par>
                            </p:childTnLst>
                          </p:cTn>
                        </p:par>
                        <p:par>
                          <p:cTn id="123" fill="hold">
                            <p:stCondLst>
                              <p:cond delay="4000"/>
                            </p:stCondLst>
                            <p:childTnLst>
                              <p:par>
                                <p:cTn id="124" presetID="54" presetClass="entr" presetSubtype="0" accel="100000" fill="hold" grpId="0" nodeType="afterEffect">
                                  <p:stCondLst>
                                    <p:cond delay="0"/>
                                  </p:stCondLst>
                                  <p:childTnLst>
                                    <p:set>
                                      <p:cBhvr>
                                        <p:cTn id="125" dur="1" fill="hold">
                                          <p:stCondLst>
                                            <p:cond delay="0"/>
                                          </p:stCondLst>
                                        </p:cTn>
                                        <p:tgtEl>
                                          <p:spTgt spid="39"/>
                                        </p:tgtEl>
                                        <p:attrNameLst>
                                          <p:attrName>style.visibility</p:attrName>
                                        </p:attrNameLst>
                                      </p:cBhvr>
                                      <p:to>
                                        <p:strVal val="visible"/>
                                      </p:to>
                                    </p:set>
                                    <p:anim calcmode="lin" valueType="num">
                                      <p:cBhvr>
                                        <p:cTn id="126" dur="1000" fill="hold"/>
                                        <p:tgtEl>
                                          <p:spTgt spid="39"/>
                                        </p:tgtEl>
                                        <p:attrNameLst>
                                          <p:attrName>ppt_w</p:attrName>
                                        </p:attrNameLst>
                                      </p:cBhvr>
                                      <p:tavLst>
                                        <p:tav tm="0">
                                          <p:val>
                                            <p:strVal val="#ppt_w*0.05"/>
                                          </p:val>
                                        </p:tav>
                                        <p:tav tm="100000">
                                          <p:val>
                                            <p:strVal val="#ppt_w"/>
                                          </p:val>
                                        </p:tav>
                                      </p:tavLst>
                                    </p:anim>
                                    <p:anim calcmode="lin" valueType="num">
                                      <p:cBhvr>
                                        <p:cTn id="127" dur="1000" fill="hold"/>
                                        <p:tgtEl>
                                          <p:spTgt spid="39"/>
                                        </p:tgtEl>
                                        <p:attrNameLst>
                                          <p:attrName>ppt_h</p:attrName>
                                        </p:attrNameLst>
                                      </p:cBhvr>
                                      <p:tavLst>
                                        <p:tav tm="0">
                                          <p:val>
                                            <p:strVal val="#ppt_h"/>
                                          </p:val>
                                        </p:tav>
                                        <p:tav tm="100000">
                                          <p:val>
                                            <p:strVal val="#ppt_h"/>
                                          </p:val>
                                        </p:tav>
                                      </p:tavLst>
                                    </p:anim>
                                    <p:anim calcmode="lin" valueType="num">
                                      <p:cBhvr>
                                        <p:cTn id="128" dur="1000" fill="hold"/>
                                        <p:tgtEl>
                                          <p:spTgt spid="39"/>
                                        </p:tgtEl>
                                        <p:attrNameLst>
                                          <p:attrName>ppt_x</p:attrName>
                                        </p:attrNameLst>
                                      </p:cBhvr>
                                      <p:tavLst>
                                        <p:tav tm="0">
                                          <p:val>
                                            <p:strVal val="#ppt_x-.2"/>
                                          </p:val>
                                        </p:tav>
                                        <p:tav tm="100000">
                                          <p:val>
                                            <p:strVal val="#ppt_x"/>
                                          </p:val>
                                        </p:tav>
                                      </p:tavLst>
                                    </p:anim>
                                    <p:anim calcmode="lin" valueType="num">
                                      <p:cBhvr>
                                        <p:cTn id="129" dur="1000" fill="hold"/>
                                        <p:tgtEl>
                                          <p:spTgt spid="39"/>
                                        </p:tgtEl>
                                        <p:attrNameLst>
                                          <p:attrName>ppt_y</p:attrName>
                                        </p:attrNameLst>
                                      </p:cBhvr>
                                      <p:tavLst>
                                        <p:tav tm="0">
                                          <p:val>
                                            <p:strVal val="#ppt_y"/>
                                          </p:val>
                                        </p:tav>
                                        <p:tav tm="100000">
                                          <p:val>
                                            <p:strVal val="#ppt_y"/>
                                          </p:val>
                                        </p:tav>
                                      </p:tavLst>
                                    </p:anim>
                                    <p:animEffect transition="in" filter="fade">
                                      <p:cBhvr>
                                        <p:cTn id="130"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8" grpId="0" build="p"/>
      <p:bldP spid="12" grpId="0" animBg="1"/>
      <p:bldP spid="1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Statistical Independence</a:t>
            </a:r>
          </a:p>
        </p:txBody>
      </p:sp>
      <p:sp>
        <p:nvSpPr>
          <p:cNvPr id="22"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3.4</a:t>
            </a:r>
          </a:p>
        </p:txBody>
      </p:sp>
      <p:sp>
        <p:nvSpPr>
          <p:cNvPr id="26"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Joint Probability Distributions</a:t>
            </a:r>
          </a:p>
        </p:txBody>
      </p:sp>
      <p:sp>
        <p:nvSpPr>
          <p:cNvPr id="8" name="Rectangle 2"/>
          <p:cNvSpPr>
            <a:spLocks noChangeArrowheads="1"/>
          </p:cNvSpPr>
          <p:nvPr/>
        </p:nvSpPr>
        <p:spPr bwMode="auto">
          <a:xfrm>
            <a:off x="71438" y="863806"/>
            <a:ext cx="9072562" cy="1053894"/>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Let </a:t>
            </a:r>
            <a:r>
              <a:rPr lang="en-US" sz="2000" i="1" dirty="0">
                <a:solidFill>
                  <a:schemeClr val="tx1"/>
                </a:solidFill>
              </a:rPr>
              <a:t>X</a:t>
            </a:r>
            <a:r>
              <a:rPr lang="en-US" sz="2000" dirty="0">
                <a:solidFill>
                  <a:schemeClr val="tx1"/>
                </a:solidFill>
              </a:rPr>
              <a:t> and </a:t>
            </a:r>
            <a:r>
              <a:rPr lang="en-US" sz="2000" i="1" dirty="0">
                <a:solidFill>
                  <a:schemeClr val="tx1"/>
                </a:solidFill>
              </a:rPr>
              <a:t>Y</a:t>
            </a:r>
            <a:r>
              <a:rPr lang="en-US" sz="2000" dirty="0">
                <a:solidFill>
                  <a:schemeClr val="tx1"/>
                </a:solidFill>
              </a:rPr>
              <a:t> be two random variables, </a:t>
            </a:r>
            <a:r>
              <a:rPr lang="en-US" sz="2000" u="sng" dirty="0">
                <a:solidFill>
                  <a:schemeClr val="tx1"/>
                </a:solidFill>
              </a:rPr>
              <a:t>discrete</a:t>
            </a:r>
            <a:r>
              <a:rPr lang="en-US" sz="2000" dirty="0">
                <a:solidFill>
                  <a:schemeClr val="tx1"/>
                </a:solidFill>
              </a:rPr>
              <a:t> or </a:t>
            </a:r>
            <a:r>
              <a:rPr lang="en-US" sz="2000" u="sng" dirty="0">
                <a:solidFill>
                  <a:schemeClr val="tx1"/>
                </a:solidFill>
              </a:rPr>
              <a:t>continuous</a:t>
            </a:r>
            <a:r>
              <a:rPr lang="en-US" sz="2000" dirty="0">
                <a:solidFill>
                  <a:schemeClr val="tx1"/>
                </a:solidFill>
              </a:rPr>
              <a:t>, with joint probability distribution </a:t>
            </a:r>
            <a:r>
              <a:rPr lang="en-US" sz="2000" i="1" dirty="0">
                <a:solidFill>
                  <a:schemeClr val="tx1"/>
                </a:solidFill>
              </a:rPr>
              <a:t>f</a:t>
            </a:r>
            <a:r>
              <a:rPr lang="en-US" sz="2000" dirty="0">
                <a:solidFill>
                  <a:schemeClr val="tx1"/>
                </a:solidFill>
              </a:rPr>
              <a:t>(</a:t>
            </a:r>
            <a:r>
              <a:rPr lang="en-US" sz="2000" i="1" dirty="0">
                <a:solidFill>
                  <a:schemeClr val="tx1"/>
                </a:solidFill>
              </a:rPr>
              <a:t>x</a:t>
            </a:r>
            <a:r>
              <a:rPr lang="en-US" sz="2000" dirty="0">
                <a:solidFill>
                  <a:schemeClr val="tx1"/>
                </a:solidFill>
              </a:rPr>
              <a:t>,</a:t>
            </a:r>
            <a:r>
              <a:rPr lang="en-US" sz="800" dirty="0">
                <a:solidFill>
                  <a:schemeClr val="tx1"/>
                </a:solidFill>
              </a:rPr>
              <a:t> </a:t>
            </a:r>
            <a:r>
              <a:rPr lang="en-US" sz="2000" i="1" dirty="0">
                <a:solidFill>
                  <a:schemeClr val="tx1"/>
                </a:solidFill>
              </a:rPr>
              <a:t>y</a:t>
            </a:r>
            <a:r>
              <a:rPr lang="en-US" sz="2000" dirty="0">
                <a:solidFill>
                  <a:schemeClr val="tx1"/>
                </a:solidFill>
              </a:rPr>
              <a:t>) and marginal distributions </a:t>
            </a:r>
            <a:r>
              <a:rPr lang="en-US" sz="2000" i="1" dirty="0">
                <a:solidFill>
                  <a:schemeClr val="tx1"/>
                </a:solidFill>
              </a:rPr>
              <a:t>g</a:t>
            </a:r>
            <a:r>
              <a:rPr lang="en-US" sz="2000" dirty="0">
                <a:solidFill>
                  <a:schemeClr val="tx1"/>
                </a:solidFill>
              </a:rPr>
              <a:t>(</a:t>
            </a:r>
            <a:r>
              <a:rPr lang="en-US" sz="2000" i="1" dirty="0">
                <a:solidFill>
                  <a:schemeClr val="tx1"/>
                </a:solidFill>
              </a:rPr>
              <a:t>x</a:t>
            </a:r>
            <a:r>
              <a:rPr lang="en-US" sz="2000" dirty="0">
                <a:solidFill>
                  <a:schemeClr val="tx1"/>
                </a:solidFill>
              </a:rPr>
              <a:t>) and </a:t>
            </a:r>
            <a:r>
              <a:rPr lang="en-US" sz="2000" i="1" dirty="0">
                <a:solidFill>
                  <a:schemeClr val="tx1"/>
                </a:solidFill>
              </a:rPr>
              <a:t>h</a:t>
            </a:r>
            <a:r>
              <a:rPr lang="en-US" sz="2000" dirty="0">
                <a:solidFill>
                  <a:schemeClr val="tx1"/>
                </a:solidFill>
              </a:rPr>
              <a:t>(</a:t>
            </a:r>
            <a:r>
              <a:rPr lang="en-US" sz="2000" i="1" dirty="0">
                <a:solidFill>
                  <a:schemeClr val="tx1"/>
                </a:solidFill>
              </a:rPr>
              <a:t>y</a:t>
            </a:r>
            <a:r>
              <a:rPr lang="en-US" sz="2000" dirty="0">
                <a:solidFill>
                  <a:schemeClr val="tx1"/>
                </a:solidFill>
              </a:rPr>
              <a:t>), respectively. The random variables </a:t>
            </a:r>
            <a:r>
              <a:rPr lang="en-US" sz="2000" i="1" dirty="0">
                <a:solidFill>
                  <a:schemeClr val="tx1"/>
                </a:solidFill>
              </a:rPr>
              <a:t>X</a:t>
            </a:r>
            <a:r>
              <a:rPr lang="en-US" sz="2000" dirty="0">
                <a:solidFill>
                  <a:schemeClr val="tx1"/>
                </a:solidFill>
              </a:rPr>
              <a:t> and </a:t>
            </a:r>
            <a:r>
              <a:rPr lang="en-US" sz="2000" i="1" dirty="0">
                <a:solidFill>
                  <a:schemeClr val="tx1"/>
                </a:solidFill>
              </a:rPr>
              <a:t>Y</a:t>
            </a:r>
            <a:r>
              <a:rPr lang="en-US" sz="2000" dirty="0">
                <a:solidFill>
                  <a:schemeClr val="tx1"/>
                </a:solidFill>
              </a:rPr>
              <a:t> are said to be </a:t>
            </a:r>
            <a:r>
              <a:rPr lang="en-US" sz="2000" b="1" dirty="0">
                <a:solidFill>
                  <a:schemeClr val="tx1"/>
                </a:solidFill>
              </a:rPr>
              <a:t>statistically independent </a:t>
            </a:r>
            <a:r>
              <a:rPr lang="en-US" sz="2000" dirty="0">
                <a:solidFill>
                  <a:schemeClr val="tx1"/>
                </a:solidFill>
              </a:rPr>
              <a:t>if and only if</a:t>
            </a:r>
          </a:p>
        </p:txBody>
      </p:sp>
      <p:graphicFrame>
        <p:nvGraphicFramePr>
          <p:cNvPr id="9" name="Object 8"/>
          <p:cNvGraphicFramePr>
            <a:graphicFrameLocks noChangeAspect="1"/>
          </p:cNvGraphicFramePr>
          <p:nvPr/>
        </p:nvGraphicFramePr>
        <p:xfrm>
          <a:off x="764048" y="1996869"/>
          <a:ext cx="2149475" cy="365125"/>
        </p:xfrm>
        <a:graphic>
          <a:graphicData uri="http://schemas.openxmlformats.org/presentationml/2006/ole">
            <mc:AlternateContent xmlns:mc="http://schemas.openxmlformats.org/markup-compatibility/2006">
              <mc:Choice xmlns:v="urn:schemas-microsoft-com:vml" Requires="v">
                <p:oleObj spid="_x0000_s269316" name="Equation" r:id="rId3" imgW="1193760" imgH="203040" progId="Equation.DSMT4">
                  <p:embed/>
                </p:oleObj>
              </mc:Choice>
              <mc:Fallback>
                <p:oleObj name="Equation" r:id="rId3" imgW="1193760" imgH="20304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048" y="1996869"/>
                        <a:ext cx="21494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2"/>
          <p:cNvSpPr>
            <a:spLocks noChangeArrowheads="1"/>
          </p:cNvSpPr>
          <p:nvPr/>
        </p:nvSpPr>
        <p:spPr bwMode="auto">
          <a:xfrm>
            <a:off x="71438" y="2451100"/>
            <a:ext cx="9072562" cy="355600"/>
          </a:xfrm>
          <a:prstGeom prst="rect">
            <a:avLst/>
          </a:prstGeom>
          <a:noFill/>
          <a:ln w="9525">
            <a:noFill/>
            <a:miter lim="800000"/>
            <a:headEnd/>
            <a:tailEnd/>
          </a:ln>
        </p:spPr>
        <p:txBody>
          <a:bodyPr/>
          <a:lstStyle/>
          <a:p>
            <a:pPr marL="265113" algn="l">
              <a:lnSpc>
                <a:spcPct val="80000"/>
              </a:lnSpc>
              <a:spcBef>
                <a:spcPct val="30000"/>
              </a:spcBef>
              <a:buClr>
                <a:srgbClr val="FF2E62"/>
              </a:buClr>
            </a:pPr>
            <a:r>
              <a:rPr lang="en-US" sz="2000" dirty="0">
                <a:solidFill>
                  <a:schemeClr val="tx1"/>
                </a:solidFill>
              </a:rPr>
              <a:t>for all (</a:t>
            </a:r>
            <a:r>
              <a:rPr lang="en-US" sz="2000" i="1" dirty="0">
                <a:solidFill>
                  <a:schemeClr val="tx1"/>
                </a:solidFill>
              </a:rPr>
              <a:t>x</a:t>
            </a:r>
            <a:r>
              <a:rPr lang="en-US" sz="2000" dirty="0">
                <a:solidFill>
                  <a:schemeClr val="tx1"/>
                </a:solidFill>
              </a:rPr>
              <a:t>,</a:t>
            </a:r>
            <a:r>
              <a:rPr lang="en-US" sz="800" dirty="0">
                <a:solidFill>
                  <a:schemeClr val="tx1"/>
                </a:solidFill>
              </a:rPr>
              <a:t> </a:t>
            </a:r>
            <a:r>
              <a:rPr lang="en-US" sz="2000" i="1" dirty="0">
                <a:solidFill>
                  <a:schemeClr val="tx1"/>
                </a:solidFill>
              </a:rPr>
              <a:t>y</a:t>
            </a:r>
            <a:r>
              <a:rPr lang="en-US" sz="2000" dirty="0">
                <a:solidFill>
                  <a:schemeClr val="tx1"/>
                </a:solidFill>
              </a:rPr>
              <a:t>) within their range.</a:t>
            </a:r>
          </a:p>
        </p:txBody>
      </p:sp>
      <p:sp>
        <p:nvSpPr>
          <p:cNvPr id="11" name="Rectangle 10"/>
          <p:cNvSpPr/>
          <p:nvPr/>
        </p:nvSpPr>
        <p:spPr bwMode="auto">
          <a:xfrm>
            <a:off x="82344" y="850900"/>
            <a:ext cx="8964000" cy="1955800"/>
          </a:xfrm>
          <a:prstGeom prst="rect">
            <a:avLst/>
          </a:prstGeom>
          <a:noFill/>
          <a:ln w="19050" cap="flat" cmpd="sng" algn="ctr">
            <a:solidFill>
              <a:srgbClr val="FF2E6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1000"/>
                                        <p:tgtEl>
                                          <p:spTgt spid="10">
                                            <p:txEl>
                                              <p:pRg st="0" end="0"/>
                                            </p:txEl>
                                          </p:spTgt>
                                        </p:tgtEl>
                                      </p:cBhvr>
                                    </p:animEffect>
                                  </p:childTnLst>
                                </p:cTn>
                              </p:par>
                            </p:childTnLst>
                          </p:cTn>
                        </p:par>
                        <p:par>
                          <p:cTn id="17" fill="hold">
                            <p:stCondLst>
                              <p:cond delay="1000"/>
                            </p:stCondLst>
                            <p:childTnLst>
                              <p:par>
                                <p:cTn id="18" presetID="54" presetClass="entr" presetSubtype="0" accel="10000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1000" fill="hold"/>
                                        <p:tgtEl>
                                          <p:spTgt spid="11"/>
                                        </p:tgtEl>
                                        <p:attrNameLst>
                                          <p:attrName>ppt_w</p:attrName>
                                        </p:attrNameLst>
                                      </p:cBhvr>
                                      <p:tavLst>
                                        <p:tav tm="0">
                                          <p:val>
                                            <p:strVal val="#ppt_w*0.05"/>
                                          </p:val>
                                        </p:tav>
                                        <p:tav tm="100000">
                                          <p:val>
                                            <p:strVal val="#ppt_w"/>
                                          </p:val>
                                        </p:tav>
                                      </p:tavLst>
                                    </p:anim>
                                    <p:anim calcmode="lin" valueType="num">
                                      <p:cBhvr>
                                        <p:cTn id="21" dur="1000" fill="hold"/>
                                        <p:tgtEl>
                                          <p:spTgt spid="11"/>
                                        </p:tgtEl>
                                        <p:attrNameLst>
                                          <p:attrName>ppt_h</p:attrName>
                                        </p:attrNameLst>
                                      </p:cBhvr>
                                      <p:tavLst>
                                        <p:tav tm="0">
                                          <p:val>
                                            <p:strVal val="#ppt_h"/>
                                          </p:val>
                                        </p:tav>
                                        <p:tav tm="100000">
                                          <p:val>
                                            <p:strVal val="#ppt_h"/>
                                          </p:val>
                                        </p:tav>
                                      </p:tavLst>
                                    </p:anim>
                                    <p:anim calcmode="lin" valueType="num">
                                      <p:cBhvr>
                                        <p:cTn id="22" dur="1000" fill="hold"/>
                                        <p:tgtEl>
                                          <p:spTgt spid="11"/>
                                        </p:tgtEl>
                                        <p:attrNameLst>
                                          <p:attrName>ppt_x</p:attrName>
                                        </p:attrNameLst>
                                      </p:cBhvr>
                                      <p:tavLst>
                                        <p:tav tm="0">
                                          <p:val>
                                            <p:strVal val="#ppt_x-.2"/>
                                          </p:val>
                                        </p:tav>
                                        <p:tav tm="100000">
                                          <p:val>
                                            <p:strVal val="#ppt_x"/>
                                          </p:val>
                                        </p:tav>
                                      </p:tavLst>
                                    </p:anim>
                                    <p:anim calcmode="lin" valueType="num">
                                      <p:cBhvr>
                                        <p:cTn id="23" dur="1000" fill="hold"/>
                                        <p:tgtEl>
                                          <p:spTgt spid="11"/>
                                        </p:tgtEl>
                                        <p:attrNameLst>
                                          <p:attrName>ppt_y</p:attrName>
                                        </p:attrNameLst>
                                      </p:cBhvr>
                                      <p:tavLst>
                                        <p:tav tm="0">
                                          <p:val>
                                            <p:strVal val="#ppt_y"/>
                                          </p:val>
                                        </p:tav>
                                        <p:tav tm="100000">
                                          <p:val>
                                            <p:strVal val="#ppt_y"/>
                                          </p:val>
                                        </p:tav>
                                      </p:tavLst>
                                    </p:anim>
                                    <p:animEffect transition="in" filter="fade">
                                      <p:cBhvr>
                                        <p:cTn id="2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build="p"/>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bwMode="auto">
          <a:xfrm>
            <a:off x="6720554" y="3962400"/>
            <a:ext cx="1764000" cy="72000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24" name="Rectangle 23"/>
          <p:cNvSpPr/>
          <p:nvPr/>
        </p:nvSpPr>
        <p:spPr bwMode="auto">
          <a:xfrm>
            <a:off x="6987460" y="5043536"/>
            <a:ext cx="1944000" cy="72000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6" name="Rectangle 2"/>
          <p:cNvSpPr>
            <a:spLocks noChangeArrowheads="1"/>
          </p:cNvSpPr>
          <p:nvPr/>
        </p:nvSpPr>
        <p:spPr bwMode="auto">
          <a:xfrm>
            <a:off x="71438" y="4051299"/>
            <a:ext cx="9072562" cy="444500"/>
          </a:xfrm>
          <a:prstGeom prst="rect">
            <a:avLst/>
          </a:prstGeom>
          <a:noFill/>
          <a:ln w="9525">
            <a:noFill/>
            <a:miter lim="800000"/>
            <a:headEnd/>
            <a:tailEnd/>
          </a:ln>
        </p:spPr>
        <p:txBody>
          <a:bodyPr/>
          <a:lstStyle/>
          <a:p>
            <a:pPr marL="457200" indent="-457200" algn="l">
              <a:lnSpc>
                <a:spcPts val="3000"/>
              </a:lnSpc>
              <a:spcBef>
                <a:spcPct val="30000"/>
              </a:spcBef>
              <a:buClr>
                <a:srgbClr val="FF2E62"/>
              </a:buClr>
              <a:buAutoNum type="alphaLcParenBoth"/>
              <a:tabLst>
                <a:tab pos="1519238" algn="l"/>
              </a:tabLst>
            </a:pPr>
            <a:r>
              <a:rPr lang="en-US" sz="2000" dirty="0">
                <a:solidFill>
                  <a:schemeClr val="tx1"/>
                </a:solidFill>
              </a:rPr>
              <a:t> </a:t>
            </a:r>
          </a:p>
        </p:txBody>
      </p:sp>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Statistical Independence</a:t>
            </a:r>
          </a:p>
        </p:txBody>
      </p:sp>
      <p:sp>
        <p:nvSpPr>
          <p:cNvPr id="22"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3.4</a:t>
            </a:r>
          </a:p>
        </p:txBody>
      </p:sp>
      <p:sp>
        <p:nvSpPr>
          <p:cNvPr id="26"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Joint Probability Distributions</a:t>
            </a:r>
          </a:p>
        </p:txBody>
      </p:sp>
      <p:sp>
        <p:nvSpPr>
          <p:cNvPr id="9" name="Rectangle 2"/>
          <p:cNvSpPr>
            <a:spLocks noChangeArrowheads="1"/>
          </p:cNvSpPr>
          <p:nvPr/>
        </p:nvSpPr>
        <p:spPr bwMode="auto">
          <a:xfrm>
            <a:off x="71438" y="1061354"/>
            <a:ext cx="9072562" cy="515700"/>
          </a:xfrm>
          <a:prstGeom prst="rect">
            <a:avLst/>
          </a:prstGeom>
          <a:noFill/>
          <a:ln w="9525">
            <a:noFill/>
            <a:miter lim="800000"/>
            <a:headEnd/>
            <a:tailEnd/>
          </a:ln>
        </p:spPr>
        <p:txBody>
          <a:bodyPr/>
          <a:lstStyle/>
          <a:p>
            <a:pPr algn="l">
              <a:lnSpc>
                <a:spcPct val="80000"/>
              </a:lnSpc>
              <a:spcBef>
                <a:spcPct val="30000"/>
              </a:spcBef>
              <a:buClr>
                <a:srgbClr val="FF2E62"/>
              </a:buClr>
            </a:pPr>
            <a:r>
              <a:rPr lang="en-US" sz="2000" dirty="0">
                <a:solidFill>
                  <a:schemeClr val="tx1"/>
                </a:solidFill>
              </a:rPr>
              <a:t>Consider the following joint probability density function of random variables </a:t>
            </a:r>
            <a:r>
              <a:rPr lang="en-US" sz="2000" i="1" dirty="0">
                <a:solidFill>
                  <a:schemeClr val="tx1"/>
                </a:solidFill>
              </a:rPr>
              <a:t>X</a:t>
            </a:r>
            <a:r>
              <a:rPr lang="en-US" sz="2000" dirty="0">
                <a:solidFill>
                  <a:schemeClr val="tx1"/>
                </a:solidFill>
              </a:rPr>
              <a:t> and </a:t>
            </a:r>
            <a:r>
              <a:rPr lang="en-US" sz="2000" i="1" dirty="0">
                <a:solidFill>
                  <a:schemeClr val="tx1"/>
                </a:solidFill>
              </a:rPr>
              <a:t>Y</a:t>
            </a:r>
            <a:r>
              <a:rPr lang="en-US" sz="2000" dirty="0">
                <a:solidFill>
                  <a:schemeClr val="tx1"/>
                </a:solidFill>
              </a:rPr>
              <a:t>.</a:t>
            </a:r>
          </a:p>
        </p:txBody>
      </p:sp>
      <p:grpSp>
        <p:nvGrpSpPr>
          <p:cNvPr id="10" name="Group 9"/>
          <p:cNvGrpSpPr/>
          <p:nvPr/>
        </p:nvGrpSpPr>
        <p:grpSpPr>
          <a:xfrm>
            <a:off x="0" y="806450"/>
            <a:ext cx="727075" cy="720000"/>
            <a:chOff x="0" y="2701370"/>
            <a:chExt cx="727075" cy="720000"/>
          </a:xfrm>
        </p:grpSpPr>
        <p:sp>
          <p:nvSpPr>
            <p:cNvPr id="11" name="Rectangle 10"/>
            <p:cNvSpPr>
              <a:spLocks noChangeArrowheads="1"/>
            </p:cNvSpPr>
            <p:nvPr/>
          </p:nvSpPr>
          <p:spPr bwMode="auto">
            <a:xfrm>
              <a:off x="0" y="2850050"/>
              <a:ext cx="727075" cy="90000"/>
            </a:xfrm>
            <a:prstGeom prst="rect">
              <a:avLst/>
            </a:prstGeom>
            <a:solidFill>
              <a:srgbClr val="FF5781"/>
            </a:solidFill>
            <a:ln w="9525" algn="ctr">
              <a:noFill/>
              <a:miter lim="800000"/>
              <a:headEnd/>
              <a:tailEnd/>
            </a:ln>
          </p:spPr>
          <p:txBody>
            <a:bodyPr wrap="none" anchor="ctr"/>
            <a:lstStyle/>
            <a:p>
              <a:endParaRPr lang="en-US"/>
            </a:p>
          </p:txBody>
        </p:sp>
        <p:cxnSp>
          <p:nvCxnSpPr>
            <p:cNvPr id="12" name="Straight Connector 11"/>
            <p:cNvCxnSpPr/>
            <p:nvPr/>
          </p:nvCxnSpPr>
          <p:spPr bwMode="auto">
            <a:xfrm rot="16200000" flipH="1">
              <a:off x="-233000" y="3061370"/>
              <a:ext cx="720000" cy="0"/>
            </a:xfrm>
            <a:prstGeom prst="line">
              <a:avLst/>
            </a:prstGeom>
            <a:noFill/>
            <a:ln w="12700" cap="flat" cmpd="sng" algn="ctr">
              <a:solidFill>
                <a:srgbClr val="FF5781"/>
              </a:solidFill>
              <a:prstDash val="solid"/>
              <a:round/>
              <a:headEnd type="none" w="med" len="med"/>
              <a:tailEnd type="none" w="med" len="med"/>
            </a:ln>
            <a:effectLst/>
          </p:spPr>
        </p:cxnSp>
      </p:grpSp>
      <p:graphicFrame>
        <p:nvGraphicFramePr>
          <p:cNvPr id="13" name="Object 1"/>
          <p:cNvGraphicFramePr>
            <a:graphicFrameLocks noChangeAspect="1"/>
          </p:cNvGraphicFramePr>
          <p:nvPr/>
        </p:nvGraphicFramePr>
        <p:xfrm>
          <a:off x="761794" y="1592263"/>
          <a:ext cx="4343400" cy="1095375"/>
        </p:xfrm>
        <a:graphic>
          <a:graphicData uri="http://schemas.openxmlformats.org/presentationml/2006/ole">
            <mc:AlternateContent xmlns:mc="http://schemas.openxmlformats.org/markup-compatibility/2006">
              <mc:Choice xmlns:v="urn:schemas-microsoft-com:vml" Requires="v">
                <p:oleObj spid="_x0000_s268317" name="Equation" r:id="rId3" imgW="2412720" imgH="609480" progId="Equation.DSMT4">
                  <p:embed/>
                </p:oleObj>
              </mc:Choice>
              <mc:Fallback>
                <p:oleObj name="Equation" r:id="rId3" imgW="2412720" imgH="60948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794" y="1592263"/>
                        <a:ext cx="43434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Rectangle 2"/>
          <p:cNvSpPr>
            <a:spLocks noChangeArrowheads="1"/>
          </p:cNvSpPr>
          <p:nvPr/>
        </p:nvSpPr>
        <p:spPr bwMode="auto">
          <a:xfrm>
            <a:off x="71438" y="2673350"/>
            <a:ext cx="9072562" cy="977900"/>
          </a:xfrm>
          <a:prstGeom prst="rect">
            <a:avLst/>
          </a:prstGeom>
          <a:noFill/>
          <a:ln w="9525">
            <a:noFill/>
            <a:miter lim="800000"/>
            <a:headEnd/>
            <a:tailEnd/>
          </a:ln>
        </p:spPr>
        <p:txBody>
          <a:bodyPr/>
          <a:lstStyle/>
          <a:p>
            <a:pPr marL="457200" indent="-457200" algn="l">
              <a:lnSpc>
                <a:spcPct val="80000"/>
              </a:lnSpc>
              <a:spcBef>
                <a:spcPct val="30000"/>
              </a:spcBef>
              <a:buClr>
                <a:srgbClr val="FF2E62"/>
              </a:buClr>
              <a:buAutoNum type="alphaLcParenBoth"/>
            </a:pPr>
            <a:r>
              <a:rPr lang="en-US" sz="2000" dirty="0">
                <a:solidFill>
                  <a:schemeClr val="tx1"/>
                </a:solidFill>
              </a:rPr>
              <a:t>Find the marginal density functions of </a:t>
            </a:r>
            <a:r>
              <a:rPr lang="en-US" sz="2000" i="1" dirty="0">
                <a:solidFill>
                  <a:schemeClr val="tx1"/>
                </a:solidFill>
              </a:rPr>
              <a:t>X</a:t>
            </a:r>
            <a:r>
              <a:rPr lang="en-US" sz="2000" dirty="0">
                <a:solidFill>
                  <a:schemeClr val="tx1"/>
                </a:solidFill>
              </a:rPr>
              <a:t> and </a:t>
            </a:r>
            <a:r>
              <a:rPr lang="en-US" sz="2000" i="1" dirty="0">
                <a:solidFill>
                  <a:schemeClr val="tx1"/>
                </a:solidFill>
              </a:rPr>
              <a:t>Y</a:t>
            </a:r>
          </a:p>
          <a:p>
            <a:pPr marL="457200" indent="-457200" algn="l">
              <a:lnSpc>
                <a:spcPct val="80000"/>
              </a:lnSpc>
              <a:spcBef>
                <a:spcPct val="30000"/>
              </a:spcBef>
              <a:buClr>
                <a:srgbClr val="FF2E62"/>
              </a:buClr>
              <a:buAutoNum type="alphaLcParenBoth"/>
            </a:pPr>
            <a:r>
              <a:rPr lang="en-US" sz="2000" dirty="0">
                <a:solidFill>
                  <a:schemeClr val="tx1"/>
                </a:solidFill>
              </a:rPr>
              <a:t>Are </a:t>
            </a:r>
            <a:r>
              <a:rPr lang="en-US" sz="2000" i="1" dirty="0">
                <a:solidFill>
                  <a:schemeClr val="tx1"/>
                </a:solidFill>
              </a:rPr>
              <a:t>X</a:t>
            </a:r>
            <a:r>
              <a:rPr lang="en-US" sz="2000" dirty="0">
                <a:solidFill>
                  <a:schemeClr val="tx1"/>
                </a:solidFill>
              </a:rPr>
              <a:t> and </a:t>
            </a:r>
            <a:r>
              <a:rPr lang="en-US" sz="2000" i="1" dirty="0">
                <a:solidFill>
                  <a:schemeClr val="tx1"/>
                </a:solidFill>
              </a:rPr>
              <a:t>Y</a:t>
            </a:r>
            <a:r>
              <a:rPr lang="en-US" sz="2000" dirty="0">
                <a:solidFill>
                  <a:schemeClr val="tx1"/>
                </a:solidFill>
              </a:rPr>
              <a:t> statistically independent?</a:t>
            </a:r>
          </a:p>
          <a:p>
            <a:pPr marL="457200" indent="-457200" algn="l">
              <a:lnSpc>
                <a:spcPct val="80000"/>
              </a:lnSpc>
              <a:spcBef>
                <a:spcPct val="30000"/>
              </a:spcBef>
              <a:buClr>
                <a:srgbClr val="FF2E62"/>
              </a:buClr>
              <a:buAutoNum type="alphaLcParenBoth"/>
            </a:pPr>
            <a:r>
              <a:rPr lang="en-US" sz="2000" dirty="0">
                <a:solidFill>
                  <a:schemeClr val="tx1"/>
                </a:solidFill>
              </a:rPr>
              <a:t>Find </a:t>
            </a:r>
            <a:r>
              <a:rPr lang="en-US" sz="2000" i="1" dirty="0">
                <a:solidFill>
                  <a:schemeClr val="tx1"/>
                </a:solidFill>
              </a:rPr>
              <a:t>P</a:t>
            </a:r>
            <a:r>
              <a:rPr lang="en-US" sz="2000" dirty="0">
                <a:solidFill>
                  <a:schemeClr val="tx1"/>
                </a:solidFill>
              </a:rPr>
              <a:t>(</a:t>
            </a:r>
            <a:r>
              <a:rPr lang="en-US" sz="2000" i="1" dirty="0">
                <a:solidFill>
                  <a:schemeClr val="tx1"/>
                </a:solidFill>
              </a:rPr>
              <a:t>X</a:t>
            </a:r>
            <a:r>
              <a:rPr lang="en-US" sz="800" dirty="0">
                <a:solidFill>
                  <a:schemeClr val="tx1"/>
                </a:solidFill>
              </a:rPr>
              <a:t> </a:t>
            </a:r>
            <a:r>
              <a:rPr lang="en-US" sz="2000" dirty="0">
                <a:solidFill>
                  <a:schemeClr val="tx1"/>
                </a:solidFill>
              </a:rPr>
              <a:t>&gt;</a:t>
            </a:r>
            <a:r>
              <a:rPr lang="en-US" sz="800" dirty="0">
                <a:solidFill>
                  <a:schemeClr val="tx1"/>
                </a:solidFill>
              </a:rPr>
              <a:t> </a:t>
            </a:r>
            <a:r>
              <a:rPr lang="en-US" sz="2000" dirty="0">
                <a:solidFill>
                  <a:schemeClr val="tx1"/>
                </a:solidFill>
              </a:rPr>
              <a:t>2|</a:t>
            </a:r>
            <a:r>
              <a:rPr lang="en-US" sz="2000" i="1" dirty="0">
                <a:solidFill>
                  <a:schemeClr val="tx1"/>
                </a:solidFill>
              </a:rPr>
              <a:t>Y</a:t>
            </a:r>
            <a:r>
              <a:rPr lang="en-US" sz="800" dirty="0">
                <a:solidFill>
                  <a:schemeClr val="tx1"/>
                </a:solidFill>
              </a:rPr>
              <a:t> </a:t>
            </a:r>
            <a:r>
              <a:rPr lang="en-US" sz="2000" dirty="0">
                <a:solidFill>
                  <a:schemeClr val="tx1"/>
                </a:solidFill>
              </a:rPr>
              <a:t>=</a:t>
            </a:r>
            <a:r>
              <a:rPr lang="en-US" sz="800" dirty="0">
                <a:solidFill>
                  <a:schemeClr val="tx1"/>
                </a:solidFill>
              </a:rPr>
              <a:t> </a:t>
            </a:r>
            <a:r>
              <a:rPr lang="en-US" sz="2000" dirty="0">
                <a:solidFill>
                  <a:schemeClr val="tx1"/>
                </a:solidFill>
              </a:rPr>
              <a:t>2)</a:t>
            </a:r>
            <a:endParaRPr lang="en-US" sz="2000" b="1" dirty="0">
              <a:solidFill>
                <a:schemeClr val="tx1"/>
              </a:solidFill>
            </a:endParaRPr>
          </a:p>
        </p:txBody>
      </p:sp>
      <p:sp>
        <p:nvSpPr>
          <p:cNvPr id="15" name="Rectangle 14"/>
          <p:cNvSpPr/>
          <p:nvPr/>
        </p:nvSpPr>
        <p:spPr bwMode="auto">
          <a:xfrm>
            <a:off x="0" y="3917950"/>
            <a:ext cx="266700" cy="108000"/>
          </a:xfrm>
          <a:prstGeom prst="rect">
            <a:avLst/>
          </a:prstGeom>
          <a:solidFill>
            <a:srgbClr val="FF94A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graphicFrame>
        <p:nvGraphicFramePr>
          <p:cNvPr id="283658" name="Object 3"/>
          <p:cNvGraphicFramePr>
            <a:graphicFrameLocks noChangeAspect="1"/>
          </p:cNvGraphicFramePr>
          <p:nvPr/>
        </p:nvGraphicFramePr>
        <p:xfrm>
          <a:off x="764048" y="3967161"/>
          <a:ext cx="1970088" cy="750888"/>
        </p:xfrm>
        <a:graphic>
          <a:graphicData uri="http://schemas.openxmlformats.org/presentationml/2006/ole">
            <mc:AlternateContent xmlns:mc="http://schemas.openxmlformats.org/markup-compatibility/2006">
              <mc:Choice xmlns:v="urn:schemas-microsoft-com:vml" Requires="v">
                <p:oleObj spid="_x0000_s268318" name="Equation" r:id="rId5" imgW="1231560" imgH="469800" progId="Equation.DSMT4">
                  <p:embed/>
                </p:oleObj>
              </mc:Choice>
              <mc:Fallback>
                <p:oleObj name="Equation" r:id="rId5" imgW="1231560" imgH="4698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4048" y="3967161"/>
                        <a:ext cx="1970088"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4"/>
          <p:cNvGraphicFramePr>
            <a:graphicFrameLocks noChangeAspect="1"/>
          </p:cNvGraphicFramePr>
          <p:nvPr/>
        </p:nvGraphicFramePr>
        <p:xfrm>
          <a:off x="2786062" y="3962399"/>
          <a:ext cx="1341438" cy="750888"/>
        </p:xfrm>
        <a:graphic>
          <a:graphicData uri="http://schemas.openxmlformats.org/presentationml/2006/ole">
            <mc:AlternateContent xmlns:mc="http://schemas.openxmlformats.org/markup-compatibility/2006">
              <mc:Choice xmlns:v="urn:schemas-microsoft-com:vml" Requires="v">
                <p:oleObj spid="_x0000_s268319" name="Equation" r:id="rId7" imgW="838080" imgH="469800" progId="Equation.DSMT4">
                  <p:embed/>
                </p:oleObj>
              </mc:Choice>
              <mc:Fallback>
                <p:oleObj name="Equation" r:id="rId7" imgW="838080" imgH="4698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6062" y="3962399"/>
                        <a:ext cx="1341438"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5"/>
          <p:cNvGraphicFramePr>
            <a:graphicFrameLocks noChangeAspect="1"/>
          </p:cNvGraphicFramePr>
          <p:nvPr/>
        </p:nvGraphicFramePr>
        <p:xfrm>
          <a:off x="4201858" y="3892549"/>
          <a:ext cx="1481138" cy="854075"/>
        </p:xfrm>
        <a:graphic>
          <a:graphicData uri="http://schemas.openxmlformats.org/presentationml/2006/ole">
            <mc:AlternateContent xmlns:mc="http://schemas.openxmlformats.org/markup-compatibility/2006">
              <mc:Choice xmlns:v="urn:schemas-microsoft-com:vml" Requires="v">
                <p:oleObj spid="_x0000_s268320" name="Equation" r:id="rId9" imgW="927000" imgH="533160" progId="Equation.DSMT4">
                  <p:embed/>
                </p:oleObj>
              </mc:Choice>
              <mc:Fallback>
                <p:oleObj name="Equation" r:id="rId9" imgW="927000" imgH="53316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01858" y="3892549"/>
                        <a:ext cx="1481138"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6"/>
          <p:cNvGraphicFramePr>
            <a:graphicFrameLocks noChangeAspect="1"/>
          </p:cNvGraphicFramePr>
          <p:nvPr/>
        </p:nvGraphicFramePr>
        <p:xfrm>
          <a:off x="5651500" y="4025900"/>
          <a:ext cx="2784475" cy="628650"/>
        </p:xfrm>
        <a:graphic>
          <a:graphicData uri="http://schemas.openxmlformats.org/presentationml/2006/ole">
            <mc:AlternateContent xmlns:mc="http://schemas.openxmlformats.org/markup-compatibility/2006">
              <mc:Choice xmlns:v="urn:schemas-microsoft-com:vml" Requires="v">
                <p:oleObj spid="_x0000_s268321" name="Equation" r:id="rId11" imgW="1739880" imgH="393480" progId="Equation.DSMT4">
                  <p:embed/>
                </p:oleObj>
              </mc:Choice>
              <mc:Fallback>
                <p:oleObj name="Equation" r:id="rId11" imgW="1739880" imgH="39348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51500" y="4025900"/>
                        <a:ext cx="278447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7"/>
          <p:cNvGraphicFramePr>
            <a:graphicFrameLocks noChangeAspect="1"/>
          </p:cNvGraphicFramePr>
          <p:nvPr/>
        </p:nvGraphicFramePr>
        <p:xfrm>
          <a:off x="763588" y="5042821"/>
          <a:ext cx="1970087" cy="750887"/>
        </p:xfrm>
        <a:graphic>
          <a:graphicData uri="http://schemas.openxmlformats.org/presentationml/2006/ole">
            <mc:AlternateContent xmlns:mc="http://schemas.openxmlformats.org/markup-compatibility/2006">
              <mc:Choice xmlns:v="urn:schemas-microsoft-com:vml" Requires="v">
                <p:oleObj spid="_x0000_s268322" name="Equation" r:id="rId13" imgW="1231560" imgH="469800" progId="Equation.DSMT4">
                  <p:embed/>
                </p:oleObj>
              </mc:Choice>
              <mc:Fallback>
                <p:oleObj name="Equation" r:id="rId13" imgW="1231560" imgH="469800"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3588" y="5042821"/>
                        <a:ext cx="1970087" cy="75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8"/>
          <p:cNvGraphicFramePr>
            <a:graphicFrameLocks noChangeAspect="1"/>
          </p:cNvGraphicFramePr>
          <p:nvPr/>
        </p:nvGraphicFramePr>
        <p:xfrm>
          <a:off x="2780839" y="5038059"/>
          <a:ext cx="1319213" cy="750887"/>
        </p:xfrm>
        <a:graphic>
          <a:graphicData uri="http://schemas.openxmlformats.org/presentationml/2006/ole">
            <mc:AlternateContent xmlns:mc="http://schemas.openxmlformats.org/markup-compatibility/2006">
              <mc:Choice xmlns:v="urn:schemas-microsoft-com:vml" Requires="v">
                <p:oleObj spid="_x0000_s268323" name="Equation" r:id="rId15" imgW="825480" imgH="469800" progId="Equation.DSMT4">
                  <p:embed/>
                </p:oleObj>
              </mc:Choice>
              <mc:Fallback>
                <p:oleObj name="Equation" r:id="rId15" imgW="825480" imgH="469800"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80839" y="5038059"/>
                        <a:ext cx="1319213" cy="75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9"/>
          <p:cNvGraphicFramePr>
            <a:graphicFrameLocks noChangeAspect="1"/>
          </p:cNvGraphicFramePr>
          <p:nvPr/>
        </p:nvGraphicFramePr>
        <p:xfrm>
          <a:off x="4157202" y="4960271"/>
          <a:ext cx="1585913" cy="854075"/>
        </p:xfrm>
        <a:graphic>
          <a:graphicData uri="http://schemas.openxmlformats.org/presentationml/2006/ole">
            <mc:AlternateContent xmlns:mc="http://schemas.openxmlformats.org/markup-compatibility/2006">
              <mc:Choice xmlns:v="urn:schemas-microsoft-com:vml" Requires="v">
                <p:oleObj spid="_x0000_s268324" name="Equation" r:id="rId17" imgW="990360" imgH="533160" progId="Equation.DSMT4">
                  <p:embed/>
                </p:oleObj>
              </mc:Choice>
              <mc:Fallback>
                <p:oleObj name="Equation" r:id="rId17" imgW="990360" imgH="533160"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57202" y="4960271"/>
                        <a:ext cx="1585913"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10"/>
          <p:cNvGraphicFramePr>
            <a:graphicFrameLocks noChangeAspect="1"/>
          </p:cNvGraphicFramePr>
          <p:nvPr/>
        </p:nvGraphicFramePr>
        <p:xfrm>
          <a:off x="5786644" y="5097512"/>
          <a:ext cx="3082925" cy="628650"/>
        </p:xfrm>
        <a:graphic>
          <a:graphicData uri="http://schemas.openxmlformats.org/presentationml/2006/ole">
            <mc:AlternateContent xmlns:mc="http://schemas.openxmlformats.org/markup-compatibility/2006">
              <mc:Choice xmlns:v="urn:schemas-microsoft-com:vml" Requires="v">
                <p:oleObj spid="_x0000_s268325" name="Equation" r:id="rId19" imgW="1930320" imgH="393480" progId="Equation.DSMT4">
                  <p:embed/>
                </p:oleObj>
              </mc:Choice>
              <mc:Fallback>
                <p:oleObj name="Equation" r:id="rId19" imgW="1930320" imgH="393480" progId="Equation.DSMT4">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86644" y="5097512"/>
                        <a:ext cx="308292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1000"/>
                                        <p:tgtEl>
                                          <p:spTgt spid="9">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Effect transition="in" filter="fade">
                                      <p:cBhvr>
                                        <p:cTn id="19" dur="1000"/>
                                        <p:tgtEl>
                                          <p:spTgt spid="14">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
                                            <p:txEl>
                                              <p:pRg st="1" end="1"/>
                                            </p:txEl>
                                          </p:spTgt>
                                        </p:tgtEl>
                                        <p:attrNameLst>
                                          <p:attrName>style.visibility</p:attrName>
                                        </p:attrNameLst>
                                      </p:cBhvr>
                                      <p:to>
                                        <p:strVal val="visible"/>
                                      </p:to>
                                    </p:set>
                                    <p:animEffect transition="in" filter="fade">
                                      <p:cBhvr>
                                        <p:cTn id="24" dur="1000"/>
                                        <p:tgtEl>
                                          <p:spTgt spid="14">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txEl>
                                              <p:pRg st="2" end="2"/>
                                            </p:txEl>
                                          </p:spTgt>
                                        </p:tgtEl>
                                        <p:attrNameLst>
                                          <p:attrName>style.visibility</p:attrName>
                                        </p:attrNameLst>
                                      </p:cBhvr>
                                      <p:to>
                                        <p:strVal val="visible"/>
                                      </p:to>
                                    </p:set>
                                    <p:animEffect transition="in" filter="fade">
                                      <p:cBhvr>
                                        <p:cTn id="29" dur="1000"/>
                                        <p:tgtEl>
                                          <p:spTgt spid="14">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8"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slide(fromLeft)">
                                      <p:cBhvr>
                                        <p:cTn id="34" dur="500"/>
                                        <p:tgtEl>
                                          <p:spTgt spid="15"/>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16">
                                            <p:txEl>
                                              <p:pRg st="0" end="0"/>
                                            </p:txEl>
                                          </p:spTgt>
                                        </p:tgtEl>
                                        <p:attrNameLst>
                                          <p:attrName>style.visibility</p:attrName>
                                        </p:attrNameLst>
                                      </p:cBhvr>
                                      <p:to>
                                        <p:strVal val="visible"/>
                                      </p:to>
                                    </p:set>
                                    <p:animEffect transition="in" filter="fade">
                                      <p:cBhvr>
                                        <p:cTn id="38" dur="1000"/>
                                        <p:tgtEl>
                                          <p:spTgt spid="16">
                                            <p:txEl>
                                              <p:pRg st="0" end="0"/>
                                            </p:txEl>
                                          </p:spTgt>
                                        </p:tgtEl>
                                      </p:cBhvr>
                                    </p:animEffect>
                                  </p:childTnLst>
                                </p:cTn>
                              </p:par>
                            </p:childTnLst>
                          </p:cTn>
                        </p:par>
                        <p:par>
                          <p:cTn id="39" fill="hold">
                            <p:stCondLst>
                              <p:cond delay="1500"/>
                            </p:stCondLst>
                            <p:childTnLst>
                              <p:par>
                                <p:cTn id="40" presetID="10" presetClass="entr" presetSubtype="0" fill="hold" nodeType="afterEffect">
                                  <p:stCondLst>
                                    <p:cond delay="0"/>
                                  </p:stCondLst>
                                  <p:childTnLst>
                                    <p:set>
                                      <p:cBhvr>
                                        <p:cTn id="41" dur="1" fill="hold">
                                          <p:stCondLst>
                                            <p:cond delay="0"/>
                                          </p:stCondLst>
                                        </p:cTn>
                                        <p:tgtEl>
                                          <p:spTgt spid="283658"/>
                                        </p:tgtEl>
                                        <p:attrNameLst>
                                          <p:attrName>style.visibility</p:attrName>
                                        </p:attrNameLst>
                                      </p:cBhvr>
                                      <p:to>
                                        <p:strVal val="visible"/>
                                      </p:to>
                                    </p:set>
                                    <p:animEffect transition="in" filter="fade">
                                      <p:cBhvr>
                                        <p:cTn id="42" dur="1000"/>
                                        <p:tgtEl>
                                          <p:spTgt spid="28365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10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1000"/>
                                        <p:tgtEl>
                                          <p:spTgt spid="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1000"/>
                                        <p:tgtEl>
                                          <p:spTgt spid="4"/>
                                        </p:tgtEl>
                                      </p:cBhvr>
                                    </p:animEffect>
                                  </p:childTnLst>
                                </p:cTn>
                              </p:par>
                            </p:childTnLst>
                          </p:cTn>
                        </p:par>
                        <p:par>
                          <p:cTn id="58" fill="hold">
                            <p:stCondLst>
                              <p:cond delay="1000"/>
                            </p:stCondLst>
                            <p:childTnLst>
                              <p:par>
                                <p:cTn id="59" presetID="54" presetClass="entr" presetSubtype="0" accel="100000" fill="hold" grpId="0" nodeType="after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p:cTn id="61" dur="1000" fill="hold"/>
                                        <p:tgtEl>
                                          <p:spTgt spid="23"/>
                                        </p:tgtEl>
                                        <p:attrNameLst>
                                          <p:attrName>ppt_w</p:attrName>
                                        </p:attrNameLst>
                                      </p:cBhvr>
                                      <p:tavLst>
                                        <p:tav tm="0">
                                          <p:val>
                                            <p:strVal val="#ppt_w*0.05"/>
                                          </p:val>
                                        </p:tav>
                                        <p:tav tm="100000">
                                          <p:val>
                                            <p:strVal val="#ppt_w"/>
                                          </p:val>
                                        </p:tav>
                                      </p:tavLst>
                                    </p:anim>
                                    <p:anim calcmode="lin" valueType="num">
                                      <p:cBhvr>
                                        <p:cTn id="62" dur="1000" fill="hold"/>
                                        <p:tgtEl>
                                          <p:spTgt spid="23"/>
                                        </p:tgtEl>
                                        <p:attrNameLst>
                                          <p:attrName>ppt_h</p:attrName>
                                        </p:attrNameLst>
                                      </p:cBhvr>
                                      <p:tavLst>
                                        <p:tav tm="0">
                                          <p:val>
                                            <p:strVal val="#ppt_h"/>
                                          </p:val>
                                        </p:tav>
                                        <p:tav tm="100000">
                                          <p:val>
                                            <p:strVal val="#ppt_h"/>
                                          </p:val>
                                        </p:tav>
                                      </p:tavLst>
                                    </p:anim>
                                    <p:anim calcmode="lin" valueType="num">
                                      <p:cBhvr>
                                        <p:cTn id="63" dur="1000" fill="hold"/>
                                        <p:tgtEl>
                                          <p:spTgt spid="23"/>
                                        </p:tgtEl>
                                        <p:attrNameLst>
                                          <p:attrName>ppt_x</p:attrName>
                                        </p:attrNameLst>
                                      </p:cBhvr>
                                      <p:tavLst>
                                        <p:tav tm="0">
                                          <p:val>
                                            <p:strVal val="#ppt_x-.2"/>
                                          </p:val>
                                        </p:tav>
                                        <p:tav tm="100000">
                                          <p:val>
                                            <p:strVal val="#ppt_x"/>
                                          </p:val>
                                        </p:tav>
                                      </p:tavLst>
                                    </p:anim>
                                    <p:anim calcmode="lin" valueType="num">
                                      <p:cBhvr>
                                        <p:cTn id="64" dur="1000" fill="hold"/>
                                        <p:tgtEl>
                                          <p:spTgt spid="23"/>
                                        </p:tgtEl>
                                        <p:attrNameLst>
                                          <p:attrName>ppt_y</p:attrName>
                                        </p:attrNameLst>
                                      </p:cBhvr>
                                      <p:tavLst>
                                        <p:tav tm="0">
                                          <p:val>
                                            <p:strVal val="#ppt_y"/>
                                          </p:val>
                                        </p:tav>
                                        <p:tav tm="100000">
                                          <p:val>
                                            <p:strVal val="#ppt_y"/>
                                          </p:val>
                                        </p:tav>
                                      </p:tavLst>
                                    </p:anim>
                                    <p:animEffect transition="in" filter="fade">
                                      <p:cBhvr>
                                        <p:cTn id="65" dur="1000"/>
                                        <p:tgtEl>
                                          <p:spTgt spid="2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fade">
                                      <p:cBhvr>
                                        <p:cTn id="70" dur="1000"/>
                                        <p:tgtEl>
                                          <p:spTgt spid="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fade">
                                      <p:cBhvr>
                                        <p:cTn id="75" dur="1000"/>
                                        <p:tgtEl>
                                          <p:spTgt spid="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8"/>
                                        </p:tgtEl>
                                        <p:attrNameLst>
                                          <p:attrName>style.visibility</p:attrName>
                                        </p:attrNameLst>
                                      </p:cBhvr>
                                      <p:to>
                                        <p:strVal val="visible"/>
                                      </p:to>
                                    </p:set>
                                    <p:animEffect transition="in" filter="fade">
                                      <p:cBhvr>
                                        <p:cTn id="80" dur="1000"/>
                                        <p:tgtEl>
                                          <p:spTgt spid="8"/>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fade">
                                      <p:cBhvr>
                                        <p:cTn id="85" dur="1000"/>
                                        <p:tgtEl>
                                          <p:spTgt spid="17"/>
                                        </p:tgtEl>
                                      </p:cBhvr>
                                    </p:animEffect>
                                  </p:childTnLst>
                                </p:cTn>
                              </p:par>
                            </p:childTnLst>
                          </p:cTn>
                        </p:par>
                        <p:par>
                          <p:cTn id="86" fill="hold">
                            <p:stCondLst>
                              <p:cond delay="2000"/>
                            </p:stCondLst>
                            <p:childTnLst>
                              <p:par>
                                <p:cTn id="87" presetID="54" presetClass="entr" presetSubtype="0" accel="100000" fill="hold" grpId="0" nodeType="afterEffect">
                                  <p:stCondLst>
                                    <p:cond delay="0"/>
                                  </p:stCondLst>
                                  <p:childTnLst>
                                    <p:set>
                                      <p:cBhvr>
                                        <p:cTn id="88" dur="1" fill="hold">
                                          <p:stCondLst>
                                            <p:cond delay="0"/>
                                          </p:stCondLst>
                                        </p:cTn>
                                        <p:tgtEl>
                                          <p:spTgt spid="24"/>
                                        </p:tgtEl>
                                        <p:attrNameLst>
                                          <p:attrName>style.visibility</p:attrName>
                                        </p:attrNameLst>
                                      </p:cBhvr>
                                      <p:to>
                                        <p:strVal val="visible"/>
                                      </p:to>
                                    </p:set>
                                    <p:anim calcmode="lin" valueType="num">
                                      <p:cBhvr>
                                        <p:cTn id="89" dur="1000" fill="hold"/>
                                        <p:tgtEl>
                                          <p:spTgt spid="24"/>
                                        </p:tgtEl>
                                        <p:attrNameLst>
                                          <p:attrName>ppt_w</p:attrName>
                                        </p:attrNameLst>
                                      </p:cBhvr>
                                      <p:tavLst>
                                        <p:tav tm="0">
                                          <p:val>
                                            <p:strVal val="#ppt_w*0.05"/>
                                          </p:val>
                                        </p:tav>
                                        <p:tav tm="100000">
                                          <p:val>
                                            <p:strVal val="#ppt_w"/>
                                          </p:val>
                                        </p:tav>
                                      </p:tavLst>
                                    </p:anim>
                                    <p:anim calcmode="lin" valueType="num">
                                      <p:cBhvr>
                                        <p:cTn id="90" dur="1000" fill="hold"/>
                                        <p:tgtEl>
                                          <p:spTgt spid="24"/>
                                        </p:tgtEl>
                                        <p:attrNameLst>
                                          <p:attrName>ppt_h</p:attrName>
                                        </p:attrNameLst>
                                      </p:cBhvr>
                                      <p:tavLst>
                                        <p:tav tm="0">
                                          <p:val>
                                            <p:strVal val="#ppt_h"/>
                                          </p:val>
                                        </p:tav>
                                        <p:tav tm="100000">
                                          <p:val>
                                            <p:strVal val="#ppt_h"/>
                                          </p:val>
                                        </p:tav>
                                      </p:tavLst>
                                    </p:anim>
                                    <p:anim calcmode="lin" valueType="num">
                                      <p:cBhvr>
                                        <p:cTn id="91" dur="1000" fill="hold"/>
                                        <p:tgtEl>
                                          <p:spTgt spid="24"/>
                                        </p:tgtEl>
                                        <p:attrNameLst>
                                          <p:attrName>ppt_x</p:attrName>
                                        </p:attrNameLst>
                                      </p:cBhvr>
                                      <p:tavLst>
                                        <p:tav tm="0">
                                          <p:val>
                                            <p:strVal val="#ppt_x-.2"/>
                                          </p:val>
                                        </p:tav>
                                        <p:tav tm="100000">
                                          <p:val>
                                            <p:strVal val="#ppt_x"/>
                                          </p:val>
                                        </p:tav>
                                      </p:tavLst>
                                    </p:anim>
                                    <p:anim calcmode="lin" valueType="num">
                                      <p:cBhvr>
                                        <p:cTn id="92" dur="1000" fill="hold"/>
                                        <p:tgtEl>
                                          <p:spTgt spid="24"/>
                                        </p:tgtEl>
                                        <p:attrNameLst>
                                          <p:attrName>ppt_y</p:attrName>
                                        </p:attrNameLst>
                                      </p:cBhvr>
                                      <p:tavLst>
                                        <p:tav tm="0">
                                          <p:val>
                                            <p:strVal val="#ppt_y"/>
                                          </p:val>
                                        </p:tav>
                                        <p:tav tm="100000">
                                          <p:val>
                                            <p:strVal val="#ppt_y"/>
                                          </p:val>
                                        </p:tav>
                                      </p:tavLst>
                                    </p:anim>
                                    <p:animEffect transition="in" filter="fade">
                                      <p:cBhvr>
                                        <p:cTn id="93"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16" grpId="0" build="p"/>
      <p:bldP spid="9" grpId="0" build="p"/>
      <p:bldP spid="14" grpId="0" build="p"/>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bwMode="auto">
          <a:xfrm>
            <a:off x="8038894" y="4362038"/>
            <a:ext cx="396000" cy="64800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Statistical Independence</a:t>
            </a:r>
          </a:p>
        </p:txBody>
      </p:sp>
      <p:sp>
        <p:nvSpPr>
          <p:cNvPr id="22"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3.4</a:t>
            </a:r>
          </a:p>
        </p:txBody>
      </p:sp>
      <p:sp>
        <p:nvSpPr>
          <p:cNvPr id="26"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Joint Probability Distributions</a:t>
            </a:r>
          </a:p>
        </p:txBody>
      </p:sp>
      <p:graphicFrame>
        <p:nvGraphicFramePr>
          <p:cNvPr id="12" name="Object 11"/>
          <p:cNvGraphicFramePr>
            <a:graphicFrameLocks noChangeAspect="1"/>
          </p:cNvGraphicFramePr>
          <p:nvPr/>
        </p:nvGraphicFramePr>
        <p:xfrm>
          <a:off x="793544" y="1363663"/>
          <a:ext cx="4865688" cy="690562"/>
        </p:xfrm>
        <a:graphic>
          <a:graphicData uri="http://schemas.openxmlformats.org/presentationml/2006/ole">
            <mc:AlternateContent xmlns:mc="http://schemas.openxmlformats.org/markup-compatibility/2006">
              <mc:Choice xmlns:v="urn:schemas-microsoft-com:vml" Requires="v">
                <p:oleObj spid="_x0000_s267294" name="Equation" r:id="rId3" imgW="3035160" imgH="431640" progId="Equation.DSMT4">
                  <p:embed/>
                </p:oleObj>
              </mc:Choice>
              <mc:Fallback>
                <p:oleObj name="Equation" r:id="rId3" imgW="3035160" imgH="4316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544" y="1363663"/>
                        <a:ext cx="4865688"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Rectangle 2"/>
          <p:cNvSpPr>
            <a:spLocks noChangeArrowheads="1"/>
          </p:cNvSpPr>
          <p:nvPr/>
        </p:nvSpPr>
        <p:spPr bwMode="auto">
          <a:xfrm>
            <a:off x="71438" y="895350"/>
            <a:ext cx="9072562" cy="444500"/>
          </a:xfrm>
          <a:prstGeom prst="rect">
            <a:avLst/>
          </a:prstGeom>
          <a:noFill/>
          <a:ln w="9525">
            <a:noFill/>
            <a:miter lim="800000"/>
            <a:headEnd/>
            <a:tailEnd/>
          </a:ln>
        </p:spPr>
        <p:txBody>
          <a:bodyPr/>
          <a:lstStyle/>
          <a:p>
            <a:pPr marL="457200" indent="-457200" algn="l">
              <a:lnSpc>
                <a:spcPts val="3000"/>
              </a:lnSpc>
              <a:spcBef>
                <a:spcPct val="30000"/>
              </a:spcBef>
              <a:buClr>
                <a:srgbClr val="FF2E62"/>
              </a:buClr>
              <a:buFont typeface="Wingdings" pitchFamily="2" charset="2"/>
              <a:buAutoNum type="alphaLcParenBoth" startAt="2"/>
              <a:tabLst>
                <a:tab pos="1519238" algn="l"/>
              </a:tabLst>
            </a:pPr>
            <a:r>
              <a:rPr lang="en-US" sz="2000" dirty="0">
                <a:solidFill>
                  <a:schemeClr val="tx1"/>
                </a:solidFill>
              </a:rPr>
              <a:t>Are </a:t>
            </a:r>
            <a:r>
              <a:rPr lang="en-US" sz="2000" i="1" dirty="0">
                <a:solidFill>
                  <a:schemeClr val="tx1"/>
                </a:solidFill>
              </a:rPr>
              <a:t>X</a:t>
            </a:r>
            <a:r>
              <a:rPr lang="en-US" sz="2000" dirty="0">
                <a:solidFill>
                  <a:schemeClr val="tx1"/>
                </a:solidFill>
              </a:rPr>
              <a:t> and </a:t>
            </a:r>
            <a:r>
              <a:rPr lang="en-US" sz="2000" i="1" dirty="0">
                <a:solidFill>
                  <a:schemeClr val="tx1"/>
                </a:solidFill>
              </a:rPr>
              <a:t>Y</a:t>
            </a:r>
            <a:r>
              <a:rPr lang="en-US" sz="2000" dirty="0">
                <a:solidFill>
                  <a:schemeClr val="tx1"/>
                </a:solidFill>
              </a:rPr>
              <a:t> statistically independent?</a:t>
            </a:r>
          </a:p>
        </p:txBody>
      </p:sp>
      <p:sp>
        <p:nvSpPr>
          <p:cNvPr id="14" name="Rectangle 13"/>
          <p:cNvSpPr/>
          <p:nvPr/>
        </p:nvSpPr>
        <p:spPr bwMode="auto">
          <a:xfrm>
            <a:off x="0" y="831800"/>
            <a:ext cx="266700" cy="108000"/>
          </a:xfrm>
          <a:prstGeom prst="rect">
            <a:avLst/>
          </a:prstGeom>
          <a:solidFill>
            <a:srgbClr val="FF94A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5" name="Rectangle 2"/>
          <p:cNvSpPr>
            <a:spLocks noChangeArrowheads="1"/>
          </p:cNvSpPr>
          <p:nvPr/>
        </p:nvSpPr>
        <p:spPr bwMode="auto">
          <a:xfrm>
            <a:off x="1612350" y="2139950"/>
            <a:ext cx="5760000" cy="222250"/>
          </a:xfrm>
          <a:prstGeom prst="rect">
            <a:avLst/>
          </a:prstGeom>
          <a:noFill/>
          <a:ln w="9525">
            <a:noFill/>
            <a:miter lim="800000"/>
            <a:headEnd/>
            <a:tailEnd/>
          </a:ln>
        </p:spPr>
        <p:txBody>
          <a:bodyPr/>
          <a:lstStyle/>
          <a:p>
            <a:pPr marL="265113" indent="-265113" algn="l">
              <a:lnSpc>
                <a:spcPct val="80000"/>
              </a:lnSpc>
              <a:spcBef>
                <a:spcPct val="30000"/>
              </a:spcBef>
              <a:buClr>
                <a:srgbClr val="FF2E62"/>
              </a:buClr>
              <a:buSzPct val="100000"/>
              <a:buFont typeface="Wingdings" pitchFamily="2" charset="2"/>
              <a:buChar char=""/>
              <a:tabLst>
                <a:tab pos="6002338" algn="l"/>
              </a:tabLst>
            </a:pPr>
            <a:r>
              <a:rPr lang="en-US" sz="1600" b="1" i="1" dirty="0">
                <a:solidFill>
                  <a:schemeClr val="tx1"/>
                </a:solidFill>
              </a:rPr>
              <a:t>X</a:t>
            </a:r>
            <a:r>
              <a:rPr lang="en-US" sz="1600" b="1" dirty="0">
                <a:solidFill>
                  <a:schemeClr val="tx1"/>
                </a:solidFill>
              </a:rPr>
              <a:t> and </a:t>
            </a:r>
            <a:r>
              <a:rPr lang="en-US" sz="1600" b="1" i="1" dirty="0">
                <a:solidFill>
                  <a:schemeClr val="tx1"/>
                </a:solidFill>
              </a:rPr>
              <a:t>Y</a:t>
            </a:r>
            <a:r>
              <a:rPr lang="en-US" sz="1600" b="1" dirty="0">
                <a:solidFill>
                  <a:schemeClr val="tx1"/>
                </a:solidFill>
              </a:rPr>
              <a:t> </a:t>
            </a:r>
            <a:r>
              <a:rPr lang="en-US" sz="1600" b="1" u="sng" dirty="0">
                <a:solidFill>
                  <a:schemeClr val="tx1"/>
                </a:solidFill>
              </a:rPr>
              <a:t>are not</a:t>
            </a:r>
            <a:r>
              <a:rPr lang="en-US" sz="1600" b="1" dirty="0">
                <a:solidFill>
                  <a:schemeClr val="tx1"/>
                </a:solidFill>
              </a:rPr>
              <a:t> statistically independent</a:t>
            </a:r>
          </a:p>
        </p:txBody>
      </p:sp>
      <p:sp>
        <p:nvSpPr>
          <p:cNvPr id="16" name="Rectangle 2"/>
          <p:cNvSpPr>
            <a:spLocks noChangeArrowheads="1"/>
          </p:cNvSpPr>
          <p:nvPr/>
        </p:nvSpPr>
        <p:spPr bwMode="auto">
          <a:xfrm>
            <a:off x="71438" y="2894982"/>
            <a:ext cx="9072562" cy="444500"/>
          </a:xfrm>
          <a:prstGeom prst="rect">
            <a:avLst/>
          </a:prstGeom>
          <a:noFill/>
          <a:ln w="9525">
            <a:noFill/>
            <a:miter lim="800000"/>
            <a:headEnd/>
            <a:tailEnd/>
          </a:ln>
        </p:spPr>
        <p:txBody>
          <a:bodyPr/>
          <a:lstStyle/>
          <a:p>
            <a:pPr marL="457200" indent="-457200" algn="l">
              <a:lnSpc>
                <a:spcPts val="3000"/>
              </a:lnSpc>
              <a:spcBef>
                <a:spcPct val="30000"/>
              </a:spcBef>
              <a:buClr>
                <a:srgbClr val="FF2E62"/>
              </a:buClr>
              <a:buFont typeface="Wingdings" pitchFamily="2" charset="2"/>
              <a:buAutoNum type="alphaLcParenBoth" startAt="3"/>
              <a:tabLst>
                <a:tab pos="1519238" algn="l"/>
              </a:tabLst>
            </a:pPr>
            <a:r>
              <a:rPr lang="en-US" sz="2000" dirty="0">
                <a:solidFill>
                  <a:schemeClr val="tx1"/>
                </a:solidFill>
              </a:rPr>
              <a:t>Find </a:t>
            </a:r>
            <a:r>
              <a:rPr lang="en-US" sz="2000" i="1" dirty="0">
                <a:solidFill>
                  <a:schemeClr val="tx1"/>
                </a:solidFill>
              </a:rPr>
              <a:t>P</a:t>
            </a:r>
            <a:r>
              <a:rPr lang="en-US" sz="2000" dirty="0">
                <a:solidFill>
                  <a:schemeClr val="tx1"/>
                </a:solidFill>
              </a:rPr>
              <a:t>(</a:t>
            </a:r>
            <a:r>
              <a:rPr lang="en-US" sz="2000" i="1" dirty="0">
                <a:solidFill>
                  <a:schemeClr val="tx1"/>
                </a:solidFill>
              </a:rPr>
              <a:t>X</a:t>
            </a:r>
            <a:r>
              <a:rPr lang="en-US" sz="800" dirty="0">
                <a:solidFill>
                  <a:schemeClr val="tx1"/>
                </a:solidFill>
              </a:rPr>
              <a:t> </a:t>
            </a:r>
            <a:r>
              <a:rPr lang="en-US" sz="2000" dirty="0">
                <a:solidFill>
                  <a:schemeClr val="tx1"/>
                </a:solidFill>
              </a:rPr>
              <a:t>&gt;</a:t>
            </a:r>
            <a:r>
              <a:rPr lang="en-US" sz="800" dirty="0">
                <a:solidFill>
                  <a:schemeClr val="tx1"/>
                </a:solidFill>
              </a:rPr>
              <a:t> </a:t>
            </a:r>
            <a:r>
              <a:rPr lang="en-US" sz="2000" dirty="0">
                <a:solidFill>
                  <a:schemeClr val="tx1"/>
                </a:solidFill>
              </a:rPr>
              <a:t>2|</a:t>
            </a:r>
            <a:r>
              <a:rPr lang="en-US" sz="2000" i="1" dirty="0">
                <a:solidFill>
                  <a:schemeClr val="tx1"/>
                </a:solidFill>
              </a:rPr>
              <a:t>Y</a:t>
            </a:r>
            <a:r>
              <a:rPr lang="en-US" sz="800" dirty="0">
                <a:solidFill>
                  <a:schemeClr val="tx1"/>
                </a:solidFill>
              </a:rPr>
              <a:t> </a:t>
            </a:r>
            <a:r>
              <a:rPr lang="en-US" sz="2000" dirty="0">
                <a:solidFill>
                  <a:schemeClr val="tx1"/>
                </a:solidFill>
              </a:rPr>
              <a:t>=</a:t>
            </a:r>
            <a:r>
              <a:rPr lang="en-US" sz="800" dirty="0">
                <a:solidFill>
                  <a:schemeClr val="tx1"/>
                </a:solidFill>
              </a:rPr>
              <a:t> </a:t>
            </a:r>
            <a:r>
              <a:rPr lang="en-US" sz="2000" dirty="0">
                <a:solidFill>
                  <a:schemeClr val="tx1"/>
                </a:solidFill>
              </a:rPr>
              <a:t>2)</a:t>
            </a:r>
            <a:endParaRPr lang="en-US" sz="2000" b="1" dirty="0">
              <a:solidFill>
                <a:schemeClr val="tx1"/>
              </a:solidFill>
            </a:endParaRPr>
          </a:p>
          <a:p>
            <a:pPr marL="457200" indent="-457200" algn="l">
              <a:lnSpc>
                <a:spcPts val="3000"/>
              </a:lnSpc>
              <a:spcBef>
                <a:spcPct val="30000"/>
              </a:spcBef>
              <a:buClr>
                <a:srgbClr val="FF2E62"/>
              </a:buClr>
              <a:buFont typeface="Wingdings" pitchFamily="2" charset="2"/>
              <a:buAutoNum type="alphaLcParenBoth" startAt="3"/>
              <a:tabLst>
                <a:tab pos="1519238" algn="l"/>
              </a:tabLst>
            </a:pPr>
            <a:endParaRPr lang="en-US" sz="2000" dirty="0">
              <a:solidFill>
                <a:schemeClr val="tx1"/>
              </a:solidFill>
            </a:endParaRPr>
          </a:p>
        </p:txBody>
      </p:sp>
      <p:graphicFrame>
        <p:nvGraphicFramePr>
          <p:cNvPr id="18" name="Object 10"/>
          <p:cNvGraphicFramePr>
            <a:graphicFrameLocks noChangeAspect="1"/>
          </p:cNvGraphicFramePr>
          <p:nvPr/>
        </p:nvGraphicFramePr>
        <p:xfrm>
          <a:off x="585788" y="3340100"/>
          <a:ext cx="3279775" cy="754063"/>
        </p:xfrm>
        <a:graphic>
          <a:graphicData uri="http://schemas.openxmlformats.org/presentationml/2006/ole">
            <mc:AlternateContent xmlns:mc="http://schemas.openxmlformats.org/markup-compatibility/2006">
              <mc:Choice xmlns:v="urn:schemas-microsoft-com:vml" Requires="v">
                <p:oleObj spid="_x0000_s267295" name="Equation" r:id="rId5" imgW="2031840" imgH="469800" progId="Equation.DSMT4">
                  <p:embed/>
                </p:oleObj>
              </mc:Choice>
              <mc:Fallback>
                <p:oleObj name="Equation" r:id="rId5" imgW="2031840" imgH="4698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788" y="3340100"/>
                        <a:ext cx="3279775"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10"/>
          <p:cNvGraphicFramePr>
            <a:graphicFrameLocks noChangeAspect="1"/>
          </p:cNvGraphicFramePr>
          <p:nvPr/>
        </p:nvGraphicFramePr>
        <p:xfrm>
          <a:off x="3994150" y="3340100"/>
          <a:ext cx="1763712" cy="815975"/>
        </p:xfrm>
        <a:graphic>
          <a:graphicData uri="http://schemas.openxmlformats.org/presentationml/2006/ole">
            <mc:AlternateContent xmlns:mc="http://schemas.openxmlformats.org/markup-compatibility/2006">
              <mc:Choice xmlns:v="urn:schemas-microsoft-com:vml" Requires="v">
                <p:oleObj spid="_x0000_s267296" name="Equation" r:id="rId7" imgW="1091880" imgH="507960" progId="Equation.DSMT4">
                  <p:embed/>
                </p:oleObj>
              </mc:Choice>
              <mc:Fallback>
                <p:oleObj name="Equation" r:id="rId7" imgW="1091880" imgH="507960"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4150" y="3340100"/>
                        <a:ext cx="1763712"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10"/>
          <p:cNvGraphicFramePr>
            <a:graphicFrameLocks noChangeAspect="1"/>
          </p:cNvGraphicFramePr>
          <p:nvPr/>
        </p:nvGraphicFramePr>
        <p:xfrm>
          <a:off x="2144712" y="4318000"/>
          <a:ext cx="1804988" cy="755650"/>
        </p:xfrm>
        <a:graphic>
          <a:graphicData uri="http://schemas.openxmlformats.org/presentationml/2006/ole">
            <mc:AlternateContent xmlns:mc="http://schemas.openxmlformats.org/markup-compatibility/2006">
              <mc:Choice xmlns:v="urn:schemas-microsoft-com:vml" Requires="v">
                <p:oleObj spid="_x0000_s267297" name="Equation" r:id="rId9" imgW="1117440" imgH="469800" progId="Equation.DSMT4">
                  <p:embed/>
                </p:oleObj>
              </mc:Choice>
              <mc:Fallback>
                <p:oleObj name="Equation" r:id="rId9" imgW="1117440" imgH="469800" progId="Equation.DSMT4">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44712" y="4318000"/>
                        <a:ext cx="1804988"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10"/>
          <p:cNvGraphicFramePr>
            <a:graphicFrameLocks noChangeAspect="1"/>
          </p:cNvGraphicFramePr>
          <p:nvPr/>
        </p:nvGraphicFramePr>
        <p:xfrm>
          <a:off x="4083256" y="4318000"/>
          <a:ext cx="1722437" cy="755650"/>
        </p:xfrm>
        <a:graphic>
          <a:graphicData uri="http://schemas.openxmlformats.org/presentationml/2006/ole">
            <mc:AlternateContent xmlns:mc="http://schemas.openxmlformats.org/markup-compatibility/2006">
              <mc:Choice xmlns:v="urn:schemas-microsoft-com:vml" Requires="v">
                <p:oleObj spid="_x0000_s267298" name="Equation" r:id="rId11" imgW="1066680" imgH="469800" progId="Equation.DSMT4">
                  <p:embed/>
                </p:oleObj>
              </mc:Choice>
              <mc:Fallback>
                <p:oleObj name="Equation" r:id="rId11" imgW="1066680" imgH="469800" progId="Equation.DSMT4">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83256" y="4318000"/>
                        <a:ext cx="1722437"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 name="Object 10"/>
          <p:cNvGraphicFramePr>
            <a:graphicFrameLocks noChangeAspect="1"/>
          </p:cNvGraphicFramePr>
          <p:nvPr/>
        </p:nvGraphicFramePr>
        <p:xfrm>
          <a:off x="5935408" y="4273138"/>
          <a:ext cx="1824037" cy="815975"/>
        </p:xfrm>
        <a:graphic>
          <a:graphicData uri="http://schemas.openxmlformats.org/presentationml/2006/ole">
            <mc:AlternateContent xmlns:mc="http://schemas.openxmlformats.org/markup-compatibility/2006">
              <mc:Choice xmlns:v="urn:schemas-microsoft-com:vml" Requires="v">
                <p:oleObj spid="_x0000_s267299" name="Equation" r:id="rId13" imgW="1130040" imgH="507960" progId="Equation.DSMT4">
                  <p:embed/>
                </p:oleObj>
              </mc:Choice>
              <mc:Fallback>
                <p:oleObj name="Equation" r:id="rId13" imgW="1130040" imgH="507960" progId="Equation.DSMT4">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35408" y="4273138"/>
                        <a:ext cx="1824037"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10"/>
          <p:cNvGraphicFramePr>
            <a:graphicFrameLocks noChangeAspect="1"/>
          </p:cNvGraphicFramePr>
          <p:nvPr/>
        </p:nvGraphicFramePr>
        <p:xfrm>
          <a:off x="7812088" y="4376738"/>
          <a:ext cx="614362" cy="631825"/>
        </p:xfrm>
        <a:graphic>
          <a:graphicData uri="http://schemas.openxmlformats.org/presentationml/2006/ole">
            <mc:AlternateContent xmlns:mc="http://schemas.openxmlformats.org/markup-compatibility/2006">
              <mc:Choice xmlns:v="urn:schemas-microsoft-com:vml" Requires="v">
                <p:oleObj spid="_x0000_s267300" name="Equation" r:id="rId15" imgW="380880" imgH="393480" progId="Equation.DSMT4">
                  <p:embed/>
                </p:oleObj>
              </mc:Choice>
              <mc:Fallback>
                <p:oleObj name="Equation" r:id="rId15" imgW="380880" imgH="393480" progId="Equation.DSMT4">
                  <p:embed/>
                  <p:pic>
                    <p:nvPicPr>
                      <p:cNvPr id="0" name="Picture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12088" y="4376738"/>
                        <a:ext cx="614362"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 name="Object 10"/>
          <p:cNvGraphicFramePr>
            <a:graphicFrameLocks noChangeAspect="1"/>
          </p:cNvGraphicFramePr>
          <p:nvPr/>
        </p:nvGraphicFramePr>
        <p:xfrm>
          <a:off x="5980113" y="3340100"/>
          <a:ext cx="1436687" cy="755650"/>
        </p:xfrm>
        <a:graphic>
          <a:graphicData uri="http://schemas.openxmlformats.org/presentationml/2006/ole">
            <mc:AlternateContent xmlns:mc="http://schemas.openxmlformats.org/markup-compatibility/2006">
              <mc:Choice xmlns:v="urn:schemas-microsoft-com:vml" Requires="v">
                <p:oleObj spid="_x0000_s267301" name="Equation" r:id="rId17" imgW="888840" imgH="469800" progId="Equation.DSMT4">
                  <p:embed/>
                </p:oleObj>
              </mc:Choice>
              <mc:Fallback>
                <p:oleObj name="Equation" r:id="rId17" imgW="888840" imgH="469800" progId="Equation.DSMT4">
                  <p:embed/>
                  <p:pic>
                    <p:nvPicPr>
                      <p:cNvPr id="0" name="Picture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980113" y="3340100"/>
                        <a:ext cx="1436687"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Left)">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1000"/>
                                        <p:tgtEl>
                                          <p:spTgt spid="1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animEffect transition="in" filter="fade">
                                      <p:cBhvr>
                                        <p:cTn id="27" dur="1000"/>
                                        <p:tgtEl>
                                          <p:spTgt spid="1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10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10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10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10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1000"/>
                                        <p:tgtEl>
                                          <p:spTgt spid="28"/>
                                        </p:tgtEl>
                                      </p:cBhvr>
                                    </p:animEffect>
                                  </p:childTnLst>
                                </p:cTn>
                              </p:par>
                            </p:childTnLst>
                          </p:cTn>
                        </p:par>
                        <p:par>
                          <p:cTn id="63" fill="hold">
                            <p:stCondLst>
                              <p:cond delay="1000"/>
                            </p:stCondLst>
                            <p:childTnLst>
                              <p:par>
                                <p:cTn id="64" presetID="54" presetClass="entr" presetSubtype="0" accel="100000" fill="hold" grpId="0" nodeType="afterEffect">
                                  <p:stCondLst>
                                    <p:cond delay="0"/>
                                  </p:stCondLst>
                                  <p:childTnLst>
                                    <p:set>
                                      <p:cBhvr>
                                        <p:cTn id="65" dur="1" fill="hold">
                                          <p:stCondLst>
                                            <p:cond delay="0"/>
                                          </p:stCondLst>
                                        </p:cTn>
                                        <p:tgtEl>
                                          <p:spTgt spid="33"/>
                                        </p:tgtEl>
                                        <p:attrNameLst>
                                          <p:attrName>style.visibility</p:attrName>
                                        </p:attrNameLst>
                                      </p:cBhvr>
                                      <p:to>
                                        <p:strVal val="visible"/>
                                      </p:to>
                                    </p:set>
                                    <p:anim calcmode="lin" valueType="num">
                                      <p:cBhvr>
                                        <p:cTn id="66" dur="1000" fill="hold"/>
                                        <p:tgtEl>
                                          <p:spTgt spid="33"/>
                                        </p:tgtEl>
                                        <p:attrNameLst>
                                          <p:attrName>ppt_w</p:attrName>
                                        </p:attrNameLst>
                                      </p:cBhvr>
                                      <p:tavLst>
                                        <p:tav tm="0">
                                          <p:val>
                                            <p:strVal val="#ppt_w*0.05"/>
                                          </p:val>
                                        </p:tav>
                                        <p:tav tm="100000">
                                          <p:val>
                                            <p:strVal val="#ppt_w"/>
                                          </p:val>
                                        </p:tav>
                                      </p:tavLst>
                                    </p:anim>
                                    <p:anim calcmode="lin" valueType="num">
                                      <p:cBhvr>
                                        <p:cTn id="67" dur="1000" fill="hold"/>
                                        <p:tgtEl>
                                          <p:spTgt spid="33"/>
                                        </p:tgtEl>
                                        <p:attrNameLst>
                                          <p:attrName>ppt_h</p:attrName>
                                        </p:attrNameLst>
                                      </p:cBhvr>
                                      <p:tavLst>
                                        <p:tav tm="0">
                                          <p:val>
                                            <p:strVal val="#ppt_h"/>
                                          </p:val>
                                        </p:tav>
                                        <p:tav tm="100000">
                                          <p:val>
                                            <p:strVal val="#ppt_h"/>
                                          </p:val>
                                        </p:tav>
                                      </p:tavLst>
                                    </p:anim>
                                    <p:anim calcmode="lin" valueType="num">
                                      <p:cBhvr>
                                        <p:cTn id="68" dur="1000" fill="hold"/>
                                        <p:tgtEl>
                                          <p:spTgt spid="33"/>
                                        </p:tgtEl>
                                        <p:attrNameLst>
                                          <p:attrName>ppt_x</p:attrName>
                                        </p:attrNameLst>
                                      </p:cBhvr>
                                      <p:tavLst>
                                        <p:tav tm="0">
                                          <p:val>
                                            <p:strVal val="#ppt_x-.2"/>
                                          </p:val>
                                        </p:tav>
                                        <p:tav tm="100000">
                                          <p:val>
                                            <p:strVal val="#ppt_x"/>
                                          </p:val>
                                        </p:tav>
                                      </p:tavLst>
                                    </p:anim>
                                    <p:anim calcmode="lin" valueType="num">
                                      <p:cBhvr>
                                        <p:cTn id="69" dur="1000" fill="hold"/>
                                        <p:tgtEl>
                                          <p:spTgt spid="33"/>
                                        </p:tgtEl>
                                        <p:attrNameLst>
                                          <p:attrName>ppt_y</p:attrName>
                                        </p:attrNameLst>
                                      </p:cBhvr>
                                      <p:tavLst>
                                        <p:tav tm="0">
                                          <p:val>
                                            <p:strVal val="#ppt_y"/>
                                          </p:val>
                                        </p:tav>
                                        <p:tav tm="100000">
                                          <p:val>
                                            <p:strVal val="#ppt_y"/>
                                          </p:val>
                                        </p:tav>
                                      </p:tavLst>
                                    </p:anim>
                                    <p:animEffect transition="in" filter="fade">
                                      <p:cBhvr>
                                        <p:cTn id="70"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13" grpId="0" build="p"/>
      <p:bldP spid="14" grpId="0" animBg="1"/>
      <p:bldP spid="15" grpId="0"/>
      <p:bldP spid="1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Statistical Independence</a:t>
            </a:r>
          </a:p>
        </p:txBody>
      </p:sp>
      <p:sp>
        <p:nvSpPr>
          <p:cNvPr id="22"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3.4</a:t>
            </a:r>
          </a:p>
        </p:txBody>
      </p:sp>
      <p:sp>
        <p:nvSpPr>
          <p:cNvPr id="26"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Joint Probability Distributions</a:t>
            </a:r>
          </a:p>
        </p:txBody>
      </p:sp>
      <p:sp>
        <p:nvSpPr>
          <p:cNvPr id="8" name="Rectangle 2"/>
          <p:cNvSpPr>
            <a:spLocks noChangeArrowheads="1"/>
          </p:cNvSpPr>
          <p:nvPr/>
        </p:nvSpPr>
        <p:spPr bwMode="auto">
          <a:xfrm>
            <a:off x="71438" y="863806"/>
            <a:ext cx="9072562" cy="1320594"/>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Let </a:t>
            </a:r>
            <a:r>
              <a:rPr lang="en-US" sz="2000" i="1" dirty="0">
                <a:solidFill>
                  <a:schemeClr val="tx1"/>
                </a:solidFill>
              </a:rPr>
              <a:t>X</a:t>
            </a:r>
            <a:r>
              <a:rPr lang="en-US" sz="2000" baseline="-25000" dirty="0">
                <a:solidFill>
                  <a:schemeClr val="tx1"/>
                </a:solidFill>
              </a:rPr>
              <a:t>1</a:t>
            </a:r>
            <a:r>
              <a:rPr lang="en-US" sz="2000" dirty="0">
                <a:solidFill>
                  <a:schemeClr val="tx1"/>
                </a:solidFill>
              </a:rPr>
              <a:t>, </a:t>
            </a:r>
            <a:r>
              <a:rPr lang="en-US" sz="2000" i="1" dirty="0">
                <a:solidFill>
                  <a:schemeClr val="tx1"/>
                </a:solidFill>
              </a:rPr>
              <a:t>X</a:t>
            </a:r>
            <a:r>
              <a:rPr lang="en-US" sz="2000" baseline="-25000" dirty="0">
                <a:solidFill>
                  <a:schemeClr val="tx1"/>
                </a:solidFill>
              </a:rPr>
              <a:t>2</a:t>
            </a:r>
            <a:r>
              <a:rPr lang="en-US" sz="2000" dirty="0">
                <a:solidFill>
                  <a:schemeClr val="tx1"/>
                </a:solidFill>
              </a:rPr>
              <a:t>, ..., </a:t>
            </a:r>
            <a:r>
              <a:rPr lang="en-US" sz="2000" i="1" dirty="0" err="1">
                <a:solidFill>
                  <a:schemeClr val="tx1"/>
                </a:solidFill>
              </a:rPr>
              <a:t>X</a:t>
            </a:r>
            <a:r>
              <a:rPr lang="en-US" sz="2000" i="1" baseline="-25000" dirty="0" err="1">
                <a:solidFill>
                  <a:schemeClr val="tx1"/>
                </a:solidFill>
              </a:rPr>
              <a:t>n</a:t>
            </a:r>
            <a:r>
              <a:rPr lang="en-US" sz="2000" dirty="0">
                <a:solidFill>
                  <a:schemeClr val="tx1"/>
                </a:solidFill>
              </a:rPr>
              <a:t> be </a:t>
            </a:r>
            <a:r>
              <a:rPr lang="en-US" sz="2000" i="1" dirty="0">
                <a:solidFill>
                  <a:schemeClr val="tx1"/>
                </a:solidFill>
              </a:rPr>
              <a:t>n</a:t>
            </a:r>
            <a:r>
              <a:rPr lang="en-US" sz="2000" dirty="0">
                <a:solidFill>
                  <a:schemeClr val="tx1"/>
                </a:solidFill>
              </a:rPr>
              <a:t> random variables, </a:t>
            </a:r>
            <a:r>
              <a:rPr lang="en-US" sz="2000" u="sng" dirty="0">
                <a:solidFill>
                  <a:schemeClr val="tx1"/>
                </a:solidFill>
              </a:rPr>
              <a:t>discrete</a:t>
            </a:r>
            <a:r>
              <a:rPr lang="en-US" sz="2000" dirty="0">
                <a:solidFill>
                  <a:schemeClr val="tx1"/>
                </a:solidFill>
              </a:rPr>
              <a:t> or </a:t>
            </a:r>
            <a:r>
              <a:rPr lang="en-US" sz="2000" u="sng" dirty="0">
                <a:solidFill>
                  <a:schemeClr val="tx1"/>
                </a:solidFill>
              </a:rPr>
              <a:t>continuous</a:t>
            </a:r>
            <a:r>
              <a:rPr lang="en-US" sz="2000" dirty="0">
                <a:solidFill>
                  <a:schemeClr val="tx1"/>
                </a:solidFill>
              </a:rPr>
              <a:t>, with joint probability distribution </a:t>
            </a:r>
            <a:r>
              <a:rPr lang="en-US" sz="2000" i="1" dirty="0">
                <a:solidFill>
                  <a:schemeClr val="tx1"/>
                </a:solidFill>
              </a:rPr>
              <a:t>f</a:t>
            </a:r>
            <a:r>
              <a:rPr lang="en-US" sz="2000" dirty="0">
                <a:solidFill>
                  <a:schemeClr val="tx1"/>
                </a:solidFill>
              </a:rPr>
              <a:t>(</a:t>
            </a:r>
            <a:r>
              <a:rPr lang="en-US" sz="2000" i="1" dirty="0">
                <a:solidFill>
                  <a:schemeClr val="tx1"/>
                </a:solidFill>
              </a:rPr>
              <a:t>x</a:t>
            </a:r>
            <a:r>
              <a:rPr lang="en-US" sz="2000" baseline="-25000" dirty="0">
                <a:solidFill>
                  <a:schemeClr val="tx1"/>
                </a:solidFill>
              </a:rPr>
              <a:t>1</a:t>
            </a:r>
            <a:r>
              <a:rPr lang="en-US" sz="2000" dirty="0">
                <a:solidFill>
                  <a:schemeClr val="tx1"/>
                </a:solidFill>
              </a:rPr>
              <a:t>, </a:t>
            </a:r>
            <a:r>
              <a:rPr lang="en-US" sz="2000" i="1" dirty="0">
                <a:solidFill>
                  <a:schemeClr val="tx1"/>
                </a:solidFill>
              </a:rPr>
              <a:t>x</a:t>
            </a:r>
            <a:r>
              <a:rPr lang="en-US" sz="2000" baseline="-25000" dirty="0">
                <a:solidFill>
                  <a:schemeClr val="tx1"/>
                </a:solidFill>
              </a:rPr>
              <a:t>2</a:t>
            </a:r>
            <a:r>
              <a:rPr lang="en-US" sz="2000" dirty="0">
                <a:solidFill>
                  <a:schemeClr val="tx1"/>
                </a:solidFill>
              </a:rPr>
              <a:t>, ..., </a:t>
            </a:r>
            <a:r>
              <a:rPr lang="en-US" sz="2000" i="1" dirty="0" err="1">
                <a:solidFill>
                  <a:schemeClr val="tx1"/>
                </a:solidFill>
              </a:rPr>
              <a:t>x</a:t>
            </a:r>
            <a:r>
              <a:rPr lang="en-US" sz="2000" i="1" baseline="-25000" dirty="0" err="1">
                <a:solidFill>
                  <a:schemeClr val="tx1"/>
                </a:solidFill>
              </a:rPr>
              <a:t>n</a:t>
            </a:r>
            <a:r>
              <a:rPr lang="en-US" sz="2000" dirty="0">
                <a:solidFill>
                  <a:schemeClr val="tx1"/>
                </a:solidFill>
              </a:rPr>
              <a:t>) and marginal distributions </a:t>
            </a:r>
            <a:r>
              <a:rPr lang="en-US" sz="2000" i="1" dirty="0">
                <a:solidFill>
                  <a:schemeClr val="tx1"/>
                </a:solidFill>
              </a:rPr>
              <a:t>f</a:t>
            </a:r>
            <a:r>
              <a:rPr lang="en-US" sz="2000" baseline="-25000" dirty="0">
                <a:solidFill>
                  <a:schemeClr val="tx1"/>
                </a:solidFill>
              </a:rPr>
              <a:t>1</a:t>
            </a:r>
            <a:r>
              <a:rPr lang="en-US" sz="2000" dirty="0">
                <a:solidFill>
                  <a:schemeClr val="tx1"/>
                </a:solidFill>
              </a:rPr>
              <a:t>(</a:t>
            </a:r>
            <a:r>
              <a:rPr lang="en-US" sz="2000" i="1" dirty="0">
                <a:solidFill>
                  <a:schemeClr val="tx1"/>
                </a:solidFill>
              </a:rPr>
              <a:t>x</a:t>
            </a:r>
            <a:r>
              <a:rPr lang="en-US" sz="2000" baseline="-25000" dirty="0">
                <a:solidFill>
                  <a:schemeClr val="tx1"/>
                </a:solidFill>
              </a:rPr>
              <a:t>1</a:t>
            </a:r>
            <a:r>
              <a:rPr lang="en-US" sz="2000" dirty="0">
                <a:solidFill>
                  <a:schemeClr val="tx1"/>
                </a:solidFill>
              </a:rPr>
              <a:t>), </a:t>
            </a:r>
            <a:r>
              <a:rPr lang="en-US" sz="2000" i="1" dirty="0">
                <a:solidFill>
                  <a:schemeClr val="tx1"/>
                </a:solidFill>
              </a:rPr>
              <a:t>f</a:t>
            </a:r>
            <a:r>
              <a:rPr lang="en-US" sz="2000" baseline="-25000" dirty="0">
                <a:solidFill>
                  <a:schemeClr val="tx1"/>
                </a:solidFill>
              </a:rPr>
              <a:t>2</a:t>
            </a:r>
            <a:r>
              <a:rPr lang="en-US" sz="2000" dirty="0">
                <a:solidFill>
                  <a:schemeClr val="tx1"/>
                </a:solidFill>
              </a:rPr>
              <a:t>(</a:t>
            </a:r>
            <a:r>
              <a:rPr lang="en-US" sz="2000" i="1" dirty="0">
                <a:solidFill>
                  <a:schemeClr val="tx1"/>
                </a:solidFill>
              </a:rPr>
              <a:t>x</a:t>
            </a:r>
            <a:r>
              <a:rPr lang="en-US" sz="2000" baseline="-25000" dirty="0">
                <a:solidFill>
                  <a:schemeClr val="tx1"/>
                </a:solidFill>
              </a:rPr>
              <a:t>2</a:t>
            </a:r>
            <a:r>
              <a:rPr lang="en-US" sz="2000" dirty="0">
                <a:solidFill>
                  <a:schemeClr val="tx1"/>
                </a:solidFill>
              </a:rPr>
              <a:t>), ..., </a:t>
            </a:r>
            <a:r>
              <a:rPr lang="en-US" sz="2000" i="1" dirty="0">
                <a:solidFill>
                  <a:schemeClr val="tx1"/>
                </a:solidFill>
              </a:rPr>
              <a:t>f</a:t>
            </a:r>
            <a:r>
              <a:rPr lang="en-US" sz="2000" i="1" baseline="-25000" dirty="0">
                <a:solidFill>
                  <a:schemeClr val="tx1"/>
                </a:solidFill>
              </a:rPr>
              <a:t>n</a:t>
            </a:r>
            <a:r>
              <a:rPr lang="en-US" sz="2000" dirty="0">
                <a:solidFill>
                  <a:schemeClr val="tx1"/>
                </a:solidFill>
              </a:rPr>
              <a:t>(</a:t>
            </a:r>
            <a:r>
              <a:rPr lang="en-US" sz="2000" i="1" dirty="0" err="1">
                <a:solidFill>
                  <a:schemeClr val="tx1"/>
                </a:solidFill>
              </a:rPr>
              <a:t>x</a:t>
            </a:r>
            <a:r>
              <a:rPr lang="en-US" sz="2000" i="1" baseline="-25000" dirty="0" err="1">
                <a:solidFill>
                  <a:schemeClr val="tx1"/>
                </a:solidFill>
              </a:rPr>
              <a:t>n</a:t>
            </a:r>
            <a:r>
              <a:rPr lang="en-US" sz="2000" dirty="0">
                <a:solidFill>
                  <a:schemeClr val="tx1"/>
                </a:solidFill>
              </a:rPr>
              <a:t>), respectively. The random variables </a:t>
            </a:r>
            <a:r>
              <a:rPr lang="en-US" sz="2000" i="1" dirty="0">
                <a:solidFill>
                  <a:schemeClr val="tx1"/>
                </a:solidFill>
              </a:rPr>
              <a:t>X</a:t>
            </a:r>
            <a:r>
              <a:rPr lang="en-US" sz="2000" baseline="-25000" dirty="0">
                <a:solidFill>
                  <a:schemeClr val="tx1"/>
                </a:solidFill>
              </a:rPr>
              <a:t>1</a:t>
            </a:r>
            <a:r>
              <a:rPr lang="en-US" sz="2000" dirty="0">
                <a:solidFill>
                  <a:schemeClr val="tx1"/>
                </a:solidFill>
              </a:rPr>
              <a:t>, </a:t>
            </a:r>
            <a:r>
              <a:rPr lang="en-US" sz="2000" i="1" dirty="0">
                <a:solidFill>
                  <a:schemeClr val="tx1"/>
                </a:solidFill>
              </a:rPr>
              <a:t>X</a:t>
            </a:r>
            <a:r>
              <a:rPr lang="en-US" sz="2000" baseline="-25000" dirty="0">
                <a:solidFill>
                  <a:schemeClr val="tx1"/>
                </a:solidFill>
              </a:rPr>
              <a:t>2</a:t>
            </a:r>
            <a:r>
              <a:rPr lang="en-US" sz="2000" dirty="0">
                <a:solidFill>
                  <a:schemeClr val="tx1"/>
                </a:solidFill>
              </a:rPr>
              <a:t>, ..., </a:t>
            </a:r>
            <a:r>
              <a:rPr lang="en-US" sz="2000" i="1" dirty="0" err="1">
                <a:solidFill>
                  <a:schemeClr val="tx1"/>
                </a:solidFill>
              </a:rPr>
              <a:t>X</a:t>
            </a:r>
            <a:r>
              <a:rPr lang="en-US" sz="2000" i="1" baseline="-25000" dirty="0" err="1">
                <a:solidFill>
                  <a:schemeClr val="tx1"/>
                </a:solidFill>
              </a:rPr>
              <a:t>n</a:t>
            </a:r>
            <a:r>
              <a:rPr lang="en-US" sz="2000" dirty="0">
                <a:solidFill>
                  <a:schemeClr val="tx1"/>
                </a:solidFill>
              </a:rPr>
              <a:t> are said to be </a:t>
            </a:r>
            <a:r>
              <a:rPr lang="en-US" sz="2000" b="1" dirty="0">
                <a:solidFill>
                  <a:schemeClr val="tx1"/>
                </a:solidFill>
              </a:rPr>
              <a:t>mutually statistically independent</a:t>
            </a:r>
            <a:r>
              <a:rPr lang="en-US" sz="2000" dirty="0">
                <a:solidFill>
                  <a:schemeClr val="tx1"/>
                </a:solidFill>
              </a:rPr>
              <a:t> if and only if</a:t>
            </a:r>
          </a:p>
        </p:txBody>
      </p:sp>
      <p:graphicFrame>
        <p:nvGraphicFramePr>
          <p:cNvPr id="9" name="Object 8"/>
          <p:cNvGraphicFramePr>
            <a:graphicFrameLocks noChangeAspect="1"/>
          </p:cNvGraphicFramePr>
          <p:nvPr/>
        </p:nvGraphicFramePr>
        <p:xfrm>
          <a:off x="760412" y="2273300"/>
          <a:ext cx="4344988" cy="411162"/>
        </p:xfrm>
        <a:graphic>
          <a:graphicData uri="http://schemas.openxmlformats.org/presentationml/2006/ole">
            <mc:AlternateContent xmlns:mc="http://schemas.openxmlformats.org/markup-compatibility/2006">
              <mc:Choice xmlns:v="urn:schemas-microsoft-com:vml" Requires="v">
                <p:oleObj spid="_x0000_s284677" name="Equation" r:id="rId3" imgW="2412720" imgH="228600" progId="Equation.DSMT4">
                  <p:embed/>
                </p:oleObj>
              </mc:Choice>
              <mc:Fallback>
                <p:oleObj name="Equation" r:id="rId3" imgW="2412720" imgH="228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412" y="2273300"/>
                        <a:ext cx="4344988"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2"/>
          <p:cNvSpPr>
            <a:spLocks noChangeArrowheads="1"/>
          </p:cNvSpPr>
          <p:nvPr/>
        </p:nvSpPr>
        <p:spPr bwMode="auto">
          <a:xfrm>
            <a:off x="71438" y="2806700"/>
            <a:ext cx="9072562" cy="355600"/>
          </a:xfrm>
          <a:prstGeom prst="rect">
            <a:avLst/>
          </a:prstGeom>
          <a:noFill/>
          <a:ln w="9525">
            <a:noFill/>
            <a:miter lim="800000"/>
            <a:headEnd/>
            <a:tailEnd/>
          </a:ln>
        </p:spPr>
        <p:txBody>
          <a:bodyPr/>
          <a:lstStyle/>
          <a:p>
            <a:pPr marL="265113" algn="l">
              <a:lnSpc>
                <a:spcPct val="80000"/>
              </a:lnSpc>
              <a:spcBef>
                <a:spcPct val="30000"/>
              </a:spcBef>
              <a:buClr>
                <a:srgbClr val="FF2E62"/>
              </a:buClr>
            </a:pPr>
            <a:r>
              <a:rPr lang="en-US" sz="2000" dirty="0">
                <a:solidFill>
                  <a:schemeClr val="tx1"/>
                </a:solidFill>
              </a:rPr>
              <a:t>for all (</a:t>
            </a:r>
            <a:r>
              <a:rPr lang="en-US" sz="2000" i="1" dirty="0">
                <a:solidFill>
                  <a:schemeClr val="tx1"/>
                </a:solidFill>
              </a:rPr>
              <a:t>x</a:t>
            </a:r>
            <a:r>
              <a:rPr lang="en-US" sz="2000" baseline="-25000" dirty="0">
                <a:solidFill>
                  <a:schemeClr val="tx1"/>
                </a:solidFill>
              </a:rPr>
              <a:t>1</a:t>
            </a:r>
            <a:r>
              <a:rPr lang="en-US" sz="2000" dirty="0">
                <a:solidFill>
                  <a:schemeClr val="tx1"/>
                </a:solidFill>
              </a:rPr>
              <a:t>,</a:t>
            </a:r>
            <a:r>
              <a:rPr lang="en-US" sz="800" dirty="0">
                <a:solidFill>
                  <a:schemeClr val="tx1"/>
                </a:solidFill>
              </a:rPr>
              <a:t> </a:t>
            </a:r>
            <a:r>
              <a:rPr lang="en-US" sz="2000" i="1" dirty="0">
                <a:solidFill>
                  <a:schemeClr val="tx1"/>
                </a:solidFill>
              </a:rPr>
              <a:t>x</a:t>
            </a:r>
            <a:r>
              <a:rPr lang="en-US" sz="2000" baseline="-25000" dirty="0">
                <a:solidFill>
                  <a:schemeClr val="tx1"/>
                </a:solidFill>
              </a:rPr>
              <a:t>2</a:t>
            </a:r>
            <a:r>
              <a:rPr lang="en-US" sz="2000" dirty="0">
                <a:solidFill>
                  <a:schemeClr val="tx1"/>
                </a:solidFill>
              </a:rPr>
              <a:t>, ..., </a:t>
            </a:r>
            <a:r>
              <a:rPr lang="en-US" sz="2000" i="1" dirty="0" err="1">
                <a:solidFill>
                  <a:schemeClr val="tx1"/>
                </a:solidFill>
              </a:rPr>
              <a:t>x</a:t>
            </a:r>
            <a:r>
              <a:rPr lang="en-US" sz="2000" i="1" baseline="-25000" dirty="0" err="1">
                <a:solidFill>
                  <a:schemeClr val="tx1"/>
                </a:solidFill>
              </a:rPr>
              <a:t>n</a:t>
            </a:r>
            <a:r>
              <a:rPr lang="en-US" sz="2000" dirty="0">
                <a:solidFill>
                  <a:schemeClr val="tx1"/>
                </a:solidFill>
              </a:rPr>
              <a:t>)) within their range.</a:t>
            </a:r>
          </a:p>
        </p:txBody>
      </p:sp>
      <p:sp>
        <p:nvSpPr>
          <p:cNvPr id="11" name="Rectangle 10"/>
          <p:cNvSpPr/>
          <p:nvPr/>
        </p:nvSpPr>
        <p:spPr bwMode="auto">
          <a:xfrm>
            <a:off x="82344" y="850900"/>
            <a:ext cx="8964000" cy="2355850"/>
          </a:xfrm>
          <a:prstGeom prst="rect">
            <a:avLst/>
          </a:prstGeom>
          <a:noFill/>
          <a:ln w="19050" cap="flat" cmpd="sng" algn="ctr">
            <a:solidFill>
              <a:srgbClr val="FF2E6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1000"/>
                                        <p:tgtEl>
                                          <p:spTgt spid="10">
                                            <p:txEl>
                                              <p:pRg st="0" end="0"/>
                                            </p:txEl>
                                          </p:spTgt>
                                        </p:tgtEl>
                                      </p:cBhvr>
                                    </p:animEffect>
                                  </p:childTnLst>
                                </p:cTn>
                              </p:par>
                            </p:childTnLst>
                          </p:cTn>
                        </p:par>
                        <p:par>
                          <p:cTn id="17" fill="hold">
                            <p:stCondLst>
                              <p:cond delay="1000"/>
                            </p:stCondLst>
                            <p:childTnLst>
                              <p:par>
                                <p:cTn id="18" presetID="54" presetClass="entr" presetSubtype="0" accel="10000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1000" fill="hold"/>
                                        <p:tgtEl>
                                          <p:spTgt spid="11"/>
                                        </p:tgtEl>
                                        <p:attrNameLst>
                                          <p:attrName>ppt_w</p:attrName>
                                        </p:attrNameLst>
                                      </p:cBhvr>
                                      <p:tavLst>
                                        <p:tav tm="0">
                                          <p:val>
                                            <p:strVal val="#ppt_w*0.05"/>
                                          </p:val>
                                        </p:tav>
                                        <p:tav tm="100000">
                                          <p:val>
                                            <p:strVal val="#ppt_w"/>
                                          </p:val>
                                        </p:tav>
                                      </p:tavLst>
                                    </p:anim>
                                    <p:anim calcmode="lin" valueType="num">
                                      <p:cBhvr>
                                        <p:cTn id="21" dur="1000" fill="hold"/>
                                        <p:tgtEl>
                                          <p:spTgt spid="11"/>
                                        </p:tgtEl>
                                        <p:attrNameLst>
                                          <p:attrName>ppt_h</p:attrName>
                                        </p:attrNameLst>
                                      </p:cBhvr>
                                      <p:tavLst>
                                        <p:tav tm="0">
                                          <p:val>
                                            <p:strVal val="#ppt_h"/>
                                          </p:val>
                                        </p:tav>
                                        <p:tav tm="100000">
                                          <p:val>
                                            <p:strVal val="#ppt_h"/>
                                          </p:val>
                                        </p:tav>
                                      </p:tavLst>
                                    </p:anim>
                                    <p:anim calcmode="lin" valueType="num">
                                      <p:cBhvr>
                                        <p:cTn id="22" dur="1000" fill="hold"/>
                                        <p:tgtEl>
                                          <p:spTgt spid="11"/>
                                        </p:tgtEl>
                                        <p:attrNameLst>
                                          <p:attrName>ppt_x</p:attrName>
                                        </p:attrNameLst>
                                      </p:cBhvr>
                                      <p:tavLst>
                                        <p:tav tm="0">
                                          <p:val>
                                            <p:strVal val="#ppt_x-.2"/>
                                          </p:val>
                                        </p:tav>
                                        <p:tav tm="100000">
                                          <p:val>
                                            <p:strVal val="#ppt_x"/>
                                          </p:val>
                                        </p:tav>
                                      </p:tavLst>
                                    </p:anim>
                                    <p:anim calcmode="lin" valueType="num">
                                      <p:cBhvr>
                                        <p:cTn id="23" dur="1000" fill="hold"/>
                                        <p:tgtEl>
                                          <p:spTgt spid="11"/>
                                        </p:tgtEl>
                                        <p:attrNameLst>
                                          <p:attrName>ppt_y</p:attrName>
                                        </p:attrNameLst>
                                      </p:cBhvr>
                                      <p:tavLst>
                                        <p:tav tm="0">
                                          <p:val>
                                            <p:strVal val="#ppt_y"/>
                                          </p:val>
                                        </p:tav>
                                        <p:tav tm="100000">
                                          <p:val>
                                            <p:strVal val="#ppt_y"/>
                                          </p:val>
                                        </p:tav>
                                      </p:tavLst>
                                    </p:anim>
                                    <p:animEffect transition="in" filter="fade">
                                      <p:cBhvr>
                                        <p:cTn id="2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build="p"/>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4142866" y="6065886"/>
            <a:ext cx="918084" cy="43200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Statistical Independence</a:t>
            </a:r>
          </a:p>
        </p:txBody>
      </p:sp>
      <p:sp>
        <p:nvSpPr>
          <p:cNvPr id="22"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3.4</a:t>
            </a:r>
          </a:p>
        </p:txBody>
      </p:sp>
      <p:sp>
        <p:nvSpPr>
          <p:cNvPr id="26"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Joint Probability Distributions</a:t>
            </a:r>
          </a:p>
        </p:txBody>
      </p:sp>
      <p:sp>
        <p:nvSpPr>
          <p:cNvPr id="9" name="Rectangle 2"/>
          <p:cNvSpPr>
            <a:spLocks noChangeArrowheads="1"/>
          </p:cNvSpPr>
          <p:nvPr/>
        </p:nvSpPr>
        <p:spPr bwMode="auto">
          <a:xfrm>
            <a:off x="71438" y="1061354"/>
            <a:ext cx="9072562" cy="782400"/>
          </a:xfrm>
          <a:prstGeom prst="rect">
            <a:avLst/>
          </a:prstGeom>
          <a:noFill/>
          <a:ln w="9525">
            <a:noFill/>
            <a:miter lim="800000"/>
            <a:headEnd/>
            <a:tailEnd/>
          </a:ln>
        </p:spPr>
        <p:txBody>
          <a:bodyPr/>
          <a:lstStyle/>
          <a:p>
            <a:pPr algn="l">
              <a:lnSpc>
                <a:spcPct val="80000"/>
              </a:lnSpc>
              <a:spcBef>
                <a:spcPct val="30000"/>
              </a:spcBef>
              <a:buClr>
                <a:srgbClr val="FF2E62"/>
              </a:buClr>
            </a:pPr>
            <a:r>
              <a:rPr lang="en-US" sz="2000" dirty="0">
                <a:solidFill>
                  <a:schemeClr val="tx1"/>
                </a:solidFill>
              </a:rPr>
              <a:t>Suppose that the shelf life, in years, of a certain perishable food product packaged in cardboard containers is a random variable whose probability density function is given by</a:t>
            </a:r>
          </a:p>
        </p:txBody>
      </p:sp>
      <p:grpSp>
        <p:nvGrpSpPr>
          <p:cNvPr id="10" name="Group 9"/>
          <p:cNvGrpSpPr/>
          <p:nvPr/>
        </p:nvGrpSpPr>
        <p:grpSpPr>
          <a:xfrm>
            <a:off x="0" y="806450"/>
            <a:ext cx="727075" cy="720000"/>
            <a:chOff x="0" y="2701370"/>
            <a:chExt cx="727075" cy="720000"/>
          </a:xfrm>
        </p:grpSpPr>
        <p:sp>
          <p:nvSpPr>
            <p:cNvPr id="11" name="Rectangle 10"/>
            <p:cNvSpPr>
              <a:spLocks noChangeArrowheads="1"/>
            </p:cNvSpPr>
            <p:nvPr/>
          </p:nvSpPr>
          <p:spPr bwMode="auto">
            <a:xfrm>
              <a:off x="0" y="2850050"/>
              <a:ext cx="727075" cy="90000"/>
            </a:xfrm>
            <a:prstGeom prst="rect">
              <a:avLst/>
            </a:prstGeom>
            <a:solidFill>
              <a:srgbClr val="FF5781"/>
            </a:solidFill>
            <a:ln w="9525" algn="ctr">
              <a:noFill/>
              <a:miter lim="800000"/>
              <a:headEnd/>
              <a:tailEnd/>
            </a:ln>
          </p:spPr>
          <p:txBody>
            <a:bodyPr wrap="none" anchor="ctr"/>
            <a:lstStyle/>
            <a:p>
              <a:endParaRPr lang="en-US"/>
            </a:p>
          </p:txBody>
        </p:sp>
        <p:cxnSp>
          <p:nvCxnSpPr>
            <p:cNvPr id="12" name="Straight Connector 11"/>
            <p:cNvCxnSpPr/>
            <p:nvPr/>
          </p:nvCxnSpPr>
          <p:spPr bwMode="auto">
            <a:xfrm rot="16200000" flipH="1">
              <a:off x="-233000" y="3061370"/>
              <a:ext cx="720000" cy="0"/>
            </a:xfrm>
            <a:prstGeom prst="line">
              <a:avLst/>
            </a:prstGeom>
            <a:noFill/>
            <a:ln w="12700" cap="flat" cmpd="sng" algn="ctr">
              <a:solidFill>
                <a:srgbClr val="FF5781"/>
              </a:solidFill>
              <a:prstDash val="solid"/>
              <a:round/>
              <a:headEnd type="none" w="med" len="med"/>
              <a:tailEnd type="none" w="med" len="med"/>
            </a:ln>
            <a:effectLst/>
          </p:spPr>
        </p:cxnSp>
      </p:grpSp>
      <p:graphicFrame>
        <p:nvGraphicFramePr>
          <p:cNvPr id="13" name="Object 1"/>
          <p:cNvGraphicFramePr>
            <a:graphicFrameLocks noChangeAspect="1"/>
          </p:cNvGraphicFramePr>
          <p:nvPr/>
        </p:nvGraphicFramePr>
        <p:xfrm>
          <a:off x="749300" y="1867566"/>
          <a:ext cx="2741613" cy="776288"/>
        </p:xfrm>
        <a:graphic>
          <a:graphicData uri="http://schemas.openxmlformats.org/presentationml/2006/ole">
            <mc:AlternateContent xmlns:mc="http://schemas.openxmlformats.org/markup-compatibility/2006">
              <mc:Choice xmlns:v="urn:schemas-microsoft-com:vml" Requires="v">
                <p:oleObj spid="_x0000_s285728" name="Equation" r:id="rId3" imgW="1523880" imgH="431640" progId="Equation.DSMT4">
                  <p:embed/>
                </p:oleObj>
              </mc:Choice>
              <mc:Fallback>
                <p:oleObj name="Equation" r:id="rId3" imgW="1523880" imgH="4316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300" y="1867566"/>
                        <a:ext cx="2741613" cy="77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Rectangle 14"/>
          <p:cNvSpPr/>
          <p:nvPr/>
        </p:nvSpPr>
        <p:spPr bwMode="auto">
          <a:xfrm>
            <a:off x="0" y="3503358"/>
            <a:ext cx="266700" cy="108000"/>
          </a:xfrm>
          <a:prstGeom prst="rect">
            <a:avLst/>
          </a:prstGeom>
          <a:solidFill>
            <a:srgbClr val="FF94A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23" name="Rectangle 2"/>
          <p:cNvSpPr>
            <a:spLocks noChangeArrowheads="1"/>
          </p:cNvSpPr>
          <p:nvPr/>
        </p:nvSpPr>
        <p:spPr bwMode="auto">
          <a:xfrm>
            <a:off x="71438" y="2732960"/>
            <a:ext cx="9072562" cy="577850"/>
          </a:xfrm>
          <a:prstGeom prst="rect">
            <a:avLst/>
          </a:prstGeom>
          <a:noFill/>
          <a:ln w="9525">
            <a:noFill/>
            <a:miter lim="800000"/>
            <a:headEnd/>
            <a:tailEnd/>
          </a:ln>
        </p:spPr>
        <p:txBody>
          <a:bodyPr/>
          <a:lstStyle/>
          <a:p>
            <a:pPr algn="l">
              <a:lnSpc>
                <a:spcPct val="80000"/>
              </a:lnSpc>
              <a:spcBef>
                <a:spcPct val="30000"/>
              </a:spcBef>
              <a:buClr>
                <a:srgbClr val="FF2E62"/>
              </a:buClr>
            </a:pPr>
            <a:r>
              <a:rPr lang="en-US" sz="2000" dirty="0">
                <a:solidFill>
                  <a:schemeClr val="tx1"/>
                </a:solidFill>
              </a:rPr>
              <a:t>Let </a:t>
            </a:r>
            <a:r>
              <a:rPr lang="en-US" sz="2000" i="1" dirty="0">
                <a:solidFill>
                  <a:schemeClr val="tx1"/>
                </a:solidFill>
              </a:rPr>
              <a:t>X</a:t>
            </a:r>
            <a:r>
              <a:rPr lang="en-US" sz="2000" baseline="-25000" dirty="0">
                <a:solidFill>
                  <a:schemeClr val="tx1"/>
                </a:solidFill>
              </a:rPr>
              <a:t>1</a:t>
            </a:r>
            <a:r>
              <a:rPr lang="en-US" sz="2000" dirty="0">
                <a:solidFill>
                  <a:schemeClr val="tx1"/>
                </a:solidFill>
              </a:rPr>
              <a:t>, </a:t>
            </a:r>
            <a:r>
              <a:rPr lang="en-US" sz="2000" i="1" dirty="0">
                <a:solidFill>
                  <a:schemeClr val="tx1"/>
                </a:solidFill>
              </a:rPr>
              <a:t>X</a:t>
            </a:r>
            <a:r>
              <a:rPr lang="en-US" sz="2000" baseline="-25000" dirty="0">
                <a:solidFill>
                  <a:schemeClr val="tx1"/>
                </a:solidFill>
              </a:rPr>
              <a:t>2</a:t>
            </a:r>
            <a:r>
              <a:rPr lang="en-US" sz="2000" dirty="0">
                <a:solidFill>
                  <a:schemeClr val="tx1"/>
                </a:solidFill>
              </a:rPr>
              <a:t>, and </a:t>
            </a:r>
            <a:r>
              <a:rPr lang="en-US" sz="2000" i="1" dirty="0">
                <a:solidFill>
                  <a:schemeClr val="tx1"/>
                </a:solidFill>
              </a:rPr>
              <a:t>X</a:t>
            </a:r>
            <a:r>
              <a:rPr lang="en-US" sz="2000" baseline="-25000" dirty="0">
                <a:solidFill>
                  <a:schemeClr val="tx1"/>
                </a:solidFill>
              </a:rPr>
              <a:t>3</a:t>
            </a:r>
            <a:r>
              <a:rPr lang="en-US" sz="2000" dirty="0">
                <a:solidFill>
                  <a:schemeClr val="tx1"/>
                </a:solidFill>
              </a:rPr>
              <a:t> represent the shelf lives for three of these containers selected independently and find </a:t>
            </a:r>
            <a:r>
              <a:rPr lang="en-US" sz="2000" i="1" dirty="0">
                <a:solidFill>
                  <a:schemeClr val="tx1"/>
                </a:solidFill>
              </a:rPr>
              <a:t>P</a:t>
            </a:r>
            <a:r>
              <a:rPr lang="en-US" sz="2000" dirty="0">
                <a:solidFill>
                  <a:schemeClr val="tx1"/>
                </a:solidFill>
              </a:rPr>
              <a:t>(</a:t>
            </a:r>
            <a:r>
              <a:rPr lang="en-US" sz="2000" i="1" dirty="0">
                <a:solidFill>
                  <a:schemeClr val="tx1"/>
                </a:solidFill>
              </a:rPr>
              <a:t>X</a:t>
            </a:r>
            <a:r>
              <a:rPr lang="en-US" sz="2000" baseline="-25000" dirty="0">
                <a:solidFill>
                  <a:schemeClr val="tx1"/>
                </a:solidFill>
              </a:rPr>
              <a:t>1</a:t>
            </a:r>
            <a:r>
              <a:rPr lang="en-US" sz="2000" dirty="0">
                <a:solidFill>
                  <a:schemeClr val="tx1"/>
                </a:solidFill>
              </a:rPr>
              <a:t>&lt;2,</a:t>
            </a:r>
            <a:r>
              <a:rPr lang="en-US" sz="800" dirty="0">
                <a:solidFill>
                  <a:schemeClr val="tx1"/>
                </a:solidFill>
              </a:rPr>
              <a:t> </a:t>
            </a:r>
            <a:r>
              <a:rPr lang="en-US" sz="2000" dirty="0">
                <a:solidFill>
                  <a:schemeClr val="tx1"/>
                </a:solidFill>
              </a:rPr>
              <a:t>1&lt;</a:t>
            </a:r>
            <a:r>
              <a:rPr lang="en-US" sz="2000" i="1" dirty="0">
                <a:solidFill>
                  <a:schemeClr val="tx1"/>
                </a:solidFill>
              </a:rPr>
              <a:t>X</a:t>
            </a:r>
            <a:r>
              <a:rPr lang="en-US" sz="2000" baseline="-25000" dirty="0">
                <a:solidFill>
                  <a:schemeClr val="tx1"/>
                </a:solidFill>
              </a:rPr>
              <a:t>2</a:t>
            </a:r>
            <a:r>
              <a:rPr lang="en-US" sz="2000" dirty="0">
                <a:solidFill>
                  <a:schemeClr val="tx1"/>
                </a:solidFill>
              </a:rPr>
              <a:t>&lt;3,</a:t>
            </a:r>
            <a:r>
              <a:rPr lang="en-US" sz="800" dirty="0">
                <a:solidFill>
                  <a:schemeClr val="tx1"/>
                </a:solidFill>
              </a:rPr>
              <a:t> </a:t>
            </a:r>
            <a:r>
              <a:rPr lang="en-US" sz="2000" i="1" dirty="0">
                <a:solidFill>
                  <a:schemeClr val="tx1"/>
                </a:solidFill>
              </a:rPr>
              <a:t>X</a:t>
            </a:r>
            <a:r>
              <a:rPr lang="en-US" sz="2000" baseline="-25000" dirty="0">
                <a:solidFill>
                  <a:schemeClr val="tx1"/>
                </a:solidFill>
              </a:rPr>
              <a:t>3</a:t>
            </a:r>
            <a:r>
              <a:rPr lang="en-US" sz="2000" dirty="0">
                <a:solidFill>
                  <a:schemeClr val="tx1"/>
                </a:solidFill>
              </a:rPr>
              <a:t>&gt;2)</a:t>
            </a:r>
          </a:p>
        </p:txBody>
      </p:sp>
      <p:graphicFrame>
        <p:nvGraphicFramePr>
          <p:cNvPr id="18" name="Object 1"/>
          <p:cNvGraphicFramePr>
            <a:graphicFrameLocks noChangeAspect="1"/>
          </p:cNvGraphicFramePr>
          <p:nvPr/>
        </p:nvGraphicFramePr>
        <p:xfrm>
          <a:off x="749300" y="3655504"/>
          <a:ext cx="3476625" cy="411162"/>
        </p:xfrm>
        <a:graphic>
          <a:graphicData uri="http://schemas.openxmlformats.org/presentationml/2006/ole">
            <mc:AlternateContent xmlns:mc="http://schemas.openxmlformats.org/markup-compatibility/2006">
              <mc:Choice xmlns:v="urn:schemas-microsoft-com:vml" Requires="v">
                <p:oleObj spid="_x0000_s285729" name="Equation" r:id="rId5" imgW="1930320" imgH="228600" progId="Equation.DSMT4">
                  <p:embed/>
                </p:oleObj>
              </mc:Choice>
              <mc:Fallback>
                <p:oleObj name="Equation" r:id="rId5" imgW="1930320" imgH="2286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300" y="3655504"/>
                        <a:ext cx="3476625"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 name="Object 1"/>
          <p:cNvGraphicFramePr>
            <a:graphicFrameLocks noChangeAspect="1"/>
          </p:cNvGraphicFramePr>
          <p:nvPr/>
        </p:nvGraphicFramePr>
        <p:xfrm>
          <a:off x="4241800" y="3637532"/>
          <a:ext cx="1441450" cy="365125"/>
        </p:xfrm>
        <a:graphic>
          <a:graphicData uri="http://schemas.openxmlformats.org/presentationml/2006/ole">
            <mc:AlternateContent xmlns:mc="http://schemas.openxmlformats.org/markup-compatibility/2006">
              <mc:Choice xmlns:v="urn:schemas-microsoft-com:vml" Requires="v">
                <p:oleObj spid="_x0000_s285730" name="Equation" r:id="rId7" imgW="799920" imgH="203040" progId="Equation.DSMT4">
                  <p:embed/>
                </p:oleObj>
              </mc:Choice>
              <mc:Fallback>
                <p:oleObj name="Equation" r:id="rId7" imgW="799920" imgH="203040" progId="Equation.DSMT4">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41800" y="3637532"/>
                        <a:ext cx="14414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Object 1"/>
          <p:cNvGraphicFramePr>
            <a:graphicFrameLocks noChangeAspect="1"/>
          </p:cNvGraphicFramePr>
          <p:nvPr/>
        </p:nvGraphicFramePr>
        <p:xfrm>
          <a:off x="751142" y="4069744"/>
          <a:ext cx="6105525" cy="868363"/>
        </p:xfrm>
        <a:graphic>
          <a:graphicData uri="http://schemas.openxmlformats.org/presentationml/2006/ole">
            <mc:AlternateContent xmlns:mc="http://schemas.openxmlformats.org/markup-compatibility/2006">
              <mc:Choice xmlns:v="urn:schemas-microsoft-com:vml" Requires="v">
                <p:oleObj spid="_x0000_s285731" name="Equation" r:id="rId9" imgW="3390840" imgH="482400" progId="Equation.DSMT4">
                  <p:embed/>
                </p:oleObj>
              </mc:Choice>
              <mc:Fallback>
                <p:oleObj name="Equation" r:id="rId9" imgW="3390840" imgH="482400" progId="Equation.DSMT4">
                  <p:embed/>
                  <p:pic>
                    <p:nvPicPr>
                      <p:cNvPr id="0"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1142" y="4069744"/>
                        <a:ext cx="6105525"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 name="Object 1"/>
          <p:cNvGraphicFramePr>
            <a:graphicFrameLocks noChangeAspect="1"/>
          </p:cNvGraphicFramePr>
          <p:nvPr/>
        </p:nvGraphicFramePr>
        <p:xfrm>
          <a:off x="3905250" y="4896468"/>
          <a:ext cx="2217738" cy="595313"/>
        </p:xfrm>
        <a:graphic>
          <a:graphicData uri="http://schemas.openxmlformats.org/presentationml/2006/ole">
            <mc:AlternateContent xmlns:mc="http://schemas.openxmlformats.org/markup-compatibility/2006">
              <mc:Choice xmlns:v="urn:schemas-microsoft-com:vml" Requires="v">
                <p:oleObj spid="_x0000_s285732" name="Equation" r:id="rId11" imgW="1231560" imgH="330120" progId="Equation.DSMT4">
                  <p:embed/>
                </p:oleObj>
              </mc:Choice>
              <mc:Fallback>
                <p:oleObj name="Equation" r:id="rId11" imgW="1231560" imgH="330120"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05250" y="4896468"/>
                        <a:ext cx="2217738"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 name="Object 1"/>
          <p:cNvGraphicFramePr>
            <a:graphicFrameLocks noChangeAspect="1"/>
          </p:cNvGraphicFramePr>
          <p:nvPr/>
        </p:nvGraphicFramePr>
        <p:xfrm>
          <a:off x="3905250" y="5577554"/>
          <a:ext cx="2720975" cy="411163"/>
        </p:xfrm>
        <a:graphic>
          <a:graphicData uri="http://schemas.openxmlformats.org/presentationml/2006/ole">
            <mc:AlternateContent xmlns:mc="http://schemas.openxmlformats.org/markup-compatibility/2006">
              <mc:Choice xmlns:v="urn:schemas-microsoft-com:vml" Requires="v">
                <p:oleObj spid="_x0000_s285733" name="Equation" r:id="rId13" imgW="1511280" imgH="228600" progId="Equation.DSMT4">
                  <p:embed/>
                </p:oleObj>
              </mc:Choice>
              <mc:Fallback>
                <p:oleObj name="Equation" r:id="rId13" imgW="1511280" imgH="228600" progId="Equation.DSMT4">
                  <p:embed/>
                  <p:pic>
                    <p:nvPicPr>
                      <p:cNvPr id="0" name="Picture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05250" y="5577554"/>
                        <a:ext cx="2720975"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 name="Object 1"/>
          <p:cNvGraphicFramePr>
            <a:graphicFrameLocks noChangeAspect="1"/>
          </p:cNvGraphicFramePr>
          <p:nvPr/>
        </p:nvGraphicFramePr>
        <p:xfrm>
          <a:off x="3901566" y="6118892"/>
          <a:ext cx="1120775" cy="366712"/>
        </p:xfrm>
        <a:graphic>
          <a:graphicData uri="http://schemas.openxmlformats.org/presentationml/2006/ole">
            <mc:AlternateContent xmlns:mc="http://schemas.openxmlformats.org/markup-compatibility/2006">
              <mc:Choice xmlns:v="urn:schemas-microsoft-com:vml" Requires="v">
                <p:oleObj spid="_x0000_s285734" name="Equation" r:id="rId15" imgW="622080" imgH="203040" progId="Equation.DSMT4">
                  <p:embed/>
                </p:oleObj>
              </mc:Choice>
              <mc:Fallback>
                <p:oleObj name="Equation" r:id="rId15" imgW="622080" imgH="203040" progId="Equation.DSMT4">
                  <p:embed/>
                  <p:pic>
                    <p:nvPicPr>
                      <p:cNvPr id="0" name="Picture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01566" y="6118892"/>
                        <a:ext cx="1120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1000"/>
                                        <p:tgtEl>
                                          <p:spTgt spid="9">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3">
                                            <p:txEl>
                                              <p:pRg st="0" end="0"/>
                                            </p:txEl>
                                          </p:spTgt>
                                        </p:tgtEl>
                                        <p:attrNameLst>
                                          <p:attrName>style.visibility</p:attrName>
                                        </p:attrNameLst>
                                      </p:cBhvr>
                                      <p:to>
                                        <p:strVal val="visible"/>
                                      </p:to>
                                    </p:set>
                                    <p:animEffect transition="in" filter="fade">
                                      <p:cBhvr>
                                        <p:cTn id="19" dur="1000"/>
                                        <p:tgtEl>
                                          <p:spTgt spid="2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slide(fromLeft)">
                                      <p:cBhvr>
                                        <p:cTn id="24" dur="500"/>
                                        <p:tgtEl>
                                          <p:spTgt spid="15"/>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10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10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10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1000"/>
                                        <p:tgtEl>
                                          <p:spTgt spid="3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1000"/>
                                        <p:tgtEl>
                                          <p:spTgt spid="3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1000"/>
                                        <p:tgtEl>
                                          <p:spTgt spid="32"/>
                                        </p:tgtEl>
                                      </p:cBhvr>
                                    </p:animEffect>
                                  </p:childTnLst>
                                </p:cTn>
                              </p:par>
                            </p:childTnLst>
                          </p:cTn>
                        </p:par>
                        <p:par>
                          <p:cTn id="54" fill="hold">
                            <p:stCondLst>
                              <p:cond delay="1000"/>
                            </p:stCondLst>
                            <p:childTnLst>
                              <p:par>
                                <p:cTn id="55" presetID="54" presetClass="entr" presetSubtype="0" accel="100000"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p:cTn id="57" dur="1000" fill="hold"/>
                                        <p:tgtEl>
                                          <p:spTgt spid="20"/>
                                        </p:tgtEl>
                                        <p:attrNameLst>
                                          <p:attrName>ppt_w</p:attrName>
                                        </p:attrNameLst>
                                      </p:cBhvr>
                                      <p:tavLst>
                                        <p:tav tm="0">
                                          <p:val>
                                            <p:strVal val="#ppt_w*0.05"/>
                                          </p:val>
                                        </p:tav>
                                        <p:tav tm="100000">
                                          <p:val>
                                            <p:strVal val="#ppt_w"/>
                                          </p:val>
                                        </p:tav>
                                      </p:tavLst>
                                    </p:anim>
                                    <p:anim calcmode="lin" valueType="num">
                                      <p:cBhvr>
                                        <p:cTn id="58" dur="1000" fill="hold"/>
                                        <p:tgtEl>
                                          <p:spTgt spid="20"/>
                                        </p:tgtEl>
                                        <p:attrNameLst>
                                          <p:attrName>ppt_h</p:attrName>
                                        </p:attrNameLst>
                                      </p:cBhvr>
                                      <p:tavLst>
                                        <p:tav tm="0">
                                          <p:val>
                                            <p:strVal val="#ppt_h"/>
                                          </p:val>
                                        </p:tav>
                                        <p:tav tm="100000">
                                          <p:val>
                                            <p:strVal val="#ppt_h"/>
                                          </p:val>
                                        </p:tav>
                                      </p:tavLst>
                                    </p:anim>
                                    <p:anim calcmode="lin" valueType="num">
                                      <p:cBhvr>
                                        <p:cTn id="59" dur="1000" fill="hold"/>
                                        <p:tgtEl>
                                          <p:spTgt spid="20"/>
                                        </p:tgtEl>
                                        <p:attrNameLst>
                                          <p:attrName>ppt_x</p:attrName>
                                        </p:attrNameLst>
                                      </p:cBhvr>
                                      <p:tavLst>
                                        <p:tav tm="0">
                                          <p:val>
                                            <p:strVal val="#ppt_x-.2"/>
                                          </p:val>
                                        </p:tav>
                                        <p:tav tm="100000">
                                          <p:val>
                                            <p:strVal val="#ppt_x"/>
                                          </p:val>
                                        </p:tav>
                                      </p:tavLst>
                                    </p:anim>
                                    <p:anim calcmode="lin" valueType="num">
                                      <p:cBhvr>
                                        <p:cTn id="60" dur="1000" fill="hold"/>
                                        <p:tgtEl>
                                          <p:spTgt spid="20"/>
                                        </p:tgtEl>
                                        <p:attrNameLst>
                                          <p:attrName>ppt_y</p:attrName>
                                        </p:attrNameLst>
                                      </p:cBhvr>
                                      <p:tavLst>
                                        <p:tav tm="0">
                                          <p:val>
                                            <p:strVal val="#ppt_y"/>
                                          </p:val>
                                        </p:tav>
                                        <p:tav tm="100000">
                                          <p:val>
                                            <p:strVal val="#ppt_y"/>
                                          </p:val>
                                        </p:tav>
                                      </p:tavLst>
                                    </p:anim>
                                    <p:animEffect transition="in" filter="fade">
                                      <p:cBhvr>
                                        <p:cTn id="61"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9" grpId="0" build="p"/>
      <p:bldP spid="15" grpId="0" animBg="1"/>
      <p:bldP spid="2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Homework 3A</a:t>
            </a:r>
          </a:p>
        </p:txBody>
      </p:sp>
      <p:sp>
        <p:nvSpPr>
          <p:cNvPr id="7" name="Rectangle 2"/>
          <p:cNvSpPr>
            <a:spLocks noChangeArrowheads="1"/>
          </p:cNvSpPr>
          <p:nvPr/>
        </p:nvSpPr>
        <p:spPr bwMode="auto">
          <a:xfrm>
            <a:off x="3133725" y="0"/>
            <a:ext cx="6010275" cy="233363"/>
          </a:xfrm>
          <a:prstGeom prst="rect">
            <a:avLst/>
          </a:prstGeom>
          <a:noFill/>
          <a:ln w="9525" algn="ctr">
            <a:noFill/>
            <a:miter lim="800000"/>
            <a:headEnd/>
            <a:tailEnd/>
          </a:ln>
        </p:spPr>
        <p:txBody>
          <a:bodyPr wrap="none" bIns="82800" anchor="ctr"/>
          <a:lstStyle/>
          <a:p>
            <a:pPr algn="l"/>
            <a:r>
              <a:rPr lang="en-US" sz="1400" dirty="0"/>
              <a:t>Probability and Statistics</a:t>
            </a:r>
          </a:p>
        </p:txBody>
      </p:sp>
      <p:sp>
        <p:nvSpPr>
          <p:cNvPr id="10" name="Rectangle 2"/>
          <p:cNvSpPr>
            <a:spLocks noChangeArrowheads="1"/>
          </p:cNvSpPr>
          <p:nvPr/>
        </p:nvSpPr>
        <p:spPr bwMode="auto">
          <a:xfrm>
            <a:off x="71438" y="3086100"/>
            <a:ext cx="9072562" cy="2965450"/>
          </a:xfrm>
          <a:prstGeom prst="rect">
            <a:avLst/>
          </a:prstGeom>
          <a:noFill/>
          <a:ln w="9525">
            <a:noFill/>
            <a:miter lim="800000"/>
            <a:headEnd/>
            <a:tailEnd/>
          </a:ln>
        </p:spPr>
        <p:txBody>
          <a:bodyPr/>
          <a:lstStyle/>
          <a:p>
            <a:pPr marL="354013" indent="-354013" algn="l">
              <a:lnSpc>
                <a:spcPct val="90000"/>
              </a:lnSpc>
              <a:spcBef>
                <a:spcPct val="30000"/>
              </a:spcBef>
              <a:buClr>
                <a:srgbClr val="FF2E62"/>
              </a:buClr>
              <a:buFont typeface="+mj-lt"/>
              <a:buAutoNum type="arabicPeriod" startAt="2"/>
              <a:tabLst>
                <a:tab pos="811213" algn="l"/>
              </a:tabLst>
            </a:pPr>
            <a:r>
              <a:rPr lang="en-US" sz="1800" dirty="0">
                <a:solidFill>
                  <a:schemeClr val="tx1"/>
                </a:solidFill>
              </a:rPr>
              <a:t>Let the random variable </a:t>
            </a:r>
            <a:r>
              <a:rPr lang="en-US" sz="1800" i="1" dirty="0">
                <a:solidFill>
                  <a:schemeClr val="tx1"/>
                </a:solidFill>
              </a:rPr>
              <a:t>X</a:t>
            </a:r>
            <a:r>
              <a:rPr lang="en-US" sz="1800" dirty="0">
                <a:solidFill>
                  <a:schemeClr val="tx1"/>
                </a:solidFill>
              </a:rPr>
              <a:t> denote the time until a computer server connects to your notebook (in milliseconds), and let </a:t>
            </a:r>
            <a:r>
              <a:rPr lang="en-US" sz="1800" i="1" dirty="0">
                <a:solidFill>
                  <a:schemeClr val="tx1"/>
                </a:solidFill>
              </a:rPr>
              <a:t>Y</a:t>
            </a:r>
            <a:r>
              <a:rPr lang="en-US" sz="1800" dirty="0">
                <a:solidFill>
                  <a:schemeClr val="tx1"/>
                </a:solidFill>
              </a:rPr>
              <a:t> denote the time until the server authorizes you as a valid user (in milliseconds). Each of these random variables measures the wait from a common starting time. Assume that the joint  probability density function for </a:t>
            </a:r>
            <a:r>
              <a:rPr lang="en-US" sz="1800" i="1" dirty="0">
                <a:solidFill>
                  <a:schemeClr val="tx1"/>
                </a:solidFill>
              </a:rPr>
              <a:t>X</a:t>
            </a:r>
            <a:r>
              <a:rPr lang="en-US" sz="1800" dirty="0">
                <a:solidFill>
                  <a:schemeClr val="tx1"/>
                </a:solidFill>
              </a:rPr>
              <a:t> and </a:t>
            </a:r>
            <a:r>
              <a:rPr lang="en-US" sz="1800" i="1" dirty="0">
                <a:solidFill>
                  <a:schemeClr val="tx1"/>
                </a:solidFill>
              </a:rPr>
              <a:t>Y</a:t>
            </a:r>
            <a:r>
              <a:rPr lang="en-US" sz="1800" dirty="0">
                <a:solidFill>
                  <a:schemeClr val="tx1"/>
                </a:solidFill>
              </a:rPr>
              <a:t> is</a:t>
            </a:r>
          </a:p>
          <a:p>
            <a:pPr marL="354013" indent="-354013" algn="l">
              <a:lnSpc>
                <a:spcPct val="90000"/>
              </a:lnSpc>
              <a:spcBef>
                <a:spcPct val="30000"/>
              </a:spcBef>
              <a:buClr>
                <a:srgbClr val="FF2E62"/>
              </a:buClr>
              <a:buFont typeface="+mj-lt"/>
              <a:buAutoNum type="arabicPeriod" startAt="2"/>
              <a:tabLst>
                <a:tab pos="811213" algn="l"/>
              </a:tabLst>
            </a:pPr>
            <a:endParaRPr lang="en-US" sz="1800" dirty="0">
              <a:solidFill>
                <a:schemeClr val="tx1"/>
              </a:solidFill>
            </a:endParaRPr>
          </a:p>
          <a:p>
            <a:pPr marL="354013" indent="-354013" algn="l">
              <a:lnSpc>
                <a:spcPct val="90000"/>
              </a:lnSpc>
              <a:spcBef>
                <a:spcPct val="30000"/>
              </a:spcBef>
              <a:buClr>
                <a:srgbClr val="FF2E62"/>
              </a:buClr>
              <a:buFont typeface="+mj-lt"/>
              <a:buAutoNum type="arabicPeriod" startAt="2"/>
              <a:tabLst>
                <a:tab pos="811213" algn="l"/>
              </a:tabLst>
            </a:pPr>
            <a:endParaRPr lang="en-US" sz="1800" dirty="0">
              <a:solidFill>
                <a:schemeClr val="tx1"/>
              </a:solidFill>
            </a:endParaRPr>
          </a:p>
          <a:p>
            <a:pPr marL="354013" indent="-354013" algn="l">
              <a:lnSpc>
                <a:spcPct val="90000"/>
              </a:lnSpc>
              <a:spcBef>
                <a:spcPts val="0"/>
              </a:spcBef>
              <a:buClr>
                <a:srgbClr val="FF2E62"/>
              </a:buClr>
              <a:buFont typeface="+mj-lt"/>
              <a:buAutoNum type="arabicPeriod" startAt="2"/>
              <a:tabLst>
                <a:tab pos="811213" algn="l"/>
              </a:tabLst>
            </a:pPr>
            <a:endParaRPr lang="en-US" sz="1800" dirty="0">
              <a:solidFill>
                <a:schemeClr val="tx1"/>
              </a:solidFill>
            </a:endParaRPr>
          </a:p>
          <a:p>
            <a:pPr marL="811213" indent="-457200" algn="l">
              <a:lnSpc>
                <a:spcPct val="90000"/>
              </a:lnSpc>
              <a:spcBef>
                <a:spcPct val="30000"/>
              </a:spcBef>
              <a:buClr>
                <a:srgbClr val="FF2E62"/>
              </a:buClr>
              <a:buAutoNum type="alphaLcParenBoth"/>
              <a:tabLst>
                <a:tab pos="8702675" algn="r"/>
              </a:tabLst>
            </a:pPr>
            <a:r>
              <a:rPr lang="en-US" sz="1800" dirty="0">
                <a:solidFill>
                  <a:schemeClr val="tx1"/>
                </a:solidFill>
              </a:rPr>
              <a:t>Show that</a:t>
            </a:r>
            <a:r>
              <a:rPr lang="en-US" sz="1800" i="1" dirty="0">
                <a:solidFill>
                  <a:schemeClr val="tx1"/>
                </a:solidFill>
              </a:rPr>
              <a:t> X </a:t>
            </a:r>
            <a:r>
              <a:rPr lang="en-US" sz="1800" dirty="0">
                <a:solidFill>
                  <a:schemeClr val="tx1"/>
                </a:solidFill>
              </a:rPr>
              <a:t>and </a:t>
            </a:r>
            <a:r>
              <a:rPr lang="en-US" sz="1800" i="1" dirty="0">
                <a:solidFill>
                  <a:schemeClr val="tx1"/>
                </a:solidFill>
              </a:rPr>
              <a:t>Y</a:t>
            </a:r>
            <a:r>
              <a:rPr lang="en-US" sz="1800" dirty="0">
                <a:solidFill>
                  <a:schemeClr val="tx1"/>
                </a:solidFill>
              </a:rPr>
              <a:t> are independent. 	</a:t>
            </a:r>
            <a:r>
              <a:rPr lang="en-US" sz="1800" dirty="0">
                <a:solidFill>
                  <a:schemeClr val="bg1">
                    <a:lumMod val="50000"/>
                  </a:schemeClr>
                </a:solidFill>
                <a:cs typeface="Times New Roman" pitchFamily="18" charset="0"/>
              </a:rPr>
              <a:t> </a:t>
            </a:r>
            <a:r>
              <a:rPr lang="en-US" sz="1200" dirty="0">
                <a:solidFill>
                  <a:schemeClr val="bg1">
                    <a:lumMod val="50000"/>
                  </a:schemeClr>
                </a:solidFill>
                <a:cs typeface="Times New Roman" pitchFamily="18" charset="0"/>
              </a:rPr>
              <a:t>(Mo.E5.20)</a:t>
            </a:r>
            <a:endParaRPr lang="en-US" sz="1200" dirty="0">
              <a:solidFill>
                <a:schemeClr val="tx1"/>
              </a:solidFill>
            </a:endParaRPr>
          </a:p>
          <a:p>
            <a:pPr marL="811213" indent="-457200" algn="l">
              <a:lnSpc>
                <a:spcPct val="90000"/>
              </a:lnSpc>
              <a:spcBef>
                <a:spcPct val="30000"/>
              </a:spcBef>
              <a:buClr>
                <a:srgbClr val="FF2E62"/>
              </a:buClr>
              <a:buAutoNum type="alphaLcParenBoth"/>
              <a:tabLst>
                <a:tab pos="8702675" algn="r"/>
              </a:tabLst>
            </a:pPr>
            <a:r>
              <a:rPr lang="en-US" sz="1800" dirty="0">
                <a:solidFill>
                  <a:schemeClr val="tx1"/>
                </a:solidFill>
              </a:rPr>
              <a:t>Determine </a:t>
            </a:r>
            <a:r>
              <a:rPr lang="en-US" sz="1800" i="1" dirty="0">
                <a:solidFill>
                  <a:schemeClr val="tx1"/>
                </a:solidFill>
              </a:rPr>
              <a:t>P</a:t>
            </a:r>
            <a:r>
              <a:rPr lang="en-US" sz="1800" dirty="0">
                <a:solidFill>
                  <a:schemeClr val="tx1"/>
                </a:solidFill>
              </a:rPr>
              <a:t>(</a:t>
            </a:r>
            <a:r>
              <a:rPr lang="en-US" sz="1800" i="1" dirty="0">
                <a:solidFill>
                  <a:schemeClr val="tx1"/>
                </a:solidFill>
              </a:rPr>
              <a:t>X</a:t>
            </a:r>
            <a:r>
              <a:rPr lang="en-US" sz="800" i="1" dirty="0">
                <a:solidFill>
                  <a:schemeClr val="tx1"/>
                </a:solidFill>
              </a:rPr>
              <a:t> </a:t>
            </a:r>
            <a:r>
              <a:rPr lang="en-US" sz="1800" dirty="0">
                <a:solidFill>
                  <a:schemeClr val="tx1"/>
                </a:solidFill>
              </a:rPr>
              <a:t>&gt;</a:t>
            </a:r>
            <a:r>
              <a:rPr lang="en-US" sz="800" dirty="0">
                <a:solidFill>
                  <a:schemeClr val="tx1"/>
                </a:solidFill>
              </a:rPr>
              <a:t> </a:t>
            </a:r>
            <a:r>
              <a:rPr lang="en-US" sz="1800" dirty="0">
                <a:solidFill>
                  <a:schemeClr val="tx1"/>
                </a:solidFill>
              </a:rPr>
              <a:t>1000, </a:t>
            </a:r>
            <a:r>
              <a:rPr lang="en-US" sz="1800" i="1" dirty="0">
                <a:solidFill>
                  <a:schemeClr val="tx1"/>
                </a:solidFill>
              </a:rPr>
              <a:t>Y</a:t>
            </a:r>
            <a:r>
              <a:rPr lang="en-US" sz="800" i="1" dirty="0">
                <a:solidFill>
                  <a:schemeClr val="tx1"/>
                </a:solidFill>
              </a:rPr>
              <a:t> </a:t>
            </a:r>
            <a:r>
              <a:rPr lang="en-US" sz="1800" dirty="0">
                <a:solidFill>
                  <a:schemeClr val="tx1"/>
                </a:solidFill>
              </a:rPr>
              <a:t>&lt;</a:t>
            </a:r>
            <a:r>
              <a:rPr lang="en-US" sz="800" dirty="0">
                <a:solidFill>
                  <a:schemeClr val="tx1"/>
                </a:solidFill>
              </a:rPr>
              <a:t> </a:t>
            </a:r>
            <a:r>
              <a:rPr lang="en-US" sz="1800" dirty="0">
                <a:solidFill>
                  <a:schemeClr val="tx1"/>
                </a:solidFill>
              </a:rPr>
              <a:t>1000).</a:t>
            </a:r>
            <a:endParaRPr lang="en-US" sz="1800" dirty="0">
              <a:solidFill>
                <a:schemeClr val="tx1"/>
              </a:solidFill>
              <a:latin typeface="Symbol" pitchFamily="18" charset="2"/>
            </a:endParaRPr>
          </a:p>
        </p:txBody>
      </p:sp>
      <p:graphicFrame>
        <p:nvGraphicFramePr>
          <p:cNvPr id="283658" name="Object 4"/>
          <p:cNvGraphicFramePr>
            <a:graphicFrameLocks noChangeAspect="1"/>
          </p:cNvGraphicFramePr>
          <p:nvPr/>
        </p:nvGraphicFramePr>
        <p:xfrm>
          <a:off x="763588" y="4464050"/>
          <a:ext cx="4848225" cy="777875"/>
        </p:xfrm>
        <a:graphic>
          <a:graphicData uri="http://schemas.openxmlformats.org/presentationml/2006/ole">
            <mc:AlternateContent xmlns:mc="http://schemas.openxmlformats.org/markup-compatibility/2006">
              <mc:Choice xmlns:v="urn:schemas-microsoft-com:vml" Requires="v">
                <p:oleObj spid="_x0000_s299015" name="Equation" r:id="rId3" imgW="2679480" imgH="431640" progId="Equation.DSMT4">
                  <p:embed/>
                </p:oleObj>
              </mc:Choice>
              <mc:Fallback>
                <p:oleObj name="Equation" r:id="rId3" imgW="267948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588" y="4464050"/>
                        <a:ext cx="4848225"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2"/>
          <p:cNvSpPr>
            <a:spLocks noChangeArrowheads="1"/>
          </p:cNvSpPr>
          <p:nvPr/>
        </p:nvSpPr>
        <p:spPr bwMode="auto">
          <a:xfrm>
            <a:off x="71438" y="870410"/>
            <a:ext cx="8012112" cy="1891839"/>
          </a:xfrm>
          <a:prstGeom prst="rect">
            <a:avLst/>
          </a:prstGeom>
          <a:noFill/>
          <a:ln w="9525">
            <a:noFill/>
            <a:miter lim="800000"/>
            <a:headEnd/>
            <a:tailEnd/>
          </a:ln>
        </p:spPr>
        <p:txBody>
          <a:bodyPr/>
          <a:lstStyle/>
          <a:p>
            <a:pPr marL="354013" indent="-354013" algn="l">
              <a:lnSpc>
                <a:spcPct val="90000"/>
              </a:lnSpc>
              <a:spcBef>
                <a:spcPct val="30000"/>
              </a:spcBef>
              <a:buClr>
                <a:srgbClr val="FF2E62"/>
              </a:buClr>
              <a:buFont typeface="+mj-lt"/>
              <a:buAutoNum type="arabicPeriod"/>
              <a:tabLst>
                <a:tab pos="811213" algn="l"/>
              </a:tabLst>
            </a:pPr>
            <a:r>
              <a:rPr lang="en-US" sz="1800" dirty="0">
                <a:solidFill>
                  <a:schemeClr val="tx1"/>
                </a:solidFill>
              </a:rPr>
              <a:t>A game is played with the rule that a counter will move forward one, two, or four places according to whether the scores on the two dice rolled differ by three or more, by one or two, or are equal.</a:t>
            </a:r>
          </a:p>
          <a:p>
            <a:pPr marL="354013" algn="l">
              <a:lnSpc>
                <a:spcPct val="90000"/>
              </a:lnSpc>
              <a:spcBef>
                <a:spcPct val="30000"/>
              </a:spcBef>
              <a:buClr>
                <a:srgbClr val="FF2E62"/>
              </a:buClr>
              <a:tabLst>
                <a:tab pos="811213" algn="l"/>
                <a:tab pos="8701088" algn="r"/>
              </a:tabLst>
            </a:pPr>
            <a:r>
              <a:rPr lang="en-US" sz="1800" dirty="0">
                <a:solidFill>
                  <a:schemeClr val="tx1"/>
                </a:solidFill>
              </a:rPr>
              <a:t>Here we define a random variable, </a:t>
            </a:r>
            <a:r>
              <a:rPr lang="en-US" sz="1800" i="1" dirty="0">
                <a:solidFill>
                  <a:schemeClr val="tx1"/>
                </a:solidFill>
              </a:rPr>
              <a:t>M</a:t>
            </a:r>
            <a:r>
              <a:rPr lang="en-US" sz="1800" dirty="0">
                <a:solidFill>
                  <a:schemeClr val="tx1"/>
                </a:solidFill>
              </a:rPr>
              <a:t>, the number of places moved, which can take the value 1, 2, or 4. Determine the probability distribution of </a:t>
            </a:r>
            <a:r>
              <a:rPr lang="en-US" sz="1800" i="1" dirty="0">
                <a:solidFill>
                  <a:schemeClr val="tx1"/>
                </a:solidFill>
              </a:rPr>
              <a:t>M</a:t>
            </a:r>
            <a:r>
              <a:rPr lang="en-US" sz="1800" dirty="0">
                <a:solidFill>
                  <a:schemeClr val="tx1"/>
                </a:solidFill>
              </a:rPr>
              <a:t>.</a:t>
            </a:r>
          </a:p>
          <a:p>
            <a:pPr marL="354013" algn="l">
              <a:lnSpc>
                <a:spcPts val="600"/>
              </a:lnSpc>
              <a:spcBef>
                <a:spcPct val="30000"/>
              </a:spcBef>
              <a:buClr>
                <a:srgbClr val="FF2E62"/>
              </a:buClr>
              <a:tabLst>
                <a:tab pos="811213" algn="l"/>
                <a:tab pos="8701088" algn="r"/>
              </a:tabLst>
            </a:pPr>
            <a:r>
              <a:rPr lang="en-US" sz="1800" dirty="0">
                <a:solidFill>
                  <a:schemeClr val="tx1"/>
                </a:solidFill>
              </a:rPr>
              <a:t>		</a:t>
            </a:r>
            <a:r>
              <a:rPr lang="en-US" sz="1200" dirty="0">
                <a:solidFill>
                  <a:schemeClr val="bg1">
                    <a:lumMod val="50000"/>
                  </a:schemeClr>
                </a:solidFill>
                <a:cs typeface="Times New Roman" pitchFamily="18" charset="0"/>
              </a:rPr>
              <a:t>(Sou.04.E1 s.2)</a:t>
            </a:r>
            <a:endParaRPr lang="en-US" sz="1800" dirty="0">
              <a:solidFill>
                <a:schemeClr val="tx1"/>
              </a:solidFill>
              <a:latin typeface="Symbol" pitchFamily="18" charset="2"/>
            </a:endParaRPr>
          </a:p>
        </p:txBody>
      </p:sp>
      <p:pic>
        <p:nvPicPr>
          <p:cNvPr id="9" name="Picture 8" descr="gift-box-with-bow.jpg"/>
          <p:cNvPicPr>
            <a:picLocks noChangeAspect="1"/>
          </p:cNvPicPr>
          <p:nvPr/>
        </p:nvPicPr>
        <p:blipFill>
          <a:blip r:embed="rId5"/>
          <a:stretch>
            <a:fillRect/>
          </a:stretch>
        </p:blipFill>
        <p:spPr>
          <a:xfrm>
            <a:off x="7994650" y="1028700"/>
            <a:ext cx="1059547" cy="12001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1000"/>
                                        <p:tgtEl>
                                          <p:spTgt spid="8">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10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1000"/>
                                        <p:tgtEl>
                                          <p:spTgt spid="10">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83658"/>
                                        </p:tgtEl>
                                        <p:attrNameLst>
                                          <p:attrName>style.visibility</p:attrName>
                                        </p:attrNameLst>
                                      </p:cBhvr>
                                      <p:to>
                                        <p:strVal val="visible"/>
                                      </p:to>
                                    </p:set>
                                    <p:animEffect transition="in" filter="fade">
                                      <p:cBhvr>
                                        <p:cTn id="23" dur="1000"/>
                                        <p:tgtEl>
                                          <p:spTgt spid="28365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xEl>
                                              <p:pRg st="4" end="4"/>
                                            </p:txEl>
                                          </p:spTgt>
                                        </p:tgtEl>
                                        <p:attrNameLst>
                                          <p:attrName>style.visibility</p:attrName>
                                        </p:attrNameLst>
                                      </p:cBhvr>
                                      <p:to>
                                        <p:strVal val="visible"/>
                                      </p:to>
                                    </p:set>
                                    <p:animEffect transition="in" filter="fade">
                                      <p:cBhvr>
                                        <p:cTn id="28" dur="1000"/>
                                        <p:tgtEl>
                                          <p:spTgt spid="10">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xEl>
                                              <p:pRg st="5" end="5"/>
                                            </p:txEl>
                                          </p:spTgt>
                                        </p:tgtEl>
                                        <p:attrNameLst>
                                          <p:attrName>style.visibility</p:attrName>
                                        </p:attrNameLst>
                                      </p:cBhvr>
                                      <p:to>
                                        <p:strVal val="visible"/>
                                      </p:to>
                                    </p:set>
                                    <p:animEffect transition="in" filter="fade">
                                      <p:cBhvr>
                                        <p:cTn id="33" dur="1000"/>
                                        <p:tgtEl>
                                          <p:spTgt spid="10">
                                            <p:txEl>
                                              <p:pRg st="5" end="5"/>
                                            </p:txEl>
                                          </p:spTgt>
                                        </p:tgtEl>
                                      </p:cBhvr>
                                    </p:animEffect>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8"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Homework 3B</a:t>
            </a:r>
          </a:p>
        </p:txBody>
      </p:sp>
      <p:sp>
        <p:nvSpPr>
          <p:cNvPr id="7" name="Rectangle 2"/>
          <p:cNvSpPr>
            <a:spLocks noChangeArrowheads="1"/>
          </p:cNvSpPr>
          <p:nvPr/>
        </p:nvSpPr>
        <p:spPr bwMode="auto">
          <a:xfrm>
            <a:off x="3133725" y="0"/>
            <a:ext cx="6010275" cy="233363"/>
          </a:xfrm>
          <a:prstGeom prst="rect">
            <a:avLst/>
          </a:prstGeom>
          <a:noFill/>
          <a:ln w="9525" algn="ctr">
            <a:noFill/>
            <a:miter lim="800000"/>
            <a:headEnd/>
            <a:tailEnd/>
          </a:ln>
        </p:spPr>
        <p:txBody>
          <a:bodyPr wrap="none" bIns="82800" anchor="ctr"/>
          <a:lstStyle/>
          <a:p>
            <a:pPr algn="l"/>
            <a:r>
              <a:rPr lang="en-US" sz="1400" dirty="0"/>
              <a:t>Probability and Statistics</a:t>
            </a:r>
          </a:p>
        </p:txBody>
      </p:sp>
      <p:sp>
        <p:nvSpPr>
          <p:cNvPr id="10" name="Rectangle 2"/>
          <p:cNvSpPr>
            <a:spLocks noChangeArrowheads="1"/>
          </p:cNvSpPr>
          <p:nvPr/>
        </p:nvSpPr>
        <p:spPr bwMode="auto">
          <a:xfrm>
            <a:off x="-6350" y="3206750"/>
            <a:ext cx="9150350" cy="2133600"/>
          </a:xfrm>
          <a:prstGeom prst="rect">
            <a:avLst/>
          </a:prstGeom>
          <a:noFill/>
          <a:ln w="9525">
            <a:noFill/>
            <a:miter lim="800000"/>
            <a:headEnd/>
            <a:tailEnd/>
          </a:ln>
        </p:spPr>
        <p:txBody>
          <a:bodyPr/>
          <a:lstStyle/>
          <a:p>
            <a:pPr marL="354013" indent="-354013" algn="l">
              <a:lnSpc>
                <a:spcPct val="90000"/>
              </a:lnSpc>
              <a:spcBef>
                <a:spcPct val="30000"/>
              </a:spcBef>
              <a:buClr>
                <a:srgbClr val="FF2E62"/>
              </a:buClr>
              <a:buFont typeface="+mj-lt"/>
              <a:buAutoNum type="arabicPeriod" startAt="2"/>
              <a:tabLst>
                <a:tab pos="811213" algn="l"/>
              </a:tabLst>
            </a:pPr>
            <a:r>
              <a:rPr lang="en-US" sz="1600" dirty="0">
                <a:solidFill>
                  <a:schemeClr val="tx1"/>
                </a:solidFill>
              </a:rPr>
              <a:t>The joint probability density function for the number of minutes waiting to catch the first fish, </a:t>
            </a:r>
            <a:r>
              <a:rPr lang="en-US" sz="1600" i="1" dirty="0">
                <a:solidFill>
                  <a:schemeClr val="tx1"/>
                </a:solidFill>
              </a:rPr>
              <a:t>X</a:t>
            </a:r>
            <a:r>
              <a:rPr lang="en-US" sz="1600" dirty="0">
                <a:solidFill>
                  <a:schemeClr val="tx1"/>
                </a:solidFill>
              </a:rPr>
              <a:t>, and the number of minutes waiting to catch the second fish, </a:t>
            </a:r>
            <a:r>
              <a:rPr lang="en-US" sz="1600" i="1" dirty="0">
                <a:solidFill>
                  <a:schemeClr val="tx1"/>
                </a:solidFill>
              </a:rPr>
              <a:t>Y</a:t>
            </a:r>
            <a:r>
              <a:rPr lang="en-US" sz="1600" dirty="0">
                <a:solidFill>
                  <a:schemeClr val="tx1"/>
                </a:solidFill>
              </a:rPr>
              <a:t>, is given below. Determine the probability of:</a:t>
            </a:r>
          </a:p>
          <a:p>
            <a:pPr marL="811213" indent="-457200" algn="l">
              <a:lnSpc>
                <a:spcPct val="90000"/>
              </a:lnSpc>
              <a:spcBef>
                <a:spcPct val="30000"/>
              </a:spcBef>
              <a:buClr>
                <a:srgbClr val="FF2E62"/>
              </a:buClr>
              <a:buAutoNum type="alphaLcParenBoth"/>
              <a:tabLst>
                <a:tab pos="8702675" algn="r"/>
              </a:tabLst>
            </a:pPr>
            <a:r>
              <a:rPr lang="en-US" sz="1600" dirty="0">
                <a:solidFill>
                  <a:schemeClr val="tx1"/>
                </a:solidFill>
              </a:rPr>
              <a:t>waiting 3 minutes to catch the first fish and 3 minutes to catch the second fish.</a:t>
            </a:r>
          </a:p>
          <a:p>
            <a:pPr marL="811213" indent="-457200" algn="l">
              <a:lnSpc>
                <a:spcPct val="90000"/>
              </a:lnSpc>
              <a:spcBef>
                <a:spcPct val="30000"/>
              </a:spcBef>
              <a:buClr>
                <a:srgbClr val="FF2E62"/>
              </a:buClr>
              <a:buAutoNum type="alphaLcParenBoth"/>
              <a:tabLst>
                <a:tab pos="8702675" algn="r"/>
              </a:tabLst>
            </a:pPr>
            <a:r>
              <a:rPr lang="en-US" sz="1600" dirty="0">
                <a:solidFill>
                  <a:schemeClr val="tx1"/>
                </a:solidFill>
              </a:rPr>
              <a:t>waiting 2 minutes to catch the first fish.</a:t>
            </a:r>
          </a:p>
          <a:p>
            <a:pPr marL="811213" indent="-457200" algn="l">
              <a:lnSpc>
                <a:spcPct val="90000"/>
              </a:lnSpc>
              <a:spcBef>
                <a:spcPct val="30000"/>
              </a:spcBef>
              <a:buClr>
                <a:srgbClr val="FF2E62"/>
              </a:buClr>
              <a:buFontTx/>
              <a:buAutoNum type="alphaLcParenBoth"/>
              <a:tabLst>
                <a:tab pos="8702675" algn="r"/>
              </a:tabLst>
            </a:pPr>
            <a:r>
              <a:rPr lang="en-US" sz="1600" dirty="0">
                <a:solidFill>
                  <a:schemeClr val="tx1"/>
                </a:solidFill>
              </a:rPr>
              <a:t>waiting at least two minutes to catch the first fish.</a:t>
            </a:r>
            <a:endParaRPr lang="en-US" sz="1600" dirty="0">
              <a:solidFill>
                <a:schemeClr val="tx1"/>
              </a:solidFill>
              <a:latin typeface="Symbol" pitchFamily="18" charset="2"/>
            </a:endParaRPr>
          </a:p>
          <a:p>
            <a:pPr marL="811213" indent="-457200" algn="l">
              <a:lnSpc>
                <a:spcPct val="90000"/>
              </a:lnSpc>
              <a:spcBef>
                <a:spcPct val="30000"/>
              </a:spcBef>
              <a:buClr>
                <a:srgbClr val="FF2E62"/>
              </a:buClr>
              <a:buFontTx/>
              <a:buAutoNum type="alphaLcParenBoth"/>
              <a:tabLst>
                <a:tab pos="8702675" algn="r"/>
              </a:tabLst>
            </a:pPr>
            <a:r>
              <a:rPr lang="en-US" sz="1600" dirty="0">
                <a:solidFill>
                  <a:schemeClr val="tx1"/>
                </a:solidFill>
              </a:rPr>
              <a:t>waiting 2 minutes to catch the second fish, after catching the first fish within 1 minute. 	</a:t>
            </a:r>
            <a:r>
              <a:rPr lang="en-US" sz="1100" dirty="0">
                <a:solidFill>
                  <a:schemeClr val="bg1">
                    <a:lumMod val="50000"/>
                  </a:schemeClr>
                </a:solidFill>
                <a:cs typeface="Times New Roman" pitchFamily="18" charset="0"/>
              </a:rPr>
              <a:t>(Sou.04.4.5.N7 s.12)</a:t>
            </a:r>
            <a:endParaRPr lang="en-US" sz="1100" dirty="0">
              <a:solidFill>
                <a:schemeClr val="tx1"/>
              </a:solidFill>
              <a:latin typeface="Symbol" pitchFamily="18" charset="2"/>
            </a:endParaRPr>
          </a:p>
        </p:txBody>
      </p:sp>
      <p:sp>
        <p:nvSpPr>
          <p:cNvPr id="8" name="Rectangle 2"/>
          <p:cNvSpPr>
            <a:spLocks noChangeArrowheads="1"/>
          </p:cNvSpPr>
          <p:nvPr/>
        </p:nvSpPr>
        <p:spPr bwMode="auto">
          <a:xfrm>
            <a:off x="-6350" y="870410"/>
            <a:ext cx="9150350" cy="2247440"/>
          </a:xfrm>
          <a:prstGeom prst="rect">
            <a:avLst/>
          </a:prstGeom>
          <a:noFill/>
          <a:ln w="9525">
            <a:noFill/>
            <a:miter lim="800000"/>
            <a:headEnd/>
            <a:tailEnd/>
          </a:ln>
        </p:spPr>
        <p:txBody>
          <a:bodyPr/>
          <a:lstStyle/>
          <a:p>
            <a:pPr marL="354013" indent="-354013" algn="l">
              <a:lnSpc>
                <a:spcPct val="90000"/>
              </a:lnSpc>
              <a:spcBef>
                <a:spcPct val="30000"/>
              </a:spcBef>
              <a:buClr>
                <a:srgbClr val="FF2E62"/>
              </a:buClr>
              <a:buFont typeface="+mj-lt"/>
              <a:buAutoNum type="arabicPeriod"/>
              <a:tabLst>
                <a:tab pos="811213" algn="l"/>
              </a:tabLst>
            </a:pPr>
            <a:r>
              <a:rPr lang="en-US" sz="1600" dirty="0">
                <a:solidFill>
                  <a:schemeClr val="tx1"/>
                </a:solidFill>
              </a:rPr>
              <a:t>A player throws a dice whose face are numbered 1 to 6. If the player obtains a six, he throws the dice a second time, and in this case, his score is the sum of 6 and the second number; otherwise his score is the number obtained from the first throw only. The player cannot throw more than two times.</a:t>
            </a:r>
          </a:p>
          <a:p>
            <a:pPr marL="354013" indent="-354013" algn="l">
              <a:lnSpc>
                <a:spcPct val="90000"/>
              </a:lnSpc>
              <a:spcBef>
                <a:spcPct val="30000"/>
              </a:spcBef>
              <a:buClr>
                <a:srgbClr val="FF2E62"/>
              </a:buClr>
              <a:tabLst>
                <a:tab pos="811213" algn="l"/>
              </a:tabLst>
            </a:pPr>
            <a:r>
              <a:rPr lang="en-US" sz="1600" dirty="0">
                <a:solidFill>
                  <a:schemeClr val="tx1"/>
                </a:solidFill>
              </a:rPr>
              <a:t>	Let </a:t>
            </a:r>
            <a:r>
              <a:rPr lang="en-US" sz="1600" i="1" dirty="0">
                <a:solidFill>
                  <a:schemeClr val="tx1"/>
                </a:solidFill>
              </a:rPr>
              <a:t>X</a:t>
            </a:r>
            <a:r>
              <a:rPr lang="en-US" sz="1600" dirty="0">
                <a:solidFill>
                  <a:schemeClr val="tx1"/>
                </a:solidFill>
              </a:rPr>
              <a:t> be the random variable denoting the player’s score. </a:t>
            </a:r>
          </a:p>
          <a:p>
            <a:pPr marL="811213" indent="-457200" algn="l">
              <a:lnSpc>
                <a:spcPct val="90000"/>
              </a:lnSpc>
              <a:spcBef>
                <a:spcPct val="30000"/>
              </a:spcBef>
              <a:buClr>
                <a:srgbClr val="FF2E62"/>
              </a:buClr>
              <a:buAutoNum type="alphaLcParenBoth"/>
              <a:tabLst>
                <a:tab pos="8702675" algn="r"/>
              </a:tabLst>
            </a:pPr>
            <a:r>
              <a:rPr lang="en-US" sz="1600" dirty="0">
                <a:solidFill>
                  <a:schemeClr val="tx1"/>
                </a:solidFill>
              </a:rPr>
              <a:t>Write down the probability distribution of </a:t>
            </a:r>
            <a:r>
              <a:rPr lang="en-US" sz="1600" i="1" dirty="0">
                <a:solidFill>
                  <a:schemeClr val="tx1"/>
                </a:solidFill>
              </a:rPr>
              <a:t>X </a:t>
            </a:r>
            <a:r>
              <a:rPr lang="en-US" sz="1600" dirty="0">
                <a:solidFill>
                  <a:schemeClr val="tx1"/>
                </a:solidFill>
              </a:rPr>
              <a:t>and the cumulative distribution </a:t>
            </a:r>
            <a:r>
              <a:rPr lang="en-US" sz="1600" i="1" dirty="0">
                <a:solidFill>
                  <a:schemeClr val="tx1"/>
                </a:solidFill>
              </a:rPr>
              <a:t>F</a:t>
            </a:r>
            <a:r>
              <a:rPr lang="en-US" sz="1600" dirty="0">
                <a:solidFill>
                  <a:schemeClr val="tx1"/>
                </a:solidFill>
              </a:rPr>
              <a:t>(x) of </a:t>
            </a:r>
            <a:r>
              <a:rPr lang="en-US" sz="1600" i="1" dirty="0">
                <a:solidFill>
                  <a:schemeClr val="tx1"/>
                </a:solidFill>
              </a:rPr>
              <a:t>X</a:t>
            </a:r>
            <a:r>
              <a:rPr lang="en-US" sz="1600" dirty="0">
                <a:solidFill>
                  <a:schemeClr val="tx1"/>
                </a:solidFill>
              </a:rPr>
              <a:t>. 	</a:t>
            </a:r>
            <a:r>
              <a:rPr lang="en-US" sz="1100" dirty="0">
                <a:solidFill>
                  <a:schemeClr val="bg1">
                    <a:lumMod val="50000"/>
                  </a:schemeClr>
                </a:solidFill>
                <a:cs typeface="Times New Roman" pitchFamily="18" charset="0"/>
              </a:rPr>
              <a:t> (Sou.04.4.5.N7 s.12)</a:t>
            </a:r>
            <a:endParaRPr lang="en-US" sz="1100" dirty="0">
              <a:solidFill>
                <a:schemeClr val="tx1"/>
              </a:solidFill>
            </a:endParaRPr>
          </a:p>
          <a:p>
            <a:pPr marL="811213" indent="-457200" algn="l">
              <a:lnSpc>
                <a:spcPct val="90000"/>
              </a:lnSpc>
              <a:spcBef>
                <a:spcPct val="30000"/>
              </a:spcBef>
              <a:buClr>
                <a:srgbClr val="FF2E62"/>
              </a:buClr>
              <a:buAutoNum type="alphaLcParenBoth"/>
              <a:tabLst>
                <a:tab pos="8702675" algn="r"/>
              </a:tabLst>
            </a:pPr>
            <a:r>
              <a:rPr lang="en-US" sz="1600" dirty="0">
                <a:solidFill>
                  <a:schemeClr val="tx1"/>
                </a:solidFill>
              </a:rPr>
              <a:t>Determine the probability that the sum of two successive scores is 8 or more.</a:t>
            </a:r>
            <a:endParaRPr lang="en-US" sz="1600" dirty="0">
              <a:solidFill>
                <a:schemeClr val="tx1"/>
              </a:solidFill>
              <a:latin typeface="Symbol" pitchFamily="18" charset="2"/>
            </a:endParaRPr>
          </a:p>
        </p:txBody>
      </p:sp>
      <p:pic>
        <p:nvPicPr>
          <p:cNvPr id="331780" name="Picture 4"/>
          <p:cNvPicPr>
            <a:picLocks noChangeAspect="1" noChangeArrowheads="1"/>
          </p:cNvPicPr>
          <p:nvPr/>
        </p:nvPicPr>
        <p:blipFill>
          <a:blip r:embed="rId2"/>
          <a:srcRect/>
          <a:stretch>
            <a:fillRect/>
          </a:stretch>
        </p:blipFill>
        <p:spPr bwMode="auto">
          <a:xfrm>
            <a:off x="2882900" y="5384800"/>
            <a:ext cx="2667000" cy="10096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10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10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10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fade">
                                      <p:cBhvr>
                                        <p:cTn id="27" dur="10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1" end="1"/>
                                            </p:txEl>
                                          </p:spTgt>
                                        </p:tgtEl>
                                        <p:attrNameLst>
                                          <p:attrName>style.visibility</p:attrName>
                                        </p:attrNameLst>
                                      </p:cBhvr>
                                      <p:to>
                                        <p:strVal val="visible"/>
                                      </p:to>
                                    </p:set>
                                    <p:animEffect transition="in" filter="fade">
                                      <p:cBhvr>
                                        <p:cTn id="32" dur="1000"/>
                                        <p:tgtEl>
                                          <p:spTgt spid="10">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xEl>
                                              <p:pRg st="2" end="2"/>
                                            </p:txEl>
                                          </p:spTgt>
                                        </p:tgtEl>
                                        <p:attrNameLst>
                                          <p:attrName>style.visibility</p:attrName>
                                        </p:attrNameLst>
                                      </p:cBhvr>
                                      <p:to>
                                        <p:strVal val="visible"/>
                                      </p:to>
                                    </p:set>
                                    <p:animEffect transition="in" filter="fade">
                                      <p:cBhvr>
                                        <p:cTn id="37" dur="1000"/>
                                        <p:tgtEl>
                                          <p:spTgt spid="10">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xEl>
                                              <p:pRg st="3" end="3"/>
                                            </p:txEl>
                                          </p:spTgt>
                                        </p:tgtEl>
                                        <p:attrNameLst>
                                          <p:attrName>style.visibility</p:attrName>
                                        </p:attrNameLst>
                                      </p:cBhvr>
                                      <p:to>
                                        <p:strVal val="visible"/>
                                      </p:to>
                                    </p:set>
                                    <p:animEffect transition="in" filter="fade">
                                      <p:cBhvr>
                                        <p:cTn id="42" dur="1000"/>
                                        <p:tgtEl>
                                          <p:spTgt spid="10">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xEl>
                                              <p:pRg st="4" end="4"/>
                                            </p:txEl>
                                          </p:spTgt>
                                        </p:tgtEl>
                                        <p:attrNameLst>
                                          <p:attrName>style.visibility</p:attrName>
                                        </p:attrNameLst>
                                      </p:cBhvr>
                                      <p:to>
                                        <p:strVal val="visible"/>
                                      </p:to>
                                    </p:set>
                                    <p:animEffect transition="in" filter="fade">
                                      <p:cBhvr>
                                        <p:cTn id="47" dur="1000"/>
                                        <p:tgtEl>
                                          <p:spTgt spid="10">
                                            <p:txEl>
                                              <p:pRg st="4" end="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31780"/>
                                        </p:tgtEl>
                                        <p:attrNameLst>
                                          <p:attrName>style.visibility</p:attrName>
                                        </p:attrNameLst>
                                      </p:cBhvr>
                                      <p:to>
                                        <p:strVal val="visible"/>
                                      </p:to>
                                    </p:set>
                                    <p:animEffect transition="in" filter="fade">
                                      <p:cBhvr>
                                        <p:cTn id="50" dur="1000"/>
                                        <p:tgtEl>
                                          <p:spTgt spid="331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2438194" y="5933154"/>
            <a:ext cx="360000" cy="62230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34" charset="0"/>
            </a:endParaRPr>
          </a:p>
        </p:txBody>
      </p:sp>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Joint Probability Distributions</a:t>
            </a:r>
          </a:p>
        </p:txBody>
      </p:sp>
      <p:sp>
        <p:nvSpPr>
          <p:cNvPr id="22"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3.4</a:t>
            </a:r>
          </a:p>
        </p:txBody>
      </p:sp>
      <p:sp>
        <p:nvSpPr>
          <p:cNvPr id="26"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Joint Probability Distributions</a:t>
            </a:r>
          </a:p>
        </p:txBody>
      </p:sp>
      <p:sp>
        <p:nvSpPr>
          <p:cNvPr id="8" name="Rectangle 2"/>
          <p:cNvSpPr>
            <a:spLocks noChangeArrowheads="1"/>
          </p:cNvSpPr>
          <p:nvPr/>
        </p:nvSpPr>
        <p:spPr bwMode="auto">
          <a:xfrm>
            <a:off x="71438" y="1061354"/>
            <a:ext cx="9072562" cy="1478646"/>
          </a:xfrm>
          <a:prstGeom prst="rect">
            <a:avLst/>
          </a:prstGeom>
          <a:noFill/>
          <a:ln w="9525">
            <a:noFill/>
            <a:miter lim="800000"/>
            <a:headEnd/>
            <a:tailEnd/>
          </a:ln>
        </p:spPr>
        <p:txBody>
          <a:bodyPr/>
          <a:lstStyle/>
          <a:p>
            <a:pPr algn="l">
              <a:lnSpc>
                <a:spcPct val="80000"/>
              </a:lnSpc>
              <a:spcBef>
                <a:spcPct val="30000"/>
              </a:spcBef>
              <a:buClr>
                <a:srgbClr val="FF2E62"/>
              </a:buClr>
            </a:pPr>
            <a:r>
              <a:rPr lang="en-US" sz="2000" dirty="0">
                <a:solidFill>
                  <a:schemeClr val="tx1"/>
                </a:solidFill>
              </a:rPr>
              <a:t>Two ballpoint pens are selected at random from a box that contains 3 blue pens, 2 red pens, and 3 green pens. If </a:t>
            </a:r>
            <a:r>
              <a:rPr lang="en-US" sz="2000" i="1" dirty="0">
                <a:solidFill>
                  <a:schemeClr val="tx1"/>
                </a:solidFill>
              </a:rPr>
              <a:t>X</a:t>
            </a:r>
            <a:r>
              <a:rPr lang="en-US" sz="2000" dirty="0">
                <a:solidFill>
                  <a:schemeClr val="tx1"/>
                </a:solidFill>
              </a:rPr>
              <a:t> is the number of blue pens selected and </a:t>
            </a:r>
            <a:r>
              <a:rPr lang="en-US" sz="2000" i="1" dirty="0">
                <a:solidFill>
                  <a:schemeClr val="tx1"/>
                </a:solidFill>
              </a:rPr>
              <a:t>Y</a:t>
            </a:r>
            <a:r>
              <a:rPr lang="en-US" sz="2000" dirty="0">
                <a:solidFill>
                  <a:schemeClr val="tx1"/>
                </a:solidFill>
              </a:rPr>
              <a:t> is the number of red pens selected, find </a:t>
            </a:r>
          </a:p>
          <a:p>
            <a:pPr marL="457200" indent="-457200" algn="l">
              <a:lnSpc>
                <a:spcPct val="80000"/>
              </a:lnSpc>
              <a:spcBef>
                <a:spcPct val="30000"/>
              </a:spcBef>
              <a:buClr>
                <a:srgbClr val="FF2E62"/>
              </a:buClr>
              <a:buAutoNum type="alphaLcParenBoth"/>
            </a:pPr>
            <a:r>
              <a:rPr lang="en-US" sz="2000" dirty="0">
                <a:solidFill>
                  <a:schemeClr val="tx1"/>
                </a:solidFill>
              </a:rPr>
              <a:t> the joint probability function </a:t>
            </a:r>
            <a:r>
              <a:rPr lang="en-US" sz="2000" i="1" dirty="0">
                <a:solidFill>
                  <a:schemeClr val="tx1"/>
                </a:solidFill>
              </a:rPr>
              <a:t>f</a:t>
            </a:r>
            <a:r>
              <a:rPr lang="en-US" sz="2000" dirty="0">
                <a:solidFill>
                  <a:schemeClr val="tx1"/>
                </a:solidFill>
              </a:rPr>
              <a:t>(</a:t>
            </a:r>
            <a:r>
              <a:rPr lang="en-US" sz="2000" i="1" dirty="0">
                <a:solidFill>
                  <a:schemeClr val="tx1"/>
                </a:solidFill>
              </a:rPr>
              <a:t>x</a:t>
            </a:r>
            <a:r>
              <a:rPr lang="en-US" sz="2000" dirty="0">
                <a:solidFill>
                  <a:schemeClr val="tx1"/>
                </a:solidFill>
              </a:rPr>
              <a:t>,</a:t>
            </a:r>
            <a:r>
              <a:rPr lang="en-US" sz="800" dirty="0">
                <a:solidFill>
                  <a:schemeClr val="tx1"/>
                </a:solidFill>
              </a:rPr>
              <a:t> </a:t>
            </a:r>
            <a:r>
              <a:rPr lang="en-US" sz="2000" i="1" dirty="0">
                <a:solidFill>
                  <a:schemeClr val="tx1"/>
                </a:solidFill>
              </a:rPr>
              <a:t>y</a:t>
            </a:r>
            <a:r>
              <a:rPr lang="en-US" sz="2000" dirty="0">
                <a:solidFill>
                  <a:schemeClr val="tx1"/>
                </a:solidFill>
              </a:rPr>
              <a:t>)</a:t>
            </a:r>
          </a:p>
          <a:p>
            <a:pPr marL="457200" indent="-457200" algn="l">
              <a:lnSpc>
                <a:spcPct val="80000"/>
              </a:lnSpc>
              <a:spcBef>
                <a:spcPct val="30000"/>
              </a:spcBef>
              <a:buClr>
                <a:srgbClr val="FF2E62"/>
              </a:buClr>
              <a:buFontTx/>
              <a:buAutoNum type="alphaLcParenBoth"/>
            </a:pPr>
            <a:r>
              <a:rPr lang="en-US" sz="2000" dirty="0">
                <a:solidFill>
                  <a:schemeClr val="tx1"/>
                </a:solidFill>
              </a:rPr>
              <a:t> </a:t>
            </a:r>
            <a:r>
              <a:rPr lang="en-US" sz="2000" i="1" dirty="0">
                <a:solidFill>
                  <a:schemeClr val="tx1"/>
                </a:solidFill>
              </a:rPr>
              <a:t>P</a:t>
            </a:r>
            <a:r>
              <a:rPr lang="en-US" sz="2000" dirty="0">
                <a:solidFill>
                  <a:schemeClr val="tx1"/>
                </a:solidFill>
              </a:rPr>
              <a:t>[(</a:t>
            </a:r>
            <a:r>
              <a:rPr lang="en-US" sz="2000" i="1" dirty="0">
                <a:solidFill>
                  <a:schemeClr val="tx1"/>
                </a:solidFill>
              </a:rPr>
              <a:t>X</a:t>
            </a:r>
            <a:r>
              <a:rPr lang="en-US" sz="2000" dirty="0">
                <a:solidFill>
                  <a:schemeClr val="tx1"/>
                </a:solidFill>
              </a:rPr>
              <a:t>,</a:t>
            </a:r>
            <a:r>
              <a:rPr lang="en-US" sz="800" dirty="0">
                <a:solidFill>
                  <a:schemeClr val="tx1"/>
                </a:solidFill>
              </a:rPr>
              <a:t> </a:t>
            </a:r>
            <a:r>
              <a:rPr lang="en-US" sz="2000" i="1" dirty="0">
                <a:solidFill>
                  <a:schemeClr val="tx1"/>
                </a:solidFill>
              </a:rPr>
              <a:t>Y</a:t>
            </a:r>
            <a:r>
              <a:rPr lang="en-US" sz="2000" dirty="0">
                <a:solidFill>
                  <a:schemeClr val="tx1"/>
                </a:solidFill>
              </a:rPr>
              <a:t>)</a:t>
            </a:r>
            <a:r>
              <a:rPr lang="en-US" sz="800" dirty="0"/>
              <a:t> </a:t>
            </a:r>
            <a:r>
              <a:rPr lang="en-US" sz="2000" b="1" dirty="0">
                <a:solidFill>
                  <a:schemeClr val="bg2">
                    <a:lumMod val="50000"/>
                  </a:schemeClr>
                </a:solidFill>
                <a:sym typeface="Symbol" pitchFamily="18" charset="2"/>
              </a:rPr>
              <a:t></a:t>
            </a:r>
            <a:r>
              <a:rPr lang="en-US" sz="2000" dirty="0">
                <a:solidFill>
                  <a:schemeClr val="bg2">
                    <a:lumMod val="50000"/>
                  </a:schemeClr>
                </a:solidFill>
                <a:sym typeface="Symbol" pitchFamily="18" charset="2"/>
              </a:rPr>
              <a:t> </a:t>
            </a:r>
            <a:r>
              <a:rPr lang="en-US" sz="2000" i="1" dirty="0">
                <a:solidFill>
                  <a:schemeClr val="tx1"/>
                </a:solidFill>
              </a:rPr>
              <a:t>A</a:t>
            </a:r>
            <a:r>
              <a:rPr lang="en-US" sz="2000" dirty="0">
                <a:solidFill>
                  <a:schemeClr val="tx1"/>
                </a:solidFill>
              </a:rPr>
              <a:t>], where </a:t>
            </a:r>
            <a:r>
              <a:rPr lang="en-US" sz="2000" i="1" dirty="0">
                <a:solidFill>
                  <a:schemeClr val="tx1"/>
                </a:solidFill>
              </a:rPr>
              <a:t>A</a:t>
            </a:r>
            <a:r>
              <a:rPr lang="en-US" sz="2000" dirty="0">
                <a:solidFill>
                  <a:schemeClr val="tx1"/>
                </a:solidFill>
              </a:rPr>
              <a:t> is the region {(</a:t>
            </a:r>
            <a:r>
              <a:rPr lang="en-US" sz="2000" i="1" dirty="0">
                <a:solidFill>
                  <a:schemeClr val="tx1"/>
                </a:solidFill>
              </a:rPr>
              <a:t>x</a:t>
            </a:r>
            <a:r>
              <a:rPr lang="en-US" sz="2000" dirty="0">
                <a:solidFill>
                  <a:schemeClr val="tx1"/>
                </a:solidFill>
              </a:rPr>
              <a:t>,</a:t>
            </a:r>
            <a:r>
              <a:rPr lang="en-US" sz="800" dirty="0">
                <a:solidFill>
                  <a:schemeClr val="tx1"/>
                </a:solidFill>
              </a:rPr>
              <a:t> </a:t>
            </a:r>
            <a:r>
              <a:rPr lang="en-US" sz="2000" i="1" dirty="0">
                <a:solidFill>
                  <a:schemeClr val="tx1"/>
                </a:solidFill>
              </a:rPr>
              <a:t>y</a:t>
            </a:r>
            <a:r>
              <a:rPr lang="en-US" sz="2000" dirty="0">
                <a:solidFill>
                  <a:schemeClr val="tx1"/>
                </a:solidFill>
              </a:rPr>
              <a:t>)|</a:t>
            </a:r>
            <a:r>
              <a:rPr lang="en-US" sz="2000" i="1" dirty="0">
                <a:solidFill>
                  <a:schemeClr val="tx1"/>
                </a:solidFill>
              </a:rPr>
              <a:t>x</a:t>
            </a:r>
            <a:r>
              <a:rPr lang="en-US" sz="800" i="1" dirty="0">
                <a:solidFill>
                  <a:schemeClr val="tx1"/>
                </a:solidFill>
              </a:rPr>
              <a:t> </a:t>
            </a:r>
            <a:r>
              <a:rPr lang="en-US" sz="2000" dirty="0">
                <a:solidFill>
                  <a:schemeClr val="tx1"/>
                </a:solidFill>
              </a:rPr>
              <a:t>+</a:t>
            </a:r>
            <a:r>
              <a:rPr lang="en-US" sz="800" dirty="0">
                <a:solidFill>
                  <a:schemeClr val="tx1"/>
                </a:solidFill>
              </a:rPr>
              <a:t> </a:t>
            </a:r>
            <a:r>
              <a:rPr lang="en-US" sz="2000" i="1" dirty="0">
                <a:solidFill>
                  <a:schemeClr val="tx1"/>
                </a:solidFill>
              </a:rPr>
              <a:t>y</a:t>
            </a:r>
            <a:r>
              <a:rPr lang="en-US" sz="800" dirty="0">
                <a:solidFill>
                  <a:schemeClr val="tx1"/>
                </a:solidFill>
              </a:rPr>
              <a:t> </a:t>
            </a:r>
            <a:r>
              <a:rPr lang="en-US" sz="2000" dirty="0">
                <a:solidFill>
                  <a:schemeClr val="tx1"/>
                </a:solidFill>
              </a:rPr>
              <a:t>≤</a:t>
            </a:r>
            <a:r>
              <a:rPr lang="en-US" sz="800" dirty="0">
                <a:solidFill>
                  <a:schemeClr val="tx1"/>
                </a:solidFill>
              </a:rPr>
              <a:t> </a:t>
            </a:r>
            <a:r>
              <a:rPr lang="en-US" sz="2000" dirty="0">
                <a:solidFill>
                  <a:schemeClr val="tx1"/>
                </a:solidFill>
              </a:rPr>
              <a:t>1}</a:t>
            </a:r>
          </a:p>
        </p:txBody>
      </p:sp>
      <p:grpSp>
        <p:nvGrpSpPr>
          <p:cNvPr id="9" name="Group 16"/>
          <p:cNvGrpSpPr/>
          <p:nvPr/>
        </p:nvGrpSpPr>
        <p:grpSpPr>
          <a:xfrm>
            <a:off x="0" y="822880"/>
            <a:ext cx="727075" cy="1080000"/>
            <a:chOff x="0" y="2717800"/>
            <a:chExt cx="727075" cy="1080000"/>
          </a:xfrm>
        </p:grpSpPr>
        <p:sp>
          <p:nvSpPr>
            <p:cNvPr id="10" name="Rectangle 9"/>
            <p:cNvSpPr>
              <a:spLocks noChangeArrowheads="1"/>
            </p:cNvSpPr>
            <p:nvPr/>
          </p:nvSpPr>
          <p:spPr bwMode="auto">
            <a:xfrm>
              <a:off x="0" y="2850050"/>
              <a:ext cx="727075" cy="90000"/>
            </a:xfrm>
            <a:prstGeom prst="rect">
              <a:avLst/>
            </a:prstGeom>
            <a:solidFill>
              <a:srgbClr val="FF5781"/>
            </a:solidFill>
            <a:ln w="9525" algn="ctr">
              <a:noFill/>
              <a:miter lim="800000"/>
              <a:headEnd/>
              <a:tailEnd/>
            </a:ln>
          </p:spPr>
          <p:txBody>
            <a:bodyPr wrap="none" anchor="ctr"/>
            <a:lstStyle/>
            <a:p>
              <a:endParaRPr lang="en-US" dirty="0"/>
            </a:p>
          </p:txBody>
        </p:sp>
        <p:cxnSp>
          <p:nvCxnSpPr>
            <p:cNvPr id="11" name="Straight Connector 10"/>
            <p:cNvCxnSpPr/>
            <p:nvPr/>
          </p:nvCxnSpPr>
          <p:spPr bwMode="auto">
            <a:xfrm rot="16200000" flipH="1">
              <a:off x="-413000" y="3257800"/>
              <a:ext cx="1080000" cy="0"/>
            </a:xfrm>
            <a:prstGeom prst="line">
              <a:avLst/>
            </a:prstGeom>
            <a:noFill/>
            <a:ln w="12700" cap="flat" cmpd="sng" algn="ctr">
              <a:solidFill>
                <a:srgbClr val="FF5781"/>
              </a:solidFill>
              <a:prstDash val="solid"/>
              <a:round/>
              <a:headEnd type="none" w="med" len="med"/>
              <a:tailEnd type="none" w="med" len="med"/>
            </a:ln>
            <a:effectLst/>
          </p:spPr>
        </p:cxnSp>
      </p:grpSp>
      <p:sp>
        <p:nvSpPr>
          <p:cNvPr id="14" name="Rectangle 13"/>
          <p:cNvSpPr/>
          <p:nvPr/>
        </p:nvSpPr>
        <p:spPr bwMode="auto">
          <a:xfrm>
            <a:off x="0" y="2743150"/>
            <a:ext cx="266700" cy="108000"/>
          </a:xfrm>
          <a:prstGeom prst="rect">
            <a:avLst/>
          </a:prstGeom>
          <a:solidFill>
            <a:srgbClr val="FF94A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34" charset="0"/>
            </a:endParaRPr>
          </a:p>
        </p:txBody>
      </p:sp>
      <p:sp>
        <p:nvSpPr>
          <p:cNvPr id="15" name="Rectangle 2"/>
          <p:cNvSpPr>
            <a:spLocks noChangeArrowheads="1"/>
          </p:cNvSpPr>
          <p:nvPr/>
        </p:nvSpPr>
        <p:spPr bwMode="auto">
          <a:xfrm>
            <a:off x="71438" y="3028744"/>
            <a:ext cx="9072562" cy="444500"/>
          </a:xfrm>
          <a:prstGeom prst="rect">
            <a:avLst/>
          </a:prstGeom>
          <a:noFill/>
          <a:ln w="9525">
            <a:noFill/>
            <a:miter lim="800000"/>
            <a:headEnd/>
            <a:tailEnd/>
          </a:ln>
        </p:spPr>
        <p:txBody>
          <a:bodyPr/>
          <a:lstStyle/>
          <a:p>
            <a:pPr marL="457200" indent="-457200" algn="l">
              <a:lnSpc>
                <a:spcPts val="3000"/>
              </a:lnSpc>
              <a:spcBef>
                <a:spcPct val="30000"/>
              </a:spcBef>
              <a:buClr>
                <a:srgbClr val="FF2E62"/>
              </a:buClr>
              <a:buAutoNum type="alphaLcParenBoth"/>
              <a:tabLst>
                <a:tab pos="1519238" algn="l"/>
              </a:tabLst>
            </a:pPr>
            <a:r>
              <a:rPr lang="en-US" sz="2000" dirty="0">
                <a:solidFill>
                  <a:schemeClr val="tx1"/>
                </a:solidFill>
              </a:rPr>
              <a:t> </a:t>
            </a:r>
          </a:p>
        </p:txBody>
      </p:sp>
      <p:graphicFrame>
        <p:nvGraphicFramePr>
          <p:cNvPr id="283658" name="Object 10"/>
          <p:cNvGraphicFramePr>
            <a:graphicFrameLocks noChangeAspect="1"/>
          </p:cNvGraphicFramePr>
          <p:nvPr/>
        </p:nvGraphicFramePr>
        <p:xfrm>
          <a:off x="717344" y="2865438"/>
          <a:ext cx="3759200" cy="1014412"/>
        </p:xfrm>
        <a:graphic>
          <a:graphicData uri="http://schemas.openxmlformats.org/presentationml/2006/ole">
            <mc:AlternateContent xmlns:mc="http://schemas.openxmlformats.org/markup-compatibility/2006">
              <mc:Choice xmlns:v="urn:schemas-microsoft-com:vml" Requires="v">
                <p:oleObj spid="_x0000_s213011" name="Equation" r:id="rId3" imgW="2349360" imgH="634680" progId="Equation.DSMT4">
                  <p:embed/>
                </p:oleObj>
              </mc:Choice>
              <mc:Fallback>
                <p:oleObj name="Equation" r:id="rId3" imgW="2349360" imgH="63468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344" y="2865438"/>
                        <a:ext cx="3759200" cy="101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12996" name="Picture 4"/>
          <p:cNvPicPr>
            <a:picLocks noChangeAspect="1" noChangeArrowheads="1"/>
          </p:cNvPicPr>
          <p:nvPr/>
        </p:nvPicPr>
        <p:blipFill>
          <a:blip r:embed="rId5"/>
          <a:srcRect/>
          <a:stretch>
            <a:fillRect/>
          </a:stretch>
        </p:blipFill>
        <p:spPr bwMode="auto">
          <a:xfrm>
            <a:off x="4885198" y="2762250"/>
            <a:ext cx="4191000" cy="2002554"/>
          </a:xfrm>
          <a:prstGeom prst="rect">
            <a:avLst/>
          </a:prstGeom>
          <a:noFill/>
          <a:ln w="9525">
            <a:noFill/>
            <a:miter lim="800000"/>
            <a:headEnd/>
            <a:tailEnd/>
          </a:ln>
          <a:effectLst/>
        </p:spPr>
      </p:pic>
      <p:sp>
        <p:nvSpPr>
          <p:cNvPr id="18" name="Rectangle 2"/>
          <p:cNvSpPr>
            <a:spLocks noChangeArrowheads="1"/>
          </p:cNvSpPr>
          <p:nvPr/>
        </p:nvSpPr>
        <p:spPr bwMode="auto">
          <a:xfrm>
            <a:off x="71438" y="4363068"/>
            <a:ext cx="9072562" cy="444500"/>
          </a:xfrm>
          <a:prstGeom prst="rect">
            <a:avLst/>
          </a:prstGeom>
          <a:noFill/>
          <a:ln w="9525">
            <a:noFill/>
            <a:miter lim="800000"/>
            <a:headEnd/>
            <a:tailEnd/>
          </a:ln>
        </p:spPr>
        <p:txBody>
          <a:bodyPr/>
          <a:lstStyle/>
          <a:p>
            <a:pPr marL="457200" indent="-457200" algn="l">
              <a:lnSpc>
                <a:spcPts val="3000"/>
              </a:lnSpc>
              <a:spcBef>
                <a:spcPct val="30000"/>
              </a:spcBef>
              <a:buClr>
                <a:srgbClr val="FF2E62"/>
              </a:buClr>
              <a:buFont typeface="Wingdings" pitchFamily="2" charset="2"/>
              <a:buAutoNum type="alphaLcParenBoth" startAt="2"/>
              <a:tabLst>
                <a:tab pos="1519238" algn="l"/>
              </a:tabLst>
            </a:pPr>
            <a:r>
              <a:rPr lang="en-US" sz="2000" dirty="0">
                <a:solidFill>
                  <a:schemeClr val="tx1"/>
                </a:solidFill>
              </a:rPr>
              <a:t> </a:t>
            </a:r>
          </a:p>
        </p:txBody>
      </p:sp>
      <p:graphicFrame>
        <p:nvGraphicFramePr>
          <p:cNvPr id="19" name="Object 10"/>
          <p:cNvGraphicFramePr>
            <a:graphicFrameLocks noChangeAspect="1"/>
          </p:cNvGraphicFramePr>
          <p:nvPr/>
        </p:nvGraphicFramePr>
        <p:xfrm>
          <a:off x="769938" y="4445000"/>
          <a:ext cx="2905125" cy="406400"/>
        </p:xfrm>
        <a:graphic>
          <a:graphicData uri="http://schemas.openxmlformats.org/presentationml/2006/ole">
            <mc:AlternateContent xmlns:mc="http://schemas.openxmlformats.org/markup-compatibility/2006">
              <mc:Choice xmlns:v="urn:schemas-microsoft-com:vml" Requires="v">
                <p:oleObj spid="_x0000_s213012" name="Equation" r:id="rId6" imgW="1815840" imgH="253800" progId="Equation.DSMT4">
                  <p:embed/>
                </p:oleObj>
              </mc:Choice>
              <mc:Fallback>
                <p:oleObj name="Equation" r:id="rId6" imgW="1815840" imgH="253800" progId="Equation.DSMT4">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9938" y="4445000"/>
                        <a:ext cx="2905125"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10"/>
          <p:cNvGraphicFramePr>
            <a:graphicFrameLocks noChangeAspect="1"/>
          </p:cNvGraphicFramePr>
          <p:nvPr/>
        </p:nvGraphicFramePr>
        <p:xfrm>
          <a:off x="2186812" y="4927600"/>
          <a:ext cx="2619375" cy="325438"/>
        </p:xfrm>
        <a:graphic>
          <a:graphicData uri="http://schemas.openxmlformats.org/presentationml/2006/ole">
            <mc:AlternateContent xmlns:mc="http://schemas.openxmlformats.org/markup-compatibility/2006">
              <mc:Choice xmlns:v="urn:schemas-microsoft-com:vml" Requires="v">
                <p:oleObj spid="_x0000_s213013" name="Equation" r:id="rId8" imgW="1638000" imgH="203040" progId="Equation.DSMT4">
                  <p:embed/>
                </p:oleObj>
              </mc:Choice>
              <mc:Fallback>
                <p:oleObj name="Equation" r:id="rId8" imgW="1638000" imgH="20304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86812" y="4927600"/>
                        <a:ext cx="2619375"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10"/>
          <p:cNvGraphicFramePr>
            <a:graphicFrameLocks noChangeAspect="1"/>
          </p:cNvGraphicFramePr>
          <p:nvPr/>
        </p:nvGraphicFramePr>
        <p:xfrm>
          <a:off x="2186812" y="5281613"/>
          <a:ext cx="1522412" cy="628650"/>
        </p:xfrm>
        <a:graphic>
          <a:graphicData uri="http://schemas.openxmlformats.org/presentationml/2006/ole">
            <mc:AlternateContent xmlns:mc="http://schemas.openxmlformats.org/markup-compatibility/2006">
              <mc:Choice xmlns:v="urn:schemas-microsoft-com:vml" Requires="v">
                <p:oleObj spid="_x0000_s213014" name="Equation" r:id="rId10" imgW="952200" imgH="393480" progId="Equation.DSMT4">
                  <p:embed/>
                </p:oleObj>
              </mc:Choice>
              <mc:Fallback>
                <p:oleObj name="Equation" r:id="rId10" imgW="952200" imgH="393480" progId="Equation.DSMT4">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86812" y="5281613"/>
                        <a:ext cx="1522412"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10"/>
          <p:cNvGraphicFramePr>
            <a:graphicFrameLocks noChangeAspect="1"/>
          </p:cNvGraphicFramePr>
          <p:nvPr/>
        </p:nvGraphicFramePr>
        <p:xfrm>
          <a:off x="2201657" y="5915025"/>
          <a:ext cx="588962" cy="628650"/>
        </p:xfrm>
        <a:graphic>
          <a:graphicData uri="http://schemas.openxmlformats.org/presentationml/2006/ole">
            <mc:AlternateContent xmlns:mc="http://schemas.openxmlformats.org/markup-compatibility/2006">
              <mc:Choice xmlns:v="urn:schemas-microsoft-com:vml" Requires="v">
                <p:oleObj spid="_x0000_s213015" name="Equation" r:id="rId12" imgW="368280" imgH="393480" progId="Equation.DSMT4">
                  <p:embed/>
                </p:oleObj>
              </mc:Choice>
              <mc:Fallback>
                <p:oleObj name="Equation" r:id="rId12" imgW="368280" imgH="393480" progId="Equation.DSMT4">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01657" y="5915025"/>
                        <a:ext cx="588962"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 name="Rectangle 24"/>
          <p:cNvSpPr/>
          <p:nvPr/>
        </p:nvSpPr>
        <p:spPr bwMode="auto">
          <a:xfrm>
            <a:off x="7564486" y="4792614"/>
            <a:ext cx="1440000" cy="7200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1000"/>
                                        <p:tgtEl>
                                          <p:spTgt spid="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animEffect transition="in" filter="fade">
                                      <p:cBhvr>
                                        <p:cTn id="16" dur="1000"/>
                                        <p:tgtEl>
                                          <p:spTgt spid="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slide(fromLeft)">
                                      <p:cBhvr>
                                        <p:cTn id="21" dur="500"/>
                                        <p:tgtEl>
                                          <p:spTgt spid="14"/>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animEffect transition="in" filter="fade">
                                      <p:cBhvr>
                                        <p:cTn id="25" dur="1000"/>
                                        <p:tgtEl>
                                          <p:spTgt spid="15">
                                            <p:txEl>
                                              <p:pRg st="0" end="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83658"/>
                                        </p:tgtEl>
                                        <p:attrNameLst>
                                          <p:attrName>style.visibility</p:attrName>
                                        </p:attrNameLst>
                                      </p:cBhvr>
                                      <p:to>
                                        <p:strVal val="visible"/>
                                      </p:to>
                                    </p:set>
                                    <p:animEffect transition="in" filter="fade">
                                      <p:cBhvr>
                                        <p:cTn id="28" dur="1000"/>
                                        <p:tgtEl>
                                          <p:spTgt spid="28365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2996"/>
                                        </p:tgtEl>
                                        <p:attrNameLst>
                                          <p:attrName>style.visibility</p:attrName>
                                        </p:attrNameLst>
                                      </p:cBhvr>
                                      <p:to>
                                        <p:strVal val="visible"/>
                                      </p:to>
                                    </p:set>
                                    <p:animEffect transition="in" filter="fade">
                                      <p:cBhvr>
                                        <p:cTn id="33" dur="1000"/>
                                        <p:tgtEl>
                                          <p:spTgt spid="212996"/>
                                        </p:tgtEl>
                                      </p:cBhvr>
                                    </p:animEffect>
                                  </p:childTnLst>
                                </p:cTn>
                              </p:par>
                            </p:childTnLst>
                          </p:cTn>
                        </p:par>
                        <p:par>
                          <p:cTn id="34" fill="hold">
                            <p:stCondLst>
                              <p:cond delay="1000"/>
                            </p:stCondLst>
                            <p:childTnLst>
                              <p:par>
                                <p:cTn id="35" presetID="54" presetClass="entr" presetSubtype="0" accel="100000"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1000" fill="hold"/>
                                        <p:tgtEl>
                                          <p:spTgt spid="25"/>
                                        </p:tgtEl>
                                        <p:attrNameLst>
                                          <p:attrName>ppt_w</p:attrName>
                                        </p:attrNameLst>
                                      </p:cBhvr>
                                      <p:tavLst>
                                        <p:tav tm="0">
                                          <p:val>
                                            <p:strVal val="#ppt_w*0.05"/>
                                          </p:val>
                                        </p:tav>
                                        <p:tav tm="100000">
                                          <p:val>
                                            <p:strVal val="#ppt_w"/>
                                          </p:val>
                                        </p:tav>
                                      </p:tavLst>
                                    </p:anim>
                                    <p:anim calcmode="lin" valueType="num">
                                      <p:cBhvr>
                                        <p:cTn id="38" dur="1000" fill="hold"/>
                                        <p:tgtEl>
                                          <p:spTgt spid="25"/>
                                        </p:tgtEl>
                                        <p:attrNameLst>
                                          <p:attrName>ppt_h</p:attrName>
                                        </p:attrNameLst>
                                      </p:cBhvr>
                                      <p:tavLst>
                                        <p:tav tm="0">
                                          <p:val>
                                            <p:strVal val="#ppt_h"/>
                                          </p:val>
                                        </p:tav>
                                        <p:tav tm="100000">
                                          <p:val>
                                            <p:strVal val="#ppt_h"/>
                                          </p:val>
                                        </p:tav>
                                      </p:tavLst>
                                    </p:anim>
                                    <p:anim calcmode="lin" valueType="num">
                                      <p:cBhvr>
                                        <p:cTn id="39" dur="1000" fill="hold"/>
                                        <p:tgtEl>
                                          <p:spTgt spid="25"/>
                                        </p:tgtEl>
                                        <p:attrNameLst>
                                          <p:attrName>ppt_x</p:attrName>
                                        </p:attrNameLst>
                                      </p:cBhvr>
                                      <p:tavLst>
                                        <p:tav tm="0">
                                          <p:val>
                                            <p:strVal val="#ppt_x-.2"/>
                                          </p:val>
                                        </p:tav>
                                        <p:tav tm="100000">
                                          <p:val>
                                            <p:strVal val="#ppt_x"/>
                                          </p:val>
                                        </p:tav>
                                      </p:tavLst>
                                    </p:anim>
                                    <p:anim calcmode="lin" valueType="num">
                                      <p:cBhvr>
                                        <p:cTn id="40" dur="1000" fill="hold"/>
                                        <p:tgtEl>
                                          <p:spTgt spid="25"/>
                                        </p:tgtEl>
                                        <p:attrNameLst>
                                          <p:attrName>ppt_y</p:attrName>
                                        </p:attrNameLst>
                                      </p:cBhvr>
                                      <p:tavLst>
                                        <p:tav tm="0">
                                          <p:val>
                                            <p:strVal val="#ppt_y"/>
                                          </p:val>
                                        </p:tav>
                                        <p:tav tm="100000">
                                          <p:val>
                                            <p:strVal val="#ppt_y"/>
                                          </p:val>
                                        </p:tav>
                                      </p:tavLst>
                                    </p:anim>
                                    <p:animEffect transition="in" filter="fade">
                                      <p:cBhvr>
                                        <p:cTn id="41" dur="10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8">
                                            <p:txEl>
                                              <p:pRg st="2" end="2"/>
                                            </p:txEl>
                                          </p:spTgt>
                                        </p:tgtEl>
                                        <p:attrNameLst>
                                          <p:attrName>style.visibility</p:attrName>
                                        </p:attrNameLst>
                                      </p:cBhvr>
                                      <p:to>
                                        <p:strVal val="visible"/>
                                      </p:to>
                                    </p:set>
                                    <p:animEffect transition="in" filter="fade">
                                      <p:cBhvr>
                                        <p:cTn id="46" dur="1000"/>
                                        <p:tgtEl>
                                          <p:spTgt spid="8">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8">
                                            <p:txEl>
                                              <p:pRg st="0" end="0"/>
                                            </p:txEl>
                                          </p:spTgt>
                                        </p:tgtEl>
                                        <p:attrNameLst>
                                          <p:attrName>style.visibility</p:attrName>
                                        </p:attrNameLst>
                                      </p:cBhvr>
                                      <p:to>
                                        <p:strVal val="visible"/>
                                      </p:to>
                                    </p:set>
                                    <p:animEffect transition="in" filter="fade">
                                      <p:cBhvr>
                                        <p:cTn id="51" dur="1000"/>
                                        <p:tgtEl>
                                          <p:spTgt spid="18">
                                            <p:txEl>
                                              <p:pRg st="0" end="0"/>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1000"/>
                                        <p:tgtEl>
                                          <p:spTgt spid="1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1000"/>
                                        <p:tgtEl>
                                          <p:spTgt spid="2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10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1000"/>
                                        <p:tgtEl>
                                          <p:spTgt spid="23"/>
                                        </p:tgtEl>
                                      </p:cBhvr>
                                    </p:animEffect>
                                  </p:childTnLst>
                                </p:cTn>
                              </p:par>
                            </p:childTnLst>
                          </p:cTn>
                        </p:par>
                        <p:par>
                          <p:cTn id="70" fill="hold">
                            <p:stCondLst>
                              <p:cond delay="1000"/>
                            </p:stCondLst>
                            <p:childTnLst>
                              <p:par>
                                <p:cTn id="71" presetID="54" presetClass="entr" presetSubtype="0" accel="10000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 calcmode="lin" valueType="num">
                                      <p:cBhvr>
                                        <p:cTn id="73" dur="1000" fill="hold"/>
                                        <p:tgtEl>
                                          <p:spTgt spid="27"/>
                                        </p:tgtEl>
                                        <p:attrNameLst>
                                          <p:attrName>ppt_w</p:attrName>
                                        </p:attrNameLst>
                                      </p:cBhvr>
                                      <p:tavLst>
                                        <p:tav tm="0">
                                          <p:val>
                                            <p:strVal val="#ppt_w*0.05"/>
                                          </p:val>
                                        </p:tav>
                                        <p:tav tm="100000">
                                          <p:val>
                                            <p:strVal val="#ppt_w"/>
                                          </p:val>
                                        </p:tav>
                                      </p:tavLst>
                                    </p:anim>
                                    <p:anim calcmode="lin" valueType="num">
                                      <p:cBhvr>
                                        <p:cTn id="74" dur="1000" fill="hold"/>
                                        <p:tgtEl>
                                          <p:spTgt spid="27"/>
                                        </p:tgtEl>
                                        <p:attrNameLst>
                                          <p:attrName>ppt_h</p:attrName>
                                        </p:attrNameLst>
                                      </p:cBhvr>
                                      <p:tavLst>
                                        <p:tav tm="0">
                                          <p:val>
                                            <p:strVal val="#ppt_h"/>
                                          </p:val>
                                        </p:tav>
                                        <p:tav tm="100000">
                                          <p:val>
                                            <p:strVal val="#ppt_h"/>
                                          </p:val>
                                        </p:tav>
                                      </p:tavLst>
                                    </p:anim>
                                    <p:anim calcmode="lin" valueType="num">
                                      <p:cBhvr>
                                        <p:cTn id="75" dur="1000" fill="hold"/>
                                        <p:tgtEl>
                                          <p:spTgt spid="27"/>
                                        </p:tgtEl>
                                        <p:attrNameLst>
                                          <p:attrName>ppt_x</p:attrName>
                                        </p:attrNameLst>
                                      </p:cBhvr>
                                      <p:tavLst>
                                        <p:tav tm="0">
                                          <p:val>
                                            <p:strVal val="#ppt_x-.2"/>
                                          </p:val>
                                        </p:tav>
                                        <p:tav tm="100000">
                                          <p:val>
                                            <p:strVal val="#ppt_x"/>
                                          </p:val>
                                        </p:tav>
                                      </p:tavLst>
                                    </p:anim>
                                    <p:anim calcmode="lin" valueType="num">
                                      <p:cBhvr>
                                        <p:cTn id="76" dur="1000" fill="hold"/>
                                        <p:tgtEl>
                                          <p:spTgt spid="27"/>
                                        </p:tgtEl>
                                        <p:attrNameLst>
                                          <p:attrName>ppt_y</p:attrName>
                                        </p:attrNameLst>
                                      </p:cBhvr>
                                      <p:tavLst>
                                        <p:tav tm="0">
                                          <p:val>
                                            <p:strVal val="#ppt_y"/>
                                          </p:val>
                                        </p:tav>
                                        <p:tav tm="100000">
                                          <p:val>
                                            <p:strVal val="#ppt_y"/>
                                          </p:val>
                                        </p:tav>
                                      </p:tavLst>
                                    </p:anim>
                                    <p:animEffect transition="in" filter="fade">
                                      <p:cBhvr>
                                        <p:cTn id="77"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8" grpId="0" uiExpand="1" build="p"/>
      <p:bldP spid="14" grpId="0" animBg="1"/>
      <p:bldP spid="15" grpId="0" build="p"/>
      <p:bldP spid="18" grpId="0" build="p"/>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Joint Probability Distributions</a:t>
            </a:r>
          </a:p>
        </p:txBody>
      </p:sp>
      <p:sp>
        <p:nvSpPr>
          <p:cNvPr id="22"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3.4</a:t>
            </a:r>
          </a:p>
        </p:txBody>
      </p:sp>
      <p:sp>
        <p:nvSpPr>
          <p:cNvPr id="26"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Joint Probability Distributions</a:t>
            </a:r>
          </a:p>
        </p:txBody>
      </p:sp>
      <p:sp>
        <p:nvSpPr>
          <p:cNvPr id="9" name="Rectangle 2"/>
          <p:cNvSpPr>
            <a:spLocks noChangeArrowheads="1"/>
          </p:cNvSpPr>
          <p:nvPr/>
        </p:nvSpPr>
        <p:spPr bwMode="auto">
          <a:xfrm>
            <a:off x="71438" y="863806"/>
            <a:ext cx="9072562" cy="3054144"/>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The function </a:t>
            </a:r>
            <a:r>
              <a:rPr lang="en-US" sz="2000" i="1" dirty="0">
                <a:solidFill>
                  <a:schemeClr val="tx1"/>
                </a:solidFill>
              </a:rPr>
              <a:t>f</a:t>
            </a:r>
            <a:r>
              <a:rPr lang="en-US" sz="2000" dirty="0">
                <a:solidFill>
                  <a:schemeClr val="tx1"/>
                </a:solidFill>
              </a:rPr>
              <a:t>(</a:t>
            </a:r>
            <a:r>
              <a:rPr lang="en-US" sz="2000" i="1" dirty="0">
                <a:solidFill>
                  <a:schemeClr val="tx1"/>
                </a:solidFill>
              </a:rPr>
              <a:t>x</a:t>
            </a:r>
            <a:r>
              <a:rPr lang="en-US" sz="2000" dirty="0">
                <a:solidFill>
                  <a:schemeClr val="tx1"/>
                </a:solidFill>
              </a:rPr>
              <a:t>,</a:t>
            </a:r>
            <a:r>
              <a:rPr lang="en-US" sz="800" dirty="0">
                <a:solidFill>
                  <a:schemeClr val="tx1"/>
                </a:solidFill>
              </a:rPr>
              <a:t> </a:t>
            </a:r>
            <a:r>
              <a:rPr lang="en-US" sz="2000" i="1" dirty="0">
                <a:solidFill>
                  <a:schemeClr val="tx1"/>
                </a:solidFill>
              </a:rPr>
              <a:t>y</a:t>
            </a:r>
            <a:r>
              <a:rPr lang="en-US" sz="2000" dirty="0">
                <a:solidFill>
                  <a:schemeClr val="tx1"/>
                </a:solidFill>
              </a:rPr>
              <a:t>) is a </a:t>
            </a:r>
            <a:r>
              <a:rPr lang="en-US" sz="2000" b="1" dirty="0">
                <a:solidFill>
                  <a:schemeClr val="tx1"/>
                </a:solidFill>
              </a:rPr>
              <a:t>joint probability density function</a:t>
            </a:r>
            <a:r>
              <a:rPr lang="en-US" sz="2000" dirty="0">
                <a:solidFill>
                  <a:schemeClr val="tx1"/>
                </a:solidFill>
              </a:rPr>
              <a:t> of the </a:t>
            </a:r>
            <a:r>
              <a:rPr lang="en-US" sz="2000" u="sng" dirty="0">
                <a:solidFill>
                  <a:schemeClr val="tx1"/>
                </a:solidFill>
              </a:rPr>
              <a:t>continuous</a:t>
            </a:r>
            <a:r>
              <a:rPr lang="en-US" sz="2000" dirty="0">
                <a:solidFill>
                  <a:schemeClr val="tx1"/>
                </a:solidFill>
              </a:rPr>
              <a:t> random variables </a:t>
            </a:r>
            <a:r>
              <a:rPr lang="en-US" sz="2000" i="1" dirty="0">
                <a:solidFill>
                  <a:schemeClr val="tx1"/>
                </a:solidFill>
              </a:rPr>
              <a:t>X</a:t>
            </a:r>
            <a:r>
              <a:rPr lang="en-US" sz="2000" dirty="0">
                <a:solidFill>
                  <a:schemeClr val="tx1"/>
                </a:solidFill>
              </a:rPr>
              <a:t> and </a:t>
            </a:r>
            <a:r>
              <a:rPr lang="en-US" sz="2000" i="1" dirty="0">
                <a:solidFill>
                  <a:schemeClr val="tx1"/>
                </a:solidFill>
              </a:rPr>
              <a:t>Y</a:t>
            </a:r>
            <a:r>
              <a:rPr lang="en-US" sz="2000" dirty="0">
                <a:solidFill>
                  <a:schemeClr val="tx1"/>
                </a:solidFill>
              </a:rPr>
              <a:t> if</a:t>
            </a:r>
          </a:p>
          <a:p>
            <a:pPr marL="633413" lvl="1" indent="-368300" algn="l">
              <a:lnSpc>
                <a:spcPct val="80000"/>
              </a:lnSpc>
              <a:spcBef>
                <a:spcPts val="1800"/>
              </a:spcBef>
              <a:spcAft>
                <a:spcPts val="2400"/>
              </a:spcAft>
              <a:buClr>
                <a:srgbClr val="FF2E62"/>
              </a:buClr>
              <a:buFont typeface="+mj-lt"/>
              <a:buAutoNum type="arabicPeriod"/>
            </a:pPr>
            <a:r>
              <a:rPr lang="en-US" sz="2000" b="1" dirty="0">
                <a:solidFill>
                  <a:schemeClr val="tx1"/>
                </a:solidFill>
              </a:rPr>
              <a:t> </a:t>
            </a:r>
          </a:p>
          <a:p>
            <a:pPr marL="633413" lvl="1" indent="-368300" algn="l">
              <a:lnSpc>
                <a:spcPct val="80000"/>
              </a:lnSpc>
              <a:spcBef>
                <a:spcPct val="30000"/>
              </a:spcBef>
              <a:spcAft>
                <a:spcPts val="2400"/>
              </a:spcAft>
              <a:buClr>
                <a:srgbClr val="FF2E62"/>
              </a:buClr>
              <a:buFont typeface="+mj-lt"/>
              <a:buAutoNum type="arabicPeriod"/>
            </a:pPr>
            <a:r>
              <a:rPr lang="en-US" sz="2000" b="1" dirty="0">
                <a:solidFill>
                  <a:schemeClr val="tx1"/>
                </a:solidFill>
              </a:rPr>
              <a:t> </a:t>
            </a:r>
          </a:p>
          <a:p>
            <a:pPr marL="633413" lvl="1" indent="-368300" algn="l">
              <a:lnSpc>
                <a:spcPct val="80000"/>
              </a:lnSpc>
              <a:spcBef>
                <a:spcPct val="30000"/>
              </a:spcBef>
              <a:spcAft>
                <a:spcPts val="2400"/>
              </a:spcAft>
              <a:buClr>
                <a:srgbClr val="FF2E62"/>
              </a:buClr>
              <a:buFont typeface="+mj-lt"/>
              <a:buAutoNum type="arabicPeriod"/>
            </a:pPr>
            <a:r>
              <a:rPr lang="en-US" sz="2000" b="1" dirty="0">
                <a:solidFill>
                  <a:schemeClr val="tx1"/>
                </a:solidFill>
              </a:rPr>
              <a:t> </a:t>
            </a:r>
          </a:p>
          <a:p>
            <a:pPr marL="633413" lvl="1" indent="-368300" algn="l">
              <a:lnSpc>
                <a:spcPct val="80000"/>
              </a:lnSpc>
              <a:spcBef>
                <a:spcPts val="600"/>
              </a:spcBef>
              <a:spcAft>
                <a:spcPts val="1200"/>
              </a:spcAft>
              <a:buClr>
                <a:srgbClr val="FF2E62"/>
              </a:buClr>
            </a:pPr>
            <a:r>
              <a:rPr lang="en-US" sz="2000" dirty="0">
                <a:solidFill>
                  <a:schemeClr val="tx1"/>
                </a:solidFill>
              </a:rPr>
              <a:t>For any region </a:t>
            </a:r>
            <a:r>
              <a:rPr lang="en-US" sz="2000" i="1" dirty="0">
                <a:solidFill>
                  <a:schemeClr val="tx1"/>
                </a:solidFill>
              </a:rPr>
              <a:t>A</a:t>
            </a:r>
            <a:r>
              <a:rPr lang="en-US" sz="2000" dirty="0">
                <a:solidFill>
                  <a:schemeClr val="tx1"/>
                </a:solidFill>
              </a:rPr>
              <a:t> in the </a:t>
            </a:r>
            <a:r>
              <a:rPr lang="en-US" sz="2000" i="1" dirty="0">
                <a:solidFill>
                  <a:schemeClr val="tx1"/>
                </a:solidFill>
              </a:rPr>
              <a:t>xy</a:t>
            </a:r>
            <a:r>
              <a:rPr lang="en-US" sz="2000" dirty="0">
                <a:solidFill>
                  <a:schemeClr val="tx1"/>
                </a:solidFill>
              </a:rPr>
              <a:t> plane.</a:t>
            </a:r>
          </a:p>
        </p:txBody>
      </p:sp>
      <p:graphicFrame>
        <p:nvGraphicFramePr>
          <p:cNvPr id="11" name="Object 10"/>
          <p:cNvGraphicFramePr>
            <a:graphicFrameLocks noChangeAspect="1"/>
          </p:cNvGraphicFramePr>
          <p:nvPr/>
        </p:nvGraphicFramePr>
        <p:xfrm>
          <a:off x="838200" y="1946227"/>
          <a:ext cx="2309812" cy="839788"/>
        </p:xfrm>
        <a:graphic>
          <a:graphicData uri="http://schemas.openxmlformats.org/presentationml/2006/ole">
            <mc:AlternateContent xmlns:mc="http://schemas.openxmlformats.org/markup-compatibility/2006">
              <mc:Choice xmlns:v="urn:schemas-microsoft-com:vml" Requires="v">
                <p:oleObj spid="_x0000_s211980" name="Equation" r:id="rId3" imgW="1282680" imgH="469800" progId="Equation.DSMT4">
                  <p:embed/>
                </p:oleObj>
              </mc:Choice>
              <mc:Fallback>
                <p:oleObj name="Equation" r:id="rId3" imgW="1282680" imgH="46980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946227"/>
                        <a:ext cx="2309812" cy="83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1"/>
          <p:cNvGraphicFramePr>
            <a:graphicFrameLocks noChangeAspect="1"/>
          </p:cNvGraphicFramePr>
          <p:nvPr/>
        </p:nvGraphicFramePr>
        <p:xfrm>
          <a:off x="858838" y="1561894"/>
          <a:ext cx="3268662" cy="363537"/>
        </p:xfrm>
        <a:graphic>
          <a:graphicData uri="http://schemas.openxmlformats.org/presentationml/2006/ole">
            <mc:AlternateContent xmlns:mc="http://schemas.openxmlformats.org/markup-compatibility/2006">
              <mc:Choice xmlns:v="urn:schemas-microsoft-com:vml" Requires="v">
                <p:oleObj spid="_x0000_s211981" name="Equation" r:id="rId5" imgW="1815840" imgH="203040" progId="Equation.DSMT4">
                  <p:embed/>
                </p:oleObj>
              </mc:Choice>
              <mc:Fallback>
                <p:oleObj name="Equation" r:id="rId5" imgW="1815840" imgH="20304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8838" y="1561894"/>
                        <a:ext cx="3268662"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0"/>
          <p:cNvGraphicFramePr>
            <a:graphicFrameLocks noChangeAspect="1"/>
          </p:cNvGraphicFramePr>
          <p:nvPr/>
        </p:nvGraphicFramePr>
        <p:xfrm>
          <a:off x="847725" y="2582863"/>
          <a:ext cx="3590925" cy="846137"/>
        </p:xfrm>
        <a:graphic>
          <a:graphicData uri="http://schemas.openxmlformats.org/presentationml/2006/ole">
            <mc:AlternateContent xmlns:mc="http://schemas.openxmlformats.org/markup-compatibility/2006">
              <mc:Choice xmlns:v="urn:schemas-microsoft-com:vml" Requires="v">
                <p:oleObj spid="_x0000_s211982" name="Equation" r:id="rId7" imgW="1993680" imgH="469800" progId="Equation.DSMT4">
                  <p:embed/>
                </p:oleObj>
              </mc:Choice>
              <mc:Fallback>
                <p:oleObj name="Equation" r:id="rId7" imgW="1993680" imgH="469800"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7725" y="2582863"/>
                        <a:ext cx="3590925" cy="84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Rectangle 14"/>
          <p:cNvSpPr/>
          <p:nvPr/>
        </p:nvSpPr>
        <p:spPr bwMode="auto">
          <a:xfrm>
            <a:off x="82344" y="850900"/>
            <a:ext cx="8964000" cy="2992898"/>
          </a:xfrm>
          <a:prstGeom prst="rect">
            <a:avLst/>
          </a:prstGeom>
          <a:noFill/>
          <a:ln w="19050" cap="flat" cmpd="sng" algn="ctr">
            <a:solidFill>
              <a:srgbClr val="FF2E6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fade">
                                      <p:cBhvr>
                                        <p:cTn id="11" dur="1000"/>
                                        <p:tgtEl>
                                          <p:spTgt spid="9">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1000"/>
                                        <p:tgtEl>
                                          <p:spTgt spid="9">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fade">
                                      <p:cBhvr>
                                        <p:cTn id="27" dur="1000"/>
                                        <p:tgtEl>
                                          <p:spTgt spid="9">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9">
                                            <p:txEl>
                                              <p:pRg st="4" end="4"/>
                                            </p:txEl>
                                          </p:spTgt>
                                        </p:tgtEl>
                                        <p:attrNameLst>
                                          <p:attrName>style.visibility</p:attrName>
                                        </p:attrNameLst>
                                      </p:cBhvr>
                                      <p:to>
                                        <p:strVal val="visible"/>
                                      </p:to>
                                    </p:set>
                                    <p:animEffect transition="in" filter="fade">
                                      <p:cBhvr>
                                        <p:cTn id="34" dur="1000"/>
                                        <p:tgtEl>
                                          <p:spTgt spid="9">
                                            <p:txEl>
                                              <p:pRg st="4" end="4"/>
                                            </p:txEl>
                                          </p:spTgt>
                                        </p:tgtEl>
                                      </p:cBhvr>
                                    </p:animEffect>
                                  </p:childTnLst>
                                </p:cTn>
                              </p:par>
                            </p:childTnLst>
                          </p:cTn>
                        </p:par>
                        <p:par>
                          <p:cTn id="35" fill="hold">
                            <p:stCondLst>
                              <p:cond delay="2000"/>
                            </p:stCondLst>
                            <p:childTnLst>
                              <p:par>
                                <p:cTn id="36" presetID="54" presetClass="entr" presetSubtype="0" accel="10000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p:cTn id="38" dur="1000" fill="hold"/>
                                        <p:tgtEl>
                                          <p:spTgt spid="15"/>
                                        </p:tgtEl>
                                        <p:attrNameLst>
                                          <p:attrName>ppt_w</p:attrName>
                                        </p:attrNameLst>
                                      </p:cBhvr>
                                      <p:tavLst>
                                        <p:tav tm="0">
                                          <p:val>
                                            <p:strVal val="#ppt_w*0.05"/>
                                          </p:val>
                                        </p:tav>
                                        <p:tav tm="100000">
                                          <p:val>
                                            <p:strVal val="#ppt_w"/>
                                          </p:val>
                                        </p:tav>
                                      </p:tavLst>
                                    </p:anim>
                                    <p:anim calcmode="lin" valueType="num">
                                      <p:cBhvr>
                                        <p:cTn id="39" dur="1000" fill="hold"/>
                                        <p:tgtEl>
                                          <p:spTgt spid="15"/>
                                        </p:tgtEl>
                                        <p:attrNameLst>
                                          <p:attrName>ppt_h</p:attrName>
                                        </p:attrNameLst>
                                      </p:cBhvr>
                                      <p:tavLst>
                                        <p:tav tm="0">
                                          <p:val>
                                            <p:strVal val="#ppt_h"/>
                                          </p:val>
                                        </p:tav>
                                        <p:tav tm="100000">
                                          <p:val>
                                            <p:strVal val="#ppt_h"/>
                                          </p:val>
                                        </p:tav>
                                      </p:tavLst>
                                    </p:anim>
                                    <p:anim calcmode="lin" valueType="num">
                                      <p:cBhvr>
                                        <p:cTn id="40" dur="1000" fill="hold"/>
                                        <p:tgtEl>
                                          <p:spTgt spid="15"/>
                                        </p:tgtEl>
                                        <p:attrNameLst>
                                          <p:attrName>ppt_x</p:attrName>
                                        </p:attrNameLst>
                                      </p:cBhvr>
                                      <p:tavLst>
                                        <p:tav tm="0">
                                          <p:val>
                                            <p:strVal val="#ppt_x-.2"/>
                                          </p:val>
                                        </p:tav>
                                        <p:tav tm="100000">
                                          <p:val>
                                            <p:strVal val="#ppt_x"/>
                                          </p:val>
                                        </p:tav>
                                      </p:tavLst>
                                    </p:anim>
                                    <p:anim calcmode="lin" valueType="num">
                                      <p:cBhvr>
                                        <p:cTn id="41" dur="1000" fill="hold"/>
                                        <p:tgtEl>
                                          <p:spTgt spid="15"/>
                                        </p:tgtEl>
                                        <p:attrNameLst>
                                          <p:attrName>ppt_y</p:attrName>
                                        </p:attrNameLst>
                                      </p:cBhvr>
                                      <p:tavLst>
                                        <p:tav tm="0">
                                          <p:val>
                                            <p:strVal val="#ppt_y"/>
                                          </p:val>
                                        </p:tav>
                                        <p:tav tm="100000">
                                          <p:val>
                                            <p:strVal val="#ppt_y"/>
                                          </p:val>
                                        </p:tav>
                                      </p:tavLst>
                                    </p:anim>
                                    <p:animEffect transition="in" filter="fade">
                                      <p:cBhvr>
                                        <p:cTn id="4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a:off x="4304476" y="5977398"/>
            <a:ext cx="311150" cy="53340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34" charset="0"/>
            </a:endParaRPr>
          </a:p>
        </p:txBody>
      </p:sp>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Joint Probability Distributions</a:t>
            </a:r>
          </a:p>
        </p:txBody>
      </p:sp>
      <p:sp>
        <p:nvSpPr>
          <p:cNvPr id="22"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3.4</a:t>
            </a:r>
          </a:p>
        </p:txBody>
      </p:sp>
      <p:sp>
        <p:nvSpPr>
          <p:cNvPr id="26"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Joint Probability Distributions</a:t>
            </a:r>
          </a:p>
        </p:txBody>
      </p:sp>
      <p:sp>
        <p:nvSpPr>
          <p:cNvPr id="9" name="Rectangle 2"/>
          <p:cNvSpPr>
            <a:spLocks noChangeArrowheads="1"/>
          </p:cNvSpPr>
          <p:nvPr/>
        </p:nvSpPr>
        <p:spPr bwMode="auto">
          <a:xfrm>
            <a:off x="71438" y="1061354"/>
            <a:ext cx="9072562" cy="1315800"/>
          </a:xfrm>
          <a:prstGeom prst="rect">
            <a:avLst/>
          </a:prstGeom>
          <a:noFill/>
          <a:ln w="9525">
            <a:noFill/>
            <a:miter lim="800000"/>
            <a:headEnd/>
            <a:tailEnd/>
          </a:ln>
        </p:spPr>
        <p:txBody>
          <a:bodyPr/>
          <a:lstStyle/>
          <a:p>
            <a:pPr algn="l">
              <a:lnSpc>
                <a:spcPct val="80000"/>
              </a:lnSpc>
              <a:spcBef>
                <a:spcPct val="30000"/>
              </a:spcBef>
              <a:buClr>
                <a:srgbClr val="FF2E62"/>
              </a:buClr>
            </a:pPr>
            <a:r>
              <a:rPr lang="en-US" sz="2000" dirty="0">
                <a:solidFill>
                  <a:schemeClr val="tx1"/>
                </a:solidFill>
              </a:rPr>
              <a:t>A privately owned business operates both a drive-in facility and a walk-in facility. On a randomly selected day, let </a:t>
            </a:r>
            <a:r>
              <a:rPr lang="en-US" sz="2000" i="1" dirty="0">
                <a:solidFill>
                  <a:schemeClr val="tx1"/>
                </a:solidFill>
              </a:rPr>
              <a:t>X</a:t>
            </a:r>
            <a:r>
              <a:rPr lang="en-US" sz="2000" dirty="0">
                <a:solidFill>
                  <a:schemeClr val="tx1"/>
                </a:solidFill>
              </a:rPr>
              <a:t> and </a:t>
            </a:r>
            <a:r>
              <a:rPr lang="en-US" sz="2000" i="1" dirty="0">
                <a:solidFill>
                  <a:schemeClr val="tx1"/>
                </a:solidFill>
              </a:rPr>
              <a:t>Y</a:t>
            </a:r>
            <a:r>
              <a:rPr lang="en-US" sz="2000" dirty="0">
                <a:solidFill>
                  <a:schemeClr val="tx1"/>
                </a:solidFill>
              </a:rPr>
              <a:t>, respectively, be the proportions of the time that the drive-in and the walk-in facilities are in use, and suppose that the joint density function of these random variables is</a:t>
            </a:r>
          </a:p>
          <a:p>
            <a:pPr algn="l">
              <a:lnSpc>
                <a:spcPct val="80000"/>
              </a:lnSpc>
              <a:spcBef>
                <a:spcPct val="30000"/>
              </a:spcBef>
              <a:buClr>
                <a:srgbClr val="FF2E62"/>
              </a:buClr>
            </a:pPr>
            <a:endParaRPr lang="en-US" sz="2000" dirty="0">
              <a:solidFill>
                <a:schemeClr val="tx1"/>
              </a:solidFill>
            </a:endParaRPr>
          </a:p>
          <a:p>
            <a:pPr algn="l">
              <a:lnSpc>
                <a:spcPct val="80000"/>
              </a:lnSpc>
              <a:spcBef>
                <a:spcPct val="30000"/>
              </a:spcBef>
              <a:buClr>
                <a:srgbClr val="FF2E62"/>
              </a:buClr>
            </a:pPr>
            <a:r>
              <a:rPr lang="en-US" sz="2000" dirty="0">
                <a:solidFill>
                  <a:schemeClr val="tx1"/>
                </a:solidFill>
              </a:rPr>
              <a:t> </a:t>
            </a:r>
          </a:p>
          <a:p>
            <a:pPr algn="l">
              <a:lnSpc>
                <a:spcPct val="80000"/>
              </a:lnSpc>
              <a:spcBef>
                <a:spcPct val="30000"/>
              </a:spcBef>
              <a:buClr>
                <a:srgbClr val="FF2E62"/>
              </a:buClr>
            </a:pPr>
            <a:endParaRPr lang="en-US" sz="2000" dirty="0">
              <a:solidFill>
                <a:schemeClr val="tx1"/>
              </a:solidFill>
            </a:endParaRPr>
          </a:p>
          <a:p>
            <a:pPr marL="457200" indent="-457200" algn="l">
              <a:lnSpc>
                <a:spcPct val="80000"/>
              </a:lnSpc>
              <a:spcBef>
                <a:spcPct val="30000"/>
              </a:spcBef>
              <a:buClr>
                <a:srgbClr val="FF2E62"/>
              </a:buClr>
              <a:buAutoNum type="alphaLcParenBoth"/>
            </a:pPr>
            <a:r>
              <a:rPr lang="en-US" sz="2000" dirty="0">
                <a:solidFill>
                  <a:schemeClr val="tx1"/>
                </a:solidFill>
              </a:rPr>
              <a:t>Verify that </a:t>
            </a:r>
            <a:r>
              <a:rPr lang="en-US" sz="2000" i="1" dirty="0">
                <a:solidFill>
                  <a:schemeClr val="tx1"/>
                </a:solidFill>
              </a:rPr>
              <a:t>f</a:t>
            </a:r>
            <a:r>
              <a:rPr lang="en-US" sz="2000" dirty="0">
                <a:solidFill>
                  <a:schemeClr val="tx1"/>
                </a:solidFill>
              </a:rPr>
              <a:t>(</a:t>
            </a:r>
            <a:r>
              <a:rPr lang="en-US" sz="2000" i="1" dirty="0">
                <a:solidFill>
                  <a:schemeClr val="tx1"/>
                </a:solidFill>
              </a:rPr>
              <a:t>x</a:t>
            </a:r>
            <a:r>
              <a:rPr lang="en-US" sz="2000" dirty="0">
                <a:solidFill>
                  <a:schemeClr val="tx1"/>
                </a:solidFill>
              </a:rPr>
              <a:t>,</a:t>
            </a:r>
            <a:r>
              <a:rPr lang="en-US" sz="800" dirty="0">
                <a:solidFill>
                  <a:schemeClr val="tx1"/>
                </a:solidFill>
              </a:rPr>
              <a:t> </a:t>
            </a:r>
            <a:r>
              <a:rPr lang="en-US" sz="2000" i="1" dirty="0">
                <a:solidFill>
                  <a:schemeClr val="tx1"/>
                </a:solidFill>
              </a:rPr>
              <a:t>y</a:t>
            </a:r>
            <a:r>
              <a:rPr lang="en-US" sz="2000" dirty="0">
                <a:solidFill>
                  <a:schemeClr val="tx1"/>
                </a:solidFill>
              </a:rPr>
              <a:t>) is a joint density function.</a:t>
            </a:r>
          </a:p>
          <a:p>
            <a:pPr marL="457200" indent="-457200" algn="l">
              <a:lnSpc>
                <a:spcPct val="80000"/>
              </a:lnSpc>
              <a:spcBef>
                <a:spcPct val="30000"/>
              </a:spcBef>
              <a:buClr>
                <a:srgbClr val="FF2E62"/>
              </a:buClr>
              <a:buFontTx/>
              <a:buAutoNum type="alphaLcParenBoth"/>
            </a:pPr>
            <a:r>
              <a:rPr lang="en-US" sz="2000" dirty="0">
                <a:solidFill>
                  <a:schemeClr val="tx1"/>
                </a:solidFill>
              </a:rPr>
              <a:t>Find </a:t>
            </a:r>
            <a:r>
              <a:rPr lang="en-US" sz="2000" i="1" dirty="0">
                <a:solidFill>
                  <a:schemeClr val="tx1"/>
                </a:solidFill>
              </a:rPr>
              <a:t>P</a:t>
            </a:r>
            <a:r>
              <a:rPr lang="en-US" sz="2000" dirty="0">
                <a:solidFill>
                  <a:schemeClr val="tx1"/>
                </a:solidFill>
              </a:rPr>
              <a:t>[(</a:t>
            </a:r>
            <a:r>
              <a:rPr lang="en-US" sz="2000" i="1" dirty="0">
                <a:solidFill>
                  <a:schemeClr val="tx1"/>
                </a:solidFill>
              </a:rPr>
              <a:t>X</a:t>
            </a:r>
            <a:r>
              <a:rPr lang="en-US" sz="2000" dirty="0">
                <a:solidFill>
                  <a:schemeClr val="tx1"/>
                </a:solidFill>
              </a:rPr>
              <a:t>,</a:t>
            </a:r>
            <a:r>
              <a:rPr lang="en-US" sz="800" dirty="0">
                <a:solidFill>
                  <a:schemeClr val="tx1"/>
                </a:solidFill>
              </a:rPr>
              <a:t> </a:t>
            </a:r>
            <a:r>
              <a:rPr lang="en-US" sz="2000" i="1" dirty="0">
                <a:solidFill>
                  <a:schemeClr val="tx1"/>
                </a:solidFill>
              </a:rPr>
              <a:t>Y</a:t>
            </a:r>
            <a:r>
              <a:rPr lang="en-US" sz="2000" dirty="0">
                <a:solidFill>
                  <a:schemeClr val="tx1"/>
                </a:solidFill>
              </a:rPr>
              <a:t>)</a:t>
            </a:r>
            <a:r>
              <a:rPr lang="en-US" sz="800" dirty="0"/>
              <a:t> </a:t>
            </a:r>
            <a:r>
              <a:rPr lang="en-US" sz="2000" b="1" dirty="0">
                <a:solidFill>
                  <a:schemeClr val="bg2">
                    <a:lumMod val="50000"/>
                  </a:schemeClr>
                </a:solidFill>
                <a:sym typeface="Symbol" pitchFamily="18" charset="2"/>
              </a:rPr>
              <a:t></a:t>
            </a:r>
            <a:r>
              <a:rPr lang="en-US" sz="800" dirty="0">
                <a:solidFill>
                  <a:schemeClr val="bg2">
                    <a:lumMod val="50000"/>
                  </a:schemeClr>
                </a:solidFill>
                <a:sym typeface="Symbol" pitchFamily="18" charset="2"/>
              </a:rPr>
              <a:t> </a:t>
            </a:r>
            <a:r>
              <a:rPr lang="en-US" sz="2000" i="1" dirty="0">
                <a:solidFill>
                  <a:schemeClr val="tx1"/>
                </a:solidFill>
              </a:rPr>
              <a:t>A</a:t>
            </a:r>
            <a:r>
              <a:rPr lang="en-US" sz="2000" dirty="0">
                <a:solidFill>
                  <a:schemeClr val="tx1"/>
                </a:solidFill>
              </a:rPr>
              <a:t>], where </a:t>
            </a:r>
            <a:r>
              <a:rPr lang="en-US" sz="2000" i="1" dirty="0">
                <a:solidFill>
                  <a:schemeClr val="tx1"/>
                </a:solidFill>
              </a:rPr>
              <a:t>A</a:t>
            </a:r>
            <a:r>
              <a:rPr lang="en-US" sz="2000" dirty="0">
                <a:solidFill>
                  <a:schemeClr val="tx1"/>
                </a:solidFill>
              </a:rPr>
              <a:t> is {(</a:t>
            </a:r>
            <a:r>
              <a:rPr lang="en-US" sz="2000" i="1" dirty="0">
                <a:solidFill>
                  <a:schemeClr val="tx1"/>
                </a:solidFill>
              </a:rPr>
              <a:t>x</a:t>
            </a:r>
            <a:r>
              <a:rPr lang="en-US" sz="2000" dirty="0">
                <a:solidFill>
                  <a:schemeClr val="tx1"/>
                </a:solidFill>
              </a:rPr>
              <a:t>,</a:t>
            </a:r>
            <a:r>
              <a:rPr lang="en-US" sz="800" dirty="0">
                <a:solidFill>
                  <a:schemeClr val="tx1"/>
                </a:solidFill>
              </a:rPr>
              <a:t> </a:t>
            </a:r>
            <a:r>
              <a:rPr lang="en-US" sz="2000" i="1" dirty="0">
                <a:solidFill>
                  <a:schemeClr val="tx1"/>
                </a:solidFill>
              </a:rPr>
              <a:t>y</a:t>
            </a:r>
            <a:r>
              <a:rPr lang="en-US" sz="2000" dirty="0">
                <a:solidFill>
                  <a:schemeClr val="tx1"/>
                </a:solidFill>
              </a:rPr>
              <a:t>)|0</a:t>
            </a:r>
            <a:r>
              <a:rPr lang="en-US" sz="800" dirty="0">
                <a:solidFill>
                  <a:schemeClr val="tx1"/>
                </a:solidFill>
              </a:rPr>
              <a:t> </a:t>
            </a:r>
            <a:r>
              <a:rPr lang="en-US" sz="2000" dirty="0">
                <a:solidFill>
                  <a:schemeClr val="tx1"/>
                </a:solidFill>
              </a:rPr>
              <a:t>&lt;</a:t>
            </a:r>
            <a:r>
              <a:rPr lang="en-US" sz="800" dirty="0">
                <a:solidFill>
                  <a:schemeClr val="tx1"/>
                </a:solidFill>
              </a:rPr>
              <a:t> </a:t>
            </a:r>
            <a:r>
              <a:rPr lang="en-US" sz="2000" i="1" dirty="0">
                <a:solidFill>
                  <a:schemeClr val="tx1"/>
                </a:solidFill>
              </a:rPr>
              <a:t>x</a:t>
            </a:r>
            <a:r>
              <a:rPr lang="en-US" sz="800" i="1" dirty="0">
                <a:solidFill>
                  <a:schemeClr val="tx1"/>
                </a:solidFill>
              </a:rPr>
              <a:t> </a:t>
            </a:r>
            <a:r>
              <a:rPr lang="en-US" sz="2000" i="1" dirty="0">
                <a:solidFill>
                  <a:schemeClr val="tx1"/>
                </a:solidFill>
              </a:rPr>
              <a:t>&lt;</a:t>
            </a:r>
            <a:r>
              <a:rPr lang="en-US" sz="800" i="1" dirty="0">
                <a:solidFill>
                  <a:schemeClr val="tx1"/>
                </a:solidFill>
              </a:rPr>
              <a:t> </a:t>
            </a:r>
            <a:r>
              <a:rPr lang="en-US" sz="2000" dirty="0">
                <a:solidFill>
                  <a:schemeClr val="tx1"/>
                </a:solidFill>
              </a:rPr>
              <a:t>1/2</a:t>
            </a:r>
            <a:r>
              <a:rPr lang="en-US" sz="2000" dirty="0">
                <a:solidFill>
                  <a:schemeClr val="bg2">
                    <a:lumMod val="50000"/>
                  </a:schemeClr>
                </a:solidFill>
              </a:rPr>
              <a:t>,</a:t>
            </a:r>
            <a:r>
              <a:rPr lang="en-US" sz="2000" dirty="0">
                <a:solidFill>
                  <a:schemeClr val="tx1"/>
                </a:solidFill>
              </a:rPr>
              <a:t> 1/4</a:t>
            </a:r>
            <a:r>
              <a:rPr lang="en-US" sz="800" dirty="0">
                <a:solidFill>
                  <a:schemeClr val="tx1"/>
                </a:solidFill>
              </a:rPr>
              <a:t> </a:t>
            </a:r>
            <a:r>
              <a:rPr lang="en-US" sz="2000" dirty="0">
                <a:solidFill>
                  <a:schemeClr val="tx1"/>
                </a:solidFill>
              </a:rPr>
              <a:t>&lt;</a:t>
            </a:r>
            <a:r>
              <a:rPr lang="en-US" sz="800" dirty="0">
                <a:solidFill>
                  <a:schemeClr val="tx1"/>
                </a:solidFill>
              </a:rPr>
              <a:t> </a:t>
            </a:r>
            <a:r>
              <a:rPr lang="en-US" sz="2000" i="1" dirty="0">
                <a:solidFill>
                  <a:schemeClr val="tx1"/>
                </a:solidFill>
              </a:rPr>
              <a:t>y</a:t>
            </a:r>
            <a:r>
              <a:rPr lang="en-US" sz="800" dirty="0">
                <a:solidFill>
                  <a:schemeClr val="tx1"/>
                </a:solidFill>
              </a:rPr>
              <a:t> </a:t>
            </a:r>
            <a:r>
              <a:rPr lang="en-US" sz="2000" dirty="0">
                <a:solidFill>
                  <a:schemeClr val="tx1"/>
                </a:solidFill>
              </a:rPr>
              <a:t>&lt;</a:t>
            </a:r>
            <a:r>
              <a:rPr lang="en-US" sz="800" dirty="0">
                <a:solidFill>
                  <a:schemeClr val="tx1"/>
                </a:solidFill>
              </a:rPr>
              <a:t> </a:t>
            </a:r>
            <a:r>
              <a:rPr lang="en-US" sz="2000" dirty="0">
                <a:solidFill>
                  <a:schemeClr val="tx1"/>
                </a:solidFill>
              </a:rPr>
              <a:t>1/2}.</a:t>
            </a:r>
          </a:p>
        </p:txBody>
      </p:sp>
      <p:grpSp>
        <p:nvGrpSpPr>
          <p:cNvPr id="10" name="Group 16"/>
          <p:cNvGrpSpPr/>
          <p:nvPr/>
        </p:nvGrpSpPr>
        <p:grpSpPr>
          <a:xfrm>
            <a:off x="0" y="822880"/>
            <a:ext cx="727075" cy="1080000"/>
            <a:chOff x="0" y="2717800"/>
            <a:chExt cx="727075" cy="1080000"/>
          </a:xfrm>
        </p:grpSpPr>
        <p:sp>
          <p:nvSpPr>
            <p:cNvPr id="11" name="Rectangle 10"/>
            <p:cNvSpPr>
              <a:spLocks noChangeArrowheads="1"/>
            </p:cNvSpPr>
            <p:nvPr/>
          </p:nvSpPr>
          <p:spPr bwMode="auto">
            <a:xfrm>
              <a:off x="0" y="2850050"/>
              <a:ext cx="727075" cy="90000"/>
            </a:xfrm>
            <a:prstGeom prst="rect">
              <a:avLst/>
            </a:prstGeom>
            <a:solidFill>
              <a:srgbClr val="FF5781"/>
            </a:solidFill>
            <a:ln w="9525" algn="ctr">
              <a:noFill/>
              <a:miter lim="800000"/>
              <a:headEnd/>
              <a:tailEnd/>
            </a:ln>
          </p:spPr>
          <p:txBody>
            <a:bodyPr wrap="none" anchor="ctr"/>
            <a:lstStyle/>
            <a:p>
              <a:endParaRPr lang="en-US" dirty="0"/>
            </a:p>
          </p:txBody>
        </p:sp>
        <p:cxnSp>
          <p:nvCxnSpPr>
            <p:cNvPr id="12" name="Straight Connector 11"/>
            <p:cNvCxnSpPr/>
            <p:nvPr/>
          </p:nvCxnSpPr>
          <p:spPr bwMode="auto">
            <a:xfrm rot="16200000" flipH="1">
              <a:off x="-413000" y="3257800"/>
              <a:ext cx="1080000" cy="0"/>
            </a:xfrm>
            <a:prstGeom prst="line">
              <a:avLst/>
            </a:prstGeom>
            <a:noFill/>
            <a:ln w="12700" cap="flat" cmpd="sng" algn="ctr">
              <a:solidFill>
                <a:srgbClr val="FF5781"/>
              </a:solidFill>
              <a:prstDash val="solid"/>
              <a:round/>
              <a:headEnd type="none" w="med" len="med"/>
              <a:tailEnd type="none" w="med" len="med"/>
            </a:ln>
            <a:effectLst/>
          </p:spPr>
        </p:cxnSp>
      </p:grpSp>
      <p:sp>
        <p:nvSpPr>
          <p:cNvPr id="15" name="Rectangle 14"/>
          <p:cNvSpPr/>
          <p:nvPr/>
        </p:nvSpPr>
        <p:spPr bwMode="auto">
          <a:xfrm>
            <a:off x="0" y="4229100"/>
            <a:ext cx="266700" cy="108000"/>
          </a:xfrm>
          <a:prstGeom prst="rect">
            <a:avLst/>
          </a:prstGeom>
          <a:solidFill>
            <a:srgbClr val="FF94A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34" charset="0"/>
            </a:endParaRPr>
          </a:p>
        </p:txBody>
      </p:sp>
      <p:sp>
        <p:nvSpPr>
          <p:cNvPr id="16" name="Rectangle 2"/>
          <p:cNvSpPr>
            <a:spLocks noChangeArrowheads="1"/>
          </p:cNvSpPr>
          <p:nvPr/>
        </p:nvSpPr>
        <p:spPr bwMode="auto">
          <a:xfrm>
            <a:off x="71438" y="4451350"/>
            <a:ext cx="9072562" cy="444500"/>
          </a:xfrm>
          <a:prstGeom prst="rect">
            <a:avLst/>
          </a:prstGeom>
          <a:noFill/>
          <a:ln w="9525">
            <a:noFill/>
            <a:miter lim="800000"/>
            <a:headEnd/>
            <a:tailEnd/>
          </a:ln>
        </p:spPr>
        <p:txBody>
          <a:bodyPr/>
          <a:lstStyle/>
          <a:p>
            <a:pPr marL="457200" indent="-457200" algn="l">
              <a:lnSpc>
                <a:spcPts val="3000"/>
              </a:lnSpc>
              <a:spcBef>
                <a:spcPct val="30000"/>
              </a:spcBef>
              <a:buClr>
                <a:srgbClr val="FF2E62"/>
              </a:buClr>
              <a:buAutoNum type="alphaLcParenBoth"/>
              <a:tabLst>
                <a:tab pos="1519238" algn="l"/>
              </a:tabLst>
            </a:pPr>
            <a:r>
              <a:rPr lang="en-US" sz="2000" dirty="0">
                <a:solidFill>
                  <a:schemeClr val="tx1"/>
                </a:solidFill>
              </a:rPr>
              <a:t> </a:t>
            </a:r>
          </a:p>
        </p:txBody>
      </p:sp>
      <p:graphicFrame>
        <p:nvGraphicFramePr>
          <p:cNvPr id="283658" name="Object 4"/>
          <p:cNvGraphicFramePr>
            <a:graphicFrameLocks noChangeAspect="1"/>
          </p:cNvGraphicFramePr>
          <p:nvPr/>
        </p:nvGraphicFramePr>
        <p:xfrm>
          <a:off x="762921" y="2459038"/>
          <a:ext cx="4594225" cy="776287"/>
        </p:xfrm>
        <a:graphic>
          <a:graphicData uri="http://schemas.openxmlformats.org/presentationml/2006/ole">
            <mc:AlternateContent xmlns:mc="http://schemas.openxmlformats.org/markup-compatibility/2006">
              <mc:Choice xmlns:v="urn:schemas-microsoft-com:vml" Requires="v">
                <p:oleObj spid="_x0000_s232470" name="Equation" r:id="rId3" imgW="2552400" imgH="431640" progId="Equation.DSMT4">
                  <p:embed/>
                </p:oleObj>
              </mc:Choice>
              <mc:Fallback>
                <p:oleObj name="Equation" r:id="rId3" imgW="2552400" imgH="43164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921" y="2459038"/>
                        <a:ext cx="4594225" cy="7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5"/>
          <p:cNvGraphicFramePr>
            <a:graphicFrameLocks noChangeAspect="1"/>
          </p:cNvGraphicFramePr>
          <p:nvPr/>
        </p:nvGraphicFramePr>
        <p:xfrm>
          <a:off x="687387" y="4297363"/>
          <a:ext cx="4729163" cy="892175"/>
        </p:xfrm>
        <a:graphic>
          <a:graphicData uri="http://schemas.openxmlformats.org/presentationml/2006/ole">
            <mc:AlternateContent xmlns:mc="http://schemas.openxmlformats.org/markup-compatibility/2006">
              <mc:Choice xmlns:v="urn:schemas-microsoft-com:vml" Requires="v">
                <p:oleObj spid="_x0000_s232471" name="Equation" r:id="rId5" imgW="2628720" imgH="495000" progId="Equation.DSMT4">
                  <p:embed/>
                </p:oleObj>
              </mc:Choice>
              <mc:Fallback>
                <p:oleObj name="Equation" r:id="rId5" imgW="2628720" imgH="495000"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387" y="4297363"/>
                        <a:ext cx="4729163"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5"/>
          <p:cNvGraphicFramePr>
            <a:graphicFrameLocks noChangeAspect="1"/>
          </p:cNvGraphicFramePr>
          <p:nvPr/>
        </p:nvGraphicFramePr>
        <p:xfrm>
          <a:off x="5413375" y="4244054"/>
          <a:ext cx="2536825" cy="914400"/>
        </p:xfrm>
        <a:graphic>
          <a:graphicData uri="http://schemas.openxmlformats.org/presentationml/2006/ole">
            <mc:AlternateContent xmlns:mc="http://schemas.openxmlformats.org/markup-compatibility/2006">
              <mc:Choice xmlns:v="urn:schemas-microsoft-com:vml" Requires="v">
                <p:oleObj spid="_x0000_s232472" name="Equation" r:id="rId7" imgW="1409400" imgH="507960" progId="Equation.DSMT4">
                  <p:embed/>
                </p:oleObj>
              </mc:Choice>
              <mc:Fallback>
                <p:oleObj name="Equation" r:id="rId7" imgW="1409400" imgH="50796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3375" y="4244054"/>
                        <a:ext cx="25368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5"/>
          <p:cNvGraphicFramePr>
            <a:graphicFrameLocks noChangeAspect="1"/>
          </p:cNvGraphicFramePr>
          <p:nvPr/>
        </p:nvGraphicFramePr>
        <p:xfrm>
          <a:off x="3015838" y="5153486"/>
          <a:ext cx="1827212" cy="868362"/>
        </p:xfrm>
        <a:graphic>
          <a:graphicData uri="http://schemas.openxmlformats.org/presentationml/2006/ole">
            <mc:AlternateContent xmlns:mc="http://schemas.openxmlformats.org/markup-compatibility/2006">
              <mc:Choice xmlns:v="urn:schemas-microsoft-com:vml" Requires="v">
                <p:oleObj spid="_x0000_s232473" name="Equation" r:id="rId9" imgW="1015920" imgH="482400" progId="Equation.DSMT4">
                  <p:embed/>
                </p:oleObj>
              </mc:Choice>
              <mc:Fallback>
                <p:oleObj name="Equation" r:id="rId9" imgW="1015920" imgH="482400" progId="Equation.DSMT4">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5838" y="5153486"/>
                        <a:ext cx="1827212" cy="86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5"/>
          <p:cNvGraphicFramePr>
            <a:graphicFrameLocks noChangeAspect="1"/>
          </p:cNvGraphicFramePr>
          <p:nvPr/>
        </p:nvGraphicFramePr>
        <p:xfrm>
          <a:off x="4923965" y="5118100"/>
          <a:ext cx="1646237" cy="866775"/>
        </p:xfrm>
        <a:graphic>
          <a:graphicData uri="http://schemas.openxmlformats.org/presentationml/2006/ole">
            <mc:AlternateContent xmlns:mc="http://schemas.openxmlformats.org/markup-compatibility/2006">
              <mc:Choice xmlns:v="urn:schemas-microsoft-com:vml" Requires="v">
                <p:oleObj spid="_x0000_s232474" name="Equation" r:id="rId11" imgW="914400" imgH="482400" progId="Equation.DSMT4">
                  <p:embed/>
                </p:oleObj>
              </mc:Choice>
              <mc:Fallback>
                <p:oleObj name="Equation" r:id="rId11" imgW="914400" imgH="482400" progId="Equation.DSMT4">
                  <p:embed/>
                  <p:pic>
                    <p:nvPicPr>
                      <p:cNvPr id="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23965" y="5118100"/>
                        <a:ext cx="1646237"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5"/>
          <p:cNvGraphicFramePr>
            <a:graphicFrameLocks noChangeAspect="1"/>
          </p:cNvGraphicFramePr>
          <p:nvPr/>
        </p:nvGraphicFramePr>
        <p:xfrm>
          <a:off x="3028078" y="5921375"/>
          <a:ext cx="1531937" cy="708025"/>
        </p:xfrm>
        <a:graphic>
          <a:graphicData uri="http://schemas.openxmlformats.org/presentationml/2006/ole">
            <mc:AlternateContent xmlns:mc="http://schemas.openxmlformats.org/markup-compatibility/2006">
              <mc:Choice xmlns:v="urn:schemas-microsoft-com:vml" Requires="v">
                <p:oleObj spid="_x0000_s232475" name="Equation" r:id="rId13" imgW="850680" imgH="393480" progId="Equation.DSMT4">
                  <p:embed/>
                </p:oleObj>
              </mc:Choice>
              <mc:Fallback>
                <p:oleObj name="Equation" r:id="rId13" imgW="850680" imgH="393480" progId="Equation.DSMT4">
                  <p:embed/>
                  <p:pic>
                    <p:nvPicPr>
                      <p:cNvPr id="0" name="Picture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28078" y="5921375"/>
                        <a:ext cx="1531937"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1000"/>
                                        <p:tgtEl>
                                          <p:spTgt spid="9">
                                            <p:txEl>
                                              <p:pRg st="0" end="0"/>
                                            </p:txEl>
                                          </p:spTgt>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283658"/>
                                        </p:tgtEl>
                                        <p:attrNameLst>
                                          <p:attrName>style.visibility</p:attrName>
                                        </p:attrNameLst>
                                      </p:cBhvr>
                                      <p:to>
                                        <p:strVal val="visible"/>
                                      </p:to>
                                    </p:set>
                                    <p:animEffect transition="in" filter="fade">
                                      <p:cBhvr>
                                        <p:cTn id="15" dur="1000"/>
                                        <p:tgtEl>
                                          <p:spTgt spid="28365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xEl>
                                              <p:pRg st="4" end="4"/>
                                            </p:txEl>
                                          </p:spTgt>
                                        </p:tgtEl>
                                        <p:attrNameLst>
                                          <p:attrName>style.visibility</p:attrName>
                                        </p:attrNameLst>
                                      </p:cBhvr>
                                      <p:to>
                                        <p:strVal val="visible"/>
                                      </p:to>
                                    </p:set>
                                    <p:animEffect transition="in" filter="fade">
                                      <p:cBhvr>
                                        <p:cTn id="20" dur="1000"/>
                                        <p:tgtEl>
                                          <p:spTgt spid="9">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Effect transition="in" filter="fade">
                                      <p:cBhvr>
                                        <p:cTn id="25" dur="1000"/>
                                        <p:tgtEl>
                                          <p:spTgt spid="9">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slide(fromLeft)">
                                      <p:cBhvr>
                                        <p:cTn id="30" dur="500"/>
                                        <p:tgtEl>
                                          <p:spTgt spid="15"/>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6">
                                            <p:txEl>
                                              <p:pRg st="0" end="0"/>
                                            </p:txEl>
                                          </p:spTgt>
                                        </p:tgtEl>
                                        <p:attrNameLst>
                                          <p:attrName>style.visibility</p:attrName>
                                        </p:attrNameLst>
                                      </p:cBhvr>
                                      <p:to>
                                        <p:strVal val="visible"/>
                                      </p:to>
                                    </p:set>
                                    <p:animEffect transition="in" filter="fade">
                                      <p:cBhvr>
                                        <p:cTn id="34" dur="1000"/>
                                        <p:tgtEl>
                                          <p:spTgt spid="16">
                                            <p:txEl>
                                              <p:pRg st="0" end="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10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10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1000"/>
                                        <p:tgtEl>
                                          <p:spTgt spid="23"/>
                                        </p:tgtEl>
                                      </p:cBhvr>
                                    </p:animEffect>
                                  </p:childTnLst>
                                </p:cTn>
                              </p:par>
                            </p:childTnLst>
                          </p:cTn>
                        </p:par>
                        <p:par>
                          <p:cTn id="58" fill="hold">
                            <p:stCondLst>
                              <p:cond delay="1000"/>
                            </p:stCondLst>
                            <p:childTnLst>
                              <p:par>
                                <p:cTn id="59" presetID="54" presetClass="entr" presetSubtype="0" accel="100000" fill="hold" grpId="0" nodeType="after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p:cTn id="61" dur="1000" fill="hold"/>
                                        <p:tgtEl>
                                          <p:spTgt spid="25"/>
                                        </p:tgtEl>
                                        <p:attrNameLst>
                                          <p:attrName>ppt_w</p:attrName>
                                        </p:attrNameLst>
                                      </p:cBhvr>
                                      <p:tavLst>
                                        <p:tav tm="0">
                                          <p:val>
                                            <p:strVal val="#ppt_w*0.05"/>
                                          </p:val>
                                        </p:tav>
                                        <p:tav tm="100000">
                                          <p:val>
                                            <p:strVal val="#ppt_w"/>
                                          </p:val>
                                        </p:tav>
                                      </p:tavLst>
                                    </p:anim>
                                    <p:anim calcmode="lin" valueType="num">
                                      <p:cBhvr>
                                        <p:cTn id="62" dur="1000" fill="hold"/>
                                        <p:tgtEl>
                                          <p:spTgt spid="25"/>
                                        </p:tgtEl>
                                        <p:attrNameLst>
                                          <p:attrName>ppt_h</p:attrName>
                                        </p:attrNameLst>
                                      </p:cBhvr>
                                      <p:tavLst>
                                        <p:tav tm="0">
                                          <p:val>
                                            <p:strVal val="#ppt_h"/>
                                          </p:val>
                                        </p:tav>
                                        <p:tav tm="100000">
                                          <p:val>
                                            <p:strVal val="#ppt_h"/>
                                          </p:val>
                                        </p:tav>
                                      </p:tavLst>
                                    </p:anim>
                                    <p:anim calcmode="lin" valueType="num">
                                      <p:cBhvr>
                                        <p:cTn id="63" dur="1000" fill="hold"/>
                                        <p:tgtEl>
                                          <p:spTgt spid="25"/>
                                        </p:tgtEl>
                                        <p:attrNameLst>
                                          <p:attrName>ppt_x</p:attrName>
                                        </p:attrNameLst>
                                      </p:cBhvr>
                                      <p:tavLst>
                                        <p:tav tm="0">
                                          <p:val>
                                            <p:strVal val="#ppt_x-.2"/>
                                          </p:val>
                                        </p:tav>
                                        <p:tav tm="100000">
                                          <p:val>
                                            <p:strVal val="#ppt_x"/>
                                          </p:val>
                                        </p:tav>
                                      </p:tavLst>
                                    </p:anim>
                                    <p:anim calcmode="lin" valueType="num">
                                      <p:cBhvr>
                                        <p:cTn id="64" dur="1000" fill="hold"/>
                                        <p:tgtEl>
                                          <p:spTgt spid="25"/>
                                        </p:tgtEl>
                                        <p:attrNameLst>
                                          <p:attrName>ppt_y</p:attrName>
                                        </p:attrNameLst>
                                      </p:cBhvr>
                                      <p:tavLst>
                                        <p:tav tm="0">
                                          <p:val>
                                            <p:strVal val="#ppt_y"/>
                                          </p:val>
                                        </p:tav>
                                        <p:tav tm="100000">
                                          <p:val>
                                            <p:strVal val="#ppt_y"/>
                                          </p:val>
                                        </p:tav>
                                      </p:tavLst>
                                    </p:anim>
                                    <p:animEffect transition="in" filter="fade">
                                      <p:cBhvr>
                                        <p:cTn id="65"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9" grpId="0" uiExpand="1" build="p"/>
      <p:bldP spid="15" grpId="0" animBg="1"/>
      <p:bldP spid="1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Joint Probability Distributions</a:t>
            </a:r>
          </a:p>
        </p:txBody>
      </p:sp>
      <p:sp>
        <p:nvSpPr>
          <p:cNvPr id="22"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3.4</a:t>
            </a:r>
          </a:p>
        </p:txBody>
      </p:sp>
      <p:sp>
        <p:nvSpPr>
          <p:cNvPr id="26"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Joint Probability Distributions</a:t>
            </a:r>
          </a:p>
        </p:txBody>
      </p:sp>
      <p:sp>
        <p:nvSpPr>
          <p:cNvPr id="8" name="Rectangle 7"/>
          <p:cNvSpPr/>
          <p:nvPr/>
        </p:nvSpPr>
        <p:spPr bwMode="auto">
          <a:xfrm>
            <a:off x="0" y="832006"/>
            <a:ext cx="266700" cy="108000"/>
          </a:xfrm>
          <a:prstGeom prst="rect">
            <a:avLst/>
          </a:prstGeom>
          <a:solidFill>
            <a:srgbClr val="FF94A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34" charset="0"/>
            </a:endParaRPr>
          </a:p>
        </p:txBody>
      </p:sp>
      <p:sp>
        <p:nvSpPr>
          <p:cNvPr id="9" name="Rectangle 2"/>
          <p:cNvSpPr>
            <a:spLocks noChangeArrowheads="1"/>
          </p:cNvSpPr>
          <p:nvPr/>
        </p:nvSpPr>
        <p:spPr bwMode="auto">
          <a:xfrm>
            <a:off x="71438" y="895350"/>
            <a:ext cx="9072562" cy="444500"/>
          </a:xfrm>
          <a:prstGeom prst="rect">
            <a:avLst/>
          </a:prstGeom>
          <a:noFill/>
          <a:ln w="9525">
            <a:noFill/>
            <a:miter lim="800000"/>
            <a:headEnd/>
            <a:tailEnd/>
          </a:ln>
        </p:spPr>
        <p:txBody>
          <a:bodyPr/>
          <a:lstStyle/>
          <a:p>
            <a:pPr marL="457200" indent="-457200" algn="l">
              <a:lnSpc>
                <a:spcPts val="3000"/>
              </a:lnSpc>
              <a:spcBef>
                <a:spcPct val="30000"/>
              </a:spcBef>
              <a:buClr>
                <a:srgbClr val="FF2E62"/>
              </a:buClr>
              <a:buFont typeface="Wingdings" pitchFamily="2" charset="2"/>
              <a:buAutoNum type="alphaLcParenBoth" startAt="2"/>
              <a:tabLst>
                <a:tab pos="1519238" algn="l"/>
              </a:tabLst>
            </a:pPr>
            <a:r>
              <a:rPr lang="en-US" sz="2000" dirty="0">
                <a:solidFill>
                  <a:schemeClr val="tx1"/>
                </a:solidFill>
              </a:rPr>
              <a:t>Find </a:t>
            </a:r>
            <a:r>
              <a:rPr lang="en-US" sz="2000" i="1" dirty="0">
                <a:solidFill>
                  <a:schemeClr val="tx1"/>
                </a:solidFill>
              </a:rPr>
              <a:t>P</a:t>
            </a:r>
            <a:r>
              <a:rPr lang="en-US" sz="2000" dirty="0">
                <a:solidFill>
                  <a:schemeClr val="tx1"/>
                </a:solidFill>
              </a:rPr>
              <a:t>[(</a:t>
            </a:r>
            <a:r>
              <a:rPr lang="en-US" sz="2000" i="1" dirty="0">
                <a:solidFill>
                  <a:schemeClr val="tx1"/>
                </a:solidFill>
              </a:rPr>
              <a:t>X</a:t>
            </a:r>
            <a:r>
              <a:rPr lang="en-US" sz="2000" dirty="0">
                <a:solidFill>
                  <a:schemeClr val="tx1"/>
                </a:solidFill>
              </a:rPr>
              <a:t>,</a:t>
            </a:r>
            <a:r>
              <a:rPr lang="en-US" sz="800" dirty="0">
                <a:solidFill>
                  <a:schemeClr val="tx1"/>
                </a:solidFill>
              </a:rPr>
              <a:t> </a:t>
            </a:r>
            <a:r>
              <a:rPr lang="en-US" sz="2000" i="1" dirty="0">
                <a:solidFill>
                  <a:schemeClr val="tx1"/>
                </a:solidFill>
              </a:rPr>
              <a:t>Y</a:t>
            </a:r>
            <a:r>
              <a:rPr lang="en-US" sz="2000" dirty="0">
                <a:solidFill>
                  <a:schemeClr val="tx1"/>
                </a:solidFill>
              </a:rPr>
              <a:t>)</a:t>
            </a:r>
            <a:r>
              <a:rPr lang="en-US" sz="800" dirty="0"/>
              <a:t> </a:t>
            </a:r>
            <a:r>
              <a:rPr lang="en-US" sz="2000" b="1" dirty="0">
                <a:solidFill>
                  <a:schemeClr val="bg2">
                    <a:lumMod val="50000"/>
                  </a:schemeClr>
                </a:solidFill>
                <a:sym typeface="Symbol" pitchFamily="18" charset="2"/>
              </a:rPr>
              <a:t></a:t>
            </a:r>
            <a:r>
              <a:rPr lang="en-US" sz="800" dirty="0">
                <a:solidFill>
                  <a:schemeClr val="bg2">
                    <a:lumMod val="50000"/>
                  </a:schemeClr>
                </a:solidFill>
                <a:sym typeface="Symbol" pitchFamily="18" charset="2"/>
              </a:rPr>
              <a:t> </a:t>
            </a:r>
            <a:r>
              <a:rPr lang="en-US" sz="2000" i="1" dirty="0">
                <a:solidFill>
                  <a:schemeClr val="tx1"/>
                </a:solidFill>
              </a:rPr>
              <a:t>A</a:t>
            </a:r>
            <a:r>
              <a:rPr lang="en-US" sz="2000" dirty="0">
                <a:solidFill>
                  <a:schemeClr val="tx1"/>
                </a:solidFill>
              </a:rPr>
              <a:t>], where </a:t>
            </a:r>
            <a:r>
              <a:rPr lang="en-US" sz="2000" i="1" dirty="0">
                <a:solidFill>
                  <a:schemeClr val="tx1"/>
                </a:solidFill>
              </a:rPr>
              <a:t>A</a:t>
            </a:r>
            <a:r>
              <a:rPr lang="en-US" sz="2000" dirty="0">
                <a:solidFill>
                  <a:schemeClr val="tx1"/>
                </a:solidFill>
              </a:rPr>
              <a:t> is {(</a:t>
            </a:r>
            <a:r>
              <a:rPr lang="en-US" sz="2000" i="1" dirty="0">
                <a:solidFill>
                  <a:schemeClr val="tx1"/>
                </a:solidFill>
              </a:rPr>
              <a:t>x</a:t>
            </a:r>
            <a:r>
              <a:rPr lang="en-US" sz="2000" dirty="0">
                <a:solidFill>
                  <a:schemeClr val="tx1"/>
                </a:solidFill>
              </a:rPr>
              <a:t>,</a:t>
            </a:r>
            <a:r>
              <a:rPr lang="en-US" sz="800" dirty="0">
                <a:solidFill>
                  <a:schemeClr val="tx1"/>
                </a:solidFill>
              </a:rPr>
              <a:t> </a:t>
            </a:r>
            <a:r>
              <a:rPr lang="en-US" sz="2000" i="1" dirty="0">
                <a:solidFill>
                  <a:schemeClr val="tx1"/>
                </a:solidFill>
              </a:rPr>
              <a:t>y</a:t>
            </a:r>
            <a:r>
              <a:rPr lang="en-US" sz="2000" dirty="0">
                <a:solidFill>
                  <a:schemeClr val="tx1"/>
                </a:solidFill>
              </a:rPr>
              <a:t>)|0</a:t>
            </a:r>
            <a:r>
              <a:rPr lang="en-US" sz="800" dirty="0">
                <a:solidFill>
                  <a:schemeClr val="tx1"/>
                </a:solidFill>
              </a:rPr>
              <a:t> </a:t>
            </a:r>
            <a:r>
              <a:rPr lang="en-US" sz="2000" dirty="0">
                <a:solidFill>
                  <a:schemeClr val="tx1"/>
                </a:solidFill>
              </a:rPr>
              <a:t>&lt;</a:t>
            </a:r>
            <a:r>
              <a:rPr lang="en-US" sz="800" dirty="0">
                <a:solidFill>
                  <a:schemeClr val="tx1"/>
                </a:solidFill>
              </a:rPr>
              <a:t> </a:t>
            </a:r>
            <a:r>
              <a:rPr lang="en-US" sz="2000" i="1" dirty="0">
                <a:solidFill>
                  <a:schemeClr val="tx1"/>
                </a:solidFill>
              </a:rPr>
              <a:t>x</a:t>
            </a:r>
            <a:r>
              <a:rPr lang="en-US" sz="800" i="1" dirty="0">
                <a:solidFill>
                  <a:schemeClr val="tx1"/>
                </a:solidFill>
              </a:rPr>
              <a:t> </a:t>
            </a:r>
            <a:r>
              <a:rPr lang="en-US" sz="2000" i="1" dirty="0">
                <a:solidFill>
                  <a:schemeClr val="tx1"/>
                </a:solidFill>
              </a:rPr>
              <a:t>&lt;</a:t>
            </a:r>
            <a:r>
              <a:rPr lang="en-US" sz="800" i="1" dirty="0">
                <a:solidFill>
                  <a:schemeClr val="tx1"/>
                </a:solidFill>
              </a:rPr>
              <a:t> </a:t>
            </a:r>
            <a:r>
              <a:rPr lang="en-US" sz="2000" dirty="0">
                <a:solidFill>
                  <a:schemeClr val="tx1"/>
                </a:solidFill>
              </a:rPr>
              <a:t>1/2</a:t>
            </a:r>
            <a:r>
              <a:rPr lang="en-US" sz="2000" dirty="0">
                <a:solidFill>
                  <a:schemeClr val="bg2">
                    <a:lumMod val="50000"/>
                  </a:schemeClr>
                </a:solidFill>
              </a:rPr>
              <a:t>,</a:t>
            </a:r>
            <a:r>
              <a:rPr lang="en-US" sz="2000" dirty="0">
                <a:solidFill>
                  <a:schemeClr val="tx1"/>
                </a:solidFill>
              </a:rPr>
              <a:t> 1/4</a:t>
            </a:r>
            <a:r>
              <a:rPr lang="en-US" sz="800" dirty="0">
                <a:solidFill>
                  <a:schemeClr val="tx1"/>
                </a:solidFill>
              </a:rPr>
              <a:t> </a:t>
            </a:r>
            <a:r>
              <a:rPr lang="en-US" sz="2000" dirty="0">
                <a:solidFill>
                  <a:schemeClr val="tx1"/>
                </a:solidFill>
              </a:rPr>
              <a:t>&lt;</a:t>
            </a:r>
            <a:r>
              <a:rPr lang="en-US" sz="800" dirty="0">
                <a:solidFill>
                  <a:schemeClr val="tx1"/>
                </a:solidFill>
              </a:rPr>
              <a:t> </a:t>
            </a:r>
            <a:r>
              <a:rPr lang="en-US" sz="2000" i="1" dirty="0">
                <a:solidFill>
                  <a:schemeClr val="tx1"/>
                </a:solidFill>
              </a:rPr>
              <a:t>y</a:t>
            </a:r>
            <a:r>
              <a:rPr lang="en-US" sz="800" dirty="0">
                <a:solidFill>
                  <a:schemeClr val="tx1"/>
                </a:solidFill>
              </a:rPr>
              <a:t> </a:t>
            </a:r>
            <a:r>
              <a:rPr lang="en-US" sz="2000" dirty="0">
                <a:solidFill>
                  <a:schemeClr val="tx1"/>
                </a:solidFill>
              </a:rPr>
              <a:t>&lt;</a:t>
            </a:r>
            <a:r>
              <a:rPr lang="en-US" sz="800" dirty="0">
                <a:solidFill>
                  <a:schemeClr val="tx1"/>
                </a:solidFill>
              </a:rPr>
              <a:t> </a:t>
            </a:r>
            <a:r>
              <a:rPr lang="en-US" sz="2000" dirty="0">
                <a:solidFill>
                  <a:schemeClr val="tx1"/>
                </a:solidFill>
              </a:rPr>
              <a:t>1/2}.</a:t>
            </a:r>
          </a:p>
        </p:txBody>
      </p:sp>
      <p:graphicFrame>
        <p:nvGraphicFramePr>
          <p:cNvPr id="2" name="Object 5"/>
          <p:cNvGraphicFramePr>
            <a:graphicFrameLocks noChangeAspect="1"/>
          </p:cNvGraphicFramePr>
          <p:nvPr/>
        </p:nvGraphicFramePr>
        <p:xfrm>
          <a:off x="5272088" y="1984375"/>
          <a:ext cx="2722562" cy="936625"/>
        </p:xfrm>
        <a:graphic>
          <a:graphicData uri="http://schemas.openxmlformats.org/presentationml/2006/ole">
            <mc:AlternateContent xmlns:mc="http://schemas.openxmlformats.org/markup-compatibility/2006">
              <mc:Choice xmlns:v="urn:schemas-microsoft-com:vml" Requires="v">
                <p:oleObj spid="_x0000_s215064" name="Equation" r:id="rId3" imgW="1511280" imgH="520560" progId="Equation.DSMT4">
                  <p:embed/>
                </p:oleObj>
              </mc:Choice>
              <mc:Fallback>
                <p:oleObj name="Equation" r:id="rId3" imgW="1511280" imgH="5205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2088" y="1984375"/>
                        <a:ext cx="2722562"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4"/>
          <p:cNvGraphicFramePr>
            <a:graphicFrameLocks noChangeAspect="1"/>
          </p:cNvGraphicFramePr>
          <p:nvPr/>
        </p:nvGraphicFramePr>
        <p:xfrm>
          <a:off x="2349294" y="3023521"/>
          <a:ext cx="2009775" cy="890588"/>
        </p:xfrm>
        <a:graphic>
          <a:graphicData uri="http://schemas.openxmlformats.org/presentationml/2006/ole">
            <mc:AlternateContent xmlns:mc="http://schemas.openxmlformats.org/markup-compatibility/2006">
              <mc:Choice xmlns:v="urn:schemas-microsoft-com:vml" Requires="v">
                <p:oleObj spid="_x0000_s215065" name="Equation" r:id="rId5" imgW="1117440" imgH="495000" progId="Equation.DSMT4">
                  <p:embed/>
                </p:oleObj>
              </mc:Choice>
              <mc:Fallback>
                <p:oleObj name="Equation" r:id="rId5" imgW="1117440" imgH="49500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9294" y="3023521"/>
                        <a:ext cx="2009775" cy="89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5"/>
          <p:cNvGraphicFramePr>
            <a:graphicFrameLocks noChangeAspect="1"/>
          </p:cNvGraphicFramePr>
          <p:nvPr/>
        </p:nvGraphicFramePr>
        <p:xfrm>
          <a:off x="4438650" y="2999042"/>
          <a:ext cx="1873250" cy="889000"/>
        </p:xfrm>
        <a:graphic>
          <a:graphicData uri="http://schemas.openxmlformats.org/presentationml/2006/ole">
            <mc:AlternateContent xmlns:mc="http://schemas.openxmlformats.org/markup-compatibility/2006">
              <mc:Choice xmlns:v="urn:schemas-microsoft-com:vml" Requires="v">
                <p:oleObj spid="_x0000_s215066" name="Equation" r:id="rId7" imgW="1041120" imgH="495000" progId="Equation.DSMT4">
                  <p:embed/>
                </p:oleObj>
              </mc:Choice>
              <mc:Fallback>
                <p:oleObj name="Equation" r:id="rId7" imgW="1041120" imgH="495000"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38650" y="2999042"/>
                        <a:ext cx="187325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6"/>
          <p:cNvGraphicFramePr>
            <a:graphicFrameLocks noChangeAspect="1"/>
          </p:cNvGraphicFramePr>
          <p:nvPr/>
        </p:nvGraphicFramePr>
        <p:xfrm>
          <a:off x="2349500" y="4043363"/>
          <a:ext cx="3041650" cy="774700"/>
        </p:xfrm>
        <a:graphic>
          <a:graphicData uri="http://schemas.openxmlformats.org/presentationml/2006/ole">
            <mc:AlternateContent xmlns:mc="http://schemas.openxmlformats.org/markup-compatibility/2006">
              <mc:Choice xmlns:v="urn:schemas-microsoft-com:vml" Requires="v">
                <p:oleObj spid="_x0000_s215067" name="Equation" r:id="rId9" imgW="1688760" imgH="431640" progId="Equation.DSMT4">
                  <p:embed/>
                </p:oleObj>
              </mc:Choice>
              <mc:Fallback>
                <p:oleObj name="Equation" r:id="rId9" imgW="1688760" imgH="431640" progId="Equation.DSMT4">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49500" y="4043363"/>
                        <a:ext cx="304165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7"/>
          <p:cNvGraphicFramePr>
            <a:graphicFrameLocks noChangeAspect="1"/>
          </p:cNvGraphicFramePr>
          <p:nvPr/>
        </p:nvGraphicFramePr>
        <p:xfrm>
          <a:off x="749094" y="1473200"/>
          <a:ext cx="4413250" cy="458788"/>
        </p:xfrm>
        <a:graphic>
          <a:graphicData uri="http://schemas.openxmlformats.org/presentationml/2006/ole">
            <mc:AlternateContent xmlns:mc="http://schemas.openxmlformats.org/markup-compatibility/2006">
              <mc:Choice xmlns:v="urn:schemas-microsoft-com:vml" Requires="v">
                <p:oleObj spid="_x0000_s215068" name="Equation" r:id="rId11" imgW="2450880" imgH="253800" progId="Equation.DSMT4">
                  <p:embed/>
                </p:oleObj>
              </mc:Choice>
              <mc:Fallback>
                <p:oleObj name="Equation" r:id="rId11" imgW="2450880" imgH="253800" progId="Equation.DSMT4">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9094" y="1473200"/>
                        <a:ext cx="441325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7"/>
          <p:cNvGraphicFramePr>
            <a:graphicFrameLocks noChangeAspect="1"/>
          </p:cNvGraphicFramePr>
          <p:nvPr/>
        </p:nvGraphicFramePr>
        <p:xfrm>
          <a:off x="2337770" y="2041525"/>
          <a:ext cx="2833687" cy="893763"/>
        </p:xfrm>
        <a:graphic>
          <a:graphicData uri="http://schemas.openxmlformats.org/presentationml/2006/ole">
            <mc:AlternateContent xmlns:mc="http://schemas.openxmlformats.org/markup-compatibility/2006">
              <mc:Choice xmlns:v="urn:schemas-microsoft-com:vml" Requires="v">
                <p:oleObj spid="_x0000_s215069" name="Equation" r:id="rId13" imgW="1574640" imgH="495000" progId="Equation.DSMT4">
                  <p:embed/>
                </p:oleObj>
              </mc:Choice>
              <mc:Fallback>
                <p:oleObj name="Equation" r:id="rId13" imgW="1574640" imgH="49500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37770" y="2041525"/>
                        <a:ext cx="2833687" cy="89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Rectangle 17"/>
          <p:cNvSpPr/>
          <p:nvPr/>
        </p:nvSpPr>
        <p:spPr bwMode="auto">
          <a:xfrm>
            <a:off x="2615994" y="4984544"/>
            <a:ext cx="540000" cy="71120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34" charset="0"/>
            </a:endParaRPr>
          </a:p>
        </p:txBody>
      </p:sp>
      <p:graphicFrame>
        <p:nvGraphicFramePr>
          <p:cNvPr id="19" name="Object 6"/>
          <p:cNvGraphicFramePr>
            <a:graphicFrameLocks noChangeAspect="1"/>
          </p:cNvGraphicFramePr>
          <p:nvPr/>
        </p:nvGraphicFramePr>
        <p:xfrm>
          <a:off x="2349706" y="4973638"/>
          <a:ext cx="800100" cy="706437"/>
        </p:xfrm>
        <a:graphic>
          <a:graphicData uri="http://schemas.openxmlformats.org/presentationml/2006/ole">
            <mc:AlternateContent xmlns:mc="http://schemas.openxmlformats.org/markup-compatibility/2006">
              <mc:Choice xmlns:v="urn:schemas-microsoft-com:vml" Requires="v">
                <p:oleObj spid="_x0000_s215070" name="Equation" r:id="rId15" imgW="444240" imgH="393480" progId="Equation.DSMT4">
                  <p:embed/>
                </p:oleObj>
              </mc:Choice>
              <mc:Fallback>
                <p:oleObj name="Equation" r:id="rId15" imgW="444240" imgH="393480" progId="Equation.DSMT4">
                  <p:embed/>
                  <p:pic>
                    <p:nvPicPr>
                      <p:cNvPr id="0" name="Object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49706" y="4973638"/>
                        <a:ext cx="800100"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1000"/>
                                        <p:tgtEl>
                                          <p:spTgt spid="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10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10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childTnLst>
                                </p:cTn>
                              </p:par>
                            </p:childTnLst>
                          </p:cTn>
                        </p:par>
                        <p:par>
                          <p:cTn id="47" fill="hold">
                            <p:stCondLst>
                              <p:cond delay="1000"/>
                            </p:stCondLst>
                            <p:childTnLst>
                              <p:par>
                                <p:cTn id="48" presetID="54" presetClass="entr" presetSubtype="0" accel="100000" fill="hold" grpId="0" nodeType="after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p:cTn id="50" dur="1000" fill="hold"/>
                                        <p:tgtEl>
                                          <p:spTgt spid="18"/>
                                        </p:tgtEl>
                                        <p:attrNameLst>
                                          <p:attrName>ppt_w</p:attrName>
                                        </p:attrNameLst>
                                      </p:cBhvr>
                                      <p:tavLst>
                                        <p:tav tm="0">
                                          <p:val>
                                            <p:strVal val="#ppt_w*0.05"/>
                                          </p:val>
                                        </p:tav>
                                        <p:tav tm="100000">
                                          <p:val>
                                            <p:strVal val="#ppt_w"/>
                                          </p:val>
                                        </p:tav>
                                      </p:tavLst>
                                    </p:anim>
                                    <p:anim calcmode="lin" valueType="num">
                                      <p:cBhvr>
                                        <p:cTn id="51" dur="1000" fill="hold"/>
                                        <p:tgtEl>
                                          <p:spTgt spid="18"/>
                                        </p:tgtEl>
                                        <p:attrNameLst>
                                          <p:attrName>ppt_h</p:attrName>
                                        </p:attrNameLst>
                                      </p:cBhvr>
                                      <p:tavLst>
                                        <p:tav tm="0">
                                          <p:val>
                                            <p:strVal val="#ppt_h"/>
                                          </p:val>
                                        </p:tav>
                                        <p:tav tm="100000">
                                          <p:val>
                                            <p:strVal val="#ppt_h"/>
                                          </p:val>
                                        </p:tav>
                                      </p:tavLst>
                                    </p:anim>
                                    <p:anim calcmode="lin" valueType="num">
                                      <p:cBhvr>
                                        <p:cTn id="52" dur="1000" fill="hold"/>
                                        <p:tgtEl>
                                          <p:spTgt spid="18"/>
                                        </p:tgtEl>
                                        <p:attrNameLst>
                                          <p:attrName>ppt_x</p:attrName>
                                        </p:attrNameLst>
                                      </p:cBhvr>
                                      <p:tavLst>
                                        <p:tav tm="0">
                                          <p:val>
                                            <p:strVal val="#ppt_x-.2"/>
                                          </p:val>
                                        </p:tav>
                                        <p:tav tm="100000">
                                          <p:val>
                                            <p:strVal val="#ppt_x"/>
                                          </p:val>
                                        </p:tav>
                                      </p:tavLst>
                                    </p:anim>
                                    <p:anim calcmode="lin" valueType="num">
                                      <p:cBhvr>
                                        <p:cTn id="53" dur="1000" fill="hold"/>
                                        <p:tgtEl>
                                          <p:spTgt spid="18"/>
                                        </p:tgtEl>
                                        <p:attrNameLst>
                                          <p:attrName>ppt_y</p:attrName>
                                        </p:attrNameLst>
                                      </p:cBhvr>
                                      <p:tavLst>
                                        <p:tav tm="0">
                                          <p:val>
                                            <p:strVal val="#ppt_y"/>
                                          </p:val>
                                        </p:tav>
                                        <p:tav tm="100000">
                                          <p:val>
                                            <p:strVal val="#ppt_y"/>
                                          </p:val>
                                        </p:tav>
                                      </p:tavLst>
                                    </p:anim>
                                    <p:animEffect transition="in" filter="fade">
                                      <p:cBhvr>
                                        <p:cTn id="54"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build="p"/>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Marginal Probability Distributions</a:t>
            </a:r>
          </a:p>
        </p:txBody>
      </p:sp>
      <p:sp>
        <p:nvSpPr>
          <p:cNvPr id="22"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3.4</a:t>
            </a:r>
          </a:p>
        </p:txBody>
      </p:sp>
      <p:sp>
        <p:nvSpPr>
          <p:cNvPr id="26"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Joint Probability Distributions</a:t>
            </a:r>
          </a:p>
        </p:txBody>
      </p:sp>
      <p:sp>
        <p:nvSpPr>
          <p:cNvPr id="8" name="Rectangle 2"/>
          <p:cNvSpPr>
            <a:spLocks noChangeArrowheads="1"/>
          </p:cNvSpPr>
          <p:nvPr/>
        </p:nvSpPr>
        <p:spPr bwMode="auto">
          <a:xfrm>
            <a:off x="71438" y="863806"/>
            <a:ext cx="9072562" cy="653844"/>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The </a:t>
            </a:r>
            <a:r>
              <a:rPr lang="en-US" sz="2000" b="1" dirty="0">
                <a:solidFill>
                  <a:schemeClr val="tx1"/>
                </a:solidFill>
              </a:rPr>
              <a:t>marginal probability distribution functions </a:t>
            </a:r>
            <a:r>
              <a:rPr lang="en-US" sz="2000" dirty="0">
                <a:solidFill>
                  <a:schemeClr val="tx1"/>
                </a:solidFill>
              </a:rPr>
              <a:t>of </a:t>
            </a:r>
            <a:r>
              <a:rPr lang="en-US" sz="2000" i="1" dirty="0">
                <a:solidFill>
                  <a:schemeClr val="tx1"/>
                </a:solidFill>
              </a:rPr>
              <a:t>X</a:t>
            </a:r>
            <a:r>
              <a:rPr lang="en-US" sz="2000" dirty="0">
                <a:solidFill>
                  <a:schemeClr val="tx1"/>
                </a:solidFill>
              </a:rPr>
              <a:t> alone and of </a:t>
            </a:r>
            <a:r>
              <a:rPr lang="en-US" sz="2000" i="1" dirty="0">
                <a:solidFill>
                  <a:schemeClr val="tx1"/>
                </a:solidFill>
              </a:rPr>
              <a:t>Y</a:t>
            </a:r>
            <a:r>
              <a:rPr lang="en-US" sz="2000" dirty="0">
                <a:solidFill>
                  <a:schemeClr val="tx1"/>
                </a:solidFill>
              </a:rPr>
              <a:t> alone are</a:t>
            </a:r>
          </a:p>
        </p:txBody>
      </p:sp>
      <p:graphicFrame>
        <p:nvGraphicFramePr>
          <p:cNvPr id="10" name="Object 9"/>
          <p:cNvGraphicFramePr>
            <a:graphicFrameLocks noChangeAspect="1"/>
          </p:cNvGraphicFramePr>
          <p:nvPr/>
        </p:nvGraphicFramePr>
        <p:xfrm>
          <a:off x="793750" y="1517650"/>
          <a:ext cx="5305425" cy="636588"/>
        </p:xfrm>
        <a:graphic>
          <a:graphicData uri="http://schemas.openxmlformats.org/presentationml/2006/ole">
            <mc:AlternateContent xmlns:mc="http://schemas.openxmlformats.org/markup-compatibility/2006">
              <mc:Choice xmlns:v="urn:schemas-microsoft-com:vml" Requires="v">
                <p:oleObj spid="_x0000_s214026" name="Equation" r:id="rId3" imgW="2946240" imgH="355320" progId="Equation.DSMT4">
                  <p:embed/>
                </p:oleObj>
              </mc:Choice>
              <mc:Fallback>
                <p:oleObj name="Equation" r:id="rId3" imgW="2946240" imgH="35532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750" y="1517650"/>
                        <a:ext cx="5305425" cy="63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Rectangle 2"/>
          <p:cNvSpPr>
            <a:spLocks noChangeArrowheads="1"/>
          </p:cNvSpPr>
          <p:nvPr/>
        </p:nvSpPr>
        <p:spPr bwMode="auto">
          <a:xfrm>
            <a:off x="71438" y="2095706"/>
            <a:ext cx="9072562" cy="298244"/>
          </a:xfrm>
          <a:prstGeom prst="rect">
            <a:avLst/>
          </a:prstGeom>
          <a:noFill/>
          <a:ln w="9525">
            <a:noFill/>
            <a:miter lim="800000"/>
            <a:headEnd/>
            <a:tailEnd/>
          </a:ln>
        </p:spPr>
        <p:txBody>
          <a:bodyPr/>
          <a:lstStyle/>
          <a:p>
            <a:pPr marL="265113" algn="l">
              <a:lnSpc>
                <a:spcPct val="80000"/>
              </a:lnSpc>
              <a:spcBef>
                <a:spcPct val="30000"/>
              </a:spcBef>
              <a:buClr>
                <a:srgbClr val="FF2E62"/>
              </a:buClr>
            </a:pPr>
            <a:r>
              <a:rPr lang="en-US" sz="2000" dirty="0">
                <a:solidFill>
                  <a:schemeClr val="tx1"/>
                </a:solidFill>
              </a:rPr>
              <a:t>for the </a:t>
            </a:r>
            <a:r>
              <a:rPr lang="en-US" sz="2000" u="sng" dirty="0">
                <a:solidFill>
                  <a:schemeClr val="tx1"/>
                </a:solidFill>
              </a:rPr>
              <a:t>discrete</a:t>
            </a:r>
            <a:r>
              <a:rPr lang="en-US" sz="2000" dirty="0">
                <a:solidFill>
                  <a:schemeClr val="tx1"/>
                </a:solidFill>
              </a:rPr>
              <a:t> case, and</a:t>
            </a:r>
          </a:p>
        </p:txBody>
      </p:sp>
      <p:graphicFrame>
        <p:nvGraphicFramePr>
          <p:cNvPr id="13" name="Object 12"/>
          <p:cNvGraphicFramePr>
            <a:graphicFrameLocks noChangeAspect="1"/>
          </p:cNvGraphicFramePr>
          <p:nvPr/>
        </p:nvGraphicFramePr>
        <p:xfrm>
          <a:off x="764254" y="2540206"/>
          <a:ext cx="5260975" cy="841375"/>
        </p:xfrm>
        <a:graphic>
          <a:graphicData uri="http://schemas.openxmlformats.org/presentationml/2006/ole">
            <mc:AlternateContent xmlns:mc="http://schemas.openxmlformats.org/markup-compatibility/2006">
              <mc:Choice xmlns:v="urn:schemas-microsoft-com:vml" Requires="v">
                <p:oleObj spid="_x0000_s214027" name="Equation" r:id="rId5" imgW="2920680" imgH="469800" progId="Equation.DSMT4">
                  <p:embed/>
                </p:oleObj>
              </mc:Choice>
              <mc:Fallback>
                <p:oleObj name="Equation" r:id="rId5" imgW="2920680" imgH="4698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4254" y="2540206"/>
                        <a:ext cx="5260975"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Rectangle 2"/>
          <p:cNvSpPr>
            <a:spLocks noChangeArrowheads="1"/>
          </p:cNvSpPr>
          <p:nvPr/>
        </p:nvSpPr>
        <p:spPr bwMode="auto">
          <a:xfrm>
            <a:off x="71438" y="3281314"/>
            <a:ext cx="9072562" cy="298244"/>
          </a:xfrm>
          <a:prstGeom prst="rect">
            <a:avLst/>
          </a:prstGeom>
          <a:noFill/>
          <a:ln w="9525">
            <a:noFill/>
            <a:miter lim="800000"/>
            <a:headEnd/>
            <a:tailEnd/>
          </a:ln>
        </p:spPr>
        <p:txBody>
          <a:bodyPr/>
          <a:lstStyle/>
          <a:p>
            <a:pPr marL="265113" algn="l">
              <a:lnSpc>
                <a:spcPct val="80000"/>
              </a:lnSpc>
              <a:spcBef>
                <a:spcPct val="30000"/>
              </a:spcBef>
              <a:buClr>
                <a:srgbClr val="FF2E62"/>
              </a:buClr>
            </a:pPr>
            <a:r>
              <a:rPr lang="en-US" sz="2000" dirty="0">
                <a:solidFill>
                  <a:schemeClr val="tx1"/>
                </a:solidFill>
              </a:rPr>
              <a:t>for the </a:t>
            </a:r>
            <a:r>
              <a:rPr lang="en-US" sz="2000" u="sng" dirty="0">
                <a:solidFill>
                  <a:schemeClr val="tx1"/>
                </a:solidFill>
              </a:rPr>
              <a:t>continuous</a:t>
            </a:r>
            <a:r>
              <a:rPr lang="en-US" sz="2000" dirty="0">
                <a:solidFill>
                  <a:schemeClr val="tx1"/>
                </a:solidFill>
              </a:rPr>
              <a:t> case.</a:t>
            </a:r>
          </a:p>
        </p:txBody>
      </p:sp>
      <p:sp>
        <p:nvSpPr>
          <p:cNvPr id="15" name="Rectangle 14"/>
          <p:cNvSpPr/>
          <p:nvPr/>
        </p:nvSpPr>
        <p:spPr bwMode="auto">
          <a:xfrm>
            <a:off x="82344" y="850900"/>
            <a:ext cx="8964000" cy="2844800"/>
          </a:xfrm>
          <a:prstGeom prst="rect">
            <a:avLst/>
          </a:prstGeom>
          <a:noFill/>
          <a:ln w="19050" cap="flat" cmpd="sng" algn="ctr">
            <a:solidFill>
              <a:srgbClr val="FF2E6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34" charset="0"/>
            </a:endParaRPr>
          </a:p>
        </p:txBody>
      </p:sp>
      <p:sp>
        <p:nvSpPr>
          <p:cNvPr id="16" name="Rectangle 2"/>
          <p:cNvSpPr>
            <a:spLocks noChangeArrowheads="1"/>
          </p:cNvSpPr>
          <p:nvPr/>
        </p:nvSpPr>
        <p:spPr bwMode="auto">
          <a:xfrm>
            <a:off x="71438" y="4362450"/>
            <a:ext cx="9072562" cy="1022350"/>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The term </a:t>
            </a:r>
            <a:r>
              <a:rPr lang="en-US" sz="2000" i="1" dirty="0">
                <a:solidFill>
                  <a:schemeClr val="tx1"/>
                </a:solidFill>
              </a:rPr>
              <a:t>marginal</a:t>
            </a:r>
            <a:r>
              <a:rPr lang="en-US" sz="2000" dirty="0">
                <a:solidFill>
                  <a:schemeClr val="tx1"/>
                </a:solidFill>
              </a:rPr>
              <a:t> is used here because, in discrete case, the values of </a:t>
            </a:r>
            <a:r>
              <a:rPr lang="en-US" sz="2000" i="1" dirty="0">
                <a:solidFill>
                  <a:schemeClr val="tx1"/>
                </a:solidFill>
              </a:rPr>
              <a:t>g</a:t>
            </a:r>
            <a:r>
              <a:rPr lang="en-US" sz="2000" dirty="0">
                <a:solidFill>
                  <a:schemeClr val="tx1"/>
                </a:solidFill>
              </a:rPr>
              <a:t>(</a:t>
            </a:r>
            <a:r>
              <a:rPr lang="en-US" sz="2000" i="1" dirty="0">
                <a:solidFill>
                  <a:schemeClr val="tx1"/>
                </a:solidFill>
              </a:rPr>
              <a:t>x</a:t>
            </a:r>
            <a:r>
              <a:rPr lang="en-US" sz="2000" dirty="0">
                <a:solidFill>
                  <a:schemeClr val="tx1"/>
                </a:solidFill>
              </a:rPr>
              <a:t>) and </a:t>
            </a:r>
            <a:r>
              <a:rPr lang="en-US" sz="2000" i="1" dirty="0">
                <a:solidFill>
                  <a:schemeClr val="tx1"/>
                </a:solidFill>
              </a:rPr>
              <a:t>h</a:t>
            </a:r>
            <a:r>
              <a:rPr lang="en-US" sz="2000" dirty="0">
                <a:solidFill>
                  <a:schemeClr val="tx1"/>
                </a:solidFill>
              </a:rPr>
              <a:t>(</a:t>
            </a:r>
            <a:r>
              <a:rPr lang="en-US" sz="2000" i="1" dirty="0">
                <a:solidFill>
                  <a:schemeClr val="tx1"/>
                </a:solidFill>
              </a:rPr>
              <a:t>y</a:t>
            </a:r>
            <a:r>
              <a:rPr lang="en-US" sz="2000" dirty="0">
                <a:solidFill>
                  <a:schemeClr val="tx1"/>
                </a:solidFill>
              </a:rPr>
              <a:t>) are just the marginal totals of the respective columns and rows when the values of </a:t>
            </a:r>
            <a:r>
              <a:rPr lang="en-US" sz="2000" i="1" dirty="0">
                <a:solidFill>
                  <a:schemeClr val="tx1"/>
                </a:solidFill>
              </a:rPr>
              <a:t>f</a:t>
            </a:r>
            <a:r>
              <a:rPr lang="en-US" sz="2000" dirty="0">
                <a:solidFill>
                  <a:schemeClr val="tx1"/>
                </a:solidFill>
              </a:rPr>
              <a:t>(</a:t>
            </a:r>
            <a:r>
              <a:rPr lang="en-US" sz="2000" i="1" dirty="0">
                <a:solidFill>
                  <a:schemeClr val="tx1"/>
                </a:solidFill>
              </a:rPr>
              <a:t>x</a:t>
            </a:r>
            <a:r>
              <a:rPr lang="en-US" sz="2000" dirty="0">
                <a:solidFill>
                  <a:schemeClr val="tx1"/>
                </a:solidFill>
              </a:rPr>
              <a:t>,</a:t>
            </a:r>
            <a:r>
              <a:rPr lang="en-US" sz="800" dirty="0">
                <a:solidFill>
                  <a:schemeClr val="tx1"/>
                </a:solidFill>
              </a:rPr>
              <a:t> </a:t>
            </a:r>
            <a:r>
              <a:rPr lang="en-US" sz="2000" i="1" dirty="0">
                <a:solidFill>
                  <a:schemeClr val="tx1"/>
                </a:solidFill>
              </a:rPr>
              <a:t>y</a:t>
            </a:r>
            <a:r>
              <a:rPr lang="en-US" sz="2000" dirty="0">
                <a:solidFill>
                  <a:schemeClr val="tx1"/>
                </a:solidFill>
              </a:rPr>
              <a:t>) are displayed in a rectangular table.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1000"/>
                                        <p:tgtEl>
                                          <p:spTgt spid="1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fade">
                                      <p:cBhvr>
                                        <p:cTn id="22" dur="1000"/>
                                        <p:tgtEl>
                                          <p:spTgt spid="14">
                                            <p:txEl>
                                              <p:pRg st="0" end="0"/>
                                            </p:txEl>
                                          </p:spTgt>
                                        </p:tgtEl>
                                      </p:cBhvr>
                                    </p:animEffect>
                                  </p:childTnLst>
                                </p:cTn>
                              </p:par>
                            </p:childTnLst>
                          </p:cTn>
                        </p:par>
                        <p:par>
                          <p:cTn id="23" fill="hold">
                            <p:stCondLst>
                              <p:cond delay="1000"/>
                            </p:stCondLst>
                            <p:childTnLst>
                              <p:par>
                                <p:cTn id="24" presetID="54" presetClass="entr" presetSubtype="0" accel="100000"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p:cTn id="26" dur="1000" fill="hold"/>
                                        <p:tgtEl>
                                          <p:spTgt spid="15"/>
                                        </p:tgtEl>
                                        <p:attrNameLst>
                                          <p:attrName>ppt_w</p:attrName>
                                        </p:attrNameLst>
                                      </p:cBhvr>
                                      <p:tavLst>
                                        <p:tav tm="0">
                                          <p:val>
                                            <p:strVal val="#ppt_w*0.05"/>
                                          </p:val>
                                        </p:tav>
                                        <p:tav tm="100000">
                                          <p:val>
                                            <p:strVal val="#ppt_w"/>
                                          </p:val>
                                        </p:tav>
                                      </p:tavLst>
                                    </p:anim>
                                    <p:anim calcmode="lin" valueType="num">
                                      <p:cBhvr>
                                        <p:cTn id="27" dur="1000" fill="hold"/>
                                        <p:tgtEl>
                                          <p:spTgt spid="15"/>
                                        </p:tgtEl>
                                        <p:attrNameLst>
                                          <p:attrName>ppt_h</p:attrName>
                                        </p:attrNameLst>
                                      </p:cBhvr>
                                      <p:tavLst>
                                        <p:tav tm="0">
                                          <p:val>
                                            <p:strVal val="#ppt_h"/>
                                          </p:val>
                                        </p:tav>
                                        <p:tav tm="100000">
                                          <p:val>
                                            <p:strVal val="#ppt_h"/>
                                          </p:val>
                                        </p:tav>
                                      </p:tavLst>
                                    </p:anim>
                                    <p:anim calcmode="lin" valueType="num">
                                      <p:cBhvr>
                                        <p:cTn id="28" dur="1000" fill="hold"/>
                                        <p:tgtEl>
                                          <p:spTgt spid="15"/>
                                        </p:tgtEl>
                                        <p:attrNameLst>
                                          <p:attrName>ppt_x</p:attrName>
                                        </p:attrNameLst>
                                      </p:cBhvr>
                                      <p:tavLst>
                                        <p:tav tm="0">
                                          <p:val>
                                            <p:strVal val="#ppt_x-.2"/>
                                          </p:val>
                                        </p:tav>
                                        <p:tav tm="100000">
                                          <p:val>
                                            <p:strVal val="#ppt_x"/>
                                          </p:val>
                                        </p:tav>
                                      </p:tavLst>
                                    </p:anim>
                                    <p:anim calcmode="lin" valueType="num">
                                      <p:cBhvr>
                                        <p:cTn id="29" dur="1000" fill="hold"/>
                                        <p:tgtEl>
                                          <p:spTgt spid="15"/>
                                        </p:tgtEl>
                                        <p:attrNameLst>
                                          <p:attrName>ppt_y</p:attrName>
                                        </p:attrNameLst>
                                      </p:cBhvr>
                                      <p:tavLst>
                                        <p:tav tm="0">
                                          <p:val>
                                            <p:strVal val="#ppt_y"/>
                                          </p:val>
                                        </p:tav>
                                        <p:tav tm="100000">
                                          <p:val>
                                            <p:strVal val="#ppt_y"/>
                                          </p:val>
                                        </p:tav>
                                      </p:tavLst>
                                    </p:anim>
                                    <p:animEffect transition="in" filter="fade">
                                      <p:cBhvr>
                                        <p:cTn id="30" dur="10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fade">
                                      <p:cBhvr>
                                        <p:cTn id="35" dur="10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2" grpId="0" build="p"/>
      <p:bldP spid="14" grpId="0" build="p"/>
      <p:bldP spid="15" grpId="0" animBg="1"/>
      <p:bldP spid="1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bwMode="auto">
          <a:xfrm>
            <a:off x="2735902" y="2453712"/>
            <a:ext cx="432000" cy="72000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34" charset="0"/>
            </a:endParaRPr>
          </a:p>
        </p:txBody>
      </p:sp>
      <p:sp>
        <p:nvSpPr>
          <p:cNvPr id="34" name="Rectangle 33"/>
          <p:cNvSpPr/>
          <p:nvPr/>
        </p:nvSpPr>
        <p:spPr bwMode="auto">
          <a:xfrm>
            <a:off x="2572644" y="4007468"/>
            <a:ext cx="432000" cy="72000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34" charset="0"/>
            </a:endParaRPr>
          </a:p>
        </p:txBody>
      </p:sp>
      <p:sp>
        <p:nvSpPr>
          <p:cNvPr id="35" name="Rectangle 34"/>
          <p:cNvSpPr/>
          <p:nvPr/>
        </p:nvSpPr>
        <p:spPr bwMode="auto">
          <a:xfrm>
            <a:off x="2424958" y="5399754"/>
            <a:ext cx="432000" cy="72000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34" charset="0"/>
            </a:endParaRPr>
          </a:p>
        </p:txBody>
      </p:sp>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Marginal Probability Distributions</a:t>
            </a:r>
          </a:p>
        </p:txBody>
      </p:sp>
      <p:sp>
        <p:nvSpPr>
          <p:cNvPr id="22"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3.4</a:t>
            </a:r>
          </a:p>
        </p:txBody>
      </p:sp>
      <p:sp>
        <p:nvSpPr>
          <p:cNvPr id="26"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Joint Probability Distributions</a:t>
            </a:r>
          </a:p>
        </p:txBody>
      </p:sp>
      <p:pic>
        <p:nvPicPr>
          <p:cNvPr id="15" name="Picture 4"/>
          <p:cNvPicPr>
            <a:picLocks noChangeAspect="1" noChangeArrowheads="1"/>
          </p:cNvPicPr>
          <p:nvPr/>
        </p:nvPicPr>
        <p:blipFill>
          <a:blip r:embed="rId3"/>
          <a:srcRect/>
          <a:stretch>
            <a:fillRect/>
          </a:stretch>
        </p:blipFill>
        <p:spPr bwMode="auto">
          <a:xfrm>
            <a:off x="5092700" y="2398431"/>
            <a:ext cx="3924300" cy="1875119"/>
          </a:xfrm>
          <a:prstGeom prst="rect">
            <a:avLst/>
          </a:prstGeom>
          <a:noFill/>
          <a:ln w="9525">
            <a:noFill/>
            <a:miter lim="800000"/>
            <a:headEnd/>
            <a:tailEnd/>
          </a:ln>
          <a:effectLst/>
        </p:spPr>
      </p:pic>
      <p:sp>
        <p:nvSpPr>
          <p:cNvPr id="16" name="Rectangle 2"/>
          <p:cNvSpPr>
            <a:spLocks noChangeArrowheads="1"/>
          </p:cNvSpPr>
          <p:nvPr/>
        </p:nvSpPr>
        <p:spPr bwMode="auto">
          <a:xfrm>
            <a:off x="71438" y="1061354"/>
            <a:ext cx="9072562" cy="604600"/>
          </a:xfrm>
          <a:prstGeom prst="rect">
            <a:avLst/>
          </a:prstGeom>
          <a:noFill/>
          <a:ln w="9525">
            <a:noFill/>
            <a:miter lim="800000"/>
            <a:headEnd/>
            <a:tailEnd/>
          </a:ln>
        </p:spPr>
        <p:txBody>
          <a:bodyPr/>
          <a:lstStyle/>
          <a:p>
            <a:pPr algn="l">
              <a:lnSpc>
                <a:spcPct val="80000"/>
              </a:lnSpc>
              <a:spcBef>
                <a:spcPct val="30000"/>
              </a:spcBef>
              <a:buClr>
                <a:srgbClr val="FF2E62"/>
              </a:buClr>
            </a:pPr>
            <a:r>
              <a:rPr lang="en-US" sz="2000" dirty="0">
                <a:solidFill>
                  <a:schemeClr val="tx1"/>
                </a:solidFill>
              </a:rPr>
              <a:t>Show that the column and row totals from the “</a:t>
            </a:r>
            <a:r>
              <a:rPr lang="en-US" sz="2000" i="1" dirty="0">
                <a:solidFill>
                  <a:schemeClr val="tx1"/>
                </a:solidFill>
              </a:rPr>
              <a:t>ballpoint pens</a:t>
            </a:r>
            <a:r>
              <a:rPr lang="en-US" sz="2000" dirty="0">
                <a:solidFill>
                  <a:schemeClr val="tx1"/>
                </a:solidFill>
              </a:rPr>
              <a:t>” example give the marginal distribution of </a:t>
            </a:r>
            <a:r>
              <a:rPr lang="en-US" sz="2000" i="1" dirty="0">
                <a:solidFill>
                  <a:schemeClr val="tx1"/>
                </a:solidFill>
              </a:rPr>
              <a:t>X</a:t>
            </a:r>
            <a:r>
              <a:rPr lang="en-US" sz="2000" dirty="0">
                <a:solidFill>
                  <a:schemeClr val="tx1"/>
                </a:solidFill>
              </a:rPr>
              <a:t> alone and of </a:t>
            </a:r>
            <a:r>
              <a:rPr lang="en-US" sz="2000" i="1" dirty="0">
                <a:solidFill>
                  <a:schemeClr val="tx1"/>
                </a:solidFill>
              </a:rPr>
              <a:t>Y</a:t>
            </a:r>
            <a:r>
              <a:rPr lang="en-US" sz="2000" dirty="0">
                <a:solidFill>
                  <a:schemeClr val="tx1"/>
                </a:solidFill>
              </a:rPr>
              <a:t> alone.</a:t>
            </a:r>
          </a:p>
        </p:txBody>
      </p:sp>
      <p:grpSp>
        <p:nvGrpSpPr>
          <p:cNvPr id="17" name="Group 16"/>
          <p:cNvGrpSpPr/>
          <p:nvPr/>
        </p:nvGrpSpPr>
        <p:grpSpPr>
          <a:xfrm>
            <a:off x="0" y="806450"/>
            <a:ext cx="727075" cy="720000"/>
            <a:chOff x="0" y="2701370"/>
            <a:chExt cx="727075" cy="720000"/>
          </a:xfrm>
        </p:grpSpPr>
        <p:sp>
          <p:nvSpPr>
            <p:cNvPr id="18" name="Rectangle 17"/>
            <p:cNvSpPr>
              <a:spLocks noChangeArrowheads="1"/>
            </p:cNvSpPr>
            <p:nvPr/>
          </p:nvSpPr>
          <p:spPr bwMode="auto">
            <a:xfrm>
              <a:off x="0" y="2850050"/>
              <a:ext cx="727075" cy="90000"/>
            </a:xfrm>
            <a:prstGeom prst="rect">
              <a:avLst/>
            </a:prstGeom>
            <a:solidFill>
              <a:srgbClr val="FF5781"/>
            </a:solidFill>
            <a:ln w="9525" algn="ctr">
              <a:noFill/>
              <a:miter lim="800000"/>
              <a:headEnd/>
              <a:tailEnd/>
            </a:ln>
          </p:spPr>
          <p:txBody>
            <a:bodyPr wrap="none" anchor="ctr"/>
            <a:lstStyle/>
            <a:p>
              <a:endParaRPr lang="en-US" dirty="0"/>
            </a:p>
          </p:txBody>
        </p:sp>
        <p:cxnSp>
          <p:nvCxnSpPr>
            <p:cNvPr id="19" name="Straight Connector 18"/>
            <p:cNvCxnSpPr/>
            <p:nvPr/>
          </p:nvCxnSpPr>
          <p:spPr bwMode="auto">
            <a:xfrm rot="16200000" flipH="1">
              <a:off x="-233000" y="3061370"/>
              <a:ext cx="720000" cy="0"/>
            </a:xfrm>
            <a:prstGeom prst="line">
              <a:avLst/>
            </a:prstGeom>
            <a:noFill/>
            <a:ln w="12700" cap="flat" cmpd="sng" algn="ctr">
              <a:solidFill>
                <a:srgbClr val="FF5781"/>
              </a:solidFill>
              <a:prstDash val="solid"/>
              <a:round/>
              <a:headEnd type="none" w="med" len="med"/>
              <a:tailEnd type="none" w="med" len="med"/>
            </a:ln>
            <a:effectLst/>
          </p:spPr>
        </p:cxnSp>
      </p:grpSp>
      <p:graphicFrame>
        <p:nvGraphicFramePr>
          <p:cNvPr id="283658" name="Object 4"/>
          <p:cNvGraphicFramePr>
            <a:graphicFrameLocks noChangeAspect="1"/>
          </p:cNvGraphicFramePr>
          <p:nvPr/>
        </p:nvGraphicFramePr>
        <p:xfrm>
          <a:off x="530225" y="1739900"/>
          <a:ext cx="1746250" cy="711200"/>
        </p:xfrm>
        <a:graphic>
          <a:graphicData uri="http://schemas.openxmlformats.org/presentationml/2006/ole">
            <mc:AlternateContent xmlns:mc="http://schemas.openxmlformats.org/markup-compatibility/2006">
              <mc:Choice xmlns:v="urn:schemas-microsoft-com:vml" Requires="v">
                <p:oleObj spid="_x0000_s243743" name="Equation" r:id="rId4" imgW="1091880" imgH="444240" progId="Equation.DSMT4">
                  <p:embed/>
                </p:oleObj>
              </mc:Choice>
              <mc:Fallback>
                <p:oleObj name="Equation" r:id="rId4" imgW="1091880" imgH="44424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225" y="1739900"/>
                        <a:ext cx="174625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4"/>
          <p:cNvGraphicFramePr>
            <a:graphicFrameLocks noChangeAspect="1"/>
          </p:cNvGraphicFramePr>
          <p:nvPr/>
        </p:nvGraphicFramePr>
        <p:xfrm>
          <a:off x="1035305" y="2489200"/>
          <a:ext cx="2092325" cy="628650"/>
        </p:xfrm>
        <a:graphic>
          <a:graphicData uri="http://schemas.openxmlformats.org/presentationml/2006/ole">
            <mc:AlternateContent xmlns:mc="http://schemas.openxmlformats.org/markup-compatibility/2006">
              <mc:Choice xmlns:v="urn:schemas-microsoft-com:vml" Requires="v">
                <p:oleObj spid="_x0000_s243744" name="Equation" r:id="rId6" imgW="1307880" imgH="393480" progId="Equation.DSMT4">
                  <p:embed/>
                </p:oleObj>
              </mc:Choice>
              <mc:Fallback>
                <p:oleObj name="Equation" r:id="rId6" imgW="1307880" imgH="39348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5305" y="2489200"/>
                        <a:ext cx="209232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4"/>
          <p:cNvGraphicFramePr>
            <a:graphicFrameLocks noChangeAspect="1"/>
          </p:cNvGraphicFramePr>
          <p:nvPr/>
        </p:nvGraphicFramePr>
        <p:xfrm>
          <a:off x="2260600" y="1917700"/>
          <a:ext cx="2660650" cy="325438"/>
        </p:xfrm>
        <a:graphic>
          <a:graphicData uri="http://schemas.openxmlformats.org/presentationml/2006/ole">
            <mc:AlternateContent xmlns:mc="http://schemas.openxmlformats.org/markup-compatibility/2006">
              <mc:Choice xmlns:v="urn:schemas-microsoft-com:vml" Requires="v">
                <p:oleObj spid="_x0000_s243745" name="Equation" r:id="rId8" imgW="1663560" imgH="203040" progId="Equation.DSMT4">
                  <p:embed/>
                </p:oleObj>
              </mc:Choice>
              <mc:Fallback>
                <p:oleObj name="Equation" r:id="rId8" imgW="1663560" imgH="203040" progId="Equation.DSMT4">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60600" y="1917700"/>
                        <a:ext cx="2660650"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Rectangle 23"/>
          <p:cNvSpPr/>
          <p:nvPr/>
        </p:nvSpPr>
        <p:spPr bwMode="auto">
          <a:xfrm>
            <a:off x="0" y="1784350"/>
            <a:ext cx="266700" cy="108000"/>
          </a:xfrm>
          <a:prstGeom prst="rect">
            <a:avLst/>
          </a:prstGeom>
          <a:solidFill>
            <a:srgbClr val="FF94A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34" charset="0"/>
            </a:endParaRPr>
          </a:p>
        </p:txBody>
      </p:sp>
      <p:graphicFrame>
        <p:nvGraphicFramePr>
          <p:cNvPr id="25" name="Object 4"/>
          <p:cNvGraphicFramePr>
            <a:graphicFrameLocks noChangeAspect="1"/>
          </p:cNvGraphicFramePr>
          <p:nvPr/>
        </p:nvGraphicFramePr>
        <p:xfrm>
          <a:off x="569913" y="3340100"/>
          <a:ext cx="1665287" cy="711200"/>
        </p:xfrm>
        <a:graphic>
          <a:graphicData uri="http://schemas.openxmlformats.org/presentationml/2006/ole">
            <mc:AlternateContent xmlns:mc="http://schemas.openxmlformats.org/markup-compatibility/2006">
              <mc:Choice xmlns:v="urn:schemas-microsoft-com:vml" Requires="v">
                <p:oleObj spid="_x0000_s243746" name="Equation" r:id="rId10" imgW="1041120" imgH="444240" progId="Equation.DSMT4">
                  <p:embed/>
                </p:oleObj>
              </mc:Choice>
              <mc:Fallback>
                <p:oleObj name="Equation" r:id="rId10" imgW="1041120" imgH="444240" progId="Equation.DSMT4">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9913" y="3340100"/>
                        <a:ext cx="1665287"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 name="Object 4"/>
          <p:cNvGraphicFramePr>
            <a:graphicFrameLocks noChangeAspect="1"/>
          </p:cNvGraphicFramePr>
          <p:nvPr/>
        </p:nvGraphicFramePr>
        <p:xfrm>
          <a:off x="1030082" y="4044950"/>
          <a:ext cx="1951037" cy="628650"/>
        </p:xfrm>
        <a:graphic>
          <a:graphicData uri="http://schemas.openxmlformats.org/presentationml/2006/ole">
            <mc:AlternateContent xmlns:mc="http://schemas.openxmlformats.org/markup-compatibility/2006">
              <mc:Choice xmlns:v="urn:schemas-microsoft-com:vml" Requires="v">
                <p:oleObj spid="_x0000_s243747" name="Equation" r:id="rId12" imgW="1218960" imgH="393480" progId="Equation.DSMT4">
                  <p:embed/>
                </p:oleObj>
              </mc:Choice>
              <mc:Fallback>
                <p:oleObj name="Equation" r:id="rId12" imgW="1218960" imgH="393480" progId="Equation.DSMT4">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30082" y="4044950"/>
                        <a:ext cx="1951037"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4"/>
          <p:cNvGraphicFramePr>
            <a:graphicFrameLocks noChangeAspect="1"/>
          </p:cNvGraphicFramePr>
          <p:nvPr/>
        </p:nvGraphicFramePr>
        <p:xfrm>
          <a:off x="2246264" y="3517900"/>
          <a:ext cx="2538413" cy="325438"/>
        </p:xfrm>
        <a:graphic>
          <a:graphicData uri="http://schemas.openxmlformats.org/presentationml/2006/ole">
            <mc:AlternateContent xmlns:mc="http://schemas.openxmlformats.org/markup-compatibility/2006">
              <mc:Choice xmlns:v="urn:schemas-microsoft-com:vml" Requires="v">
                <p:oleObj spid="_x0000_s243748" name="Equation" r:id="rId14" imgW="1587240" imgH="203040" progId="Equation.DSMT4">
                  <p:embed/>
                </p:oleObj>
              </mc:Choice>
              <mc:Fallback>
                <p:oleObj name="Equation" r:id="rId14" imgW="1587240" imgH="203040" progId="Equation.DSMT4">
                  <p:embed/>
                  <p:pic>
                    <p:nvPicPr>
                      <p:cNvPr id="0" name="Picture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46264" y="3517900"/>
                        <a:ext cx="2538413"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 name="Object 4"/>
          <p:cNvGraphicFramePr>
            <a:graphicFrameLocks noChangeAspect="1"/>
          </p:cNvGraphicFramePr>
          <p:nvPr/>
        </p:nvGraphicFramePr>
        <p:xfrm>
          <a:off x="527050" y="4762294"/>
          <a:ext cx="1746250" cy="711200"/>
        </p:xfrm>
        <a:graphic>
          <a:graphicData uri="http://schemas.openxmlformats.org/presentationml/2006/ole">
            <mc:AlternateContent xmlns:mc="http://schemas.openxmlformats.org/markup-compatibility/2006">
              <mc:Choice xmlns:v="urn:schemas-microsoft-com:vml" Requires="v">
                <p:oleObj spid="_x0000_s243749" name="Equation" r:id="rId16" imgW="1091880" imgH="444240" progId="Equation.DSMT4">
                  <p:embed/>
                </p:oleObj>
              </mc:Choice>
              <mc:Fallback>
                <p:oleObj name="Equation" r:id="rId16" imgW="1091880" imgH="444240" progId="Equation.DSMT4">
                  <p:embed/>
                  <p:pic>
                    <p:nvPicPr>
                      <p:cNvPr id="0" name="Picture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27050" y="4762294"/>
                        <a:ext cx="174625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 name="Object 4"/>
          <p:cNvGraphicFramePr>
            <a:graphicFrameLocks noChangeAspect="1"/>
          </p:cNvGraphicFramePr>
          <p:nvPr/>
        </p:nvGraphicFramePr>
        <p:xfrm>
          <a:off x="1015334" y="5422900"/>
          <a:ext cx="1808162" cy="628650"/>
        </p:xfrm>
        <a:graphic>
          <a:graphicData uri="http://schemas.openxmlformats.org/presentationml/2006/ole">
            <mc:AlternateContent xmlns:mc="http://schemas.openxmlformats.org/markup-compatibility/2006">
              <mc:Choice xmlns:v="urn:schemas-microsoft-com:vml" Requires="v">
                <p:oleObj spid="_x0000_s243750" name="Equation" r:id="rId18" imgW="1130040" imgH="393480" progId="Equation.DSMT4">
                  <p:embed/>
                </p:oleObj>
              </mc:Choice>
              <mc:Fallback>
                <p:oleObj name="Equation" r:id="rId18" imgW="1130040" imgH="393480" progId="Equation.DSMT4">
                  <p:embed/>
                  <p:pic>
                    <p:nvPicPr>
                      <p:cNvPr id="0" name="Picture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15334" y="5422900"/>
                        <a:ext cx="1808162"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 name="Object 4"/>
          <p:cNvGraphicFramePr>
            <a:graphicFrameLocks noChangeAspect="1"/>
          </p:cNvGraphicFramePr>
          <p:nvPr/>
        </p:nvGraphicFramePr>
        <p:xfrm>
          <a:off x="2260806" y="4940300"/>
          <a:ext cx="2681288" cy="325438"/>
        </p:xfrm>
        <a:graphic>
          <a:graphicData uri="http://schemas.openxmlformats.org/presentationml/2006/ole">
            <mc:AlternateContent xmlns:mc="http://schemas.openxmlformats.org/markup-compatibility/2006">
              <mc:Choice xmlns:v="urn:schemas-microsoft-com:vml" Requires="v">
                <p:oleObj spid="_x0000_s243751" name="Equation" r:id="rId20" imgW="1676160" imgH="203040" progId="Equation.DSMT4">
                  <p:embed/>
                </p:oleObj>
              </mc:Choice>
              <mc:Fallback>
                <p:oleObj name="Equation" r:id="rId20" imgW="1676160" imgH="203040" progId="Equation.DSMT4">
                  <p:embed/>
                  <p:pic>
                    <p:nvPicPr>
                      <p:cNvPr id="0" name="Picture 1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60806" y="4940300"/>
                        <a:ext cx="2681288"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Rectangle 2"/>
          <p:cNvSpPr>
            <a:spLocks noChangeArrowheads="1"/>
          </p:cNvSpPr>
          <p:nvPr/>
        </p:nvSpPr>
        <p:spPr bwMode="auto">
          <a:xfrm>
            <a:off x="4972050" y="4806950"/>
            <a:ext cx="4171950" cy="1377950"/>
          </a:xfrm>
          <a:prstGeom prst="rect">
            <a:avLst/>
          </a:prstGeom>
          <a:noFill/>
          <a:ln w="9525">
            <a:noFill/>
            <a:miter lim="800000"/>
            <a:headEnd/>
            <a:tailEnd/>
          </a:ln>
        </p:spPr>
        <p:txBody>
          <a:bodyPr/>
          <a:lstStyle/>
          <a:p>
            <a:pPr marL="265113" indent="-265113" algn="l">
              <a:lnSpc>
                <a:spcPct val="80000"/>
              </a:lnSpc>
              <a:spcBef>
                <a:spcPct val="30000"/>
              </a:spcBef>
              <a:buClr>
                <a:srgbClr val="FF2E62"/>
              </a:buClr>
              <a:buSzPct val="100000"/>
              <a:buFont typeface="Wingdings" pitchFamily="2" charset="2"/>
              <a:buChar char=""/>
              <a:tabLst>
                <a:tab pos="6002338" algn="l"/>
              </a:tabLst>
            </a:pPr>
            <a:r>
              <a:rPr lang="en-US" sz="1600" b="1" dirty="0">
                <a:solidFill>
                  <a:schemeClr val="tx1"/>
                </a:solidFill>
              </a:rPr>
              <a:t>It is found that the values of </a:t>
            </a:r>
            <a:r>
              <a:rPr lang="en-US" sz="1600" b="1" i="1" dirty="0">
                <a:solidFill>
                  <a:schemeClr val="tx1"/>
                </a:solidFill>
              </a:rPr>
              <a:t>g</a:t>
            </a:r>
            <a:r>
              <a:rPr lang="en-US" sz="1600" b="1" dirty="0">
                <a:solidFill>
                  <a:schemeClr val="tx1"/>
                </a:solidFill>
              </a:rPr>
              <a:t>(</a:t>
            </a:r>
            <a:r>
              <a:rPr lang="en-US" sz="1600" b="1" i="1" dirty="0">
                <a:solidFill>
                  <a:schemeClr val="tx1"/>
                </a:solidFill>
              </a:rPr>
              <a:t>x</a:t>
            </a:r>
            <a:r>
              <a:rPr lang="en-US" sz="1600" b="1" dirty="0">
                <a:solidFill>
                  <a:schemeClr val="tx1"/>
                </a:solidFill>
              </a:rPr>
              <a:t>) are just the column totals of the table above.</a:t>
            </a:r>
          </a:p>
          <a:p>
            <a:pPr marL="265113" indent="-265113" algn="l">
              <a:lnSpc>
                <a:spcPct val="80000"/>
              </a:lnSpc>
              <a:spcBef>
                <a:spcPct val="30000"/>
              </a:spcBef>
              <a:buClr>
                <a:srgbClr val="FF2E62"/>
              </a:buClr>
              <a:buSzPct val="100000"/>
              <a:buFont typeface="Wingdings" pitchFamily="2" charset="2"/>
              <a:buChar char=""/>
              <a:tabLst>
                <a:tab pos="6002338" algn="l"/>
              </a:tabLst>
            </a:pPr>
            <a:r>
              <a:rPr lang="en-US" sz="1600" b="1" dirty="0">
                <a:solidFill>
                  <a:schemeClr val="tx1"/>
                </a:solidFill>
              </a:rPr>
              <a:t>In similar manner we could show that the values of </a:t>
            </a:r>
            <a:r>
              <a:rPr lang="en-US" sz="1600" b="1" i="1" dirty="0">
                <a:solidFill>
                  <a:schemeClr val="tx1"/>
                </a:solidFill>
              </a:rPr>
              <a:t>h</a:t>
            </a:r>
            <a:r>
              <a:rPr lang="en-US" sz="1600" b="1" dirty="0">
                <a:solidFill>
                  <a:schemeClr val="tx1"/>
                </a:solidFill>
              </a:rPr>
              <a:t>(</a:t>
            </a:r>
            <a:r>
              <a:rPr lang="en-US" sz="1600" b="1" i="1" dirty="0">
                <a:solidFill>
                  <a:schemeClr val="tx1"/>
                </a:solidFill>
              </a:rPr>
              <a:t>y</a:t>
            </a:r>
            <a:r>
              <a:rPr lang="en-US" sz="1600" b="1" dirty="0">
                <a:solidFill>
                  <a:schemeClr val="tx1"/>
                </a:solidFill>
              </a:rPr>
              <a:t>) are given by the row totals.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lide(fromLeft)">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Effect transition="in" filter="fade">
                                      <p:cBhvr>
                                        <p:cTn id="11" dur="1000"/>
                                        <p:tgtEl>
                                          <p:spTgt spid="16">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slide(fromLeft)">
                                      <p:cBhvr>
                                        <p:cTn id="19" dur="500"/>
                                        <p:tgtEl>
                                          <p:spTgt spid="24"/>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283658"/>
                                        </p:tgtEl>
                                        <p:attrNameLst>
                                          <p:attrName>style.visibility</p:attrName>
                                        </p:attrNameLst>
                                      </p:cBhvr>
                                      <p:to>
                                        <p:strVal val="visible"/>
                                      </p:to>
                                    </p:set>
                                    <p:animEffect transition="in" filter="fade">
                                      <p:cBhvr>
                                        <p:cTn id="23" dur="1000"/>
                                        <p:tgtEl>
                                          <p:spTgt spid="28365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10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childTnLst>
                                </p:cTn>
                              </p:par>
                            </p:childTnLst>
                          </p:cTn>
                        </p:par>
                        <p:par>
                          <p:cTn id="34" fill="hold">
                            <p:stCondLst>
                              <p:cond delay="1000"/>
                            </p:stCondLst>
                            <p:childTnLst>
                              <p:par>
                                <p:cTn id="35" presetID="54" presetClass="entr" presetSubtype="0" accel="100000"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p:cTn id="37" dur="1000" fill="hold"/>
                                        <p:tgtEl>
                                          <p:spTgt spid="33"/>
                                        </p:tgtEl>
                                        <p:attrNameLst>
                                          <p:attrName>ppt_w</p:attrName>
                                        </p:attrNameLst>
                                      </p:cBhvr>
                                      <p:tavLst>
                                        <p:tav tm="0">
                                          <p:val>
                                            <p:strVal val="#ppt_w*0.05"/>
                                          </p:val>
                                        </p:tav>
                                        <p:tav tm="100000">
                                          <p:val>
                                            <p:strVal val="#ppt_w"/>
                                          </p:val>
                                        </p:tav>
                                      </p:tavLst>
                                    </p:anim>
                                    <p:anim calcmode="lin" valueType="num">
                                      <p:cBhvr>
                                        <p:cTn id="38" dur="1000" fill="hold"/>
                                        <p:tgtEl>
                                          <p:spTgt spid="33"/>
                                        </p:tgtEl>
                                        <p:attrNameLst>
                                          <p:attrName>ppt_h</p:attrName>
                                        </p:attrNameLst>
                                      </p:cBhvr>
                                      <p:tavLst>
                                        <p:tav tm="0">
                                          <p:val>
                                            <p:strVal val="#ppt_h"/>
                                          </p:val>
                                        </p:tav>
                                        <p:tav tm="100000">
                                          <p:val>
                                            <p:strVal val="#ppt_h"/>
                                          </p:val>
                                        </p:tav>
                                      </p:tavLst>
                                    </p:anim>
                                    <p:anim calcmode="lin" valueType="num">
                                      <p:cBhvr>
                                        <p:cTn id="39" dur="1000" fill="hold"/>
                                        <p:tgtEl>
                                          <p:spTgt spid="33"/>
                                        </p:tgtEl>
                                        <p:attrNameLst>
                                          <p:attrName>ppt_x</p:attrName>
                                        </p:attrNameLst>
                                      </p:cBhvr>
                                      <p:tavLst>
                                        <p:tav tm="0">
                                          <p:val>
                                            <p:strVal val="#ppt_x-.2"/>
                                          </p:val>
                                        </p:tav>
                                        <p:tav tm="100000">
                                          <p:val>
                                            <p:strVal val="#ppt_x"/>
                                          </p:val>
                                        </p:tav>
                                      </p:tavLst>
                                    </p:anim>
                                    <p:anim calcmode="lin" valueType="num">
                                      <p:cBhvr>
                                        <p:cTn id="40" dur="1000" fill="hold"/>
                                        <p:tgtEl>
                                          <p:spTgt spid="33"/>
                                        </p:tgtEl>
                                        <p:attrNameLst>
                                          <p:attrName>ppt_y</p:attrName>
                                        </p:attrNameLst>
                                      </p:cBhvr>
                                      <p:tavLst>
                                        <p:tav tm="0">
                                          <p:val>
                                            <p:strVal val="#ppt_y"/>
                                          </p:val>
                                        </p:tav>
                                        <p:tav tm="100000">
                                          <p:val>
                                            <p:strVal val="#ppt_y"/>
                                          </p:val>
                                        </p:tav>
                                      </p:tavLst>
                                    </p:anim>
                                    <p:animEffect transition="in" filter="fade">
                                      <p:cBhvr>
                                        <p:cTn id="41" dur="1000"/>
                                        <p:tgtEl>
                                          <p:spTgt spid="3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10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1000"/>
                                        <p:tgtEl>
                                          <p:spTgt spid="2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1000"/>
                                        <p:tgtEl>
                                          <p:spTgt spid="27"/>
                                        </p:tgtEl>
                                      </p:cBhvr>
                                    </p:animEffect>
                                  </p:childTnLst>
                                </p:cTn>
                              </p:par>
                            </p:childTnLst>
                          </p:cTn>
                        </p:par>
                        <p:par>
                          <p:cTn id="57" fill="hold">
                            <p:stCondLst>
                              <p:cond delay="1000"/>
                            </p:stCondLst>
                            <p:childTnLst>
                              <p:par>
                                <p:cTn id="58" presetID="54" presetClass="entr" presetSubtype="0" accel="100000" fill="hold" grpId="0" nodeType="afterEffect">
                                  <p:stCondLst>
                                    <p:cond delay="0"/>
                                  </p:stCondLst>
                                  <p:childTnLst>
                                    <p:set>
                                      <p:cBhvr>
                                        <p:cTn id="59" dur="1" fill="hold">
                                          <p:stCondLst>
                                            <p:cond delay="0"/>
                                          </p:stCondLst>
                                        </p:cTn>
                                        <p:tgtEl>
                                          <p:spTgt spid="34"/>
                                        </p:tgtEl>
                                        <p:attrNameLst>
                                          <p:attrName>style.visibility</p:attrName>
                                        </p:attrNameLst>
                                      </p:cBhvr>
                                      <p:to>
                                        <p:strVal val="visible"/>
                                      </p:to>
                                    </p:set>
                                    <p:anim calcmode="lin" valueType="num">
                                      <p:cBhvr>
                                        <p:cTn id="60" dur="1000" fill="hold"/>
                                        <p:tgtEl>
                                          <p:spTgt spid="34"/>
                                        </p:tgtEl>
                                        <p:attrNameLst>
                                          <p:attrName>ppt_w</p:attrName>
                                        </p:attrNameLst>
                                      </p:cBhvr>
                                      <p:tavLst>
                                        <p:tav tm="0">
                                          <p:val>
                                            <p:strVal val="#ppt_w*0.05"/>
                                          </p:val>
                                        </p:tav>
                                        <p:tav tm="100000">
                                          <p:val>
                                            <p:strVal val="#ppt_w"/>
                                          </p:val>
                                        </p:tav>
                                      </p:tavLst>
                                    </p:anim>
                                    <p:anim calcmode="lin" valueType="num">
                                      <p:cBhvr>
                                        <p:cTn id="61" dur="1000" fill="hold"/>
                                        <p:tgtEl>
                                          <p:spTgt spid="34"/>
                                        </p:tgtEl>
                                        <p:attrNameLst>
                                          <p:attrName>ppt_h</p:attrName>
                                        </p:attrNameLst>
                                      </p:cBhvr>
                                      <p:tavLst>
                                        <p:tav tm="0">
                                          <p:val>
                                            <p:strVal val="#ppt_h"/>
                                          </p:val>
                                        </p:tav>
                                        <p:tav tm="100000">
                                          <p:val>
                                            <p:strVal val="#ppt_h"/>
                                          </p:val>
                                        </p:tav>
                                      </p:tavLst>
                                    </p:anim>
                                    <p:anim calcmode="lin" valueType="num">
                                      <p:cBhvr>
                                        <p:cTn id="62" dur="1000" fill="hold"/>
                                        <p:tgtEl>
                                          <p:spTgt spid="34"/>
                                        </p:tgtEl>
                                        <p:attrNameLst>
                                          <p:attrName>ppt_x</p:attrName>
                                        </p:attrNameLst>
                                      </p:cBhvr>
                                      <p:tavLst>
                                        <p:tav tm="0">
                                          <p:val>
                                            <p:strVal val="#ppt_x-.2"/>
                                          </p:val>
                                        </p:tav>
                                        <p:tav tm="100000">
                                          <p:val>
                                            <p:strVal val="#ppt_x"/>
                                          </p:val>
                                        </p:tav>
                                      </p:tavLst>
                                    </p:anim>
                                    <p:anim calcmode="lin" valueType="num">
                                      <p:cBhvr>
                                        <p:cTn id="63" dur="1000" fill="hold"/>
                                        <p:tgtEl>
                                          <p:spTgt spid="34"/>
                                        </p:tgtEl>
                                        <p:attrNameLst>
                                          <p:attrName>ppt_y</p:attrName>
                                        </p:attrNameLst>
                                      </p:cBhvr>
                                      <p:tavLst>
                                        <p:tav tm="0">
                                          <p:val>
                                            <p:strVal val="#ppt_y"/>
                                          </p:val>
                                        </p:tav>
                                        <p:tav tm="100000">
                                          <p:val>
                                            <p:strVal val="#ppt_y"/>
                                          </p:val>
                                        </p:tav>
                                      </p:tavLst>
                                    </p:anim>
                                    <p:animEffect transition="in" filter="fade">
                                      <p:cBhvr>
                                        <p:cTn id="64" dur="1000"/>
                                        <p:tgtEl>
                                          <p:spTgt spid="3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1000"/>
                                        <p:tgtEl>
                                          <p:spTgt spid="30"/>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1000"/>
                                        <p:tgtEl>
                                          <p:spTgt spid="32"/>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fade">
                                      <p:cBhvr>
                                        <p:cTn id="79" dur="1000"/>
                                        <p:tgtEl>
                                          <p:spTgt spid="31"/>
                                        </p:tgtEl>
                                      </p:cBhvr>
                                    </p:animEffect>
                                  </p:childTnLst>
                                </p:cTn>
                              </p:par>
                            </p:childTnLst>
                          </p:cTn>
                        </p:par>
                        <p:par>
                          <p:cTn id="80" fill="hold">
                            <p:stCondLst>
                              <p:cond delay="1000"/>
                            </p:stCondLst>
                            <p:childTnLst>
                              <p:par>
                                <p:cTn id="81" presetID="54" presetClass="entr" presetSubtype="0" accel="100000" fill="hold" grpId="0" nodeType="afterEffect">
                                  <p:stCondLst>
                                    <p:cond delay="0"/>
                                  </p:stCondLst>
                                  <p:childTnLst>
                                    <p:set>
                                      <p:cBhvr>
                                        <p:cTn id="82" dur="1" fill="hold">
                                          <p:stCondLst>
                                            <p:cond delay="0"/>
                                          </p:stCondLst>
                                        </p:cTn>
                                        <p:tgtEl>
                                          <p:spTgt spid="35"/>
                                        </p:tgtEl>
                                        <p:attrNameLst>
                                          <p:attrName>style.visibility</p:attrName>
                                        </p:attrNameLst>
                                      </p:cBhvr>
                                      <p:to>
                                        <p:strVal val="visible"/>
                                      </p:to>
                                    </p:set>
                                    <p:anim calcmode="lin" valueType="num">
                                      <p:cBhvr>
                                        <p:cTn id="83" dur="1000" fill="hold"/>
                                        <p:tgtEl>
                                          <p:spTgt spid="35"/>
                                        </p:tgtEl>
                                        <p:attrNameLst>
                                          <p:attrName>ppt_w</p:attrName>
                                        </p:attrNameLst>
                                      </p:cBhvr>
                                      <p:tavLst>
                                        <p:tav tm="0">
                                          <p:val>
                                            <p:strVal val="#ppt_w*0.05"/>
                                          </p:val>
                                        </p:tav>
                                        <p:tav tm="100000">
                                          <p:val>
                                            <p:strVal val="#ppt_w"/>
                                          </p:val>
                                        </p:tav>
                                      </p:tavLst>
                                    </p:anim>
                                    <p:anim calcmode="lin" valueType="num">
                                      <p:cBhvr>
                                        <p:cTn id="84" dur="1000" fill="hold"/>
                                        <p:tgtEl>
                                          <p:spTgt spid="35"/>
                                        </p:tgtEl>
                                        <p:attrNameLst>
                                          <p:attrName>ppt_h</p:attrName>
                                        </p:attrNameLst>
                                      </p:cBhvr>
                                      <p:tavLst>
                                        <p:tav tm="0">
                                          <p:val>
                                            <p:strVal val="#ppt_h"/>
                                          </p:val>
                                        </p:tav>
                                        <p:tav tm="100000">
                                          <p:val>
                                            <p:strVal val="#ppt_h"/>
                                          </p:val>
                                        </p:tav>
                                      </p:tavLst>
                                    </p:anim>
                                    <p:anim calcmode="lin" valueType="num">
                                      <p:cBhvr>
                                        <p:cTn id="85" dur="1000" fill="hold"/>
                                        <p:tgtEl>
                                          <p:spTgt spid="35"/>
                                        </p:tgtEl>
                                        <p:attrNameLst>
                                          <p:attrName>ppt_x</p:attrName>
                                        </p:attrNameLst>
                                      </p:cBhvr>
                                      <p:tavLst>
                                        <p:tav tm="0">
                                          <p:val>
                                            <p:strVal val="#ppt_x-.2"/>
                                          </p:val>
                                        </p:tav>
                                        <p:tav tm="100000">
                                          <p:val>
                                            <p:strVal val="#ppt_x"/>
                                          </p:val>
                                        </p:tav>
                                      </p:tavLst>
                                    </p:anim>
                                    <p:anim calcmode="lin" valueType="num">
                                      <p:cBhvr>
                                        <p:cTn id="86" dur="1000" fill="hold"/>
                                        <p:tgtEl>
                                          <p:spTgt spid="35"/>
                                        </p:tgtEl>
                                        <p:attrNameLst>
                                          <p:attrName>ppt_y</p:attrName>
                                        </p:attrNameLst>
                                      </p:cBhvr>
                                      <p:tavLst>
                                        <p:tav tm="0">
                                          <p:val>
                                            <p:strVal val="#ppt_y"/>
                                          </p:val>
                                        </p:tav>
                                        <p:tav tm="100000">
                                          <p:val>
                                            <p:strVal val="#ppt_y"/>
                                          </p:val>
                                        </p:tav>
                                      </p:tavLst>
                                    </p:anim>
                                    <p:animEffect transition="in" filter="fade">
                                      <p:cBhvr>
                                        <p:cTn id="87" dur="1000"/>
                                        <p:tgtEl>
                                          <p:spTgt spid="35"/>
                                        </p:tgtEl>
                                      </p:cBhvr>
                                    </p:animEffect>
                                  </p:childTnLst>
                                </p:cTn>
                              </p:par>
                            </p:childTnLst>
                          </p:cTn>
                        </p:par>
                      </p:childTnLst>
                    </p:cTn>
                  </p:par>
                  <p:par>
                    <p:cTn id="88" fill="hold">
                      <p:stCondLst>
                        <p:cond delay="indefinite"/>
                      </p:stCondLst>
                      <p:childTnLst>
                        <p:par>
                          <p:cTn id="89" fill="hold">
                            <p:stCondLst>
                              <p:cond delay="0"/>
                            </p:stCondLst>
                            <p:childTnLst>
                              <p:par>
                                <p:cTn id="90" presetID="47" presetClass="entr" presetSubtype="0" fill="hold" grpId="0" nodeType="clickEffect">
                                  <p:stCondLst>
                                    <p:cond delay="0"/>
                                  </p:stCondLst>
                                  <p:childTnLst>
                                    <p:set>
                                      <p:cBhvr>
                                        <p:cTn id="91" dur="1" fill="hold">
                                          <p:stCondLst>
                                            <p:cond delay="0"/>
                                          </p:stCondLst>
                                        </p:cTn>
                                        <p:tgtEl>
                                          <p:spTgt spid="23">
                                            <p:txEl>
                                              <p:pRg st="0" end="0"/>
                                            </p:txEl>
                                          </p:spTgt>
                                        </p:tgtEl>
                                        <p:attrNameLst>
                                          <p:attrName>style.visibility</p:attrName>
                                        </p:attrNameLst>
                                      </p:cBhvr>
                                      <p:to>
                                        <p:strVal val="visible"/>
                                      </p:to>
                                    </p:set>
                                    <p:animEffect transition="in" filter="fade">
                                      <p:cBhvr>
                                        <p:cTn id="92" dur="1000"/>
                                        <p:tgtEl>
                                          <p:spTgt spid="23">
                                            <p:txEl>
                                              <p:pRg st="0" end="0"/>
                                            </p:txEl>
                                          </p:spTgt>
                                        </p:tgtEl>
                                      </p:cBhvr>
                                    </p:animEffect>
                                    <p:anim calcmode="lin" valueType="num">
                                      <p:cBhvr>
                                        <p:cTn id="93"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94" dur="100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7" presetClass="entr" presetSubtype="0" fill="hold" grpId="0" nodeType="clickEffect">
                                  <p:stCondLst>
                                    <p:cond delay="0"/>
                                  </p:stCondLst>
                                  <p:childTnLst>
                                    <p:set>
                                      <p:cBhvr>
                                        <p:cTn id="98" dur="1" fill="hold">
                                          <p:stCondLst>
                                            <p:cond delay="0"/>
                                          </p:stCondLst>
                                        </p:cTn>
                                        <p:tgtEl>
                                          <p:spTgt spid="23">
                                            <p:txEl>
                                              <p:pRg st="1" end="1"/>
                                            </p:txEl>
                                          </p:spTgt>
                                        </p:tgtEl>
                                        <p:attrNameLst>
                                          <p:attrName>style.visibility</p:attrName>
                                        </p:attrNameLst>
                                      </p:cBhvr>
                                      <p:to>
                                        <p:strVal val="visible"/>
                                      </p:to>
                                    </p:set>
                                    <p:animEffect transition="in" filter="fade">
                                      <p:cBhvr>
                                        <p:cTn id="99" dur="1000"/>
                                        <p:tgtEl>
                                          <p:spTgt spid="23">
                                            <p:txEl>
                                              <p:pRg st="1" end="1"/>
                                            </p:txEl>
                                          </p:spTgt>
                                        </p:tgtEl>
                                      </p:cBhvr>
                                    </p:animEffect>
                                    <p:anim calcmode="lin" valueType="num">
                                      <p:cBhvr>
                                        <p:cTn id="100" dur="1000" fill="hold"/>
                                        <p:tgtEl>
                                          <p:spTgt spid="23">
                                            <p:txEl>
                                              <p:pRg st="1" end="1"/>
                                            </p:txEl>
                                          </p:spTgt>
                                        </p:tgtEl>
                                        <p:attrNameLst>
                                          <p:attrName>ppt_x</p:attrName>
                                        </p:attrNameLst>
                                      </p:cBhvr>
                                      <p:tavLst>
                                        <p:tav tm="0">
                                          <p:val>
                                            <p:strVal val="#ppt_x"/>
                                          </p:val>
                                        </p:tav>
                                        <p:tav tm="100000">
                                          <p:val>
                                            <p:strVal val="#ppt_x"/>
                                          </p:val>
                                        </p:tav>
                                      </p:tavLst>
                                    </p:anim>
                                    <p:anim calcmode="lin" valueType="num">
                                      <p:cBhvr>
                                        <p:cTn id="101" dur="1000" fill="hold"/>
                                        <p:tgtEl>
                                          <p:spTgt spid="2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16" grpId="0" build="p"/>
      <p:bldP spid="24" grpId="0" animBg="1"/>
      <p:bldP spid="2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a:off x="3295364" y="3131820"/>
            <a:ext cx="864000" cy="68400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34" charset="0"/>
            </a:endParaRPr>
          </a:p>
        </p:txBody>
      </p:sp>
      <p:sp>
        <p:nvSpPr>
          <p:cNvPr id="25" name="Rectangle 24"/>
          <p:cNvSpPr/>
          <p:nvPr/>
        </p:nvSpPr>
        <p:spPr bwMode="auto">
          <a:xfrm>
            <a:off x="3147060" y="5026660"/>
            <a:ext cx="864000" cy="68400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34" charset="0"/>
            </a:endParaRPr>
          </a:p>
        </p:txBody>
      </p:sp>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Marginal Probability Distributions</a:t>
            </a:r>
          </a:p>
        </p:txBody>
      </p:sp>
      <p:sp>
        <p:nvSpPr>
          <p:cNvPr id="22"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3.4</a:t>
            </a:r>
          </a:p>
        </p:txBody>
      </p:sp>
      <p:sp>
        <p:nvSpPr>
          <p:cNvPr id="26"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Joint Probability Distributions</a:t>
            </a:r>
          </a:p>
        </p:txBody>
      </p:sp>
      <p:sp>
        <p:nvSpPr>
          <p:cNvPr id="16" name="Rectangle 2"/>
          <p:cNvSpPr>
            <a:spLocks noChangeArrowheads="1"/>
          </p:cNvSpPr>
          <p:nvPr/>
        </p:nvSpPr>
        <p:spPr bwMode="auto">
          <a:xfrm>
            <a:off x="71438" y="1061354"/>
            <a:ext cx="9072562" cy="604600"/>
          </a:xfrm>
          <a:prstGeom prst="rect">
            <a:avLst/>
          </a:prstGeom>
          <a:noFill/>
          <a:ln w="9525">
            <a:noFill/>
            <a:miter lim="800000"/>
            <a:headEnd/>
            <a:tailEnd/>
          </a:ln>
        </p:spPr>
        <p:txBody>
          <a:bodyPr/>
          <a:lstStyle/>
          <a:p>
            <a:pPr algn="l">
              <a:lnSpc>
                <a:spcPct val="80000"/>
              </a:lnSpc>
              <a:spcBef>
                <a:spcPct val="30000"/>
              </a:spcBef>
              <a:buClr>
                <a:srgbClr val="FF2E62"/>
              </a:buClr>
            </a:pPr>
            <a:r>
              <a:rPr lang="en-US" sz="2000" dirty="0">
                <a:solidFill>
                  <a:schemeClr val="tx1"/>
                </a:solidFill>
              </a:rPr>
              <a:t>Find </a:t>
            </a:r>
            <a:r>
              <a:rPr lang="en-US" sz="2000" i="1" dirty="0">
                <a:solidFill>
                  <a:schemeClr val="tx1"/>
                </a:solidFill>
              </a:rPr>
              <a:t>f</a:t>
            </a:r>
            <a:r>
              <a:rPr lang="en-US" sz="2000" dirty="0">
                <a:solidFill>
                  <a:schemeClr val="tx1"/>
                </a:solidFill>
              </a:rPr>
              <a:t>(</a:t>
            </a:r>
            <a:r>
              <a:rPr lang="en-US" sz="2000" i="1" dirty="0">
                <a:solidFill>
                  <a:schemeClr val="tx1"/>
                </a:solidFill>
              </a:rPr>
              <a:t>x</a:t>
            </a:r>
            <a:r>
              <a:rPr lang="en-US" sz="2000" dirty="0">
                <a:solidFill>
                  <a:schemeClr val="tx1"/>
                </a:solidFill>
              </a:rPr>
              <a:t>) and </a:t>
            </a:r>
            <a:r>
              <a:rPr lang="en-US" sz="2000" i="1" dirty="0">
                <a:solidFill>
                  <a:schemeClr val="tx1"/>
                </a:solidFill>
              </a:rPr>
              <a:t>h</a:t>
            </a:r>
            <a:r>
              <a:rPr lang="en-US" sz="2000" dirty="0">
                <a:solidFill>
                  <a:schemeClr val="tx1"/>
                </a:solidFill>
              </a:rPr>
              <a:t>(</a:t>
            </a:r>
            <a:r>
              <a:rPr lang="en-US" sz="2000" i="1" dirty="0">
                <a:solidFill>
                  <a:schemeClr val="tx1"/>
                </a:solidFill>
              </a:rPr>
              <a:t>y</a:t>
            </a:r>
            <a:r>
              <a:rPr lang="en-US" sz="2000" dirty="0">
                <a:solidFill>
                  <a:schemeClr val="tx1"/>
                </a:solidFill>
              </a:rPr>
              <a:t>) for the joint density function of the “</a:t>
            </a:r>
            <a:r>
              <a:rPr lang="en-US" sz="2000" i="1" dirty="0">
                <a:solidFill>
                  <a:schemeClr val="tx1"/>
                </a:solidFill>
              </a:rPr>
              <a:t>drive-in walk-in facility</a:t>
            </a:r>
            <a:r>
              <a:rPr lang="en-US" sz="2000" dirty="0">
                <a:solidFill>
                  <a:schemeClr val="tx1"/>
                </a:solidFill>
              </a:rPr>
              <a:t>” example.  </a:t>
            </a:r>
          </a:p>
        </p:txBody>
      </p:sp>
      <p:grpSp>
        <p:nvGrpSpPr>
          <p:cNvPr id="2" name="Group 16"/>
          <p:cNvGrpSpPr/>
          <p:nvPr/>
        </p:nvGrpSpPr>
        <p:grpSpPr>
          <a:xfrm>
            <a:off x="0" y="806450"/>
            <a:ext cx="727075" cy="720000"/>
            <a:chOff x="0" y="2701370"/>
            <a:chExt cx="727075" cy="720000"/>
          </a:xfrm>
        </p:grpSpPr>
        <p:sp>
          <p:nvSpPr>
            <p:cNvPr id="18" name="Rectangle 17"/>
            <p:cNvSpPr>
              <a:spLocks noChangeArrowheads="1"/>
            </p:cNvSpPr>
            <p:nvPr/>
          </p:nvSpPr>
          <p:spPr bwMode="auto">
            <a:xfrm>
              <a:off x="0" y="2850050"/>
              <a:ext cx="727075" cy="90000"/>
            </a:xfrm>
            <a:prstGeom prst="rect">
              <a:avLst/>
            </a:prstGeom>
            <a:solidFill>
              <a:srgbClr val="FF5781"/>
            </a:solidFill>
            <a:ln w="9525" algn="ctr">
              <a:noFill/>
              <a:miter lim="800000"/>
              <a:headEnd/>
              <a:tailEnd/>
            </a:ln>
          </p:spPr>
          <p:txBody>
            <a:bodyPr wrap="none" anchor="ctr"/>
            <a:lstStyle/>
            <a:p>
              <a:endParaRPr lang="en-US" dirty="0"/>
            </a:p>
          </p:txBody>
        </p:sp>
        <p:cxnSp>
          <p:nvCxnSpPr>
            <p:cNvPr id="19" name="Straight Connector 18"/>
            <p:cNvCxnSpPr/>
            <p:nvPr/>
          </p:nvCxnSpPr>
          <p:spPr bwMode="auto">
            <a:xfrm rot="16200000" flipH="1">
              <a:off x="-233000" y="3061370"/>
              <a:ext cx="720000" cy="0"/>
            </a:xfrm>
            <a:prstGeom prst="line">
              <a:avLst/>
            </a:prstGeom>
            <a:noFill/>
            <a:ln w="12700" cap="flat" cmpd="sng" algn="ctr">
              <a:solidFill>
                <a:srgbClr val="FF5781"/>
              </a:solidFill>
              <a:prstDash val="solid"/>
              <a:round/>
              <a:headEnd type="none" w="med" len="med"/>
              <a:tailEnd type="none" w="med" len="med"/>
            </a:ln>
            <a:effectLst/>
          </p:spPr>
        </p:cxnSp>
      </p:grpSp>
      <p:graphicFrame>
        <p:nvGraphicFramePr>
          <p:cNvPr id="3" name="Object 11"/>
          <p:cNvGraphicFramePr>
            <a:graphicFrameLocks noChangeAspect="1"/>
          </p:cNvGraphicFramePr>
          <p:nvPr/>
        </p:nvGraphicFramePr>
        <p:xfrm>
          <a:off x="4601290" y="1413796"/>
          <a:ext cx="4343400" cy="776287"/>
        </p:xfrm>
        <a:graphic>
          <a:graphicData uri="http://schemas.openxmlformats.org/presentationml/2006/ole">
            <mc:AlternateContent xmlns:mc="http://schemas.openxmlformats.org/markup-compatibility/2006">
              <mc:Choice xmlns:v="urn:schemas-microsoft-com:vml" Requires="v">
                <p:oleObj spid="_x0000_s244775" name="Equation" r:id="rId3" imgW="2412720" imgH="431640" progId="Equation.DSMT4">
                  <p:embed/>
                </p:oleObj>
              </mc:Choice>
              <mc:Fallback>
                <p:oleObj name="Equation" r:id="rId3" imgW="2412720" imgH="431640" progId="Equation.DSMT4">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1290" y="1413796"/>
                        <a:ext cx="4343400" cy="7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 name="Rectangle 32"/>
          <p:cNvSpPr/>
          <p:nvPr/>
        </p:nvSpPr>
        <p:spPr bwMode="auto">
          <a:xfrm>
            <a:off x="0" y="2184605"/>
            <a:ext cx="266700" cy="108000"/>
          </a:xfrm>
          <a:prstGeom prst="rect">
            <a:avLst/>
          </a:prstGeom>
          <a:solidFill>
            <a:srgbClr val="FF94A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34" charset="0"/>
            </a:endParaRPr>
          </a:p>
        </p:txBody>
      </p:sp>
      <p:graphicFrame>
        <p:nvGraphicFramePr>
          <p:cNvPr id="4" name="Object 3"/>
          <p:cNvGraphicFramePr>
            <a:graphicFrameLocks noChangeAspect="1"/>
          </p:cNvGraphicFramePr>
          <p:nvPr/>
        </p:nvGraphicFramePr>
        <p:xfrm>
          <a:off x="749555" y="2288205"/>
          <a:ext cx="1970087" cy="750887"/>
        </p:xfrm>
        <a:graphic>
          <a:graphicData uri="http://schemas.openxmlformats.org/presentationml/2006/ole">
            <mc:AlternateContent xmlns:mc="http://schemas.openxmlformats.org/markup-compatibility/2006">
              <mc:Choice xmlns:v="urn:schemas-microsoft-com:vml" Requires="v">
                <p:oleObj spid="_x0000_s244776" name="Equation" r:id="rId5" imgW="1231560" imgH="469800" progId="Equation.DSMT4">
                  <p:embed/>
                </p:oleObj>
              </mc:Choice>
              <mc:Fallback>
                <p:oleObj name="Equation" r:id="rId5" imgW="1231560" imgH="4698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555" y="2288205"/>
                        <a:ext cx="1970087" cy="75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 name="Object 34"/>
          <p:cNvGraphicFramePr>
            <a:graphicFrameLocks noChangeAspect="1"/>
          </p:cNvGraphicFramePr>
          <p:nvPr/>
        </p:nvGraphicFramePr>
        <p:xfrm>
          <a:off x="2794206" y="2272965"/>
          <a:ext cx="1787525" cy="771525"/>
        </p:xfrm>
        <a:graphic>
          <a:graphicData uri="http://schemas.openxmlformats.org/presentationml/2006/ole">
            <mc:AlternateContent xmlns:mc="http://schemas.openxmlformats.org/markup-compatibility/2006">
              <mc:Choice xmlns:v="urn:schemas-microsoft-com:vml" Requires="v">
                <p:oleObj spid="_x0000_s244777" name="Equation" r:id="rId7" imgW="1117440" imgH="482400" progId="Equation.DSMT4">
                  <p:embed/>
                </p:oleObj>
              </mc:Choice>
              <mc:Fallback>
                <p:oleObj name="Equation" r:id="rId7" imgW="1117440" imgH="482400" progId="Equation.DSMT4">
                  <p:embed/>
                  <p:pic>
                    <p:nvPicPr>
                      <p:cNvPr id="0"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94206" y="2272965"/>
                        <a:ext cx="17875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 name="Object 35"/>
          <p:cNvGraphicFramePr>
            <a:graphicFrameLocks noChangeAspect="1"/>
          </p:cNvGraphicFramePr>
          <p:nvPr/>
        </p:nvGraphicFramePr>
        <p:xfrm>
          <a:off x="1252538" y="3043855"/>
          <a:ext cx="1808162" cy="812800"/>
        </p:xfrm>
        <a:graphic>
          <a:graphicData uri="http://schemas.openxmlformats.org/presentationml/2006/ole">
            <mc:AlternateContent xmlns:mc="http://schemas.openxmlformats.org/markup-compatibility/2006">
              <mc:Choice xmlns:v="urn:schemas-microsoft-com:vml" Requires="v">
                <p:oleObj spid="_x0000_s244778" name="Equation" r:id="rId9" imgW="1130040" imgH="507960" progId="Equation.DSMT4">
                  <p:embed/>
                </p:oleObj>
              </mc:Choice>
              <mc:Fallback>
                <p:oleObj name="Equation" r:id="rId9" imgW="1130040" imgH="507960" progId="Equation.DSMT4">
                  <p:embed/>
                  <p:pic>
                    <p:nvPicPr>
                      <p:cNvPr id="0" name="Picture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2538" y="3043855"/>
                        <a:ext cx="1808162"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 name="Object 36"/>
          <p:cNvGraphicFramePr>
            <a:graphicFrameLocks noChangeAspect="1"/>
          </p:cNvGraphicFramePr>
          <p:nvPr/>
        </p:nvGraphicFramePr>
        <p:xfrm>
          <a:off x="3074067" y="3154363"/>
          <a:ext cx="1014412" cy="628650"/>
        </p:xfrm>
        <a:graphic>
          <a:graphicData uri="http://schemas.openxmlformats.org/presentationml/2006/ole">
            <mc:AlternateContent xmlns:mc="http://schemas.openxmlformats.org/markup-compatibility/2006">
              <mc:Choice xmlns:v="urn:schemas-microsoft-com:vml" Requires="v">
                <p:oleObj spid="_x0000_s244779" name="Equation" r:id="rId11" imgW="634680" imgH="393480" progId="Equation.DSMT4">
                  <p:embed/>
                </p:oleObj>
              </mc:Choice>
              <mc:Fallback>
                <p:oleObj name="Equation" r:id="rId11" imgW="634680" imgH="393480" progId="Equation.DSMT4">
                  <p:embed/>
                  <p:pic>
                    <p:nvPicPr>
                      <p:cNvPr id="0" name="Picture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74067" y="3154363"/>
                        <a:ext cx="1014412"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 name="Object 38"/>
          <p:cNvGraphicFramePr>
            <a:graphicFrameLocks noChangeAspect="1"/>
          </p:cNvGraphicFramePr>
          <p:nvPr/>
        </p:nvGraphicFramePr>
        <p:xfrm>
          <a:off x="764303" y="4164630"/>
          <a:ext cx="1970087" cy="750887"/>
        </p:xfrm>
        <a:graphic>
          <a:graphicData uri="http://schemas.openxmlformats.org/presentationml/2006/ole">
            <mc:AlternateContent xmlns:mc="http://schemas.openxmlformats.org/markup-compatibility/2006">
              <mc:Choice xmlns:v="urn:schemas-microsoft-com:vml" Requires="v">
                <p:oleObj spid="_x0000_s244780" name="Equation" r:id="rId13" imgW="1231560" imgH="469800" progId="Equation.DSMT4">
                  <p:embed/>
                </p:oleObj>
              </mc:Choice>
              <mc:Fallback>
                <p:oleObj name="Equation" r:id="rId13" imgW="1231560" imgH="469800" progId="Equation.DSMT4">
                  <p:embed/>
                  <p:pic>
                    <p:nvPicPr>
                      <p:cNvPr id="0" name="Picture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4303" y="4164630"/>
                        <a:ext cx="1970087" cy="75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 name="Object 39"/>
          <p:cNvGraphicFramePr>
            <a:graphicFrameLocks noChangeAspect="1"/>
          </p:cNvGraphicFramePr>
          <p:nvPr/>
        </p:nvGraphicFramePr>
        <p:xfrm>
          <a:off x="2749550" y="4164630"/>
          <a:ext cx="1787525" cy="771525"/>
        </p:xfrm>
        <a:graphic>
          <a:graphicData uri="http://schemas.openxmlformats.org/presentationml/2006/ole">
            <mc:AlternateContent xmlns:mc="http://schemas.openxmlformats.org/markup-compatibility/2006">
              <mc:Choice xmlns:v="urn:schemas-microsoft-com:vml" Requires="v">
                <p:oleObj spid="_x0000_s244781" name="Equation" r:id="rId15" imgW="1117440" imgH="482400" progId="Equation.DSMT4">
                  <p:embed/>
                </p:oleObj>
              </mc:Choice>
              <mc:Fallback>
                <p:oleObj name="Equation" r:id="rId15" imgW="1117440" imgH="482400" progId="Equation.DSMT4">
                  <p:embed/>
                  <p:pic>
                    <p:nvPicPr>
                      <p:cNvPr id="0" name="Picture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49550" y="4164630"/>
                        <a:ext cx="17875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 name="Object 40"/>
          <p:cNvGraphicFramePr>
            <a:graphicFrameLocks noChangeAspect="1"/>
          </p:cNvGraphicFramePr>
          <p:nvPr/>
        </p:nvGraphicFramePr>
        <p:xfrm>
          <a:off x="1253490" y="4934567"/>
          <a:ext cx="1685925" cy="812800"/>
        </p:xfrm>
        <a:graphic>
          <a:graphicData uri="http://schemas.openxmlformats.org/presentationml/2006/ole">
            <mc:AlternateContent xmlns:mc="http://schemas.openxmlformats.org/markup-compatibility/2006">
              <mc:Choice xmlns:v="urn:schemas-microsoft-com:vml" Requires="v">
                <p:oleObj spid="_x0000_s244782" name="Equation" r:id="rId17" imgW="1054080" imgH="507960" progId="Equation.DSMT4">
                  <p:embed/>
                </p:oleObj>
              </mc:Choice>
              <mc:Fallback>
                <p:oleObj name="Equation" r:id="rId17" imgW="1054080" imgH="507960" progId="Equation.DSMT4">
                  <p:embed/>
                  <p:pic>
                    <p:nvPicPr>
                      <p:cNvPr id="0" name="Picture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53490" y="4934567"/>
                        <a:ext cx="168592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 name="Object 41"/>
          <p:cNvGraphicFramePr>
            <a:graphicFrameLocks noChangeAspect="1"/>
          </p:cNvGraphicFramePr>
          <p:nvPr/>
        </p:nvGraphicFramePr>
        <p:xfrm>
          <a:off x="2941638" y="5044123"/>
          <a:ext cx="1035050" cy="628650"/>
        </p:xfrm>
        <a:graphic>
          <a:graphicData uri="http://schemas.openxmlformats.org/presentationml/2006/ole">
            <mc:AlternateContent xmlns:mc="http://schemas.openxmlformats.org/markup-compatibility/2006">
              <mc:Choice xmlns:v="urn:schemas-microsoft-com:vml" Requires="v">
                <p:oleObj spid="_x0000_s244783" name="Equation" r:id="rId19" imgW="647640" imgH="393480" progId="Equation.DSMT4">
                  <p:embed/>
                </p:oleObj>
              </mc:Choice>
              <mc:Fallback>
                <p:oleObj name="Equation" r:id="rId19" imgW="647640" imgH="393480" progId="Equation.DSMT4">
                  <p:embed/>
                  <p:pic>
                    <p:nvPicPr>
                      <p:cNvPr id="0" name="Picture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41638" y="5044123"/>
                        <a:ext cx="10350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Effect transition="in" filter="fade">
                                      <p:cBhvr>
                                        <p:cTn id="11" dur="1000"/>
                                        <p:tgtEl>
                                          <p:spTgt spid="16">
                                            <p:txEl>
                                              <p:pRg st="0" end="0"/>
                                            </p:txEl>
                                          </p:spTgt>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slide(fromLeft)">
                                      <p:cBhvr>
                                        <p:cTn id="20" dur="500"/>
                                        <p:tgtEl>
                                          <p:spTgt spid="33"/>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1000"/>
                                        <p:tgtEl>
                                          <p:spTgt spid="3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1000"/>
                                        <p:tgtEl>
                                          <p:spTgt spid="3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1000"/>
                                        <p:tgtEl>
                                          <p:spTgt spid="37"/>
                                        </p:tgtEl>
                                      </p:cBhvr>
                                    </p:animEffect>
                                  </p:childTnLst>
                                </p:cTn>
                              </p:par>
                            </p:childTnLst>
                          </p:cTn>
                        </p:par>
                        <p:par>
                          <p:cTn id="40" fill="hold">
                            <p:stCondLst>
                              <p:cond delay="1000"/>
                            </p:stCondLst>
                            <p:childTnLst>
                              <p:par>
                                <p:cTn id="41" presetID="54" presetClass="entr" presetSubtype="0" accel="100000"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p:cTn id="43" dur="1000" fill="hold"/>
                                        <p:tgtEl>
                                          <p:spTgt spid="24"/>
                                        </p:tgtEl>
                                        <p:attrNameLst>
                                          <p:attrName>ppt_w</p:attrName>
                                        </p:attrNameLst>
                                      </p:cBhvr>
                                      <p:tavLst>
                                        <p:tav tm="0">
                                          <p:val>
                                            <p:strVal val="#ppt_w*0.05"/>
                                          </p:val>
                                        </p:tav>
                                        <p:tav tm="100000">
                                          <p:val>
                                            <p:strVal val="#ppt_w"/>
                                          </p:val>
                                        </p:tav>
                                      </p:tavLst>
                                    </p:anim>
                                    <p:anim calcmode="lin" valueType="num">
                                      <p:cBhvr>
                                        <p:cTn id="44" dur="1000" fill="hold"/>
                                        <p:tgtEl>
                                          <p:spTgt spid="24"/>
                                        </p:tgtEl>
                                        <p:attrNameLst>
                                          <p:attrName>ppt_h</p:attrName>
                                        </p:attrNameLst>
                                      </p:cBhvr>
                                      <p:tavLst>
                                        <p:tav tm="0">
                                          <p:val>
                                            <p:strVal val="#ppt_h"/>
                                          </p:val>
                                        </p:tav>
                                        <p:tav tm="100000">
                                          <p:val>
                                            <p:strVal val="#ppt_h"/>
                                          </p:val>
                                        </p:tav>
                                      </p:tavLst>
                                    </p:anim>
                                    <p:anim calcmode="lin" valueType="num">
                                      <p:cBhvr>
                                        <p:cTn id="45" dur="1000" fill="hold"/>
                                        <p:tgtEl>
                                          <p:spTgt spid="24"/>
                                        </p:tgtEl>
                                        <p:attrNameLst>
                                          <p:attrName>ppt_x</p:attrName>
                                        </p:attrNameLst>
                                      </p:cBhvr>
                                      <p:tavLst>
                                        <p:tav tm="0">
                                          <p:val>
                                            <p:strVal val="#ppt_x-.2"/>
                                          </p:val>
                                        </p:tav>
                                        <p:tav tm="100000">
                                          <p:val>
                                            <p:strVal val="#ppt_x"/>
                                          </p:val>
                                        </p:tav>
                                      </p:tavLst>
                                    </p:anim>
                                    <p:anim calcmode="lin" valueType="num">
                                      <p:cBhvr>
                                        <p:cTn id="46" dur="1000" fill="hold"/>
                                        <p:tgtEl>
                                          <p:spTgt spid="24"/>
                                        </p:tgtEl>
                                        <p:attrNameLst>
                                          <p:attrName>ppt_y</p:attrName>
                                        </p:attrNameLst>
                                      </p:cBhvr>
                                      <p:tavLst>
                                        <p:tav tm="0">
                                          <p:val>
                                            <p:strVal val="#ppt_y"/>
                                          </p:val>
                                        </p:tav>
                                        <p:tav tm="100000">
                                          <p:val>
                                            <p:strVal val="#ppt_y"/>
                                          </p:val>
                                        </p:tav>
                                      </p:tavLst>
                                    </p:anim>
                                    <p:animEffect transition="in" filter="fade">
                                      <p:cBhvr>
                                        <p:cTn id="47" dur="10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1000"/>
                                        <p:tgtEl>
                                          <p:spTgt spid="3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fade">
                                      <p:cBhvr>
                                        <p:cTn id="57" dur="1000"/>
                                        <p:tgtEl>
                                          <p:spTgt spid="4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fade">
                                      <p:cBhvr>
                                        <p:cTn id="62" dur="1000"/>
                                        <p:tgtEl>
                                          <p:spTgt spid="4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1000"/>
                                        <p:tgtEl>
                                          <p:spTgt spid="42"/>
                                        </p:tgtEl>
                                      </p:cBhvr>
                                    </p:animEffect>
                                  </p:childTnLst>
                                </p:cTn>
                              </p:par>
                            </p:childTnLst>
                          </p:cTn>
                        </p:par>
                        <p:par>
                          <p:cTn id="68" fill="hold">
                            <p:stCondLst>
                              <p:cond delay="2000"/>
                            </p:stCondLst>
                            <p:childTnLst>
                              <p:par>
                                <p:cTn id="69" presetID="54" presetClass="entr" presetSubtype="0" accel="100000" fill="hold" grpId="0" nodeType="after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p:cTn id="71" dur="1000" fill="hold"/>
                                        <p:tgtEl>
                                          <p:spTgt spid="25"/>
                                        </p:tgtEl>
                                        <p:attrNameLst>
                                          <p:attrName>ppt_w</p:attrName>
                                        </p:attrNameLst>
                                      </p:cBhvr>
                                      <p:tavLst>
                                        <p:tav tm="0">
                                          <p:val>
                                            <p:strVal val="#ppt_w*0.05"/>
                                          </p:val>
                                        </p:tav>
                                        <p:tav tm="100000">
                                          <p:val>
                                            <p:strVal val="#ppt_w"/>
                                          </p:val>
                                        </p:tav>
                                      </p:tavLst>
                                    </p:anim>
                                    <p:anim calcmode="lin" valueType="num">
                                      <p:cBhvr>
                                        <p:cTn id="72" dur="1000" fill="hold"/>
                                        <p:tgtEl>
                                          <p:spTgt spid="25"/>
                                        </p:tgtEl>
                                        <p:attrNameLst>
                                          <p:attrName>ppt_h</p:attrName>
                                        </p:attrNameLst>
                                      </p:cBhvr>
                                      <p:tavLst>
                                        <p:tav tm="0">
                                          <p:val>
                                            <p:strVal val="#ppt_h"/>
                                          </p:val>
                                        </p:tav>
                                        <p:tav tm="100000">
                                          <p:val>
                                            <p:strVal val="#ppt_h"/>
                                          </p:val>
                                        </p:tav>
                                      </p:tavLst>
                                    </p:anim>
                                    <p:anim calcmode="lin" valueType="num">
                                      <p:cBhvr>
                                        <p:cTn id="73" dur="1000" fill="hold"/>
                                        <p:tgtEl>
                                          <p:spTgt spid="25"/>
                                        </p:tgtEl>
                                        <p:attrNameLst>
                                          <p:attrName>ppt_x</p:attrName>
                                        </p:attrNameLst>
                                      </p:cBhvr>
                                      <p:tavLst>
                                        <p:tav tm="0">
                                          <p:val>
                                            <p:strVal val="#ppt_x-.2"/>
                                          </p:val>
                                        </p:tav>
                                        <p:tav tm="100000">
                                          <p:val>
                                            <p:strVal val="#ppt_x"/>
                                          </p:val>
                                        </p:tav>
                                      </p:tavLst>
                                    </p:anim>
                                    <p:anim calcmode="lin" valueType="num">
                                      <p:cBhvr>
                                        <p:cTn id="74" dur="1000" fill="hold"/>
                                        <p:tgtEl>
                                          <p:spTgt spid="25"/>
                                        </p:tgtEl>
                                        <p:attrNameLst>
                                          <p:attrName>ppt_y</p:attrName>
                                        </p:attrNameLst>
                                      </p:cBhvr>
                                      <p:tavLst>
                                        <p:tav tm="0">
                                          <p:val>
                                            <p:strVal val="#ppt_y"/>
                                          </p:val>
                                        </p:tav>
                                        <p:tav tm="100000">
                                          <p:val>
                                            <p:strVal val="#ppt_y"/>
                                          </p:val>
                                        </p:tav>
                                      </p:tavLst>
                                    </p:anim>
                                    <p:animEffect transition="in" filter="fade">
                                      <p:cBhvr>
                                        <p:cTn id="75"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16" grpId="0" build="p"/>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Conditional Probability Distributions</a:t>
            </a:r>
          </a:p>
        </p:txBody>
      </p:sp>
      <p:sp>
        <p:nvSpPr>
          <p:cNvPr id="22"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3.4</a:t>
            </a:r>
          </a:p>
        </p:txBody>
      </p:sp>
      <p:sp>
        <p:nvSpPr>
          <p:cNvPr id="26"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Joint Probability Distributions</a:t>
            </a:r>
          </a:p>
        </p:txBody>
      </p:sp>
      <p:sp>
        <p:nvSpPr>
          <p:cNvPr id="9" name="Rectangle 2"/>
          <p:cNvSpPr>
            <a:spLocks noChangeArrowheads="1"/>
          </p:cNvSpPr>
          <p:nvPr/>
        </p:nvSpPr>
        <p:spPr bwMode="auto">
          <a:xfrm>
            <a:off x="71438" y="863806"/>
            <a:ext cx="9072562" cy="831644"/>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Let </a:t>
            </a:r>
            <a:r>
              <a:rPr lang="en-US" sz="2000" i="1" dirty="0">
                <a:solidFill>
                  <a:schemeClr val="tx1"/>
                </a:solidFill>
              </a:rPr>
              <a:t>X</a:t>
            </a:r>
            <a:r>
              <a:rPr lang="en-US" sz="2000" dirty="0">
                <a:solidFill>
                  <a:schemeClr val="tx1"/>
                </a:solidFill>
              </a:rPr>
              <a:t> and </a:t>
            </a:r>
            <a:r>
              <a:rPr lang="en-US" sz="2000" i="1" dirty="0">
                <a:solidFill>
                  <a:schemeClr val="tx1"/>
                </a:solidFill>
              </a:rPr>
              <a:t>Y</a:t>
            </a:r>
            <a:r>
              <a:rPr lang="en-US" sz="2000" dirty="0">
                <a:solidFill>
                  <a:schemeClr val="tx1"/>
                </a:solidFill>
              </a:rPr>
              <a:t> be two random variables, </a:t>
            </a:r>
            <a:r>
              <a:rPr lang="en-US" sz="2000" u="sng" dirty="0">
                <a:solidFill>
                  <a:schemeClr val="tx1"/>
                </a:solidFill>
              </a:rPr>
              <a:t>discrete</a:t>
            </a:r>
            <a:r>
              <a:rPr lang="en-US" sz="2000" dirty="0">
                <a:solidFill>
                  <a:schemeClr val="tx1"/>
                </a:solidFill>
              </a:rPr>
              <a:t> or </a:t>
            </a:r>
            <a:r>
              <a:rPr lang="en-US" sz="2000" u="sng" dirty="0">
                <a:solidFill>
                  <a:schemeClr val="tx1"/>
                </a:solidFill>
              </a:rPr>
              <a:t>continuous</a:t>
            </a:r>
            <a:r>
              <a:rPr lang="en-US" sz="2000" dirty="0">
                <a:solidFill>
                  <a:schemeClr val="tx1"/>
                </a:solidFill>
              </a:rPr>
              <a:t>. The </a:t>
            </a:r>
            <a:r>
              <a:rPr lang="en-US" sz="2000" b="1" dirty="0">
                <a:solidFill>
                  <a:schemeClr val="tx1"/>
                </a:solidFill>
              </a:rPr>
              <a:t>conditional probability distribution function </a:t>
            </a:r>
            <a:r>
              <a:rPr lang="en-US" sz="2000" dirty="0">
                <a:solidFill>
                  <a:schemeClr val="tx1"/>
                </a:solidFill>
              </a:rPr>
              <a:t>of the random variable </a:t>
            </a:r>
            <a:r>
              <a:rPr lang="en-US" sz="2000" i="1" dirty="0">
                <a:solidFill>
                  <a:schemeClr val="tx1"/>
                </a:solidFill>
              </a:rPr>
              <a:t>Y</a:t>
            </a:r>
            <a:r>
              <a:rPr lang="en-US" sz="2000" dirty="0">
                <a:solidFill>
                  <a:schemeClr val="tx1"/>
                </a:solidFill>
              </a:rPr>
              <a:t>, given than </a:t>
            </a:r>
            <a:r>
              <a:rPr lang="en-US" sz="2000" i="1" dirty="0">
                <a:solidFill>
                  <a:schemeClr val="tx1"/>
                </a:solidFill>
              </a:rPr>
              <a:t>X</a:t>
            </a:r>
            <a:r>
              <a:rPr lang="en-US" sz="2000" dirty="0">
                <a:solidFill>
                  <a:schemeClr val="tx1"/>
                </a:solidFill>
              </a:rPr>
              <a:t> = </a:t>
            </a:r>
            <a:r>
              <a:rPr lang="en-US" sz="2000" i="1" dirty="0">
                <a:solidFill>
                  <a:schemeClr val="tx1"/>
                </a:solidFill>
              </a:rPr>
              <a:t>x</a:t>
            </a:r>
            <a:r>
              <a:rPr lang="en-US" sz="2000" dirty="0">
                <a:solidFill>
                  <a:schemeClr val="tx1"/>
                </a:solidFill>
              </a:rPr>
              <a:t>, is </a:t>
            </a:r>
          </a:p>
        </p:txBody>
      </p:sp>
      <p:graphicFrame>
        <p:nvGraphicFramePr>
          <p:cNvPr id="10" name="Object 9"/>
          <p:cNvGraphicFramePr>
            <a:graphicFrameLocks noChangeAspect="1"/>
          </p:cNvGraphicFramePr>
          <p:nvPr/>
        </p:nvGraphicFramePr>
        <p:xfrm>
          <a:off x="764254" y="1666366"/>
          <a:ext cx="3109912" cy="750887"/>
        </p:xfrm>
        <a:graphic>
          <a:graphicData uri="http://schemas.openxmlformats.org/presentationml/2006/ole">
            <mc:AlternateContent xmlns:mc="http://schemas.openxmlformats.org/markup-compatibility/2006">
              <mc:Choice xmlns:v="urn:schemas-microsoft-com:vml" Requires="v">
                <p:oleObj spid="_x0000_s245768" name="Equation" r:id="rId3" imgW="1726920" imgH="419040" progId="Equation.DSMT4">
                  <p:embed/>
                </p:oleObj>
              </mc:Choice>
              <mc:Fallback>
                <p:oleObj name="Equation" r:id="rId3" imgW="1726920" imgH="4190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254" y="1666366"/>
                        <a:ext cx="3109912" cy="75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Rectangle 2"/>
          <p:cNvSpPr>
            <a:spLocks noChangeArrowheads="1"/>
          </p:cNvSpPr>
          <p:nvPr/>
        </p:nvSpPr>
        <p:spPr bwMode="auto">
          <a:xfrm>
            <a:off x="71438" y="2584450"/>
            <a:ext cx="9072562" cy="520494"/>
          </a:xfrm>
          <a:prstGeom prst="rect">
            <a:avLst/>
          </a:prstGeom>
          <a:noFill/>
          <a:ln w="9525">
            <a:noFill/>
            <a:miter lim="800000"/>
            <a:headEnd/>
            <a:tailEnd/>
          </a:ln>
        </p:spPr>
        <p:txBody>
          <a:bodyPr/>
          <a:lstStyle/>
          <a:p>
            <a:pPr marL="265113" algn="l">
              <a:lnSpc>
                <a:spcPct val="80000"/>
              </a:lnSpc>
              <a:spcBef>
                <a:spcPct val="30000"/>
              </a:spcBef>
              <a:buClr>
                <a:srgbClr val="FF2E62"/>
              </a:buClr>
            </a:pPr>
            <a:r>
              <a:rPr lang="en-US" sz="2000" dirty="0">
                <a:solidFill>
                  <a:schemeClr val="tx1"/>
                </a:solidFill>
              </a:rPr>
              <a:t>Similarly, the </a:t>
            </a:r>
            <a:r>
              <a:rPr lang="en-US" sz="2000" b="1" dirty="0">
                <a:solidFill>
                  <a:schemeClr val="tx1"/>
                </a:solidFill>
              </a:rPr>
              <a:t>conditional distribution </a:t>
            </a:r>
            <a:r>
              <a:rPr lang="en-US" sz="2000" dirty="0">
                <a:solidFill>
                  <a:schemeClr val="tx1"/>
                </a:solidFill>
              </a:rPr>
              <a:t>of the random variable </a:t>
            </a:r>
            <a:r>
              <a:rPr lang="en-US" sz="2000" i="1" dirty="0">
                <a:solidFill>
                  <a:schemeClr val="tx1"/>
                </a:solidFill>
              </a:rPr>
              <a:t>X</a:t>
            </a:r>
            <a:r>
              <a:rPr lang="en-US" sz="2000" dirty="0">
                <a:solidFill>
                  <a:schemeClr val="tx1"/>
                </a:solidFill>
              </a:rPr>
              <a:t>, given that </a:t>
            </a:r>
            <a:r>
              <a:rPr lang="en-US" sz="2000" i="1" dirty="0">
                <a:solidFill>
                  <a:schemeClr val="tx1"/>
                </a:solidFill>
              </a:rPr>
              <a:t>Y</a:t>
            </a:r>
            <a:r>
              <a:rPr lang="en-US" sz="2000" dirty="0">
                <a:solidFill>
                  <a:schemeClr val="tx1"/>
                </a:solidFill>
              </a:rPr>
              <a:t> = </a:t>
            </a:r>
            <a:r>
              <a:rPr lang="en-US" sz="2000" i="1" dirty="0">
                <a:solidFill>
                  <a:schemeClr val="tx1"/>
                </a:solidFill>
              </a:rPr>
              <a:t>y</a:t>
            </a:r>
            <a:r>
              <a:rPr lang="en-US" sz="2000" dirty="0">
                <a:solidFill>
                  <a:schemeClr val="tx1"/>
                </a:solidFill>
              </a:rPr>
              <a:t>, is</a:t>
            </a:r>
          </a:p>
        </p:txBody>
      </p:sp>
      <p:graphicFrame>
        <p:nvGraphicFramePr>
          <p:cNvPr id="12" name="Object 11"/>
          <p:cNvGraphicFramePr>
            <a:graphicFrameLocks noChangeAspect="1"/>
          </p:cNvGraphicFramePr>
          <p:nvPr/>
        </p:nvGraphicFramePr>
        <p:xfrm>
          <a:off x="764048" y="3102690"/>
          <a:ext cx="3087687" cy="750888"/>
        </p:xfrm>
        <a:graphic>
          <a:graphicData uri="http://schemas.openxmlformats.org/presentationml/2006/ole">
            <mc:AlternateContent xmlns:mc="http://schemas.openxmlformats.org/markup-compatibility/2006">
              <mc:Choice xmlns:v="urn:schemas-microsoft-com:vml" Requires="v">
                <p:oleObj spid="_x0000_s245769" name="Equation" r:id="rId5" imgW="1714320" imgH="419040" progId="Equation.DSMT4">
                  <p:embed/>
                </p:oleObj>
              </mc:Choice>
              <mc:Fallback>
                <p:oleObj name="Equation" r:id="rId5" imgW="1714320" imgH="4190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4048" y="3102690"/>
                        <a:ext cx="3087687"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Rectangle 12"/>
          <p:cNvSpPr/>
          <p:nvPr/>
        </p:nvSpPr>
        <p:spPr bwMode="auto">
          <a:xfrm>
            <a:off x="82344" y="850900"/>
            <a:ext cx="8964000" cy="3022600"/>
          </a:xfrm>
          <a:prstGeom prst="rect">
            <a:avLst/>
          </a:prstGeom>
          <a:noFill/>
          <a:ln w="19050" cap="flat" cmpd="sng" algn="ctr">
            <a:solidFill>
              <a:srgbClr val="FF2E6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fade">
                                      <p:cBhvr>
                                        <p:cTn id="16" dur="1000"/>
                                        <p:tgtEl>
                                          <p:spTgt spid="11">
                                            <p:txEl>
                                              <p:pRg st="0" end="0"/>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childTnLst>
                                </p:cTn>
                              </p:par>
                            </p:childTnLst>
                          </p:cTn>
                        </p:par>
                        <p:par>
                          <p:cTn id="21" fill="hold">
                            <p:stCondLst>
                              <p:cond delay="2000"/>
                            </p:stCondLst>
                            <p:childTnLst>
                              <p:par>
                                <p:cTn id="22" presetID="54" presetClass="entr" presetSubtype="0" accel="10000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1000" fill="hold"/>
                                        <p:tgtEl>
                                          <p:spTgt spid="13"/>
                                        </p:tgtEl>
                                        <p:attrNameLst>
                                          <p:attrName>ppt_w</p:attrName>
                                        </p:attrNameLst>
                                      </p:cBhvr>
                                      <p:tavLst>
                                        <p:tav tm="0">
                                          <p:val>
                                            <p:strVal val="#ppt_w*0.05"/>
                                          </p:val>
                                        </p:tav>
                                        <p:tav tm="100000">
                                          <p:val>
                                            <p:strVal val="#ppt_w"/>
                                          </p:val>
                                        </p:tav>
                                      </p:tavLst>
                                    </p:anim>
                                    <p:anim calcmode="lin" valueType="num">
                                      <p:cBhvr>
                                        <p:cTn id="25" dur="1000" fill="hold"/>
                                        <p:tgtEl>
                                          <p:spTgt spid="13"/>
                                        </p:tgtEl>
                                        <p:attrNameLst>
                                          <p:attrName>ppt_h</p:attrName>
                                        </p:attrNameLst>
                                      </p:cBhvr>
                                      <p:tavLst>
                                        <p:tav tm="0">
                                          <p:val>
                                            <p:strVal val="#ppt_h"/>
                                          </p:val>
                                        </p:tav>
                                        <p:tav tm="100000">
                                          <p:val>
                                            <p:strVal val="#ppt_h"/>
                                          </p:val>
                                        </p:tav>
                                      </p:tavLst>
                                    </p:anim>
                                    <p:anim calcmode="lin" valueType="num">
                                      <p:cBhvr>
                                        <p:cTn id="26" dur="1000" fill="hold"/>
                                        <p:tgtEl>
                                          <p:spTgt spid="13"/>
                                        </p:tgtEl>
                                        <p:attrNameLst>
                                          <p:attrName>ppt_x</p:attrName>
                                        </p:attrNameLst>
                                      </p:cBhvr>
                                      <p:tavLst>
                                        <p:tav tm="0">
                                          <p:val>
                                            <p:strVal val="#ppt_x-.2"/>
                                          </p:val>
                                        </p:tav>
                                        <p:tav tm="100000">
                                          <p:val>
                                            <p:strVal val="#ppt_x"/>
                                          </p:val>
                                        </p:tav>
                                      </p:tavLst>
                                    </p:anim>
                                    <p:anim calcmode="lin" valueType="num">
                                      <p:cBhvr>
                                        <p:cTn id="27" dur="1000" fill="hold"/>
                                        <p:tgtEl>
                                          <p:spTgt spid="13"/>
                                        </p:tgtEl>
                                        <p:attrNameLst>
                                          <p:attrName>ppt_y</p:attrName>
                                        </p:attrNameLst>
                                      </p:cBhvr>
                                      <p:tavLst>
                                        <p:tav tm="0">
                                          <p:val>
                                            <p:strVal val="#ppt_y"/>
                                          </p:val>
                                        </p:tav>
                                        <p:tav tm="100000">
                                          <p:val>
                                            <p:strVal val="#ppt_y"/>
                                          </p:val>
                                        </p:tav>
                                      </p:tavLst>
                                    </p:anim>
                                    <p:animEffect transition="in" filter="fade">
                                      <p:cBhvr>
                                        <p:cTn id="28"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1" grpId="0" build="p"/>
      <p:bldP spid="1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Pengenalan Sistem Digital&amp;quot;&quot;/&gt;&lt;property id=&quot;20307&quot; value=&quot;256&quot;/&gt;&lt;/object&gt;&lt;object type=&quot;3&quot; unique_id=&quot;10206&quot;&gt;&lt;property id=&quot;20148&quot; value=&quot;5&quot;/&gt;&lt;property id=&quot;20300&quot; value=&quot;Slide 10 - &amp;quot;Referensi&amp;quot;&quot;/&gt;&lt;property id=&quot;20307&quot; value=&quot;266&quot;/&gt;&lt;/object&gt;&lt;object type=&quot;3&quot; unique_id=&quot;10207&quot;&gt;&lt;property id=&quot;20148&quot; value=&quot;5&quot;/&gt;&lt;property id=&quot;20300&quot; value=&quot;Slide 2 - &amp;quot;Analog vs Digital&amp;quot;&quot;/&gt;&lt;property id=&quot;20307&quot; value=&quot;267&quot;/&gt;&lt;/object&gt;&lt;object type=&quot;3&quot; unique_id=&quot;10208&quot;&gt;&lt;property id=&quot;20148&quot; value=&quot;5&quot;/&gt;&lt;property id=&quot;20300&quot; value=&quot;Slide 5 - &amp;quot;Diagram Voltmeter Analog&amp;quot;&quot;/&gt;&lt;property id=&quot;20307&quot; value=&quot;268&quot;/&gt;&lt;/object&gt;&lt;object type=&quot;3&quot; unique_id=&quot;10209&quot;&gt;&lt;property id=&quot;20148&quot; value=&quot;5&quot;/&gt;&lt;property id=&quot;20300&quot; value=&quot;Slide 3 - &amp;quot;Voltmeter Analog vs Voltmeter Digital&amp;quot;&quot;/&gt;&lt;property id=&quot;20307&quot; value=&quot;269&quot;/&gt;&lt;/object&gt;&lt;object type=&quot;3&quot; unique_id=&quot;10210&quot;&gt;&lt;property id=&quot;20148&quot; value=&quot;5&quot;/&gt;&lt;property id=&quot;20300&quot; value=&quot;Slide 4 - &amp;quot;Spektrum Kontinu vs Spektrum Diskrit&amp;quot;&quot;/&gt;&lt;property id=&quot;20307&quot; value=&quot;270&quot;/&gt;&lt;/object&gt;&lt;object type=&quot;3&quot; unique_id=&quot;10211&quot;&gt;&lt;property id=&quot;20148&quot; value=&quot;5&quot;/&gt;&lt;property id=&quot;20300&quot; value=&quot;Slide 6 - &amp;quot;Diagram Voltmeter Digital&amp;quot;&quot;/&gt;&lt;property id=&quot;20307&quot; value=&quot;271&quot;/&gt;&lt;/object&gt;&lt;object type=&quot;3&quot; unique_id=&quot;10212&quot;&gt;&lt;property id=&quot;20148&quot; value=&quot;5&quot;/&gt;&lt;property id=&quot;20300&quot; value=&quot;Slide 7 - &amp;quot;Aplikasi Rangkaian Digital&amp;quot;&quot;/&gt;&lt;property id=&quot;20307&quot; value=&quot;272&quot;/&gt;&lt;/object&gt;&lt;object type=&quot;3&quot; unique_id=&quot;10213&quot;&gt;&lt;property id=&quot;20148&quot; value=&quot;5&quot;/&gt;&lt;property id=&quot;20300&quot; value=&quot;Slide 8 - &amp;quot;Apa Alasan Memilih Digital?&amp;quot;&quot;/&gt;&lt;property id=&quot;20307&quot; value=&quot;273&quot;/&gt;&lt;/object&gt;&lt;object type=&quot;3&quot; unique_id=&quot;10214&quot;&gt;&lt;property id=&quot;20148&quot; value=&quot;5&quot;/&gt;&lt;property id=&quot;20300&quot; value=&quot;Slide 9 - &amp;quot;Alasan Analog Masih Bertahan &amp;quot;&quot;/&gt;&lt;property id=&quot;20307&quot; value=&quot;274&quot;/&gt;&lt;/object&gt;&lt;/object&gt;&lt;/object&gt;&lt;/database&gt;"/>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Verdan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31582</TotalTime>
  <Words>1544</Words>
  <Application>Microsoft Office PowerPoint</Application>
  <PresentationFormat>On-screen Show (4:3)</PresentationFormat>
  <Paragraphs>128</Paragraphs>
  <Slides>19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5" baseType="lpstr">
      <vt:lpstr>Arial</vt:lpstr>
      <vt:lpstr>Symbol</vt:lpstr>
      <vt:lpstr>Verdana</vt:lpstr>
      <vt:lpstr>Wingdings</vt:lpstr>
      <vt:lpstr>Default Design</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Universitas Bina Nusantara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Bahria</cp:lastModifiedBy>
  <cp:revision>2458</cp:revision>
  <dcterms:created xsi:type="dcterms:W3CDTF">2009-05-04T03:18:57Z</dcterms:created>
  <dcterms:modified xsi:type="dcterms:W3CDTF">2023-09-28T04:34:14Z</dcterms:modified>
</cp:coreProperties>
</file>