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44" r:id="rId2"/>
    <p:sldId id="645" r:id="rId3"/>
    <p:sldId id="646" r:id="rId4"/>
    <p:sldId id="647" r:id="rId5"/>
    <p:sldId id="648" r:id="rId6"/>
    <p:sldId id="649" r:id="rId7"/>
    <p:sldId id="650" r:id="rId8"/>
    <p:sldId id="651" r:id="rId9"/>
    <p:sldId id="652" r:id="rId10"/>
    <p:sldId id="653" r:id="rId11"/>
    <p:sldId id="654" r:id="rId12"/>
    <p:sldId id="655" r:id="rId13"/>
    <p:sldId id="656" r:id="rId14"/>
    <p:sldId id="642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94AF"/>
    <a:srgbClr val="FF5781"/>
    <a:srgbClr val="FF4775"/>
    <a:srgbClr val="EBC053"/>
    <a:srgbClr val="E6B02A"/>
    <a:srgbClr val="54C0E2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6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8.wmf"/><Relationship Id="rId4" Type="http://schemas.openxmlformats.org/officeDocument/2006/relationships/image" Target="../media/image83.wmf"/><Relationship Id="rId9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43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74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60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4/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4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4/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1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70.png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6.wmf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png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63.wmf"/><Relationship Id="rId15" Type="http://schemas.openxmlformats.org/officeDocument/2006/relationships/image" Target="../media/image67.wmf"/><Relationship Id="rId10" Type="http://schemas.openxmlformats.org/officeDocument/2006/relationships/image" Target="../media/image65.wmf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wmf"/><Relationship Id="rId5" Type="http://schemas.openxmlformats.org/officeDocument/2006/relationships/image" Target="../media/image79.png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72.wmf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5.wmf"/><Relationship Id="rId22" Type="http://schemas.openxmlformats.org/officeDocument/2006/relationships/image" Target="../media/image8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5.wmf"/><Relationship Id="rId3" Type="http://schemas.openxmlformats.org/officeDocument/2006/relationships/image" Target="../media/image96.png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9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0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51.pn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0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7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4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>
                <a:solidFill>
                  <a:schemeClr val="tx1"/>
                </a:solidFill>
              </a:rPr>
              <a:t>Mathematical Expectation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Mathematical Expectation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7135352" y="3243880"/>
            <a:ext cx="311150" cy="5334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random variable with density function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3021424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64048" y="3183858"/>
          <a:ext cx="26019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9" name="Equation" r:id="rId3" imgW="1625400" imgH="469800" progId="Equation.DSMT4">
                  <p:embed/>
                </p:oleObj>
              </mc:Choice>
              <mc:Fallback>
                <p:oleObj name="Equation" r:id="rId3" imgW="162540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3183858"/>
                        <a:ext cx="260191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71438" y="240665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expected value of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3.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405188" y="3169110"/>
          <a:ext cx="20113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0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3169110"/>
                        <a:ext cx="20113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78796" y="1301956"/>
          <a:ext cx="2571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1" name="Equation" r:id="rId7" imgW="1600200" imgH="634680" progId="Equation.DSMT4">
                  <p:embed/>
                </p:oleObj>
              </mc:Choice>
              <mc:Fallback>
                <p:oleObj name="Equation" r:id="rId7" imgW="160020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1301956"/>
                        <a:ext cx="2571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5461000" y="3109912"/>
          <a:ext cx="14430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2" name="Equation" r:id="rId9" imgW="901440" imgH="533160" progId="Equation.DSMT4">
                  <p:embed/>
                </p:oleObj>
              </mc:Choice>
              <mc:Fallback>
                <p:oleObj name="Equation" r:id="rId9" imgW="90144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3109912"/>
                        <a:ext cx="144303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6942138" y="3357514"/>
          <a:ext cx="4492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3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3357514"/>
                        <a:ext cx="4492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build="p"/>
      <p:bldP spid="24" grpId="0" animBg="1"/>
      <p:bldP spid="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 </a:t>
            </a:r>
            <a:r>
              <a:rPr lang="en-US" sz="2000" dirty="0">
                <a:solidFill>
                  <a:schemeClr val="tx1"/>
                </a:solidFill>
              </a:rPr>
              <a:t>be random variables with joint probability distribution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x,y</a:t>
            </a:r>
            <a:r>
              <a:rPr lang="en-US" sz="2000" dirty="0">
                <a:solidFill>
                  <a:schemeClr val="tx1"/>
                </a:solidFill>
              </a:rPr>
              <a:t>). The mean or expected value of the random variable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X,Y</a:t>
            </a:r>
            <a:r>
              <a:rPr lang="en-US" sz="2000" dirty="0">
                <a:solidFill>
                  <a:schemeClr val="tx1"/>
                </a:solidFill>
              </a:rPr>
              <a:t>)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15962" y="1570450"/>
          <a:ext cx="4889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4" name="Equation" r:id="rId3" imgW="2717640" imgH="355320" progId="Equation.DSMT4">
                  <p:embed/>
                </p:oleObj>
              </mc:Choice>
              <mc:Fallback>
                <p:oleObj name="Equation" r:id="rId3" imgW="271764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" y="1570450"/>
                        <a:ext cx="48895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100" y="2153062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are </a:t>
            </a:r>
            <a:r>
              <a:rPr lang="en-US" sz="2000" u="sng" dirty="0">
                <a:solidFill>
                  <a:schemeClr val="tx1"/>
                </a:solidFill>
              </a:rPr>
              <a:t>discrete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354436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are </a:t>
            </a:r>
            <a:r>
              <a:rPr lang="en-US" sz="2000" u="sng" dirty="0">
                <a:solidFill>
                  <a:schemeClr val="tx1"/>
                </a:solidFill>
              </a:rPr>
              <a:t>continuous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77257" y="2540509"/>
          <a:ext cx="52546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5" name="Equation" r:id="rId5" imgW="2920680" imgH="469800" progId="Equation.DSMT4">
                  <p:embed/>
                </p:oleObj>
              </mc:Choice>
              <mc:Fallback>
                <p:oleObj name="Equation" r:id="rId5" imgW="29206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57" y="2540509"/>
                        <a:ext cx="52546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82344" y="850900"/>
            <a:ext cx="8964000" cy="28448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712452" y="4525502"/>
            <a:ext cx="400050" cy="6667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5122862" cy="11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be a random variables with joint probability density function as in the “</a:t>
            </a:r>
            <a:r>
              <a:rPr lang="en-US" sz="2000" i="1" dirty="0">
                <a:solidFill>
                  <a:schemeClr val="tx1"/>
                </a:solidFill>
              </a:rPr>
              <a:t>ballpoint pens</a:t>
            </a:r>
            <a:r>
              <a:rPr lang="en-US" sz="2000" dirty="0">
                <a:solidFill>
                  <a:schemeClr val="tx1"/>
                </a:solidFill>
              </a:rPr>
              <a:t>” example. Find the expected value of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XY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24066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0354" y="880396"/>
            <a:ext cx="3926348" cy="187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749300" y="2468563"/>
          <a:ext cx="24844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1" name="Equation" r:id="rId4" imgW="1549080" imgH="444240" progId="Equation.DSMT4">
                  <p:embed/>
                </p:oleObj>
              </mc:Choice>
              <mc:Fallback>
                <p:oleObj name="Equation" r:id="rId4" imgW="15490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468563"/>
                        <a:ext cx="24844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03363" y="3340100"/>
          <a:ext cx="6802437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2" name="Equation" r:id="rId6" imgW="4241520" imgH="838080" progId="Equation.DSMT4">
                  <p:embed/>
                </p:oleObj>
              </mc:Choice>
              <mc:Fallback>
                <p:oleObj name="Equation" r:id="rId6" imgW="424152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340100"/>
                        <a:ext cx="6802437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1489536" y="4532313"/>
          <a:ext cx="5905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3" name="Equation" r:id="rId8" imgW="368280" imgH="393480" progId="Equation.DSMT4">
                  <p:embed/>
                </p:oleObj>
              </mc:Choice>
              <mc:Fallback>
                <p:oleObj name="Equation" r:id="rId8" imgW="3682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536" y="4532313"/>
                        <a:ext cx="5905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uild="p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697704" y="5384182"/>
            <a:ext cx="311150" cy="697276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for the density function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28511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59951" y="1331246"/>
          <a:ext cx="4286251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1" name="Equation" r:id="rId3" imgW="2666880" imgH="634680" progId="Equation.DSMT4">
                  <p:embed/>
                </p:oleObj>
              </mc:Choice>
              <mc:Fallback>
                <p:oleObj name="Equation" r:id="rId3" imgW="266688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51" y="1331246"/>
                        <a:ext cx="4286251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9017" y="2937129"/>
          <a:ext cx="35067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2" name="Equation" r:id="rId5" imgW="2184120" imgH="482400" progId="Equation.DSMT4">
                  <p:embed/>
                </p:oleObj>
              </mc:Choice>
              <mc:Fallback>
                <p:oleObj name="Equation" r:id="rId5" imgW="21841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017" y="2937129"/>
                        <a:ext cx="350678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489790" y="3825718"/>
          <a:ext cx="18351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3" name="Equation" r:id="rId7" imgW="1143000" imgH="482400" progId="Equation.DSMT4">
                  <p:embed/>
                </p:oleObj>
              </mc:Choice>
              <mc:Fallback>
                <p:oleObj name="Equation" r:id="rId7" imgW="114300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790" y="3825718"/>
                        <a:ext cx="18351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1489996" y="4584288"/>
          <a:ext cx="18748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4" name="Equation" r:id="rId9" imgW="1168200" imgH="533160" progId="Equation.DSMT4">
                  <p:embed/>
                </p:oleObj>
              </mc:Choice>
              <mc:Fallback>
                <p:oleObj name="Equation" r:id="rId9" imgW="116820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996" y="4584288"/>
                        <a:ext cx="18748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475248" y="5413012"/>
          <a:ext cx="4889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5" name="Equation" r:id="rId11" imgW="304560" imgH="393480" progId="Equation.DSMT4">
                  <p:embed/>
                </p:oleObj>
              </mc:Choice>
              <mc:Fallback>
                <p:oleObj name="Equation" r:id="rId11" imgW="3045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248" y="5413012"/>
                        <a:ext cx="4889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build="p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/>
              <a:t>Homework 4A</a:t>
            </a:r>
            <a:endParaRPr 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908050"/>
            <a:ext cx="90725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  <a:tabLst>
                <a:tab pos="8112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From a regular deck of 52 playing cards we pick one at random. Let the random variable </a:t>
            </a:r>
            <a:r>
              <a:rPr lang="en-US" sz="1800" i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 equal the number on the card if it is a numbered one (ace counts as 1) and 10 if it is a face card (J, Q, and K). Find </a:t>
            </a:r>
            <a:r>
              <a:rPr lang="en-US" sz="1800" i="1" dirty="0">
                <a:solidFill>
                  <a:schemeClr val="tx1"/>
                </a:solidFill>
              </a:rPr>
              <a:t>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i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windows-playing-ca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8800"/>
            <a:ext cx="7156450" cy="296492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5295900"/>
            <a:ext cx="907256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 startAt="2"/>
              <a:tabLst>
                <a:tab pos="811213" algn="l"/>
                <a:tab pos="8701088" algn="r"/>
              </a:tabLst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Four indistinguishable balls are distributed randomly into 3 distinguishable boxes. Let 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denote the number of balls that end up in the first box. Find 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(Sch.E5.1.1-2)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49350" y="4792202"/>
            <a:ext cx="6953590" cy="338554"/>
            <a:chOff x="1149350" y="4792202"/>
            <a:chExt cx="6953590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1149350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2750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0898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904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2354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029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369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6500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010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6626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9934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92716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6528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9496" y="5843842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301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6600"/>
            <a:ext cx="60071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mean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tx1"/>
                </a:solidFill>
              </a:rPr>
              <a:t>expected value </a:t>
            </a:r>
            <a:r>
              <a:rPr lang="en-US" sz="2000" dirty="0">
                <a:solidFill>
                  <a:schemeClr val="tx1"/>
                </a:solidFill>
              </a:rPr>
              <a:t>of a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important because it describes the </a:t>
            </a:r>
            <a:r>
              <a:rPr lang="en-US" sz="2000" b="1" dirty="0">
                <a:solidFill>
                  <a:schemeClr val="tx1"/>
                </a:solidFill>
              </a:rPr>
              <a:t>center</a:t>
            </a:r>
            <a:r>
              <a:rPr lang="en-US" sz="2000" dirty="0">
                <a:solidFill>
                  <a:schemeClr val="tx1"/>
                </a:solidFill>
              </a:rPr>
              <a:t> of the probability distribution.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However, the mean does not give adequate description of the </a:t>
            </a:r>
            <a:r>
              <a:rPr lang="en-US" sz="2000" i="1" dirty="0">
                <a:solidFill>
                  <a:schemeClr val="tx1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variability</a:t>
            </a:r>
            <a:r>
              <a:rPr lang="en-US" sz="2000" dirty="0">
                <a:solidFill>
                  <a:schemeClr val="tx1"/>
                </a:solidFill>
              </a:rPr>
              <a:t> in the distribution.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4717432"/>
            <a:ext cx="9072562" cy="164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most important measure of variability of a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obtained by letting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This variability measure is referred to as the </a:t>
            </a:r>
            <a:r>
              <a:rPr lang="en-US" sz="2000" b="1" dirty="0">
                <a:solidFill>
                  <a:schemeClr val="tx1"/>
                </a:solidFill>
              </a:rPr>
              <a:t>variance of the random variable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or the </a:t>
            </a:r>
            <a:r>
              <a:rPr lang="en-US" sz="2000" b="1" dirty="0">
                <a:solidFill>
                  <a:schemeClr val="tx1"/>
                </a:solidFill>
              </a:rPr>
              <a:t>variance of the probability distribution of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. It is denoted by </a:t>
            </a:r>
            <a:r>
              <a:rPr lang="en-US" sz="2000" dirty="0" err="1">
                <a:solidFill>
                  <a:schemeClr val="tx1"/>
                </a:solidFill>
              </a:rPr>
              <a:t>Var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or the symbol      , or simply by    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461000" y="2673350"/>
            <a:ext cx="3378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Distribution with equal means but different dispersions (variability)</a:t>
            </a:r>
          </a:p>
        </p:txBody>
      </p:sp>
      <p:graphicFrame>
        <p:nvGraphicFramePr>
          <p:cNvPr id="283658" name="Object 1"/>
          <p:cNvGraphicFramePr>
            <a:graphicFrameLocks noChangeAspect="1"/>
          </p:cNvGraphicFramePr>
          <p:nvPr/>
        </p:nvGraphicFramePr>
        <p:xfrm>
          <a:off x="7727950" y="5710698"/>
          <a:ext cx="4111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2" name="Equation" r:id="rId4" imgW="228600" imgH="241200" progId="Equation.DSMT4">
                  <p:embed/>
                </p:oleObj>
              </mc:Choice>
              <mc:Fallback>
                <p:oleObj name="Equation" r:id="rId4" imgW="22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0" y="5710698"/>
                        <a:ext cx="4111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690021" y="5962444"/>
          <a:ext cx="3667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3" name="Equation" r:id="rId6" imgW="203040" imgH="241200" progId="Equation.DSMT4">
                  <p:embed/>
                </p:oleObj>
              </mc:Choice>
              <mc:Fallback>
                <p:oleObj name="Equation" r:id="rId6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021" y="5962444"/>
                        <a:ext cx="3667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7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build="p"/>
      <p:bldP spid="13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random variable with probability distribution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and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. The variance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49300" y="1543050"/>
          <a:ext cx="39751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76" name="Equation" r:id="rId3" imgW="2209680" imgH="342720" progId="Equation.DSMT4">
                  <p:embed/>
                </p:oleObj>
              </mc:Choice>
              <mc:Fallback>
                <p:oleObj name="Equation" r:id="rId3" imgW="2209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543050"/>
                        <a:ext cx="39751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" y="2035078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discrete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8100" y="316312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continuous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4001118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positive square root of the variance,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, is called the </a:t>
            </a:r>
            <a:r>
              <a:rPr lang="en-US" sz="2000" b="1" dirty="0">
                <a:solidFill>
                  <a:schemeClr val="tx1"/>
                </a:solidFill>
              </a:rPr>
              <a:t>standard deviation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793750" y="2436813"/>
          <a:ext cx="41576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77" name="Equation" r:id="rId5" imgW="2311200" imgH="469800" progId="Equation.DSMT4">
                  <p:embed/>
                </p:oleObj>
              </mc:Choice>
              <mc:Fallback>
                <p:oleObj name="Equation" r:id="rId5" imgW="2311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36813"/>
                        <a:ext cx="41576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82344" y="850900"/>
            <a:ext cx="8964000" cy="26670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344" y="3962400"/>
            <a:ext cx="8964000" cy="631522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  <p:bldP spid="15" grpId="0" build="p"/>
      <p:bldP spid="16" grpId="0" build="p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7268702" y="3858752"/>
            <a:ext cx="400050" cy="5334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357808" y="5014246"/>
            <a:ext cx="400050" cy="5334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496" y="5803332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0" y="2065386"/>
            <a:ext cx="40957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1015920"/>
            <a:ext cx="5389562" cy="13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the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represent the number of cars that are used for official business purposes on any given workday. The probability distribution for company </a:t>
            </a:r>
            <a:r>
              <a:rPr lang="en-US" sz="2000" i="1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and company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are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34290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586660" y="4703763"/>
          <a:ext cx="63293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6" name="Equation" r:id="rId4" imgW="3936960" imgH="203040" progId="Equation.DSMT4">
                  <p:embed/>
                </p:oleObj>
              </mc:Choice>
              <mc:Fallback>
                <p:oleObj name="Equation" r:id="rId4" imgW="3936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60" y="4703763"/>
                        <a:ext cx="63293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43650" y="999204"/>
            <a:ext cx="2800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1438" y="2762250"/>
            <a:ext cx="9072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Show that the variance of the probability distribution for company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is greater than that of company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468676" y="3803650"/>
          <a:ext cx="21447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7" name="Equation" r:id="rId7" imgW="1333440" imgH="431640" progId="Equation.DSMT4">
                  <p:embed/>
                </p:oleObj>
              </mc:Choice>
              <mc:Fallback>
                <p:oleObj name="Equation" r:id="rId7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76" y="3803650"/>
                        <a:ext cx="21447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586454" y="3519300"/>
          <a:ext cx="4368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8" name="Equation" r:id="rId9" imgW="2717640" imgH="203040" progId="Equation.DSMT4">
                  <p:embed/>
                </p:oleObj>
              </mc:Choice>
              <mc:Fallback>
                <p:oleObj name="Equation" r:id="rId9" imgW="271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54" y="3519300"/>
                        <a:ext cx="4368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2651489" y="3951954"/>
          <a:ext cx="43513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9" name="Equation" r:id="rId11" imgW="2705040" imgH="228600" progId="Equation.DSMT4">
                  <p:embed/>
                </p:oleObj>
              </mc:Choice>
              <mc:Fallback>
                <p:oleObj name="Equation" r:id="rId11" imgW="2705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489" y="3951954"/>
                        <a:ext cx="43513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468676" y="4959400"/>
          <a:ext cx="21447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0" name="Equation" r:id="rId13" imgW="1333440" imgH="431640" progId="Equation.DSMT4">
                  <p:embed/>
                </p:oleObj>
              </mc:Choice>
              <mc:Fallback>
                <p:oleObj name="Equation" r:id="rId13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76" y="4959400"/>
                        <a:ext cx="21447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701925" y="5106988"/>
          <a:ext cx="42703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1" name="Equation" r:id="rId14" imgW="2654280" imgH="431640" progId="Equation.DSMT4">
                  <p:embed/>
                </p:oleObj>
              </mc:Choice>
              <mc:Fallback>
                <p:oleObj name="Equation" r:id="rId14" imgW="2654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5106988"/>
                        <a:ext cx="42703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7016750" y="3991896"/>
          <a:ext cx="6318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2" name="Equation" r:id="rId16" imgW="393480" imgH="203040" progId="Equation.DSMT4">
                  <p:embed/>
                </p:oleObj>
              </mc:Choice>
              <mc:Fallback>
                <p:oleObj name="Equation" r:id="rId1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991896"/>
                        <a:ext cx="6318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7135558" y="5147802"/>
          <a:ext cx="6127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3" name="Equation" r:id="rId18" imgW="380880" imgH="203040" progId="Equation.DSMT4">
                  <p:embed/>
                </p:oleObj>
              </mc:Choice>
              <mc:Fallback>
                <p:oleObj name="Equation" r:id="rId18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558" y="5147802"/>
                        <a:ext cx="6127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1438" y="5966590"/>
            <a:ext cx="9072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Clearly, the variance of the number of cars that are used for official business purposes is greater for company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than for company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7277100" y="806450"/>
            <a:ext cx="1866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Company </a:t>
            </a:r>
            <a:r>
              <a:rPr lang="en-US" sz="1600" b="1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77100" y="1858296"/>
            <a:ext cx="1866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Company </a:t>
            </a:r>
            <a:r>
              <a:rPr lang="en-US" sz="1600" b="1" i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689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2" grpId="0" animBg="1"/>
      <p:bldP spid="13" grpId="0" build="p"/>
      <p:bldP spid="17" grpId="0" animBg="1"/>
      <p:bldP spid="20" grpId="0" build="p"/>
      <p:bldP spid="28" grpId="0" build="p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4305300" y="5414296"/>
            <a:ext cx="8001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variance of a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b="1" dirty="0">
                <a:solidFill>
                  <a:schemeClr val="tx1"/>
                </a:solidFill>
              </a:rPr>
              <a:t>also</a:t>
            </a:r>
            <a:r>
              <a:rPr lang="en-US" sz="2000" dirty="0">
                <a:solidFill>
                  <a:schemeClr val="tx1"/>
                </a:solidFill>
              </a:rPr>
              <a:t> given by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04850" y="1206500"/>
          <a:ext cx="1965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29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206500"/>
                        <a:ext cx="19653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2052526"/>
            <a:ext cx="9072562" cy="7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the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represent the number of defective parts for a machine when 3 parts are sampled from a production line and tested. The following is the probability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endParaRPr lang="en-US" sz="2000" i="1" dirty="0">
              <a:solidFill>
                <a:srgbClr val="FF0000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0" y="182880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40322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3194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2050" y="2806700"/>
            <a:ext cx="38957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3384550"/>
            <a:ext cx="9072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Calculate the 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60350" y="4514850"/>
          <a:ext cx="2001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0" name="Equation" r:id="rId6" imgW="1244520" imgH="431640" progId="Equation.DSMT4">
                  <p:embed/>
                </p:oleObj>
              </mc:Choice>
              <mc:Fallback>
                <p:oleObj name="Equation" r:id="rId6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4514850"/>
                        <a:ext cx="20018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64460" y="4125912"/>
          <a:ext cx="52863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1" name="Equation" r:id="rId8" imgW="3288960" imgH="203040" progId="Equation.DSMT4">
                  <p:embed/>
                </p:oleObj>
              </mc:Choice>
              <mc:Fallback>
                <p:oleObj name="Equation" r:id="rId8" imgW="328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60" y="4125912"/>
                        <a:ext cx="52863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349500" y="4659313"/>
          <a:ext cx="54562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2" name="Equation" r:id="rId10" imgW="3390840" imgH="228600" progId="Equation.DSMT4">
                  <p:embed/>
                </p:oleObj>
              </mc:Choice>
              <mc:Fallback>
                <p:oleObj name="Equation" r:id="rId10" imgW="3390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659313"/>
                        <a:ext cx="54562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652923" y="5444665"/>
          <a:ext cx="1755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3" name="Equation" r:id="rId12" imgW="1091880" imgH="228600" progId="Equation.DSMT4">
                  <p:embed/>
                </p:oleObj>
              </mc:Choice>
              <mc:Fallback>
                <p:oleObj name="Equation" r:id="rId12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23" y="5444665"/>
                        <a:ext cx="1755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2444750" y="5444410"/>
          <a:ext cx="15938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4" name="Equation" r:id="rId14" imgW="990360" imgH="228600" progId="Equation.DSMT4">
                  <p:embed/>
                </p:oleObj>
              </mc:Choice>
              <mc:Fallback>
                <p:oleObj name="Equation" r:id="rId14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444410"/>
                        <a:ext cx="15938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4052888" y="5482098"/>
          <a:ext cx="1000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5" name="Equation" r:id="rId16" imgW="622080" imgH="203040" progId="Equation.DSMT4">
                  <p:embed/>
                </p:oleObj>
              </mc:Choice>
              <mc:Fallback>
                <p:oleObj name="Equation" r:id="rId1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5482098"/>
                        <a:ext cx="10001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 bwMode="auto">
          <a:xfrm>
            <a:off x="82344" y="850900"/>
            <a:ext cx="8964000" cy="8001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build="p"/>
      <p:bldP spid="13" grpId="0" build="p"/>
      <p:bldP spid="17" grpId="0" animBg="1"/>
      <p:bldP spid="18" grpId="0" build="p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4379040" y="3725196"/>
            <a:ext cx="311150" cy="6667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127294" y="5533104"/>
            <a:ext cx="309600" cy="66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1015428"/>
            <a:ext cx="9072562" cy="7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weekly demand for a drinking-water product, in thousands liters, from a local chain of efficiency stores, is a continuous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having the probability density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0" y="776954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35179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2702846"/>
            <a:ext cx="9072562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mean and variance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64254" y="1873250"/>
          <a:ext cx="31019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6" name="Equation" r:id="rId3" imgW="1714320" imgH="431640" progId="Equation.DSMT4">
                  <p:embed/>
                </p:oleObj>
              </mc:Choice>
              <mc:Fallback>
                <p:oleObj name="Equation" r:id="rId3" imgW="171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1873250"/>
                        <a:ext cx="31019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49250" y="4543219"/>
          <a:ext cx="24622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7" name="Equation" r:id="rId5" imgW="1536480" imgH="469800" progId="Equation.DSMT4">
                  <p:embed/>
                </p:oleObj>
              </mc:Choice>
              <mc:Fallback>
                <p:oleObj name="Equation" r:id="rId5" imgW="1536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4543219"/>
                        <a:ext cx="24622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73125" y="3687763"/>
          <a:ext cx="18764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8" name="Equation" r:id="rId7" imgW="1168200" imgH="469800" progId="Equation.DSMT4">
                  <p:embed/>
                </p:oleObj>
              </mc:Choice>
              <mc:Fallback>
                <p:oleObj name="Equation" r:id="rId7" imgW="1168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687763"/>
                        <a:ext cx="18764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841625" y="3651456"/>
          <a:ext cx="12858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9" name="Equation" r:id="rId9" imgW="799920" imgH="482400" progId="Equation.DSMT4">
                  <p:embed/>
                </p:oleObj>
              </mc:Choice>
              <mc:Fallback>
                <p:oleObj name="Equation" r:id="rId9" imgW="799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651456"/>
                        <a:ext cx="12858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4171950" y="3740150"/>
          <a:ext cx="4889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0" name="Equation" r:id="rId11" imgW="304560" imgH="393480" progId="Equation.DSMT4">
                  <p:embed/>
                </p:oleObj>
              </mc:Choice>
              <mc:Fallback>
                <p:oleObj name="Equation" r:id="rId11" imgW="30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740150"/>
                        <a:ext cx="4889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2859294" y="4510754"/>
          <a:ext cx="149066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1" name="Equation" r:id="rId13" imgW="927000" imgH="482400" progId="Equation.DSMT4">
                  <p:embed/>
                </p:oleObj>
              </mc:Choice>
              <mc:Fallback>
                <p:oleObj name="Equation" r:id="rId13" imgW="92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294" y="4510754"/>
                        <a:ext cx="149066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4363371" y="4599242"/>
          <a:ext cx="593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2" name="Equation" r:id="rId15" imgW="368280" imgH="393480" progId="Equation.DSMT4">
                  <p:embed/>
                </p:oleObj>
              </mc:Choice>
              <mc:Fallback>
                <p:oleObj name="Equation" r:id="rId15" imgW="36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371" y="4599242"/>
                        <a:ext cx="5937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736091" y="5651755"/>
          <a:ext cx="1755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3" name="Equation" r:id="rId17" imgW="1091880" imgH="228600" progId="Equation.DSMT4">
                  <p:embed/>
                </p:oleObj>
              </mc:Choice>
              <mc:Fallback>
                <p:oleObj name="Equation" r:id="rId17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91" y="5651755"/>
                        <a:ext cx="1755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556796" y="5443792"/>
          <a:ext cx="12461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4" name="Equation" r:id="rId19" imgW="774360" imgH="469800" progId="Equation.DSMT4">
                  <p:embed/>
                </p:oleObj>
              </mc:Choice>
              <mc:Fallback>
                <p:oleObj name="Equation" r:id="rId19" imgW="774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796" y="5443792"/>
                        <a:ext cx="124618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860800" y="5532692"/>
          <a:ext cx="5921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5" name="Equation" r:id="rId21" imgW="368280" imgH="393480" progId="Equation.DSMT4">
                  <p:embed/>
                </p:oleObj>
              </mc:Choice>
              <mc:Fallback>
                <p:oleObj name="Equation" r:id="rId21" imgW="36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5532692"/>
                        <a:ext cx="59213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0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13" grpId="0" build="p"/>
      <p:bldP spid="17" grpId="0" animBg="1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two coins are tossed 16 times and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the number of heads that occur per toss, then the values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can be 0, 1, and 2.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Suppose that the experiment yields no heads, one head, and two heads a total of 4, 7, and 5 times, respectively.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average number of heads per toss of the two coins is then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3651250"/>
            <a:ext cx="907256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value means that on average we can </a:t>
            </a:r>
            <a:r>
              <a:rPr lang="en-US" sz="2000" b="1" dirty="0">
                <a:solidFill>
                  <a:schemeClr val="tx1"/>
                </a:solidFill>
              </a:rPr>
              <a:t>expect</a:t>
            </a:r>
            <a:r>
              <a:rPr lang="en-US" sz="2000" dirty="0">
                <a:solidFill>
                  <a:schemeClr val="tx1"/>
                </a:solidFill>
              </a:rPr>
              <a:t> that by each toss the head will occur for 1.06 times and no head for 0.94 times.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1.06 is called an expected value, a term used to describe the </a:t>
            </a:r>
            <a:r>
              <a:rPr lang="en-US" sz="2000" i="1" dirty="0">
                <a:solidFill>
                  <a:schemeClr val="tx1"/>
                </a:solidFill>
              </a:rPr>
              <a:t>long-term</a:t>
            </a:r>
            <a:r>
              <a:rPr lang="en-US" sz="2000" dirty="0">
                <a:solidFill>
                  <a:schemeClr val="tx1"/>
                </a:solidFill>
              </a:rPr>
              <a:t> average outcome of a given scenario.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64048" y="2377978"/>
          <a:ext cx="3222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65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377978"/>
                        <a:ext cx="32226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be a random variable with probability distribution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). The variance of the random variable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is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34346" y="1544638"/>
          <a:ext cx="58721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2" name="Equation" r:id="rId3" imgW="3263760" imgH="342720" progId="Equation.DSMT4">
                  <p:embed/>
                </p:oleObj>
              </mc:Choice>
              <mc:Fallback>
                <p:oleObj name="Equation" r:id="rId3" imgW="3263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46" y="1544638"/>
                        <a:ext cx="58721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" y="2108818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discrete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8100" y="3281108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continuous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892175" y="2525713"/>
          <a:ext cx="6076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3" name="Equation" r:id="rId5" imgW="3377880" imgH="469800" progId="Equation.DSMT4">
                  <p:embed/>
                </p:oleObj>
              </mc:Choice>
              <mc:Fallback>
                <p:oleObj name="Equation" r:id="rId5" imgW="337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525713"/>
                        <a:ext cx="6076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82344" y="850900"/>
            <a:ext cx="8964000" cy="28003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  <p:bldP spid="15" grpId="0" build="p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5194300" y="5369640"/>
            <a:ext cx="266700" cy="4445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1015428"/>
            <a:ext cx="9072562" cy="5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Calculate the variance of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2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3, where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a random variable with probability distribution given as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0" y="776954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22288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322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0" y="1384300"/>
            <a:ext cx="2828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3658" name="Object 5"/>
          <p:cNvGraphicFramePr>
            <a:graphicFrameLocks noChangeAspect="1"/>
          </p:cNvGraphicFramePr>
          <p:nvPr/>
        </p:nvGraphicFramePr>
        <p:xfrm>
          <a:off x="749300" y="2406650"/>
          <a:ext cx="33289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9" name="Equation" r:id="rId4" imgW="2070000" imgH="431640" progId="Equation.DSMT4">
                  <p:embed/>
                </p:oleObj>
              </mc:Choice>
              <mc:Fallback>
                <p:oleObj name="Equation" r:id="rId4" imgW="2070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406650"/>
                        <a:ext cx="33289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49300" y="4013200"/>
          <a:ext cx="472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0" name="Equation" r:id="rId6" imgW="2958840" imgH="253800" progId="Equation.DSMT4">
                  <p:embed/>
                </p:oleObj>
              </mc:Choice>
              <mc:Fallback>
                <p:oleObj name="Equation" r:id="rId6" imgW="2958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013200"/>
                        <a:ext cx="472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1333706" y="4540250"/>
          <a:ext cx="4419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1" name="Equation" r:id="rId8" imgW="2768400" imgH="431640" progId="Equation.DSMT4">
                  <p:embed/>
                </p:oleObj>
              </mc:Choice>
              <mc:Fallback>
                <p:oleObj name="Equation" r:id="rId8" imgW="276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706" y="4540250"/>
                        <a:ext cx="4419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4083050" y="2406238"/>
          <a:ext cx="39211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2" name="Equation" r:id="rId10" imgW="2438280" imgH="431640" progId="Equation.DSMT4">
                  <p:embed/>
                </p:oleObj>
              </mc:Choice>
              <mc:Fallback>
                <p:oleObj name="Equation" r:id="rId10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2406238"/>
                        <a:ext cx="39211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327562" y="5265374"/>
          <a:ext cx="40957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3" name="Equation" r:id="rId12" imgW="2565360" imgH="431640" progId="Equation.DSMT4">
                  <p:embed/>
                </p:oleObj>
              </mc:Choice>
              <mc:Fallback>
                <p:oleObj name="Equation" r:id="rId12" imgW="2565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562" y="5265374"/>
                        <a:ext cx="40957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1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build="p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random variable with density function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33210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249555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variance of the random variable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3 if it is known that the expected value of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8.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779463" y="1301750"/>
          <a:ext cx="28971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6" name="Equation" r:id="rId3" imgW="1600200" imgH="634680" progId="Equation.DSMT4">
                  <p:embed/>
                </p:oleObj>
              </mc:Choice>
              <mc:Fallback>
                <p:oleObj name="Equation" r:id="rId3" imgW="16002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301750"/>
                        <a:ext cx="2897187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64048" y="3544888"/>
          <a:ext cx="4864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7" name="Equation" r:id="rId5" imgW="3035160" imgH="241200" progId="Equation.DSMT4">
                  <p:embed/>
                </p:oleObj>
              </mc:Choice>
              <mc:Fallback>
                <p:oleObj name="Equation" r:id="rId5" imgW="303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3544888"/>
                        <a:ext cx="48641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1356646" y="4016375"/>
          <a:ext cx="2828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8" name="Equation" r:id="rId7" imgW="1765080" imgH="469800" progId="Equation.DSMT4">
                  <p:embed/>
                </p:oleObj>
              </mc:Choice>
              <mc:Fallback>
                <p:oleObj name="Equation" r:id="rId7" imgW="1765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46" y="4016375"/>
                        <a:ext cx="28289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4260850" y="4006850"/>
          <a:ext cx="29305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9" name="Equation" r:id="rId9" imgW="1828800" imgH="482400" progId="Equation.DSMT4">
                  <p:embed/>
                </p:oleObj>
              </mc:Choice>
              <mc:Fallback>
                <p:oleObj name="Equation" r:id="rId9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006850"/>
                        <a:ext cx="29305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1356852" y="4851400"/>
          <a:ext cx="27273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0" name="Equation" r:id="rId11" imgW="1701720" imgH="469800" progId="Equation.DSMT4">
                  <p:embed/>
                </p:oleObj>
              </mc:Choice>
              <mc:Fallback>
                <p:oleObj name="Equation" r:id="rId11" imgW="1701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852" y="4851400"/>
                        <a:ext cx="27273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4127500" y="4807362"/>
          <a:ext cx="29511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1" name="Equation" r:id="rId13" imgW="1841400" imgH="507960" progId="Equation.DSMT4">
                  <p:embed/>
                </p:oleObj>
              </mc:Choice>
              <mc:Fallback>
                <p:oleObj name="Equation" r:id="rId13" imgW="1841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07362"/>
                        <a:ext cx="29511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1356646" y="5586413"/>
          <a:ext cx="20542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2" name="Equation" r:id="rId15" imgW="1282680" imgH="457200" progId="Equation.DSMT4">
                  <p:embed/>
                </p:oleObj>
              </mc:Choice>
              <mc:Fallback>
                <p:oleObj name="Equation" r:id="rId15" imgW="1282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46" y="5586413"/>
                        <a:ext cx="20542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 bwMode="auto">
          <a:xfrm>
            <a:off x="4305300" y="5607050"/>
            <a:ext cx="355600" cy="6667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3405188" y="5637213"/>
          <a:ext cx="12414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3" name="Equation" r:id="rId17" imgW="774360" imgH="393480" progId="Equation.DSMT4">
                  <p:embed/>
                </p:oleObj>
              </mc:Choice>
              <mc:Fallback>
                <p:oleObj name="Equation" r:id="rId17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5637213"/>
                        <a:ext cx="12414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9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animBg="1"/>
      <p:bldP spid="18" grpId="0" build="p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be a random variables with probability distribution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). The covariance of the random variables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is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764048" y="1518111"/>
          <a:ext cx="65341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4" name="Equation" r:id="rId3" imgW="3632040" imgH="355320" progId="Equation.DSMT4">
                  <p:embed/>
                </p:oleObj>
              </mc:Choice>
              <mc:Fallback>
                <p:oleObj name="Equation" r:id="rId3" imgW="3632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1518111"/>
                        <a:ext cx="65341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8100" y="206457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i="1" dirty="0">
                <a:solidFill>
                  <a:schemeClr val="tx1"/>
                </a:solidFill>
              </a:rPr>
              <a:t> Y </a:t>
            </a:r>
            <a:r>
              <a:rPr lang="en-US" sz="2000" dirty="0">
                <a:solidFill>
                  <a:schemeClr val="tx1"/>
                </a:solidFill>
              </a:rPr>
              <a:t>are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u="sng" dirty="0">
                <a:solidFill>
                  <a:schemeClr val="tx1"/>
                </a:solidFill>
              </a:rPr>
              <a:t>discrete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8100" y="3177460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are </a:t>
            </a:r>
            <a:r>
              <a:rPr lang="en-US" sz="2000" u="sng" dirty="0">
                <a:solidFill>
                  <a:schemeClr val="tx1"/>
                </a:solidFill>
              </a:rPr>
              <a:t>continuous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738188" y="2435225"/>
          <a:ext cx="6921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5" name="Equation" r:id="rId5" imgW="3848040" imgH="469800" progId="Equation.DSMT4">
                  <p:embed/>
                </p:oleObj>
              </mc:Choice>
              <mc:Fallback>
                <p:oleObj name="Equation" r:id="rId5" imgW="3848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435225"/>
                        <a:ext cx="69215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280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38250" y="3917950"/>
            <a:ext cx="22383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280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83100" y="3917950"/>
            <a:ext cx="22383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371600" y="5680584"/>
            <a:ext cx="19113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i="1" baseline="-25000" dirty="0">
                <a:solidFill>
                  <a:schemeClr val="tx1"/>
                </a:solidFill>
              </a:rPr>
              <a:t>XY</a:t>
            </a:r>
            <a:r>
              <a:rPr lang="en-US" sz="1600" b="1" dirty="0">
                <a:solidFill>
                  <a:schemeClr val="tx1"/>
                </a:solidFill>
              </a:rPr>
              <a:t> &gt;0,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Positive correlation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46976" y="5680584"/>
            <a:ext cx="19113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i="1" baseline="-25000" dirty="0">
                <a:solidFill>
                  <a:schemeClr val="tx1"/>
                </a:solidFill>
              </a:rPr>
              <a:t>XY</a:t>
            </a:r>
            <a:r>
              <a:rPr lang="en-US" sz="1600" b="1" dirty="0">
                <a:solidFill>
                  <a:schemeClr val="tx1"/>
                </a:solidFill>
              </a:rPr>
              <a:t> &lt;0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Negative correlation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2344" y="850900"/>
            <a:ext cx="8964000" cy="27114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6" grpId="0" build="p"/>
      <p:bldP spid="21" grpId="0" build="p"/>
      <p:bldP spid="22" grpId="0" build="p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covariance of two random variables</a:t>
            </a:r>
            <a:r>
              <a:rPr lang="en-US" sz="2000" i="1" dirty="0">
                <a:solidFill>
                  <a:schemeClr val="tx1"/>
                </a:solidFill>
              </a:rPr>
              <a:t> X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with means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i="1" baseline="-25000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i="1" baseline="-25000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, respectively, is given by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1525" y="1443498"/>
          <a:ext cx="24225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7" name="Equation" r:id="rId3" imgW="1346040" imgH="241200" progId="Equation.DSMT4">
                  <p:embed/>
                </p:oleObj>
              </mc:Choice>
              <mc:Fallback>
                <p:oleObj name="Equation" r:id="rId3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443498"/>
                        <a:ext cx="24225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82344" y="850900"/>
            <a:ext cx="8964000" cy="10668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4720590" y="4809490"/>
            <a:ext cx="577850" cy="6667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1016904"/>
            <a:ext cx="5078412" cy="81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Referring back again to the “</a:t>
            </a:r>
            <a:r>
              <a:rPr lang="en-US" sz="2000" i="1" dirty="0">
                <a:solidFill>
                  <a:schemeClr val="tx1"/>
                </a:solidFill>
              </a:rPr>
              <a:t>ballpoint pens</a:t>
            </a:r>
            <a:r>
              <a:rPr lang="en-US" sz="2000" dirty="0">
                <a:solidFill>
                  <a:schemeClr val="tx1"/>
                </a:solidFill>
              </a:rPr>
              <a:t>” example, find the covariance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28067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6212" y="850900"/>
            <a:ext cx="3926348" cy="187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49300" y="2940050"/>
          <a:ext cx="27717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8" name="Equation" r:id="rId4" imgW="1726920" imgH="444240" progId="Equation.DSMT4">
                  <p:embed/>
                </p:oleObj>
              </mc:Choice>
              <mc:Fallback>
                <p:oleObj name="Equation" r:id="rId4" imgW="1726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940050"/>
                        <a:ext cx="27717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778510" y="4961890"/>
          <a:ext cx="21193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9" name="Equation" r:id="rId6" imgW="1320480" imgH="241200" progId="Equation.DSMT4">
                  <p:embed/>
                </p:oleObj>
              </mc:Choice>
              <mc:Fallback>
                <p:oleObj name="Equation" r:id="rId6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" y="4961890"/>
                        <a:ext cx="21193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749300" y="3873500"/>
          <a:ext cx="26892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0" name="Equation" r:id="rId8" imgW="1676160" imgH="444240" progId="Equation.DSMT4">
                  <p:embed/>
                </p:oleObj>
              </mc:Choice>
              <mc:Fallback>
                <p:oleObj name="Equation" r:id="rId8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873500"/>
                        <a:ext cx="26892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3549650" y="2922270"/>
          <a:ext cx="11207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1" name="Equation" r:id="rId10" imgW="698400" imgH="431640" progId="Equation.DSMT4">
                  <p:embed/>
                </p:oleObj>
              </mc:Choice>
              <mc:Fallback>
                <p:oleObj name="Equation" r:id="rId10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922270"/>
                        <a:ext cx="11207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4675362" y="2924810"/>
          <a:ext cx="3565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2" name="Equation" r:id="rId12" imgW="2222280" imgH="431640" progId="Equation.DSMT4">
                  <p:embed/>
                </p:oleObj>
              </mc:Choice>
              <mc:Fallback>
                <p:oleObj name="Equation" r:id="rId12" imgW="2222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362" y="2924810"/>
                        <a:ext cx="35655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3548380" y="3873500"/>
          <a:ext cx="11207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3" name="Equation" r:id="rId14" imgW="698400" imgH="444240" progId="Equation.DSMT4">
                  <p:embed/>
                </p:oleObj>
              </mc:Choice>
              <mc:Fallback>
                <p:oleObj name="Equation" r:id="rId14" imgW="698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380" y="3873500"/>
                        <a:ext cx="11207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4732638" y="3873500"/>
          <a:ext cx="3463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4" name="Equation" r:id="rId16" imgW="2158920" imgH="431640" progId="Equation.DSMT4">
                  <p:embed/>
                </p:oleObj>
              </mc:Choice>
              <mc:Fallback>
                <p:oleObj name="Equation" r:id="rId16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638" y="3873500"/>
                        <a:ext cx="34639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2927350" y="4806950"/>
          <a:ext cx="23431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5" name="Equation" r:id="rId18" imgW="1460160" imgH="431640" progId="Equation.DSMT4">
                  <p:embed/>
                </p:oleObj>
              </mc:Choice>
              <mc:Fallback>
                <p:oleObj name="Equation" r:id="rId18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806950"/>
                        <a:ext cx="23431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096012" y="6089013"/>
            <a:ext cx="1911350" cy="4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See again Lecture 4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rot="5400000">
            <a:off x="2986811" y="5798576"/>
            <a:ext cx="612000" cy="1588"/>
          </a:xfrm>
          <a:prstGeom prst="straightConnector1">
            <a:avLst/>
          </a:prstGeom>
          <a:noFill/>
          <a:ln w="7620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1123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build="p"/>
      <p:bldP spid="17" grpId="0" animBg="1"/>
      <p:bldP spid="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491000" y="5014040"/>
            <a:ext cx="444500" cy="7112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1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fraction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of male runners and the fraction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of female runners who compete in marathon races is described by the joint density function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32512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64048" y="1784350"/>
          <a:ext cx="3321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5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1784350"/>
                        <a:ext cx="33210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254000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covariance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787860" y="3340100"/>
          <a:ext cx="25098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6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60" y="3340100"/>
                        <a:ext cx="25098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763636" y="4169696"/>
          <a:ext cx="3101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7" name="Equation" r:id="rId7" imgW="1930320" imgH="431640" progId="Equation.DSMT4">
                  <p:embed/>
                </p:oleObj>
              </mc:Choice>
              <mc:Fallback>
                <p:oleObj name="Equation" r:id="rId7" imgW="1930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36" y="4169696"/>
                        <a:ext cx="31019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49300" y="5056188"/>
          <a:ext cx="21399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8" name="Equation" r:id="rId9" imgW="1333440" imgH="482400" progId="Equation.DSMT4">
                  <p:embed/>
                </p:oleObj>
              </mc:Choice>
              <mc:Fallback>
                <p:oleObj name="Equation" r:id="rId9" imgW="1333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056188"/>
                        <a:ext cx="21399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774955" y="5740400"/>
          <a:ext cx="27908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9" name="Equation" r:id="rId11" imgW="1739880" imgH="482400" progId="Equation.DSMT4">
                  <p:embed/>
                </p:oleObj>
              </mc:Choice>
              <mc:Fallback>
                <p:oleObj name="Equation" r:id="rId11" imgW="1739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955" y="5740400"/>
                        <a:ext cx="27908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4927600" y="3295650"/>
          <a:ext cx="23225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0" name="Equation" r:id="rId13" imgW="1447560" imgH="495000" progId="Equation.DSMT4">
                  <p:embed/>
                </p:oleObj>
              </mc:Choice>
              <mc:Fallback>
                <p:oleObj name="Equation" r:id="rId13" imgW="1447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3295650"/>
                        <a:ext cx="23225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239210" y="4451350"/>
          <a:ext cx="21193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1" name="Equation" r:id="rId15" imgW="1320480" imgH="241200" progId="Equation.DSMT4">
                  <p:embed/>
                </p:oleObj>
              </mc:Choice>
              <mc:Fallback>
                <p:oleObj name="Equation" r:id="rId15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210" y="4451350"/>
                        <a:ext cx="21193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2898775" y="5118512"/>
          <a:ext cx="4286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2" name="Equation" r:id="rId17" imgW="266400" imgH="393480" progId="Equation.DSMT4">
                  <p:embed/>
                </p:oleObj>
              </mc:Choice>
              <mc:Fallback>
                <p:oleObj name="Equation" r:id="rId17" imgW="266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118512"/>
                        <a:ext cx="4286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3598863" y="5814140"/>
          <a:ext cx="5286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3" name="Equation" r:id="rId19" imgW="330120" imgH="393480" progId="Equation.DSMT4">
                  <p:embed/>
                </p:oleObj>
              </mc:Choice>
              <mc:Fallback>
                <p:oleObj name="Equation" r:id="rId19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5814140"/>
                        <a:ext cx="5286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7299325" y="3354642"/>
          <a:ext cx="4286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4" name="Equation" r:id="rId21" imgW="266400" imgH="393480" progId="Equation.DSMT4">
                  <p:embed/>
                </p:oleObj>
              </mc:Choice>
              <mc:Fallback>
                <p:oleObj name="Equation" r:id="rId21" imgW="266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3354642"/>
                        <a:ext cx="4286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5668962" y="5014040"/>
          <a:ext cx="22812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5" name="Equation" r:id="rId23" imgW="1422360" imgH="431640" progId="Equation.DSMT4">
                  <p:embed/>
                </p:oleObj>
              </mc:Choice>
              <mc:Fallback>
                <p:oleObj name="Equation" r:id="rId23" imgW="142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2" y="5014040"/>
                        <a:ext cx="22812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8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build="p"/>
      <p:bldP spid="17" grpId="0" animBg="1"/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Variance and Covariance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Variance and Covariance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Although the covariance between two random variables </a:t>
            </a:r>
            <a:r>
              <a:rPr lang="en-US" sz="2000" b="1" dirty="0">
                <a:solidFill>
                  <a:schemeClr val="tx1"/>
                </a:solidFill>
              </a:rPr>
              <a:t>does</a:t>
            </a:r>
            <a:r>
              <a:rPr lang="en-US" sz="2000" dirty="0">
                <a:solidFill>
                  <a:schemeClr val="tx1"/>
                </a:solidFill>
              </a:rPr>
              <a:t> provide information regarding the nature of the relationship, the magnitude of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i="1" baseline="-25000" dirty="0">
                <a:solidFill>
                  <a:schemeClr val="tx1"/>
                </a:solidFill>
              </a:rPr>
              <a:t>XY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does not </a:t>
            </a:r>
            <a:r>
              <a:rPr lang="en-US" sz="2000" dirty="0">
                <a:solidFill>
                  <a:schemeClr val="tx1"/>
                </a:solidFill>
              </a:rPr>
              <a:t>indicate anything regarding the strength of the relationship, since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i="1" baseline="-25000" dirty="0">
                <a:solidFill>
                  <a:schemeClr val="tx1"/>
                </a:solidFill>
              </a:rPr>
              <a:t>XY</a:t>
            </a:r>
            <a:r>
              <a:rPr lang="en-US" sz="2000" dirty="0">
                <a:solidFill>
                  <a:schemeClr val="tx1"/>
                </a:solidFill>
              </a:rPr>
              <a:t> is not scale free.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This means, that its magnitude will depend on the units measured for both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There is a scale-free version of the covariance called the </a:t>
            </a:r>
            <a:r>
              <a:rPr lang="en-US" sz="2000" b="1" dirty="0">
                <a:solidFill>
                  <a:schemeClr val="tx1"/>
                </a:solidFill>
              </a:rPr>
              <a:t>correlation coefficient</a:t>
            </a:r>
            <a:r>
              <a:rPr lang="en-US" sz="2000" dirty="0">
                <a:solidFill>
                  <a:schemeClr val="tx1"/>
                </a:solidFill>
              </a:rPr>
              <a:t>, that is used widely in statistics.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4254" y="4451144"/>
          <a:ext cx="14620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39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4451144"/>
                        <a:ext cx="14620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3665998"/>
            <a:ext cx="907256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be random variables with covariance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i="1" baseline="-25000" dirty="0">
                <a:solidFill>
                  <a:schemeClr val="tx1"/>
                </a:solidFill>
              </a:rPr>
              <a:t>XY</a:t>
            </a:r>
            <a:r>
              <a:rPr lang="en-US" sz="2000" dirty="0">
                <a:solidFill>
                  <a:schemeClr val="tx1"/>
                </a:solidFill>
              </a:rPr>
              <a:t> and standard deviation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i="1" baseline="-25000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i="1" baseline="-25000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, respectively. The </a:t>
            </a:r>
            <a:r>
              <a:rPr lang="en-US" sz="2000" b="1" dirty="0">
                <a:solidFill>
                  <a:schemeClr val="tx1"/>
                </a:solidFill>
              </a:rPr>
              <a:t>correlation coefficient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is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344" y="3651250"/>
            <a:ext cx="8964000" cy="16002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random variable with probability distribution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). The </a:t>
            </a:r>
            <a:r>
              <a:rPr lang="en-US" sz="2000" b="1" dirty="0">
                <a:solidFill>
                  <a:schemeClr val="tx1"/>
                </a:solidFill>
              </a:rPr>
              <a:t>mean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tx1"/>
                </a:solidFill>
              </a:rPr>
              <a:t>expected value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73112" y="1524000"/>
          <a:ext cx="23764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2" name="Equation" r:id="rId3" imgW="1320480" imgH="342720" progId="Equation.DSMT4">
                  <p:embed/>
                </p:oleObj>
              </mc:Choice>
              <mc:Fallback>
                <p:oleObj name="Equation" r:id="rId3" imgW="1320480" imgH="342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24000"/>
                        <a:ext cx="23764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202155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discrete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22170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continuous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68350" y="2452688"/>
          <a:ext cx="25590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3" name="Equation" r:id="rId5" imgW="1422360" imgH="469800" progId="Equation.DSMT4">
                  <p:embed/>
                </p:oleObj>
              </mc:Choice>
              <mc:Fallback>
                <p:oleObj name="Equation" r:id="rId5" imgW="142236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452688"/>
                        <a:ext cx="25590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82344" y="850900"/>
            <a:ext cx="8964000" cy="27559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7861300" y="4613990"/>
            <a:ext cx="7112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9496" y="5814140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4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lot containing 7 components is sampled by a quality inspector, the lot contains 4 good components and 3 defective components. A sample of 3 is taken by the inspector. Find the expected value of the number of good components in this sample 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1438" y="236220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represent the number of good components in the sample. The probability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0" y="22733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93750" y="3006725"/>
          <a:ext cx="34321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4" name="Equation" r:id="rId3" imgW="2145960" imgH="431640" progId="Equation.DSMT4">
                  <p:embed/>
                </p:oleObj>
              </mc:Choice>
              <mc:Fallback>
                <p:oleObj name="Equation" r:id="rId3" imgW="21459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006725"/>
                        <a:ext cx="34321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766763" y="3710860"/>
          <a:ext cx="1136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5" name="Equation" r:id="rId5" imgW="711000" imgH="393480" progId="Equation.DSMT4">
                  <p:embed/>
                </p:oleObj>
              </mc:Choice>
              <mc:Fallback>
                <p:oleObj name="Equation" r:id="rId5" imgW="7110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710860"/>
                        <a:ext cx="1136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962150" y="3710860"/>
          <a:ext cx="10969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6" name="Equation" r:id="rId7" imgW="685800" imgH="393480" progId="Equation.DSMT4">
                  <p:embed/>
                </p:oleObj>
              </mc:Choice>
              <mc:Fallback>
                <p:oleObj name="Equation" r:id="rId7" imgW="6858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710860"/>
                        <a:ext cx="10969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3124867" y="3710860"/>
          <a:ext cx="1136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7" name="Equation" r:id="rId9" imgW="711000" imgH="393480" progId="Equation.DSMT4">
                  <p:embed/>
                </p:oleObj>
              </mc:Choice>
              <mc:Fallback>
                <p:oleObj name="Equation" r:id="rId9" imgW="7110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867" y="3710860"/>
                        <a:ext cx="1136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4448175" y="3711575"/>
          <a:ext cx="1035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8" name="Equation" r:id="rId11" imgW="647640" imgH="393480" progId="Equation.DSMT4">
                  <p:embed/>
                </p:oleObj>
              </mc:Choice>
              <mc:Fallback>
                <p:oleObj name="Equation" r:id="rId11" imgW="6476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3711575"/>
                        <a:ext cx="10350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93750" y="4629150"/>
          <a:ext cx="21113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9" name="Equation" r:id="rId13" imgW="1320480" imgH="342720" progId="Equation.DSMT4">
                  <p:embed/>
                </p:oleObj>
              </mc:Choice>
              <mc:Fallback>
                <p:oleObj name="Equation" r:id="rId13" imgW="1320480" imgH="342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629150"/>
                        <a:ext cx="21113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2912396" y="4480846"/>
          <a:ext cx="41814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40" name="Equation" r:id="rId15" imgW="2616120" imgH="431640" progId="Equation.DSMT4">
                  <p:embed/>
                </p:oleObj>
              </mc:Choice>
              <mc:Fallback>
                <p:oleObj name="Equation" r:id="rId15" imgW="26161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396" y="4480846"/>
                        <a:ext cx="41814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7154402" y="4510088"/>
          <a:ext cx="1358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41" name="Equation" r:id="rId17" imgW="850680" imgH="393480" progId="Equation.DSMT4">
                  <p:embed/>
                </p:oleObj>
              </mc:Choice>
              <mc:Fallback>
                <p:oleObj name="Equation" r:id="rId17" imgW="8506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02" y="4510088"/>
                        <a:ext cx="13589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438" y="5473700"/>
            <a:ext cx="907256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Thus, if 3 components are selected at random over and over again from a lot of 4 good components and 3 defective components, one will pick on average </a:t>
            </a:r>
            <a:r>
              <a:rPr lang="en-US" sz="2000" u="sng" dirty="0">
                <a:solidFill>
                  <a:schemeClr val="tx1"/>
                </a:solidFill>
              </a:rPr>
              <a:t>1.7 good components</a:t>
            </a:r>
            <a:r>
              <a:rPr lang="en-US" sz="2000" dirty="0">
                <a:solidFill>
                  <a:schemeClr val="tx1"/>
                </a:solidFill>
              </a:rPr>
              <a:t> and, accordingly, </a:t>
            </a:r>
            <a:r>
              <a:rPr lang="en-US" sz="2000" u="sng" dirty="0">
                <a:solidFill>
                  <a:schemeClr val="tx1"/>
                </a:solidFill>
              </a:rPr>
              <a:t>1.3 bad components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8" grpId="0" build="p"/>
      <p:bldP spid="23" grpId="0" build="p"/>
      <p:bldP spid="24" grpId="0" animBg="1"/>
      <p:bldP spid="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5090652" y="5266198"/>
            <a:ext cx="4176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9496" y="5843842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2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In a gambling game a man is paid $5 if he gets all heads or all tails when three coins are tossed, and he will pay out $3 if either one or two heads show. What is his expected gain?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1438" y="218440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The sample space for the possible outcomes of this game is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0" y="2050844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64048" y="2569702"/>
          <a:ext cx="52403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67" name="Equation" r:id="rId3" imgW="3276360" imgH="203040" progId="Equation.DSMT4">
                  <p:embed/>
                </p:oleObj>
              </mc:Choice>
              <mc:Fallback>
                <p:oleObj name="Equation" r:id="rId3" imgW="32763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569702"/>
                        <a:ext cx="5240338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438" y="591820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In this game the gambler will, on average, </a:t>
            </a:r>
            <a:r>
              <a:rPr lang="en-US" sz="2000" b="1" dirty="0">
                <a:solidFill>
                  <a:schemeClr val="tx1"/>
                </a:solidFill>
              </a:rPr>
              <a:t>loss</a:t>
            </a:r>
            <a:r>
              <a:rPr lang="en-US" sz="2000" dirty="0">
                <a:solidFill>
                  <a:schemeClr val="tx1"/>
                </a:solidFill>
              </a:rPr>
              <a:t> $1 per toss of the three coins.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71438" y="2984500"/>
            <a:ext cx="90725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Each of these events is equally likely and occurs with probability of each equal to 1/8.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3651250"/>
            <a:ext cx="552291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be the amount of money the gambler can win,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is the event of winning 5$ and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is event of losing $3,</a:t>
            </a: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763588" y="4489450"/>
          <a:ext cx="1808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68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489450"/>
                        <a:ext cx="1808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749300" y="4845050"/>
          <a:ext cx="41640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69" name="Equation" r:id="rId7" imgW="2603160" imgH="228600" progId="Equation.DSMT4">
                  <p:embed/>
                </p:oleObj>
              </mc:Choice>
              <mc:Fallback>
                <p:oleObj name="Equation" r:id="rId7" imgW="26031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845050"/>
                        <a:ext cx="41640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49300" y="5284788"/>
          <a:ext cx="20716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70" name="Equation" r:id="rId9" imgW="1295280" imgH="355320" progId="Equation.DSMT4">
                  <p:embed/>
                </p:oleObj>
              </mc:Choice>
              <mc:Fallback>
                <p:oleObj name="Equation" r:id="rId9" imgW="129528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284788"/>
                        <a:ext cx="20716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2830925" y="5141913"/>
          <a:ext cx="25987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71" name="Equation" r:id="rId11" imgW="1625400" imgH="431640" progId="Equation.DSMT4">
                  <p:embed/>
                </p:oleObj>
              </mc:Choice>
              <mc:Fallback>
                <p:oleObj name="Equation" r:id="rId11" imgW="16254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925" y="5141913"/>
                        <a:ext cx="259873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94350" y="3562350"/>
            <a:ext cx="3284450" cy="800101"/>
            <a:chOff x="5594350" y="3562350"/>
            <a:chExt cx="3284450" cy="800101"/>
          </a:xfrm>
        </p:grpSpPr>
        <p:cxnSp>
          <p:nvCxnSpPr>
            <p:cNvPr id="30" name="Straight Connector 29"/>
            <p:cNvCxnSpPr/>
            <p:nvPr/>
          </p:nvCxnSpPr>
          <p:spPr bwMode="auto">
            <a:xfrm flipV="1">
              <a:off x="5638800" y="3917950"/>
              <a:ext cx="3240000" cy="0"/>
            </a:xfrm>
            <a:prstGeom prst="line">
              <a:avLst/>
            </a:prstGeom>
            <a:noFill/>
            <a:ln w="3810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16200000" flipH="1">
              <a:off x="6905625" y="3984626"/>
              <a:ext cx="755650" cy="0"/>
            </a:xfrm>
            <a:prstGeom prst="line">
              <a:avLst/>
            </a:prstGeom>
            <a:noFill/>
            <a:ln w="3810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36" name="Object 10"/>
            <p:cNvGraphicFramePr>
              <a:graphicFrameLocks noChangeAspect="1"/>
            </p:cNvGraphicFramePr>
            <p:nvPr/>
          </p:nvGraphicFramePr>
          <p:xfrm>
            <a:off x="6305550" y="3608387"/>
            <a:ext cx="223837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72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5550" y="3608387"/>
                          <a:ext cx="223837" cy="26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0"/>
            <p:cNvGraphicFramePr>
              <a:graphicFrameLocks noChangeAspect="1"/>
            </p:cNvGraphicFramePr>
            <p:nvPr/>
          </p:nvGraphicFramePr>
          <p:xfrm>
            <a:off x="5594350" y="4021138"/>
            <a:ext cx="164782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73" name="Equation" r:id="rId15" imgW="1028520" imgH="203040" progId="Equation.DSMT4">
                    <p:embed/>
                  </p:oleObj>
                </mc:Choice>
                <mc:Fallback>
                  <p:oleObj name="Equation" r:id="rId15" imgW="102852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4350" y="4021138"/>
                          <a:ext cx="164782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0"/>
            <p:cNvGraphicFramePr>
              <a:graphicFrameLocks noChangeAspect="1"/>
            </p:cNvGraphicFramePr>
            <p:nvPr/>
          </p:nvGraphicFramePr>
          <p:xfrm>
            <a:off x="7658100" y="3562350"/>
            <a:ext cx="1841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74" name="Equation" r:id="rId17" imgW="114120" imgH="177480" progId="Equation.DSMT4">
                    <p:embed/>
                  </p:oleObj>
                </mc:Choice>
                <mc:Fallback>
                  <p:oleObj name="Equation" r:id="rId17" imgW="114120" imgH="1774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8100" y="3562350"/>
                          <a:ext cx="184150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0"/>
            <p:cNvGraphicFramePr>
              <a:graphicFrameLocks noChangeAspect="1"/>
            </p:cNvGraphicFramePr>
            <p:nvPr/>
          </p:nvGraphicFramePr>
          <p:xfrm>
            <a:off x="8216900" y="3562350"/>
            <a:ext cx="32543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75" name="Equation" r:id="rId19" imgW="203040" imgH="177480" progId="Equation.DSMT4">
                    <p:embed/>
                  </p:oleObj>
                </mc:Choice>
                <mc:Fallback>
                  <p:oleObj name="Equation" r:id="rId19" imgW="203040" imgH="1774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6900" y="3562350"/>
                          <a:ext cx="325438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0"/>
            <p:cNvGraphicFramePr>
              <a:graphicFrameLocks noChangeAspect="1"/>
            </p:cNvGraphicFramePr>
            <p:nvPr/>
          </p:nvGraphicFramePr>
          <p:xfrm>
            <a:off x="7539038" y="3996865"/>
            <a:ext cx="366712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76" name="Equation" r:id="rId21" imgW="228600" imgH="215640" progId="Equation.DSMT4">
                    <p:embed/>
                  </p:oleObj>
                </mc:Choice>
                <mc:Fallback>
                  <p:oleObj name="Equation" r:id="rId21" imgW="228600" imgH="2156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9038" y="3996865"/>
                          <a:ext cx="366712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0"/>
            <p:cNvGraphicFramePr>
              <a:graphicFrameLocks noChangeAspect="1"/>
            </p:cNvGraphicFramePr>
            <p:nvPr/>
          </p:nvGraphicFramePr>
          <p:xfrm>
            <a:off x="8197850" y="3996865"/>
            <a:ext cx="4064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77" name="Equation" r:id="rId23" imgW="253800" imgH="215640" progId="Equation.DSMT4">
                    <p:embed/>
                  </p:oleObj>
                </mc:Choice>
                <mc:Fallback>
                  <p:oleObj name="Equation" r:id="rId23" imgW="253800" imgH="2156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7850" y="3996865"/>
                          <a:ext cx="40640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30"/>
          <p:cNvSpPr/>
          <p:nvPr/>
        </p:nvSpPr>
        <p:spPr bwMode="auto">
          <a:xfrm>
            <a:off x="7150100" y="6273800"/>
            <a:ext cx="1440000" cy="72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18" grpId="0" build="p"/>
      <p:bldP spid="23" grpId="0" build="p"/>
      <p:bldP spid="24" grpId="0" animBg="1"/>
      <p:bldP spid="32" grpId="0" build="p"/>
      <p:bldP spid="34" grpId="0" build="p"/>
      <p:bldP spid="19" grpId="0" build="p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123390" y="6110130"/>
            <a:ext cx="755650" cy="385714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05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salesperson has two appointments on a given day. He believes that he has 70% chance to make the deal at the first appointment, from which he can earn $1000 commission if successful. On the other hand, he thinks he only has a 40% chance to make the deal at the second appointment, which will give him $1500 if successful.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What is his expected commission based on his own probability belief? Assume that the appointment results are </a:t>
            </a:r>
            <a:r>
              <a:rPr lang="en-US" sz="2000" u="sng" dirty="0">
                <a:solidFill>
                  <a:schemeClr val="tx1"/>
                </a:solidFill>
              </a:rPr>
              <a:t>independent</a:t>
            </a:r>
            <a:r>
              <a:rPr lang="en-US" sz="2000" dirty="0">
                <a:solidFill>
                  <a:schemeClr val="tx1"/>
                </a:solidFill>
              </a:rPr>
              <a:t> of each other.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1438" y="3309987"/>
            <a:ext cx="9072562" cy="56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the commission the salesperson will earn. Due to independence, the probabilities can be calculated as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0" y="3206132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719138" y="3887836"/>
          <a:ext cx="31511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6" name="Equation" r:id="rId3" imgW="1968480" imgH="203040" progId="Equation.DSMT4">
                  <p:embed/>
                </p:oleObj>
              </mc:Choice>
              <mc:Fallback>
                <p:oleObj name="Equation" r:id="rId3" imgW="19684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887836"/>
                        <a:ext cx="315118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"/>
          <p:cNvGraphicFramePr>
            <a:graphicFrameLocks noChangeAspect="1"/>
          </p:cNvGraphicFramePr>
          <p:nvPr/>
        </p:nvGraphicFramePr>
        <p:xfrm>
          <a:off x="377825" y="4287886"/>
          <a:ext cx="32099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7" name="Equation" r:id="rId5" imgW="2006280" imgH="203040" progId="Equation.DSMT4">
                  <p:embed/>
                </p:oleObj>
              </mc:Choice>
              <mc:Fallback>
                <p:oleObj name="Equation" r:id="rId5" imgW="20062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287886"/>
                        <a:ext cx="32099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377825" y="4703811"/>
          <a:ext cx="32099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8" name="Equation" r:id="rId7" imgW="2006280" imgH="203040" progId="Equation.DSMT4">
                  <p:embed/>
                </p:oleObj>
              </mc:Choice>
              <mc:Fallback>
                <p:oleObj name="Equation" r:id="rId7" imgW="2006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703811"/>
                        <a:ext cx="32099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"/>
          <p:cNvGraphicFramePr>
            <a:graphicFrameLocks noChangeAspect="1"/>
          </p:cNvGraphicFramePr>
          <p:nvPr/>
        </p:nvGraphicFramePr>
        <p:xfrm>
          <a:off x="373063" y="5118149"/>
          <a:ext cx="29067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9" name="Equation" r:id="rId9" imgW="1815840" imgH="203040" progId="Equation.DSMT4">
                  <p:embed/>
                </p:oleObj>
              </mc:Choice>
              <mc:Fallback>
                <p:oleObj name="Equation" r:id="rId9" imgW="181584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5118149"/>
                        <a:ext cx="29067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769731" y="5681044"/>
          <a:ext cx="21129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0" name="Equation" r:id="rId11" imgW="1320480" imgH="342720" progId="Equation.DSMT4">
                  <p:embed/>
                </p:oleObj>
              </mc:Choice>
              <mc:Fallback>
                <p:oleObj name="Equation" r:id="rId11" imgW="132048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31" y="5681044"/>
                        <a:ext cx="21129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970884" y="6170661"/>
          <a:ext cx="68929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1" name="Equation" r:id="rId13" imgW="4317840" imgH="203040" progId="Equation.DSMT4">
                  <p:embed/>
                </p:oleObj>
              </mc:Choice>
              <mc:Fallback>
                <p:oleObj name="Equation" r:id="rId13" imgW="43178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84" y="6170661"/>
                        <a:ext cx="68929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build="p"/>
      <p:bldP spid="23" grpId="0" build="p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8335502" y="3636296"/>
            <a:ext cx="548354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312402" y="4821904"/>
            <a:ext cx="1555750" cy="296196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60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the random variable that denotes the life in hours of a certain electronic device. The probability density function is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34734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2584450"/>
            <a:ext cx="907256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Find the expected life of this type of device.</a:t>
            </a: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74700" y="1606550"/>
          <a:ext cx="3041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0" name="Equation" r:id="rId3" imgW="1892160" imgH="609480" progId="Equation.DSMT4">
                  <p:embed/>
                </p:oleObj>
              </mc:Choice>
              <mc:Fallback>
                <p:oleObj name="Equation" r:id="rId3" imgW="189216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606550"/>
                        <a:ext cx="30416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759952" y="3517900"/>
          <a:ext cx="2286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1" name="Equation" r:id="rId5" imgW="1422360" imgH="469800" progId="Equation.DSMT4">
                  <p:embed/>
                </p:oleObj>
              </mc:Choice>
              <mc:Fallback>
                <p:oleObj name="Equation" r:id="rId5" imgW="142236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52" y="3517900"/>
                        <a:ext cx="22860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3125327" y="3508375"/>
          <a:ext cx="19192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2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327" y="3508375"/>
                        <a:ext cx="19192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5100686" y="3503152"/>
          <a:ext cx="15113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3" name="Equation" r:id="rId9" imgW="939600" imgH="482400" progId="Equation.DSMT4">
                  <p:embed/>
                </p:oleObj>
              </mc:Choice>
              <mc:Fallback>
                <p:oleObj name="Equation" r:id="rId9" imgW="93960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86" y="3503152"/>
                        <a:ext cx="15113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6690852" y="3488198"/>
          <a:ext cx="14287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4" name="Equation" r:id="rId11" imgW="888840" imgH="482400" progId="Equation.DSMT4">
                  <p:embed/>
                </p:oleObj>
              </mc:Choice>
              <mc:Fallback>
                <p:oleObj name="Equation" r:id="rId11" imgW="88884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852" y="3488198"/>
                        <a:ext cx="14287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8112792" y="3705686"/>
          <a:ext cx="6937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5" name="Equation" r:id="rId13" imgW="431640" imgH="203040" progId="Equation.DSMT4">
                  <p:embed/>
                </p:oleObj>
              </mc:Choice>
              <mc:Fallback>
                <p:oleObj name="Equation" r:id="rId13" imgW="4316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792" y="3705686"/>
                        <a:ext cx="6937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1438" y="4510548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Therefore, we can expect this type of device to function well for, on average, </a:t>
            </a:r>
            <a:r>
              <a:rPr lang="en-US" sz="2000" b="1" dirty="0">
                <a:solidFill>
                  <a:schemeClr val="tx1"/>
                </a:solidFill>
              </a:rPr>
              <a:t>200 hours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18" grpId="0" build="p"/>
      <p:bldP spid="24" grpId="0" animBg="1"/>
      <p:bldP spid="19" grpId="0" build="p"/>
      <p:bldP spid="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random variable with probability distribution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). The mean or expected value of the random variable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54729" y="1494504"/>
          <a:ext cx="36099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2" name="Equation" r:id="rId3" imgW="2006280" imgH="342720" progId="Equation.DSMT4">
                  <p:embed/>
                </p:oleObj>
              </mc:Choice>
              <mc:Fallback>
                <p:oleObj name="Equation" r:id="rId3" imgW="2006280" imgH="342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9" y="1494504"/>
                        <a:ext cx="36099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202155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discrete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265948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u="sng" dirty="0">
                <a:solidFill>
                  <a:schemeClr val="tx1"/>
                </a:solidFill>
              </a:rPr>
              <a:t>continuous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57444" y="2452688"/>
          <a:ext cx="38147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3" name="Equation" r:id="rId5" imgW="2120760" imgH="469800" progId="Equation.DSMT4">
                  <p:embed/>
                </p:oleObj>
              </mc:Choice>
              <mc:Fallback>
                <p:oleObj name="Equation" r:id="rId5" imgW="212076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44" y="2452688"/>
                        <a:ext cx="381476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82344" y="850900"/>
            <a:ext cx="8964000" cy="27559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3253248" y="5547646"/>
            <a:ext cx="792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 of a Random Variable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 of a Random Variable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2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Suppose that the number of cars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that pass through a car wash between 4:00 P.M. and 5:00 P.M. on any sunny Friday has the following probability distribution: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35623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34140" y="3784600"/>
          <a:ext cx="2214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2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40" y="3784600"/>
                        <a:ext cx="22145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33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6329" y="1592214"/>
            <a:ext cx="4448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71438" y="2525046"/>
            <a:ext cx="9072562" cy="82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 represent the amount of money in dollars, paid to the attendant by the manager. Find the attendant’s expected earnings for this particular time period.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013790" y="3651456"/>
          <a:ext cx="17653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3" name="Equation" r:id="rId6" imgW="1104840" imgH="431640" progId="Equation.DSMT4">
                  <p:embed/>
                </p:oleObj>
              </mc:Choice>
              <mc:Fallback>
                <p:oleObj name="Equation" r:id="rId6" imgW="11048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790" y="3651456"/>
                        <a:ext cx="17653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006980" y="4222750"/>
          <a:ext cx="473233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4" name="Equation" r:id="rId8" imgW="2958840" imgH="838080" progId="Equation.DSMT4">
                  <p:embed/>
                </p:oleObj>
              </mc:Choice>
              <mc:Fallback>
                <p:oleObj name="Equation" r:id="rId8" imgW="2958840" imgH="838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980" y="4222750"/>
                        <a:ext cx="4732337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/>
        </p:nvGraphicFramePr>
        <p:xfrm>
          <a:off x="3030332" y="5588000"/>
          <a:ext cx="9953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5" name="Equation" r:id="rId10" imgW="622080" imgH="203040" progId="Equation.DSMT4">
                  <p:embed/>
                </p:oleObj>
              </mc:Choice>
              <mc:Fallback>
                <p:oleObj name="Equation" r:id="rId10" imgW="6220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332" y="5588000"/>
                        <a:ext cx="9953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build="p"/>
      <p:bldP spid="24" grpId="0" animBg="1"/>
      <p:bldP spid="4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31555</TotalTime>
  <Words>1819</Words>
  <Application>Microsoft Office PowerPoint</Application>
  <PresentationFormat>On-screen Show (4:3)</PresentationFormat>
  <Paragraphs>171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2545</cp:revision>
  <dcterms:created xsi:type="dcterms:W3CDTF">2009-05-04T03:18:57Z</dcterms:created>
  <dcterms:modified xsi:type="dcterms:W3CDTF">2023-09-28T04:35:49Z</dcterms:modified>
</cp:coreProperties>
</file>