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70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94AF"/>
    <a:srgbClr val="FF5781"/>
    <a:srgbClr val="FF4775"/>
    <a:srgbClr val="EBC053"/>
    <a:srgbClr val="E6B02A"/>
    <a:srgbClr val="54C0E2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74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60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4/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4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4/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20.png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9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are constant, then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38200" y="1206500"/>
          <a:ext cx="26050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8" name="Equation" r:id="rId3" imgW="1447560" imgH="203040" progId="Equation.DSMT4">
                  <p:embed/>
                </p:oleObj>
              </mc:Choice>
              <mc:Fallback>
                <p:oleObj name="Equation" r:id="rId3" imgW="144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06500"/>
                        <a:ext cx="26050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2274776"/>
            <a:ext cx="9072562" cy="5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Applying theorem to the discrete random variable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2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– 1, rework the </a:t>
            </a:r>
            <a:r>
              <a:rPr lang="en-US" sz="2000" i="1" dirty="0">
                <a:solidFill>
                  <a:schemeClr val="tx1"/>
                </a:solidFill>
              </a:rPr>
              <a:t>carwash example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0" y="2051050"/>
            <a:ext cx="727075" cy="720000"/>
            <a:chOff x="0" y="2717800"/>
            <a:chExt cx="727075" cy="72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-233000" y="3077800"/>
              <a:ext cx="72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0" y="31623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752475" y="3419475"/>
          <a:ext cx="22494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9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419475"/>
                        <a:ext cx="22494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73573" y="3868738"/>
          <a:ext cx="2260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0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73" y="3868738"/>
                        <a:ext cx="2260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1905000" y="4540250"/>
          <a:ext cx="63531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1" name="Equation" r:id="rId9" imgW="3962160" imgH="431640" progId="Equation.DSMT4">
                  <p:embed/>
                </p:oleObj>
              </mc:Choice>
              <mc:Fallback>
                <p:oleObj name="Equation" r:id="rId9" imgW="3962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40250"/>
                        <a:ext cx="63531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778796" y="5743575"/>
          <a:ext cx="15478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2" name="Equation" r:id="rId11" imgW="965160" imgH="228600" progId="Equation.DSMT4">
                  <p:embed/>
                </p:oleObj>
              </mc:Choice>
              <mc:Fallback>
                <p:oleObj name="Equation" r:id="rId11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5743575"/>
                        <a:ext cx="15478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3771900" y="5740400"/>
            <a:ext cx="800100" cy="3111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2344" y="850900"/>
            <a:ext cx="8964000" cy="7556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66329" y="2679700"/>
            <a:ext cx="4448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2371725" y="5577760"/>
          <a:ext cx="22002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3" name="Equation" r:id="rId14" imgW="1371600" imgH="431640" progId="Equation.DSMT4">
                  <p:embed/>
                </p:oleObj>
              </mc:Choice>
              <mc:Fallback>
                <p:oleObj name="Equation" r:id="rId14" imgW="137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5577760"/>
                        <a:ext cx="22002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9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7" grpId="0" animBg="1"/>
      <p:bldP spid="23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3638550"/>
            <a:ext cx="55530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Chebyshev’s Theorem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err="1"/>
              <a:t>Chebyshev’s</a:t>
            </a:r>
            <a:r>
              <a:rPr lang="en-US" sz="1400" dirty="0"/>
              <a:t> Theorem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As we already discussed, the variance of a random variable tells us something about the variability of the observation about the mean.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a variable has a </a:t>
            </a:r>
            <a:r>
              <a:rPr lang="en-US" sz="2000" b="1" dirty="0">
                <a:solidFill>
                  <a:schemeClr val="tx1"/>
                </a:solidFill>
              </a:rPr>
              <a:t>small variance </a:t>
            </a:r>
            <a:r>
              <a:rPr lang="en-US" sz="2000" dirty="0">
                <a:solidFill>
                  <a:schemeClr val="tx1"/>
                </a:solidFill>
              </a:rPr>
              <a:t>or standard deviation, we would expect most of the values to be grouped around the mean.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probability that a random variable assumes a value within a certain interval about the main is greater in this case.</a:t>
            </a:r>
          </a:p>
          <a:p>
            <a:pPr marL="265113" indent="-265113" algn="l">
              <a:lnSpc>
                <a:spcPct val="80000"/>
              </a:lnSpc>
              <a:spcBef>
                <a:spcPts val="3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we think of probability in terms of area, we would expect a </a:t>
            </a:r>
            <a:r>
              <a:rPr lang="en-US" sz="2000" u="sng" dirty="0">
                <a:solidFill>
                  <a:schemeClr val="tx1"/>
                </a:solidFill>
              </a:rPr>
              <a:t>continuous distribution</a:t>
            </a:r>
            <a:r>
              <a:rPr lang="en-US" sz="2000" dirty="0">
                <a:solidFill>
                  <a:schemeClr val="tx1"/>
                </a:solidFill>
              </a:rPr>
              <a:t> with a small standard deviation to have </a:t>
            </a:r>
            <a:r>
              <a:rPr lang="en-US" sz="2000" b="1" dirty="0">
                <a:solidFill>
                  <a:schemeClr val="tx1"/>
                </a:solidFill>
              </a:rPr>
              <a:t>most</a:t>
            </a:r>
            <a:r>
              <a:rPr lang="en-US" sz="2000" dirty="0">
                <a:solidFill>
                  <a:schemeClr val="tx1"/>
                </a:solidFill>
              </a:rPr>
              <a:t> of its area close to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882900" y="6140450"/>
            <a:ext cx="4000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Variability of continuous observations about the mean</a:t>
            </a:r>
          </a:p>
        </p:txBody>
      </p:sp>
    </p:spTree>
    <p:extLst>
      <p:ext uri="{BB962C8B-B14F-4D97-AF65-F5344CB8AC3E}">
        <p14:creationId xmlns:p14="http://schemas.microsoft.com/office/powerpoint/2010/main" val="6482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Chebyshev’s Theorem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Chebyshev’s Theorem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We can argue the same way for a </a:t>
            </a:r>
            <a:r>
              <a:rPr lang="en-US" sz="2000" u="sng" dirty="0">
                <a:solidFill>
                  <a:schemeClr val="tx1"/>
                </a:solidFill>
              </a:rPr>
              <a:t>discrete distribution</a:t>
            </a:r>
            <a:r>
              <a:rPr lang="en-US" sz="2000" dirty="0">
                <a:solidFill>
                  <a:schemeClr val="tx1"/>
                </a:solidFill>
              </a:rPr>
              <a:t>. The spread out of an area in the probability histogram indicates a more variable distribution of measurements or outcomes.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7925" y="2195513"/>
            <a:ext cx="42481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060700" y="4762500"/>
            <a:ext cx="4000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Variability of discrete observations about the mean</a:t>
            </a:r>
          </a:p>
        </p:txBody>
      </p:sp>
    </p:spTree>
    <p:extLst>
      <p:ext uri="{BB962C8B-B14F-4D97-AF65-F5344CB8AC3E}">
        <p14:creationId xmlns:p14="http://schemas.microsoft.com/office/powerpoint/2010/main" val="18234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9496" y="5803332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Chebyshev’s Theorem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Chebyshev’s Theorem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 Russian mathematician P. L. Chebyshev discovered that the </a:t>
            </a:r>
            <a:r>
              <a:rPr lang="en-US" sz="2000" i="1" dirty="0">
                <a:solidFill>
                  <a:schemeClr val="tx1"/>
                </a:solidFill>
              </a:rPr>
              <a:t>fraction of the area </a:t>
            </a:r>
            <a:r>
              <a:rPr lang="en-US" sz="2000" dirty="0">
                <a:solidFill>
                  <a:schemeClr val="tx1"/>
                </a:solidFill>
              </a:rPr>
              <a:t>between any two values symmetric about the mean is related to the </a:t>
            </a:r>
            <a:r>
              <a:rPr lang="en-US" sz="2000" i="1" dirty="0">
                <a:solidFill>
                  <a:schemeClr val="tx1"/>
                </a:solidFill>
              </a:rPr>
              <a:t>standard deviation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ts val="3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Chebyshev’s Theorem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chemeClr val="tx1"/>
                </a:solidFill>
              </a:rPr>
              <a:t> The probability that any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will assume a value within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standard deviations of the mean is at least 1 – 1/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265113" indent="-265113" algn="l">
              <a:lnSpc>
                <a:spcPct val="80000"/>
              </a:lnSpc>
              <a:spcBef>
                <a:spcPts val="12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	That is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048" y="2999454"/>
          <a:ext cx="36607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79" name="Equation" r:id="rId3" imgW="2031840" imgH="393480" progId="Equation.DSMT4">
                  <p:embed/>
                </p:oleObj>
              </mc:Choice>
              <mc:Fallback>
                <p:oleObj name="Equation" r:id="rId3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999454"/>
                        <a:ext cx="36607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82344" y="1917700"/>
            <a:ext cx="8964000" cy="18224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3838" y="4375150"/>
            <a:ext cx="9072562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Chebyshev’s Theorem holds for </a:t>
            </a:r>
            <a:r>
              <a:rPr lang="en-US" sz="2000" i="1" dirty="0">
                <a:solidFill>
                  <a:schemeClr val="tx1"/>
                </a:solidFill>
              </a:rPr>
              <a:t>any distribution </a:t>
            </a:r>
            <a:r>
              <a:rPr lang="en-US" sz="2000" dirty="0">
                <a:solidFill>
                  <a:schemeClr val="tx1"/>
                </a:solidFill>
              </a:rPr>
              <a:t>of observations and, for this reason, the results are usually </a:t>
            </a:r>
            <a:r>
              <a:rPr lang="en-US" sz="2000" i="1" dirty="0">
                <a:solidFill>
                  <a:schemeClr val="tx1"/>
                </a:solidFill>
              </a:rPr>
              <a:t>weak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value given by the theorem is a lower bound only. Exact probabilities can only be determined when the probability distribution is known.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use of Chebyshev’s Theorem is relegated to situations where the form of the distribution is unknown.</a:t>
            </a:r>
          </a:p>
        </p:txBody>
      </p:sp>
    </p:spTree>
    <p:extLst>
      <p:ext uri="{BB962C8B-B14F-4D97-AF65-F5344CB8AC3E}">
        <p14:creationId xmlns:p14="http://schemas.microsoft.com/office/powerpoint/2010/main" val="25998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build="p"/>
      <p:bldP spid="12" grpId="0" animBg="1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000" dirty="0"/>
              <a:t>Chebyshev’s Theorem and 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Chebyshev’s Theorem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308100" y="1339438"/>
            <a:ext cx="6819900" cy="2534062"/>
            <a:chOff x="1104900" y="3279363"/>
            <a:chExt cx="6819900" cy="2534062"/>
          </a:xfrm>
        </p:grpSpPr>
        <p:pic>
          <p:nvPicPr>
            <p:cNvPr id="37376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4900" y="3784600"/>
              <a:ext cx="6819900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376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81200" y="3279363"/>
              <a:ext cx="51816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6" name="Picture 15" descr="bellcurv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0" y="4140200"/>
            <a:ext cx="4350426" cy="2044700"/>
          </a:xfrm>
          <a:prstGeom prst="rect">
            <a:avLst/>
          </a:prstGeom>
          <a:ln w="19050">
            <a:solidFill>
              <a:srgbClr val="FF2E6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397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2320622" y="3340511"/>
            <a:ext cx="903130" cy="400051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2356310" y="3387677"/>
          <a:ext cx="85248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0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310" y="3387677"/>
                        <a:ext cx="852488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2329880" y="6022466"/>
            <a:ext cx="6223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Chebyshev’s Theorem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4.4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Chebyshev’s Theorem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25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8, a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9, and an unknown probability distribution. Find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(–4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20)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(|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8|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≥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6)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0" y="244695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25400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70604" y="2569702"/>
          <a:ext cx="466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1" name="Equation" r:id="rId5" imgW="2908080" imgH="253800" progId="Equation.DSMT4">
                  <p:embed/>
                </p:oleObj>
              </mc:Choice>
              <mc:Fallback>
                <p:oleObj name="Equation" r:id="rId5" imgW="290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04" y="2569702"/>
                        <a:ext cx="466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40957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982044" y="4144599"/>
          <a:ext cx="32575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2" name="Equation" r:id="rId7" imgW="2031840" imgH="279360" progId="Equation.DSMT4">
                  <p:embed/>
                </p:oleObj>
              </mc:Choice>
              <mc:Fallback>
                <p:oleObj name="Equation" r:id="rId7" imgW="2031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044" y="4144599"/>
                        <a:ext cx="32575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330292" y="4619625"/>
          <a:ext cx="2328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3" name="Equation" r:id="rId9" imgW="1447560" imgH="253800" progId="Equation.DSMT4">
                  <p:embed/>
                </p:oleObj>
              </mc:Choice>
              <mc:Fallback>
                <p:oleObj name="Equation" r:id="rId9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292" y="4619625"/>
                        <a:ext cx="23288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2331116" y="5078873"/>
          <a:ext cx="3411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4" name="Equation" r:id="rId11" imgW="2120760" imgH="253800" progId="Equation.DSMT4">
                  <p:embed/>
                </p:oleObj>
              </mc:Choice>
              <mc:Fallback>
                <p:oleObj name="Equation" r:id="rId11" imgW="2120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116" y="5078873"/>
                        <a:ext cx="34115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344167" y="5546059"/>
          <a:ext cx="13192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5" name="Equation" r:id="rId13" imgW="825480" imgH="253800" progId="Equation.DSMT4">
                  <p:embed/>
                </p:oleObj>
              </mc:Choice>
              <mc:Fallback>
                <p:oleObj name="Equation" r:id="rId13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167" y="5546059"/>
                        <a:ext cx="13192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342120" y="6051962"/>
          <a:ext cx="5508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6" name="Equation" r:id="rId15" imgW="342720" imgH="215640" progId="Equation.DSMT4">
                  <p:embed/>
                </p:oleObj>
              </mc:Choice>
              <mc:Fallback>
                <p:oleObj name="Equation" r:id="rId15" imgW="34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120" y="6051962"/>
                        <a:ext cx="5508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2351803" y="2947018"/>
          <a:ext cx="9572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7" name="Equation" r:id="rId17" imgW="596880" imgH="228600" progId="Equation.DSMT4">
                  <p:embed/>
                </p:oleObj>
              </mc:Choice>
              <mc:Fallback>
                <p:oleObj name="Equation" r:id="rId17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803" y="2947018"/>
                        <a:ext cx="9572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1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8" grpId="0" build="p"/>
      <p:bldP spid="15" grpId="0" animBg="1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01775"/>
            <a:ext cx="28194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Homework 5A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11213" algn="l"/>
                <a:tab pos="8702675" algn="r"/>
              </a:tabLst>
            </a:pPr>
            <a:r>
              <a:rPr lang="en-US" sz="1800" dirty="0">
                <a:solidFill>
                  <a:schemeClr val="tx1"/>
                </a:solidFill>
              </a:rPr>
              <a:t>For the joint probability distribution of the two random variables </a:t>
            </a:r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i="1" dirty="0">
                <a:solidFill>
                  <a:schemeClr val="tx1"/>
                </a:solidFill>
              </a:rPr>
              <a:t>Y</a:t>
            </a:r>
            <a:r>
              <a:rPr lang="en-US" sz="1800" dirty="0">
                <a:solidFill>
                  <a:schemeClr val="tx1"/>
                </a:solidFill>
              </a:rPr>
              <a:t> as given in the following figure, calculate the covariance of </a:t>
            </a:r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i="1" dirty="0">
                <a:solidFill>
                  <a:schemeClr val="tx1"/>
                </a:solidFill>
              </a:rPr>
              <a:t>Y</a:t>
            </a:r>
            <a:r>
              <a:rPr lang="en-US" sz="1800" dirty="0">
                <a:solidFill>
                  <a:schemeClr val="tx1"/>
                </a:solidFill>
              </a:rPr>
              <a:t>. 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	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(Mo.E5.27 p.0172)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4406900"/>
            <a:ext cx="90725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chemeClr val="tx1"/>
                </a:solidFill>
              </a:rPr>
              <a:t>The photoresist thickness in semiconductor manufacturing has a mean of 10 micrometers and a standard deviation of 1 micrometer. Bound the probability that the thickness is less than 6 or greater than 14 micrometers.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(Mo.S5.25 p05.15)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19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105150" y="5133054"/>
            <a:ext cx="311150" cy="533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Rectangle 26"/>
          <p:cNvSpPr/>
          <p:nvPr/>
        </p:nvSpPr>
        <p:spPr bwMode="auto">
          <a:xfrm>
            <a:off x="0" y="3275012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8"/>
          <p:cNvGraphicFramePr>
            <a:graphicFrameLocks noChangeAspect="1"/>
          </p:cNvGraphicFramePr>
          <p:nvPr/>
        </p:nvGraphicFramePr>
        <p:xfrm>
          <a:off x="749300" y="3408363"/>
          <a:ext cx="2309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1" name="Equation" r:id="rId3" imgW="1447560" imgH="203040" progId="Equation.DSMT4">
                  <p:embed/>
                </p:oleObj>
              </mc:Choice>
              <mc:Fallback>
                <p:oleObj name="Equation" r:id="rId3" imgW="144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408363"/>
                        <a:ext cx="23098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749300" y="3940175"/>
          <a:ext cx="19685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2" name="Equation" r:id="rId5" imgW="1231560" imgH="482400" progId="Equation.DSMT4">
                  <p:embed/>
                </p:oleObj>
              </mc:Choice>
              <mc:Fallback>
                <p:oleObj name="Equation" r:id="rId5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40175"/>
                        <a:ext cx="19685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749300" y="5054600"/>
          <a:ext cx="2616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3" name="Equation" r:id="rId7" imgW="1638000" imgH="431640" progId="Equation.DSMT4">
                  <p:embed/>
                </p:oleObj>
              </mc:Choice>
              <mc:Fallback>
                <p:oleObj name="Equation" r:id="rId7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054600"/>
                        <a:ext cx="2616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density function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1438" y="240665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expected value of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3 by using the theorem presented recently.</a:t>
            </a: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778796" y="1301956"/>
          <a:ext cx="2571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4" name="Equation" r:id="rId9" imgW="1600200" imgH="634680" progId="Equation.DSMT4">
                  <p:embed/>
                </p:oleObj>
              </mc:Choice>
              <mc:Fallback>
                <p:oleObj name="Equation" r:id="rId9" imgW="1600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1301956"/>
                        <a:ext cx="2571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2794000" y="3932238"/>
          <a:ext cx="13858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5" name="Equation" r:id="rId11" imgW="863280" imgH="469800" progId="Equation.DSMT4">
                  <p:embed/>
                </p:oleObj>
              </mc:Choice>
              <mc:Fallback>
                <p:oleObj name="Equation" r:id="rId11" imgW="863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932238"/>
                        <a:ext cx="13858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6" grpId="0" build="p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3490452" y="5932948"/>
            <a:ext cx="311150" cy="4445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expected value of the sum or difference of two or more functions of a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the sum or difference of the expected values of the functions. That is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49300" y="1770523"/>
          <a:ext cx="4251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6" name="Equation" r:id="rId3" imgW="2361960" imgH="203040" progId="Equation.DSMT4">
                  <p:embed/>
                </p:oleObj>
              </mc:Choice>
              <mc:Fallback>
                <p:oleObj name="Equation" r:id="rId3" imgW="236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70523"/>
                        <a:ext cx="4251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2689162"/>
            <a:ext cx="6189662" cy="7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random variable with probability distribution as given next. Find the expected value of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1)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2465436"/>
            <a:ext cx="727075" cy="1080000"/>
            <a:chOff x="0" y="2717800"/>
            <a:chExt cx="727075" cy="10800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15"/>
          <p:cNvSpPr/>
          <p:nvPr/>
        </p:nvSpPr>
        <p:spPr bwMode="auto">
          <a:xfrm>
            <a:off x="0" y="3649156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8725" y="2540000"/>
            <a:ext cx="27527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749300" y="3665538"/>
          <a:ext cx="28352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7" name="Equation" r:id="rId6" imgW="1790640" imgH="228600" progId="Equation.DSMT4">
                  <p:embed/>
                </p:oleObj>
              </mc:Choice>
              <mc:Fallback>
                <p:oleObj name="Equation" r:id="rId6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665538"/>
                        <a:ext cx="28352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54063" y="4287838"/>
          <a:ext cx="44942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8" name="Equation" r:id="rId8" imgW="2806560" imgH="431640" progId="Equation.DSMT4">
                  <p:embed/>
                </p:oleObj>
              </mc:Choice>
              <mc:Fallback>
                <p:oleObj name="Equation" r:id="rId8" imgW="280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287838"/>
                        <a:ext cx="44942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62000" y="5029200"/>
          <a:ext cx="4962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9" name="Equation" r:id="rId10" imgW="3098520" imgH="431640" progId="Equation.DSMT4">
                  <p:embed/>
                </p:oleObj>
              </mc:Choice>
              <mc:Fallback>
                <p:oleObj name="Equation" r:id="rId10" imgW="309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49625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49300" y="5980113"/>
          <a:ext cx="29543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0" name="Equation" r:id="rId12" imgW="1841400" imgH="228600" progId="Equation.DSMT4">
                  <p:embed/>
                </p:oleObj>
              </mc:Choice>
              <mc:Fallback>
                <p:oleObj name="Equation" r:id="rId12" imgW="184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980113"/>
                        <a:ext cx="29543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82344" y="850900"/>
            <a:ext cx="8964000" cy="13779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4038600" y="3665538"/>
          <a:ext cx="24574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1" name="Equation" r:id="rId14" imgW="1536480" imgH="228600" progId="Equation.DSMT4">
                  <p:embed/>
                </p:oleObj>
              </mc:Choice>
              <mc:Fallback>
                <p:oleObj name="Equation" r:id="rId14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65538"/>
                        <a:ext cx="2457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1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build="p"/>
      <p:bldP spid="12" grpId="0" build="p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3742198" y="5725652"/>
            <a:ext cx="355600" cy="6667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1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weekly demand for a certain drink, in thousands of liters, at a chain of convenience stores is a continuous random variable </a:t>
            </a:r>
            <a:r>
              <a:rPr lang="en-US" sz="2000" i="1" dirty="0">
                <a:solidFill>
                  <a:schemeClr val="tx1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800" baseline="30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2, where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the density function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0" y="3325352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64254" y="1830388"/>
          <a:ext cx="33226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2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1830388"/>
                        <a:ext cx="33226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267335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Find the expected value for the weekly demand of the drink.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79002" y="3562350"/>
          <a:ext cx="38544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3" name="Equation" r:id="rId5" imgW="2400120" imgH="228600" progId="Equation.DSMT4">
                  <p:embed/>
                </p:oleObj>
              </mc:Choice>
              <mc:Fallback>
                <p:oleObj name="Equation" r:id="rId5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3562350"/>
                        <a:ext cx="3854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4048" y="4143375"/>
          <a:ext cx="2095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4" name="Equation" r:id="rId7" imgW="1307880" imgH="469800" progId="Equation.DSMT4">
                  <p:embed/>
                </p:oleObj>
              </mc:Choice>
              <mc:Fallback>
                <p:oleObj name="Equation" r:id="rId7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4143375"/>
                        <a:ext cx="2095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778796" y="4851400"/>
          <a:ext cx="2298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5" name="Equation" r:id="rId9" imgW="1434960" imgH="469800" progId="Equation.DSMT4">
                  <p:embed/>
                </p:oleObj>
              </mc:Choice>
              <mc:Fallback>
                <p:oleObj name="Equation" r:id="rId9" imgW="1434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4851400"/>
                        <a:ext cx="2298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749300" y="5851525"/>
          <a:ext cx="16906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6" name="Equation" r:id="rId11" imgW="1054080" imgH="228600" progId="Equation.DSMT4">
                  <p:embed/>
                </p:oleObj>
              </mc:Choice>
              <mc:Fallback>
                <p:oleObj name="Equation" r:id="rId11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851525"/>
                        <a:ext cx="16906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2868152" y="4140612"/>
          <a:ext cx="1911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7" name="Equation" r:id="rId13" imgW="1193760" imgH="469800" progId="Equation.DSMT4">
                  <p:embed/>
                </p:oleObj>
              </mc:Choice>
              <mc:Fallback>
                <p:oleObj name="Equation" r:id="rId13" imgW="1193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152" y="4140612"/>
                        <a:ext cx="19113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3167063" y="4851400"/>
          <a:ext cx="21161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8" name="Equation" r:id="rId15" imgW="1320480" imgH="469800" progId="Equation.DSMT4">
                  <p:embed/>
                </p:oleObj>
              </mc:Choice>
              <mc:Fallback>
                <p:oleObj name="Equation" r:id="rId15" imgW="1320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851400"/>
                        <a:ext cx="21161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2509838" y="5740194"/>
          <a:ext cx="15287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9" name="Equation" r:id="rId17" imgW="952200" imgH="393480" progId="Equation.DSMT4">
                  <p:embed/>
                </p:oleObj>
              </mc:Choice>
              <mc:Fallback>
                <p:oleObj name="Equation" r:id="rId17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740194"/>
                        <a:ext cx="15287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1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build="p"/>
      <p:bldP spid="15" grpId="0" animBg="1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expected value of the sum or difference of two or more functions of a random variables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is the sum or difference of the expected values of the functions. That is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49300" y="1725152"/>
          <a:ext cx="5462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0" name="Equation" r:id="rId3" imgW="3035160" imgH="253800" progId="Equation.DSMT4">
                  <p:embed/>
                </p:oleObj>
              </mc:Choice>
              <mc:Fallback>
                <p:oleObj name="Equation" r:id="rId3" imgW="303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25152"/>
                        <a:ext cx="5462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71438" y="2997200"/>
            <a:ext cx="90725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be two independent random variables. Then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749300" y="3384756"/>
          <a:ext cx="2422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1" name="Equation" r:id="rId5" imgW="1346040" imgH="203040" progId="Equation.DSMT4">
                  <p:embed/>
                </p:oleObj>
              </mc:Choice>
              <mc:Fallback>
                <p:oleObj name="Equation" r:id="rId5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384756"/>
                        <a:ext cx="24225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82344" y="2984500"/>
            <a:ext cx="8964000" cy="8001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344" y="850900"/>
            <a:ext cx="8964000" cy="13335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1" grpId="0" build="p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10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In producing gallium-arsenide microchips, it is known that the ratio between gallium and arsenide is independent of producing a high percentage of workable wafers, which are the main components of microchips.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denote the ratio of gallium to arsenide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denote the percentage of workable microwafers retrieved during a 1-hour period.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independent random variables with the joint density being known as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0" y="50101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764254" y="3172080"/>
          <a:ext cx="47212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7" name="Equation" r:id="rId3" imgW="2616120" imgH="634680" progId="Equation.DSMT4">
                  <p:embed/>
                </p:oleObj>
              </mc:Choice>
              <mc:Fallback>
                <p:oleObj name="Equation" r:id="rId3" imgW="26161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3172080"/>
                        <a:ext cx="47212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1438" y="4377610"/>
            <a:ext cx="9072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Illustrate that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XY</a:t>
            </a:r>
            <a:r>
              <a:rPr lang="en-US" sz="2000" dirty="0">
                <a:solidFill>
                  <a:schemeClr val="tx1"/>
                </a:solidFill>
              </a:rPr>
              <a:t>) =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048" y="5043488"/>
          <a:ext cx="26400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8" name="Equation" r:id="rId5" imgW="1650960" imgH="482400" progId="Equation.DSMT4">
                  <p:embed/>
                </p:oleObj>
              </mc:Choice>
              <mc:Fallback>
                <p:oleObj name="Equation" r:id="rId5" imgW="1650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5043488"/>
                        <a:ext cx="26400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423316" y="5044615"/>
          <a:ext cx="227488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9" name="Equation" r:id="rId7" imgW="1422360" imgH="482400" progId="Equation.DSMT4">
                  <p:embed/>
                </p:oleObj>
              </mc:Choice>
              <mc:Fallback>
                <p:oleObj name="Equation" r:id="rId7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316" y="5044615"/>
                        <a:ext cx="227488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504950" y="5740400"/>
          <a:ext cx="2198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0" name="Equation" r:id="rId9" imgW="1371600" imgH="507960" progId="Equation.DSMT4">
                  <p:embed/>
                </p:oleObj>
              </mc:Choice>
              <mc:Fallback>
                <p:oleObj name="Equation" r:id="rId9" imgW="1371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740400"/>
                        <a:ext cx="21986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727450" y="5759450"/>
          <a:ext cx="22193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1" name="Equation" r:id="rId11" imgW="1384200" imgH="482400" progId="Equation.DSMT4">
                  <p:embed/>
                </p:oleObj>
              </mc:Choice>
              <mc:Fallback>
                <p:oleObj name="Equation" r:id="rId11" imgW="1384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759450"/>
                        <a:ext cx="22193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3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793750" y="5295900"/>
            <a:ext cx="3867150" cy="7556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64048" y="881632"/>
          <a:ext cx="23939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5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881632"/>
                        <a:ext cx="23939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356646" y="1710404"/>
          <a:ext cx="20780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6" name="Equation" r:id="rId5" imgW="1295280" imgH="507960" progId="Equation.DSMT4">
                  <p:embed/>
                </p:oleObj>
              </mc:Choice>
              <mc:Fallback>
                <p:oleObj name="Equation" r:id="rId5" imgW="1295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46" y="1710404"/>
                        <a:ext cx="20780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808292" y="2940050"/>
          <a:ext cx="23542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7" name="Equation" r:id="rId7" imgW="1473120" imgH="482400" progId="Equation.DSMT4">
                  <p:embed/>
                </p:oleObj>
              </mc:Choice>
              <mc:Fallback>
                <p:oleObj name="Equation" r:id="rId7" imgW="1473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292" y="2940050"/>
                        <a:ext cx="235426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371806" y="3727450"/>
          <a:ext cx="22193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8" name="Equation" r:id="rId9" imgW="1384200" imgH="507960" progId="Equation.DSMT4">
                  <p:embed/>
                </p:oleObj>
              </mc:Choice>
              <mc:Fallback>
                <p:oleObj name="Equation" r:id="rId9" imgW="1384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06" y="3727450"/>
                        <a:ext cx="22193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79002" y="5324475"/>
          <a:ext cx="38401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9" name="Equation" r:id="rId11" imgW="2273040" imgH="431640" progId="Equation.DSMT4">
                  <p:embed/>
                </p:oleObj>
              </mc:Choice>
              <mc:Fallback>
                <p:oleObj name="Equation" r:id="rId11" imgW="2273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5324475"/>
                        <a:ext cx="38401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3152775" y="880602"/>
          <a:ext cx="21304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0" name="Equation" r:id="rId13" imgW="1333440" imgH="482400" progId="Equation.DSMT4">
                  <p:embed/>
                </p:oleObj>
              </mc:Choice>
              <mc:Fallback>
                <p:oleObj name="Equation" r:id="rId13" imgW="1333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880602"/>
                        <a:ext cx="21304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3486610" y="1755060"/>
          <a:ext cx="20780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1" name="Equation" r:id="rId15" imgW="1295280" imgH="482400" progId="Equation.DSMT4">
                  <p:embed/>
                </p:oleObj>
              </mc:Choice>
              <mc:Fallback>
                <p:oleObj name="Equation" r:id="rId15" imgW="1295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610" y="1755060"/>
                        <a:ext cx="20780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176588" y="2940256"/>
          <a:ext cx="21510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2" name="Equation" r:id="rId17" imgW="1346040" imgH="482400" progId="Equation.DSMT4">
                  <p:embed/>
                </p:oleObj>
              </mc:Choice>
              <mc:Fallback>
                <p:oleObj name="Equation" r:id="rId17" imgW="1346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2940256"/>
                        <a:ext cx="215106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3606800" y="3769440"/>
          <a:ext cx="2076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3" name="Equation" r:id="rId19" imgW="1295280" imgH="482400" progId="Equation.DSMT4">
                  <p:embed/>
                </p:oleObj>
              </mc:Choice>
              <mc:Fallback>
                <p:oleObj name="Equation" r:id="rId19" imgW="1295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769440"/>
                        <a:ext cx="2076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1438" y="489585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Hence, it is proven that</a:t>
            </a:r>
          </a:p>
        </p:txBody>
      </p:sp>
    </p:spTree>
    <p:extLst>
      <p:ext uri="{BB962C8B-B14F-4D97-AF65-F5344CB8AC3E}">
        <p14:creationId xmlns:p14="http://schemas.microsoft.com/office/powerpoint/2010/main" val="21346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are constant, then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64048" y="1217819"/>
          <a:ext cx="23320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2" name="Equation" r:id="rId3" imgW="1295280" imgH="241200" progId="Equation.DSMT4">
                  <p:embed/>
                </p:oleObj>
              </mc:Choice>
              <mc:Fallback>
                <p:oleObj name="Equation" r:id="rId3" imgW="129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1217819"/>
                        <a:ext cx="23320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2466672"/>
            <a:ext cx="9072562" cy="56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random variables with joint probability distribution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), then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49300" y="3028950"/>
          <a:ext cx="3495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3" name="Equation" r:id="rId5" imgW="1942920" imgH="241200" progId="Equation.DSMT4">
                  <p:embed/>
                </p:oleObj>
              </mc:Choice>
              <mc:Fallback>
                <p:oleObj name="Equation" r:id="rId5" imgW="1942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28950"/>
                        <a:ext cx="3495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82344" y="850900"/>
            <a:ext cx="8964000" cy="8890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2344" y="2406650"/>
            <a:ext cx="8964000" cy="11557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3" grpId="0" build="p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668708" y="2614152"/>
            <a:ext cx="4445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750006" y="5370052"/>
            <a:ext cx="444500" cy="3111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Means of Linear Combinations of </a:t>
            </a:r>
            <a:r>
              <a:rPr lang="en-US" sz="3200" i="1" dirty="0"/>
              <a:t>X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4.3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Means and Variances of Linear Combinations of Random Variables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1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random variables with variances          ,          , and covariance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i="1" baseline="-25000" dirty="0">
                <a:solidFill>
                  <a:schemeClr val="tx1"/>
                </a:solidFill>
              </a:rPr>
              <a:t>XY</a:t>
            </a:r>
            <a:r>
              <a:rPr lang="en-US" sz="2000" dirty="0">
                <a:solidFill>
                  <a:schemeClr val="tx1"/>
                </a:solidFill>
              </a:rPr>
              <a:t> = –2, find the variance of the random variable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= 3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8.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0" y="20510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64048" y="2228850"/>
          <a:ext cx="13827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8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228850"/>
                        <a:ext cx="138271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2274887" y="2229262"/>
          <a:ext cx="8747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9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7" y="2229262"/>
                        <a:ext cx="8747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164554" y="2228644"/>
          <a:ext cx="22161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0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554" y="2228644"/>
                        <a:ext cx="22161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424693" y="2273300"/>
          <a:ext cx="27924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1" name="Equation" r:id="rId9" imgW="1739880" imgH="203040" progId="Equation.DSMT4">
                  <p:embed/>
                </p:oleObj>
              </mc:Choice>
              <mc:Fallback>
                <p:oleObj name="Equation" r:id="rId9" imgW="1739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693" y="2273300"/>
                        <a:ext cx="27924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5431504" y="2660650"/>
          <a:ext cx="6762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2" name="Equation" r:id="rId11" imgW="419040" imgH="203040" progId="Equation.DSMT4">
                  <p:embed/>
                </p:oleObj>
              </mc:Choice>
              <mc:Fallback>
                <p:oleObj name="Equation" r:id="rId11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504" y="2660650"/>
                        <a:ext cx="6762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1438" y="3595004"/>
            <a:ext cx="9072562" cy="121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denote the amount of two different types of impurities in a batch of a certain chemical product. Suppose that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are independent random variables with variances           and         . Find the variance of the random variable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= 3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– 2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+ 5.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0" y="3356530"/>
            <a:ext cx="727075" cy="1080000"/>
            <a:chOff x="0" y="2717800"/>
            <a:chExt cx="727075" cy="1080000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46291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749300" y="4910137"/>
          <a:ext cx="13827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3" name="Equation" r:id="rId13" imgW="863280" imgH="241200" progId="Equation.DSMT4">
                  <p:embed/>
                </p:oleObj>
              </mc:Choice>
              <mc:Fallback>
                <p:oleObj name="Equation" r:id="rId13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910137"/>
                        <a:ext cx="13827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2215895" y="4910598"/>
          <a:ext cx="8747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4" name="Equation" r:id="rId15" imgW="545760" imgH="241200" progId="Equation.DSMT4">
                  <p:embed/>
                </p:oleObj>
              </mc:Choice>
              <mc:Fallback>
                <p:oleObj name="Equation" r:id="rId15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895" y="4910598"/>
                        <a:ext cx="8747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3187445" y="4911010"/>
          <a:ext cx="12811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5" name="Equation" r:id="rId17" imgW="799920" imgH="241200" progId="Equation.DSMT4">
                  <p:embed/>
                </p:oleObj>
              </mc:Choice>
              <mc:Fallback>
                <p:oleObj name="Equation" r:id="rId17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445" y="4911010"/>
                        <a:ext cx="12811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553156" y="4955254"/>
          <a:ext cx="1619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6" name="Equation" r:id="rId19" imgW="1015920" imgH="203040" progId="Equation.DSMT4">
                  <p:embed/>
                </p:oleObj>
              </mc:Choice>
              <mc:Fallback>
                <p:oleObj name="Equation" r:id="rId19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156" y="4955254"/>
                        <a:ext cx="16192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557664" y="5384800"/>
          <a:ext cx="5683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7" name="Equation" r:id="rId21" imgW="355320" imgH="203040" progId="Equation.DSMT4">
                  <p:embed/>
                </p:oleObj>
              </mc:Choice>
              <mc:Fallback>
                <p:oleObj name="Equation" r:id="rId2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664" y="5384800"/>
                        <a:ext cx="5683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6172200" y="925258"/>
          <a:ext cx="8461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8" name="Equation" r:id="rId23" imgW="469800" imgH="241200" progId="Equation.DSMT4">
                  <p:embed/>
                </p:oleObj>
              </mc:Choice>
              <mc:Fallback>
                <p:oleObj name="Equation" r:id="rId23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25258"/>
                        <a:ext cx="8461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231729" y="925513"/>
          <a:ext cx="8001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9" name="Equation" r:id="rId25" imgW="444240" imgH="241200" progId="Equation.DSMT4">
                  <p:embed/>
                </p:oleObj>
              </mc:Choice>
              <mc:Fallback>
                <p:oleObj name="Equation" r:id="rId25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729" y="925513"/>
                        <a:ext cx="8001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6038850" y="4006595"/>
          <a:ext cx="8461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0" name="Equation" r:id="rId27" imgW="469800" imgH="241200" progId="Equation.DSMT4">
                  <p:embed/>
                </p:oleObj>
              </mc:Choice>
              <mc:Fallback>
                <p:oleObj name="Equation" r:id="rId27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4006595"/>
                        <a:ext cx="8461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7485062" y="4006850"/>
          <a:ext cx="776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1" name="Equation" r:id="rId29" imgW="431640" imgH="241200" progId="Equation.DSMT4">
                  <p:embed/>
                </p:oleObj>
              </mc:Choice>
              <mc:Fallback>
                <p:oleObj name="Equation" r:id="rId29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2" y="4006850"/>
                        <a:ext cx="7762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4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8" grpId="0" build="p"/>
      <p:bldP spid="15" grpId="0" animBg="1"/>
      <p:bldP spid="20" grpId="0" build="p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31555</TotalTime>
  <Words>1012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2545</cp:revision>
  <dcterms:created xsi:type="dcterms:W3CDTF">2009-05-04T03:18:57Z</dcterms:created>
  <dcterms:modified xsi:type="dcterms:W3CDTF">2023-09-28T04:36:19Z</dcterms:modified>
</cp:coreProperties>
</file>