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3" r:id="rId9"/>
    <p:sldId id="284" r:id="rId10"/>
    <p:sldId id="285" r:id="rId11"/>
    <p:sldId id="286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7" r:id="rId28"/>
    <p:sldId id="288" r:id="rId29"/>
    <p:sldId id="281" r:id="rId3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6D2C3-6BDD-4847-B7BB-0D9146B6D02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7AE3F-459A-47CC-A728-19C4D89B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5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The data is drawn from surveys conducted by the Standish Group in 1995 and 1996, and shows the percentage of projects that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stated various reasons for project failure. Those marked with an asterisk are directly related to requirements.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8112EE-8031-44FA-A4EA-2F49FBF2D3FB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346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7AE3F-459A-47CC-A728-19C4D89B57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9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7AE3F-459A-47CC-A728-19C4D89B576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99288"/>
            <a:ext cx="7213600" cy="52069"/>
          </a:xfrm>
          <a:custGeom>
            <a:avLst/>
            <a:gdLst/>
            <a:ahLst/>
            <a:cxnLst/>
            <a:rect l="l" t="t" r="r" b="b"/>
            <a:pathLst>
              <a:path w="7213600" h="52070">
                <a:moveTo>
                  <a:pt x="0" y="51815"/>
                </a:moveTo>
                <a:lnTo>
                  <a:pt x="7213092" y="51815"/>
                </a:lnTo>
                <a:lnTo>
                  <a:pt x="7213092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  <a:solidFill>
            <a:srgbClr val="62A437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311150"/>
          </a:xfrm>
          <a:custGeom>
            <a:avLst/>
            <a:gdLst/>
            <a:ahLst/>
            <a:cxnLst/>
            <a:rect l="l" t="t" r="r" b="b"/>
            <a:pathLst>
              <a:path w="12192000" h="311150">
                <a:moveTo>
                  <a:pt x="12192000" y="0"/>
                </a:moveTo>
                <a:lnTo>
                  <a:pt x="0" y="0"/>
                </a:lnTo>
                <a:lnTo>
                  <a:pt x="0" y="310896"/>
                </a:lnTo>
                <a:lnTo>
                  <a:pt x="12192000" y="3108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55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07847"/>
            <a:ext cx="12192000" cy="143510"/>
          </a:xfrm>
          <a:custGeom>
            <a:avLst/>
            <a:gdLst/>
            <a:ahLst/>
            <a:cxnLst/>
            <a:rect l="l" t="t" r="r" b="b"/>
            <a:pathLst>
              <a:path w="12192000" h="143509">
                <a:moveTo>
                  <a:pt x="12192000" y="0"/>
                </a:moveTo>
                <a:lnTo>
                  <a:pt x="0" y="0"/>
                </a:lnTo>
                <a:lnTo>
                  <a:pt x="0" y="91440"/>
                </a:lnTo>
                <a:lnTo>
                  <a:pt x="7213092" y="91440"/>
                </a:lnTo>
                <a:lnTo>
                  <a:pt x="7213092" y="143256"/>
                </a:lnTo>
                <a:lnTo>
                  <a:pt x="12192000" y="143256"/>
                </a:lnTo>
                <a:lnTo>
                  <a:pt x="12192000" y="91440"/>
                </a:lnTo>
                <a:lnTo>
                  <a:pt x="12192000" y="51816"/>
                </a:lnTo>
                <a:lnTo>
                  <a:pt x="12192000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213092" y="440435"/>
            <a:ext cx="4979035" cy="180340"/>
          </a:xfrm>
          <a:custGeom>
            <a:avLst/>
            <a:gdLst/>
            <a:ahLst/>
            <a:cxnLst/>
            <a:rect l="l" t="t" r="r" b="b"/>
            <a:pathLst>
              <a:path w="4979034" h="180340">
                <a:moveTo>
                  <a:pt x="4978908" y="0"/>
                </a:moveTo>
                <a:lnTo>
                  <a:pt x="0" y="0"/>
                </a:lnTo>
                <a:lnTo>
                  <a:pt x="0" y="179832"/>
                </a:lnTo>
                <a:lnTo>
                  <a:pt x="4978908" y="179832"/>
                </a:lnTo>
                <a:lnTo>
                  <a:pt x="4978908" y="0"/>
                </a:lnTo>
                <a:close/>
              </a:path>
            </a:pathLst>
          </a:custGeom>
          <a:solidFill>
            <a:srgbClr val="62A437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210044" y="496823"/>
            <a:ext cx="4754880" cy="128270"/>
          </a:xfrm>
          <a:custGeom>
            <a:avLst/>
            <a:gdLst/>
            <a:ahLst/>
            <a:cxnLst/>
            <a:rect l="l" t="t" r="r" b="b"/>
            <a:pathLst>
              <a:path w="4754880" h="128270">
                <a:moveTo>
                  <a:pt x="4084320" y="2032"/>
                </a:moveTo>
                <a:lnTo>
                  <a:pt x="4082288" y="0"/>
                </a:lnTo>
                <a:lnTo>
                  <a:pt x="2032" y="0"/>
                </a:lnTo>
                <a:lnTo>
                  <a:pt x="0" y="2032"/>
                </a:lnTo>
                <a:lnTo>
                  <a:pt x="0" y="4572"/>
                </a:lnTo>
                <a:lnTo>
                  <a:pt x="0" y="25400"/>
                </a:lnTo>
                <a:lnTo>
                  <a:pt x="2032" y="27432"/>
                </a:lnTo>
                <a:lnTo>
                  <a:pt x="4082288" y="27432"/>
                </a:lnTo>
                <a:lnTo>
                  <a:pt x="4084320" y="25400"/>
                </a:lnTo>
                <a:lnTo>
                  <a:pt x="4084320" y="2032"/>
                </a:lnTo>
                <a:close/>
              </a:path>
              <a:path w="4754880" h="128270">
                <a:moveTo>
                  <a:pt x="4754880" y="94107"/>
                </a:moveTo>
                <a:lnTo>
                  <a:pt x="4752086" y="91440"/>
                </a:lnTo>
                <a:lnTo>
                  <a:pt x="2623947" y="91440"/>
                </a:lnTo>
                <a:lnTo>
                  <a:pt x="2621280" y="94107"/>
                </a:lnTo>
                <a:lnTo>
                  <a:pt x="2621280" y="97536"/>
                </a:lnTo>
                <a:lnTo>
                  <a:pt x="2621280" y="125349"/>
                </a:lnTo>
                <a:lnTo>
                  <a:pt x="2623947" y="128016"/>
                </a:lnTo>
                <a:lnTo>
                  <a:pt x="4752086" y="128016"/>
                </a:lnTo>
                <a:lnTo>
                  <a:pt x="4754880" y="125349"/>
                </a:lnTo>
                <a:lnTo>
                  <a:pt x="4754880" y="941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059412" y="0"/>
            <a:ext cx="131445" cy="622300"/>
          </a:xfrm>
          <a:custGeom>
            <a:avLst/>
            <a:gdLst/>
            <a:ahLst/>
            <a:cxnLst/>
            <a:rect l="l" t="t" r="r" b="b"/>
            <a:pathLst>
              <a:path w="131445" h="622300">
                <a:moveTo>
                  <a:pt x="36563" y="0"/>
                </a:moveTo>
                <a:lnTo>
                  <a:pt x="0" y="0"/>
                </a:lnTo>
                <a:lnTo>
                  <a:pt x="0" y="621792"/>
                </a:lnTo>
                <a:lnTo>
                  <a:pt x="36563" y="621792"/>
                </a:lnTo>
                <a:lnTo>
                  <a:pt x="36563" y="0"/>
                </a:lnTo>
                <a:close/>
              </a:path>
              <a:path w="131445" h="622300">
                <a:moveTo>
                  <a:pt x="131064" y="0"/>
                </a:moveTo>
                <a:lnTo>
                  <a:pt x="53340" y="0"/>
                </a:lnTo>
                <a:lnTo>
                  <a:pt x="53340" y="621792"/>
                </a:lnTo>
                <a:lnTo>
                  <a:pt x="131064" y="621792"/>
                </a:lnTo>
                <a:lnTo>
                  <a:pt x="131064" y="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2033504" y="0"/>
            <a:ext cx="12700" cy="622300"/>
          </a:xfrm>
          <a:custGeom>
            <a:avLst/>
            <a:gdLst/>
            <a:ahLst/>
            <a:cxnLst/>
            <a:rect l="l" t="t" r="r" b="b"/>
            <a:pathLst>
              <a:path w="12700" h="622300">
                <a:moveTo>
                  <a:pt x="12192" y="0"/>
                </a:moveTo>
                <a:lnTo>
                  <a:pt x="0" y="0"/>
                </a:lnTo>
                <a:lnTo>
                  <a:pt x="0" y="621791"/>
                </a:lnTo>
                <a:lnTo>
                  <a:pt x="12192" y="621791"/>
                </a:lnTo>
                <a:lnTo>
                  <a:pt x="12192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967971" y="0"/>
            <a:ext cx="36830" cy="622300"/>
          </a:xfrm>
          <a:custGeom>
            <a:avLst/>
            <a:gdLst/>
            <a:ahLst/>
            <a:cxnLst/>
            <a:rect l="l" t="t" r="r" b="b"/>
            <a:pathLst>
              <a:path w="36829" h="622300">
                <a:moveTo>
                  <a:pt x="36575" y="0"/>
                </a:moveTo>
                <a:lnTo>
                  <a:pt x="0" y="0"/>
                </a:lnTo>
                <a:lnTo>
                  <a:pt x="0" y="621791"/>
                </a:lnTo>
                <a:lnTo>
                  <a:pt x="36575" y="621791"/>
                </a:lnTo>
                <a:lnTo>
                  <a:pt x="36575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887200" y="0"/>
            <a:ext cx="73660" cy="585470"/>
          </a:xfrm>
          <a:custGeom>
            <a:avLst/>
            <a:gdLst/>
            <a:ahLst/>
            <a:cxnLst/>
            <a:rect l="l" t="t" r="r" b="b"/>
            <a:pathLst>
              <a:path w="73659" h="585470">
                <a:moveTo>
                  <a:pt x="73151" y="0"/>
                </a:moveTo>
                <a:lnTo>
                  <a:pt x="0" y="0"/>
                </a:lnTo>
                <a:lnTo>
                  <a:pt x="0" y="585215"/>
                </a:lnTo>
                <a:lnTo>
                  <a:pt x="73151" y="585215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830811" y="0"/>
            <a:ext cx="12700" cy="585470"/>
          </a:xfrm>
          <a:custGeom>
            <a:avLst/>
            <a:gdLst/>
            <a:ahLst/>
            <a:cxnLst/>
            <a:rect l="l" t="t" r="r" b="b"/>
            <a:pathLst>
              <a:path w="12700" h="585470">
                <a:moveTo>
                  <a:pt x="12192" y="0"/>
                </a:moveTo>
                <a:lnTo>
                  <a:pt x="0" y="0"/>
                </a:lnTo>
                <a:lnTo>
                  <a:pt x="0" y="585215"/>
                </a:lnTo>
                <a:lnTo>
                  <a:pt x="12192" y="585215"/>
                </a:lnTo>
                <a:lnTo>
                  <a:pt x="12192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85970" y="3727196"/>
            <a:ext cx="302005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6425" y="2246376"/>
            <a:ext cx="10982325" cy="3843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676015"/>
          </a:xfrm>
          <a:custGeom>
            <a:avLst/>
            <a:gdLst/>
            <a:ahLst/>
            <a:cxnLst/>
            <a:rect l="l" t="t" r="r" b="b"/>
            <a:pathLst>
              <a:path w="12192000" h="3676015">
                <a:moveTo>
                  <a:pt x="0" y="3675888"/>
                </a:moveTo>
                <a:lnTo>
                  <a:pt x="12192000" y="3675888"/>
                </a:lnTo>
                <a:lnTo>
                  <a:pt x="12192000" y="0"/>
                </a:lnTo>
                <a:lnTo>
                  <a:pt x="0" y="0"/>
                </a:lnTo>
                <a:lnTo>
                  <a:pt x="0" y="3675888"/>
                </a:lnTo>
                <a:close/>
              </a:path>
            </a:pathLst>
          </a:custGeom>
          <a:solidFill>
            <a:srgbClr val="455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810000"/>
            <a:ext cx="12192000" cy="399415"/>
            <a:chOff x="0" y="3810000"/>
            <a:chExt cx="12192000" cy="399415"/>
          </a:xfrm>
        </p:grpSpPr>
        <p:sp>
          <p:nvSpPr>
            <p:cNvPr id="4" name="object 4"/>
            <p:cNvSpPr/>
            <p:nvPr/>
          </p:nvSpPr>
          <p:spPr>
            <a:xfrm>
              <a:off x="7213092" y="3810000"/>
              <a:ext cx="4979035" cy="91440"/>
            </a:xfrm>
            <a:custGeom>
              <a:avLst/>
              <a:gdLst/>
              <a:ahLst/>
              <a:cxnLst/>
              <a:rect l="l" t="t" r="r" b="b"/>
              <a:pathLst>
                <a:path w="4979034" h="91439">
                  <a:moveTo>
                    <a:pt x="4978908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4978908" y="91439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13092" y="3896868"/>
              <a:ext cx="4979035" cy="192405"/>
            </a:xfrm>
            <a:custGeom>
              <a:avLst/>
              <a:gdLst/>
              <a:ahLst/>
              <a:cxnLst/>
              <a:rect l="l" t="t" r="r" b="b"/>
              <a:pathLst>
                <a:path w="4979034" h="192404">
                  <a:moveTo>
                    <a:pt x="4978908" y="0"/>
                  </a:moveTo>
                  <a:lnTo>
                    <a:pt x="0" y="0"/>
                  </a:lnTo>
                  <a:lnTo>
                    <a:pt x="0" y="192023"/>
                  </a:lnTo>
                  <a:lnTo>
                    <a:pt x="4978908" y="192023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3092" y="4114800"/>
              <a:ext cx="4979035" cy="9525"/>
            </a:xfrm>
            <a:custGeom>
              <a:avLst/>
              <a:gdLst/>
              <a:ahLst/>
              <a:cxnLst/>
              <a:rect l="l" t="t" r="r" b="b"/>
              <a:pathLst>
                <a:path w="4979034" h="9525">
                  <a:moveTo>
                    <a:pt x="4978908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4978908" y="9143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13092" y="4165091"/>
              <a:ext cx="2621280" cy="18415"/>
            </a:xfrm>
            <a:custGeom>
              <a:avLst/>
              <a:gdLst/>
              <a:ahLst/>
              <a:cxnLst/>
              <a:rect l="l" t="t" r="r" b="b"/>
              <a:pathLst>
                <a:path w="2621279" h="18414">
                  <a:moveTo>
                    <a:pt x="2621279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2621279" y="18287"/>
                  </a:lnTo>
                  <a:lnTo>
                    <a:pt x="2621279" y="0"/>
                  </a:lnTo>
                  <a:close/>
                </a:path>
              </a:pathLst>
            </a:custGeom>
            <a:solidFill>
              <a:srgbClr val="62A437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13092" y="4200143"/>
              <a:ext cx="2621280" cy="9525"/>
            </a:xfrm>
            <a:custGeom>
              <a:avLst/>
              <a:gdLst/>
              <a:ahLst/>
              <a:cxnLst/>
              <a:rect l="l" t="t" r="r" b="b"/>
              <a:pathLst>
                <a:path w="2621279" h="9525">
                  <a:moveTo>
                    <a:pt x="2621279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2621279" y="9143"/>
                  </a:lnTo>
                  <a:lnTo>
                    <a:pt x="2621279" y="0"/>
                  </a:lnTo>
                  <a:close/>
                </a:path>
              </a:pathLst>
            </a:custGeom>
            <a:solidFill>
              <a:srgbClr val="62A437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13092" y="3962399"/>
              <a:ext cx="4756785" cy="135890"/>
            </a:xfrm>
            <a:custGeom>
              <a:avLst/>
              <a:gdLst/>
              <a:ahLst/>
              <a:cxnLst/>
              <a:rect l="l" t="t" r="r" b="b"/>
              <a:pathLst>
                <a:path w="4756784" h="135889">
                  <a:moveTo>
                    <a:pt x="4084320" y="2032"/>
                  </a:moveTo>
                  <a:lnTo>
                    <a:pt x="4082288" y="0"/>
                  </a:lnTo>
                  <a:lnTo>
                    <a:pt x="2032" y="0"/>
                  </a:lnTo>
                  <a:lnTo>
                    <a:pt x="0" y="2032"/>
                  </a:lnTo>
                  <a:lnTo>
                    <a:pt x="0" y="4572"/>
                  </a:lnTo>
                  <a:lnTo>
                    <a:pt x="0" y="25400"/>
                  </a:lnTo>
                  <a:lnTo>
                    <a:pt x="2032" y="27432"/>
                  </a:lnTo>
                  <a:lnTo>
                    <a:pt x="4082288" y="27432"/>
                  </a:lnTo>
                  <a:lnTo>
                    <a:pt x="4084320" y="25400"/>
                  </a:lnTo>
                  <a:lnTo>
                    <a:pt x="4084320" y="2032"/>
                  </a:lnTo>
                  <a:close/>
                </a:path>
                <a:path w="4756784" h="135889">
                  <a:moveTo>
                    <a:pt x="4756404" y="101727"/>
                  </a:moveTo>
                  <a:lnTo>
                    <a:pt x="4753737" y="99060"/>
                  </a:lnTo>
                  <a:lnTo>
                    <a:pt x="2625471" y="99060"/>
                  </a:lnTo>
                  <a:lnTo>
                    <a:pt x="2622804" y="101727"/>
                  </a:lnTo>
                  <a:lnTo>
                    <a:pt x="2622804" y="105156"/>
                  </a:lnTo>
                  <a:lnTo>
                    <a:pt x="2622804" y="132969"/>
                  </a:lnTo>
                  <a:lnTo>
                    <a:pt x="2625471" y="135636"/>
                  </a:lnTo>
                  <a:lnTo>
                    <a:pt x="4753737" y="135636"/>
                  </a:lnTo>
                  <a:lnTo>
                    <a:pt x="4756404" y="132969"/>
                  </a:lnTo>
                  <a:lnTo>
                    <a:pt x="4756404" y="1017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816095"/>
              <a:ext cx="12192000" cy="78105"/>
            </a:xfrm>
            <a:custGeom>
              <a:avLst/>
              <a:gdLst/>
              <a:ahLst/>
              <a:cxnLst/>
              <a:rect l="l" t="t" r="r" b="b"/>
              <a:pathLst>
                <a:path w="12192000" h="78104">
                  <a:moveTo>
                    <a:pt x="0" y="77723"/>
                  </a:moveTo>
                  <a:lnTo>
                    <a:pt x="12192000" y="7772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77723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0" y="0"/>
            <a:ext cx="12192000" cy="3891279"/>
            <a:chOff x="0" y="0"/>
            <a:chExt cx="12192000" cy="3891279"/>
          </a:xfrm>
        </p:grpSpPr>
        <p:sp>
          <p:nvSpPr>
            <p:cNvPr id="12" name="object 12"/>
            <p:cNvSpPr/>
            <p:nvPr/>
          </p:nvSpPr>
          <p:spPr>
            <a:xfrm>
              <a:off x="0" y="3649979"/>
              <a:ext cx="8552815" cy="26034"/>
            </a:xfrm>
            <a:custGeom>
              <a:avLst/>
              <a:gdLst/>
              <a:ahLst/>
              <a:cxnLst/>
              <a:rect l="l" t="t" r="r" b="b"/>
              <a:pathLst>
                <a:path w="8552815" h="26035">
                  <a:moveTo>
                    <a:pt x="0" y="25908"/>
                  </a:moveTo>
                  <a:lnTo>
                    <a:pt x="8552688" y="25908"/>
                  </a:lnTo>
                  <a:lnTo>
                    <a:pt x="8552688" y="0"/>
                  </a:lnTo>
                  <a:lnTo>
                    <a:pt x="0" y="0"/>
                  </a:lnTo>
                  <a:lnTo>
                    <a:pt x="0" y="25908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642359"/>
              <a:ext cx="12192000" cy="248920"/>
            </a:xfrm>
            <a:custGeom>
              <a:avLst/>
              <a:gdLst/>
              <a:ahLst/>
              <a:cxnLst/>
              <a:rect l="l" t="t" r="r" b="b"/>
              <a:pathLst>
                <a:path w="12192000" h="248920">
                  <a:moveTo>
                    <a:pt x="12192000" y="0"/>
                  </a:moveTo>
                  <a:lnTo>
                    <a:pt x="8552688" y="0"/>
                  </a:lnTo>
                  <a:lnTo>
                    <a:pt x="8552688" y="33528"/>
                  </a:lnTo>
                  <a:lnTo>
                    <a:pt x="0" y="33528"/>
                  </a:lnTo>
                  <a:lnTo>
                    <a:pt x="0" y="173736"/>
                  </a:lnTo>
                  <a:lnTo>
                    <a:pt x="8552688" y="173736"/>
                  </a:lnTo>
                  <a:lnTo>
                    <a:pt x="8552688" y="248412"/>
                  </a:lnTo>
                  <a:lnTo>
                    <a:pt x="12192000" y="248412"/>
                  </a:lnTo>
                  <a:lnTo>
                    <a:pt x="12192000" y="173736"/>
                  </a:lnTo>
                  <a:lnTo>
                    <a:pt x="12192000" y="3352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2A4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0380" y="0"/>
              <a:ext cx="5341620" cy="370332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88340" y="2423541"/>
            <a:ext cx="545528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4400" spc="-10" dirty="0" smtClean="0">
                <a:solidFill>
                  <a:srgbClr val="FFFFFF"/>
                </a:solidFill>
              </a:rPr>
              <a:t>Software </a:t>
            </a:r>
            <a:r>
              <a:rPr sz="4400" spc="-15" dirty="0" smtClean="0">
                <a:solidFill>
                  <a:srgbClr val="FFFFFF"/>
                </a:solidFill>
              </a:rPr>
              <a:t>Requirement </a:t>
            </a:r>
            <a:r>
              <a:rPr sz="4400" spc="-980" dirty="0" smtClean="0">
                <a:solidFill>
                  <a:srgbClr val="FFFFFF"/>
                </a:solidFill>
              </a:rPr>
              <a:t> </a:t>
            </a:r>
            <a:r>
              <a:rPr sz="4400" spc="-5" dirty="0" smtClean="0">
                <a:solidFill>
                  <a:srgbClr val="FFFFFF"/>
                </a:solidFill>
              </a:rPr>
              <a:t>Engineering</a:t>
            </a:r>
            <a:endParaRPr sz="4400" dirty="0"/>
          </a:p>
        </p:txBody>
      </p:sp>
      <p:sp>
        <p:nvSpPr>
          <p:cNvPr id="18" name="object 18"/>
          <p:cNvSpPr txBox="1"/>
          <p:nvPr/>
        </p:nvSpPr>
        <p:spPr>
          <a:xfrm>
            <a:off x="10439400" y="4284421"/>
            <a:ext cx="1592707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600" b="1" spc="-25" dirty="0" smtClean="0">
                <a:latin typeface="Calibri"/>
                <a:cs typeface="Calibri"/>
              </a:rPr>
              <a:t>Lecture </a:t>
            </a:r>
            <a:r>
              <a:rPr sz="2600" b="1" dirty="0" smtClean="0">
                <a:latin typeface="Calibri"/>
                <a:cs typeface="Calibri"/>
              </a:rPr>
              <a:t>#</a:t>
            </a:r>
            <a:r>
              <a:rPr sz="2600" b="1" spc="-40" dirty="0" smtClean="0">
                <a:latin typeface="Calibri"/>
                <a:cs typeface="Calibri"/>
              </a:rPr>
              <a:t> </a:t>
            </a:r>
            <a:r>
              <a:rPr lang="en-US" sz="2600" b="1" dirty="0">
                <a:latin typeface="Calibri"/>
                <a:cs typeface="Calibri"/>
              </a:rPr>
              <a:t>2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6629400" cy="635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Why do we care?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02865"/>
            <a:ext cx="10515600" cy="50212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Project Success Factors % of Responses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1. User Involvement 15.9%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2. Executive Management Support 13.9%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3. Clear Statement of Requirements 13.0%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4. Proper Planning 9.6%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5. Realistic Expectations 8.2%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6. Smaller Project Milestones 7.7%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7. Competent Staff 7.2%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8. Ownership 5.3%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9. Clear Vision &amp; Objectives 2.9%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10. Hard-Working, Focused Staff 2.4%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Other 13.9%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						Standish Group’s Chaos Report (1995)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85F32BE-AB23-4B7E-9EBB-40D92F563EC7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7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4207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Some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55" dirty="0">
                <a:latin typeface="Calibri"/>
                <a:cs typeface="Calibri"/>
              </a:rPr>
              <a:t>key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130424"/>
            <a:ext cx="8264525" cy="3470910"/>
          </a:xfrm>
          <a:prstGeom prst="rect">
            <a:avLst/>
          </a:prstGeom>
        </p:spPr>
        <p:txBody>
          <a:bodyPr vert="horz" wrap="square" lIns="0" tIns="32512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256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3600" spc="-10" dirty="0">
                <a:solidFill>
                  <a:srgbClr val="455F51"/>
                </a:solidFill>
                <a:latin typeface="Calibri"/>
                <a:cs typeface="Calibri"/>
              </a:rPr>
              <a:t>What</a:t>
            </a:r>
            <a:r>
              <a:rPr sz="3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3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455F51"/>
                </a:solidFill>
                <a:latin typeface="Calibri"/>
                <a:cs typeface="Calibri"/>
              </a:rPr>
              <a:t>requirements?</a:t>
            </a:r>
            <a:endParaRPr sz="3600">
              <a:latin typeface="Calibri"/>
              <a:cs typeface="Calibri"/>
            </a:endParaRPr>
          </a:p>
          <a:p>
            <a:pPr marL="268605" indent="-256540">
              <a:lnSpc>
                <a:spcPct val="100000"/>
              </a:lnSpc>
              <a:spcBef>
                <a:spcPts val="2465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3600" spc="-10" dirty="0">
                <a:solidFill>
                  <a:srgbClr val="455F51"/>
                </a:solidFill>
                <a:latin typeface="Calibri"/>
                <a:cs typeface="Calibri"/>
              </a:rPr>
              <a:t>How</a:t>
            </a:r>
            <a:r>
              <a:rPr sz="3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455F51"/>
                </a:solidFill>
                <a:latin typeface="Calibri"/>
                <a:cs typeface="Calibri"/>
              </a:rPr>
              <a:t>do </a:t>
            </a:r>
            <a:r>
              <a:rPr sz="3600" spc="-25" dirty="0">
                <a:solidFill>
                  <a:srgbClr val="455F51"/>
                </a:solidFill>
                <a:latin typeface="Calibri"/>
                <a:cs typeface="Calibri"/>
              </a:rPr>
              <a:t>stakeholders</a:t>
            </a:r>
            <a:r>
              <a:rPr sz="3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455F51"/>
                </a:solidFill>
                <a:latin typeface="Calibri"/>
                <a:cs typeface="Calibri"/>
              </a:rPr>
              <a:t>define</a:t>
            </a:r>
            <a:r>
              <a:rPr sz="3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455F51"/>
                </a:solidFill>
                <a:latin typeface="Calibri"/>
                <a:cs typeface="Calibri"/>
              </a:rPr>
              <a:t>requirements?</a:t>
            </a:r>
            <a:endParaRPr sz="3600">
              <a:latin typeface="Calibri"/>
              <a:cs typeface="Calibri"/>
            </a:endParaRPr>
          </a:p>
          <a:p>
            <a:pPr marL="268605" indent="-256540">
              <a:lnSpc>
                <a:spcPct val="100000"/>
              </a:lnSpc>
              <a:spcBef>
                <a:spcPts val="246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3600" spc="-10" dirty="0">
                <a:solidFill>
                  <a:srgbClr val="455F51"/>
                </a:solidFill>
                <a:latin typeface="Calibri"/>
                <a:cs typeface="Calibri"/>
              </a:rPr>
              <a:t>How</a:t>
            </a:r>
            <a:r>
              <a:rPr sz="3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3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3600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455F51"/>
                </a:solidFill>
                <a:latin typeface="Calibri"/>
                <a:cs typeface="Calibri"/>
              </a:rPr>
              <a:t>documented?</a:t>
            </a:r>
            <a:endParaRPr sz="3600">
              <a:latin typeface="Calibri"/>
              <a:cs typeface="Calibri"/>
            </a:endParaRPr>
          </a:p>
          <a:p>
            <a:pPr marL="268605" indent="-256540">
              <a:lnSpc>
                <a:spcPct val="100000"/>
              </a:lnSpc>
              <a:spcBef>
                <a:spcPts val="246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3600" dirty="0">
                <a:solidFill>
                  <a:srgbClr val="455F51"/>
                </a:solidFill>
                <a:latin typeface="Calibri"/>
                <a:cs typeface="Calibri"/>
              </a:rPr>
              <a:t>Is</a:t>
            </a:r>
            <a:r>
              <a:rPr sz="3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455F51"/>
                </a:solidFill>
                <a:latin typeface="Calibri"/>
                <a:cs typeface="Calibri"/>
              </a:rPr>
              <a:t>there</a:t>
            </a:r>
            <a:r>
              <a:rPr sz="3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3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455F51"/>
                </a:solidFill>
                <a:latin typeface="Calibri"/>
                <a:cs typeface="Calibri"/>
              </a:rPr>
              <a:t>process</a:t>
            </a:r>
            <a:r>
              <a:rPr sz="3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rgbClr val="455F51"/>
                </a:solidFill>
                <a:latin typeface="Calibri"/>
                <a:cs typeface="Calibri"/>
              </a:rPr>
              <a:t>we</a:t>
            </a:r>
            <a:r>
              <a:rPr sz="3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455F51"/>
                </a:solidFill>
                <a:latin typeface="Calibri"/>
                <a:cs typeface="Calibri"/>
              </a:rPr>
              <a:t>can</a:t>
            </a:r>
            <a:r>
              <a:rPr sz="3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455F51"/>
                </a:solidFill>
                <a:latin typeface="Calibri"/>
                <a:cs typeface="Calibri"/>
              </a:rPr>
              <a:t>follow?</a:t>
            </a:r>
            <a:endParaRPr sz="3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4320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761" y="2702686"/>
            <a:ext cx="5924804" cy="53454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–Definitions</a:t>
            </a:r>
            <a:r>
              <a:rPr spc="-75" dirty="0"/>
              <a:t> </a:t>
            </a:r>
            <a:r>
              <a:rPr spc="-5" dirty="0"/>
              <a:t>–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59620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5" dirty="0">
                <a:latin typeface="Calibri"/>
                <a:cs typeface="Calibri"/>
              </a:rPr>
              <a:t>IEEE-Standard</a:t>
            </a:r>
            <a:r>
              <a:rPr b="1" spc="3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610.12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(1990)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159387"/>
            <a:ext cx="10542905" cy="4117340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8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is:</a:t>
            </a:r>
            <a:endParaRPr sz="2800">
              <a:latin typeface="Calibri"/>
              <a:cs typeface="Calibri"/>
            </a:endParaRPr>
          </a:p>
          <a:p>
            <a:pPr marL="829310" marR="445770" lvl="1" indent="-515620">
              <a:lnSpc>
                <a:spcPct val="140100"/>
              </a:lnSpc>
              <a:spcBef>
                <a:spcPts val="340"/>
              </a:spcBef>
              <a:buClr>
                <a:srgbClr val="497B29"/>
              </a:buClr>
              <a:buAutoNum type="arabicPeriod"/>
              <a:tabLst>
                <a:tab pos="829310" algn="l"/>
                <a:tab pos="829944" algn="l"/>
              </a:tabLst>
            </a:pPr>
            <a:r>
              <a:rPr sz="2600" spc="-110" dirty="0">
                <a:solidFill>
                  <a:srgbClr val="455F51"/>
                </a:solidFill>
                <a:latin typeface="Calibri"/>
                <a:cs typeface="Calibri"/>
              </a:rPr>
              <a:t>“A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condition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6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capability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needed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by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user(be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it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person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system)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600" spc="-5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solve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problem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or achieve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objective.”</a:t>
            </a:r>
            <a:endParaRPr sz="2600">
              <a:latin typeface="Calibri"/>
              <a:cs typeface="Calibri"/>
            </a:endParaRPr>
          </a:p>
          <a:p>
            <a:pPr marL="829310" marR="24765" lvl="1" indent="-515620">
              <a:lnSpc>
                <a:spcPct val="140000"/>
              </a:lnSpc>
              <a:spcBef>
                <a:spcPts val="300"/>
              </a:spcBef>
              <a:buClr>
                <a:srgbClr val="497B29"/>
              </a:buClr>
              <a:buAutoNum type="arabicPeriod"/>
              <a:tabLst>
                <a:tab pos="829310" algn="l"/>
                <a:tab pos="829944" algn="l"/>
              </a:tabLst>
            </a:pPr>
            <a:r>
              <a:rPr sz="2600" spc="-110" dirty="0">
                <a:solidFill>
                  <a:srgbClr val="455F51"/>
                </a:solidFill>
                <a:latin typeface="Calibri"/>
                <a:cs typeface="Calibri"/>
              </a:rPr>
              <a:t>“A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condition or</a:t>
            </a:r>
            <a:r>
              <a:rPr sz="26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capability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that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must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be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met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6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possessed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by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system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system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component to satisfy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contract, standard,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specification,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other </a:t>
            </a:r>
            <a:r>
              <a:rPr sz="2600" spc="-5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formally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imposed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document.”</a:t>
            </a:r>
            <a:endParaRPr sz="2600">
              <a:latin typeface="Calibri"/>
              <a:cs typeface="Calibri"/>
            </a:endParaRPr>
          </a:p>
          <a:p>
            <a:pPr marL="829310" lvl="1" indent="-515620">
              <a:lnSpc>
                <a:spcPct val="100000"/>
              </a:lnSpc>
              <a:spcBef>
                <a:spcPts val="1550"/>
              </a:spcBef>
              <a:buClr>
                <a:srgbClr val="497B29"/>
              </a:buClr>
              <a:buAutoNum type="arabicPeriod"/>
              <a:tabLst>
                <a:tab pos="829310" algn="l"/>
                <a:tab pos="829944" algn="l"/>
              </a:tabLst>
            </a:pP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documented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representation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condition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capability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as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(1)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(2).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5502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0" dirty="0">
                <a:latin typeface="Calibri"/>
                <a:cs typeface="Calibri"/>
              </a:rPr>
              <a:t>Requirement:</a:t>
            </a:r>
            <a:r>
              <a:rPr b="1" spc="-5" dirty="0">
                <a:latin typeface="Calibri"/>
                <a:cs typeface="Calibri"/>
              </a:rPr>
              <a:t> A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725038"/>
            <a:ext cx="10706100" cy="2542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5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According</a:t>
            </a:r>
            <a:r>
              <a:rPr sz="28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55F51"/>
                </a:solidFill>
                <a:latin typeface="Calibri"/>
                <a:cs typeface="Calibri"/>
              </a:rPr>
              <a:t>Ian</a:t>
            </a:r>
            <a:r>
              <a:rPr sz="2800" b="1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55F51"/>
                </a:solidFill>
                <a:latin typeface="Calibri"/>
                <a:cs typeface="Calibri"/>
              </a:rPr>
              <a:t>Sommerville</a:t>
            </a:r>
            <a:r>
              <a:rPr sz="2800" b="1" spc="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800" b="1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35" dirty="0">
                <a:solidFill>
                  <a:srgbClr val="455F51"/>
                </a:solidFill>
                <a:latin typeface="Calibri"/>
                <a:cs typeface="Calibri"/>
              </a:rPr>
              <a:t>Pete</a:t>
            </a:r>
            <a:r>
              <a:rPr sz="2800" b="1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455F51"/>
                </a:solidFill>
                <a:latin typeface="Calibri"/>
                <a:cs typeface="Calibri"/>
              </a:rPr>
              <a:t>Sawyer</a:t>
            </a:r>
            <a:r>
              <a:rPr sz="2800" b="1" spc="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55F51"/>
                </a:solidFill>
                <a:latin typeface="Calibri"/>
                <a:cs typeface="Calibri"/>
              </a:rPr>
              <a:t>(1997):</a:t>
            </a:r>
            <a:r>
              <a:rPr sz="2800" b="1" spc="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55F51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Calibri"/>
              <a:cs typeface="Calibri"/>
            </a:endParaRPr>
          </a:p>
          <a:p>
            <a:pPr marL="561340" marR="5080" indent="-247015" algn="just">
              <a:lnSpc>
                <a:spcPct val="100000"/>
              </a:lnSpc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 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“Requirements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are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specification of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what 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should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be 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implemented. They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are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descriptions of how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system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should 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behave,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or of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system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property or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attribute. 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They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may be a 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constraint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 on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development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process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 of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600" i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40" dirty="0">
                <a:solidFill>
                  <a:srgbClr val="455F51"/>
                </a:solidFill>
                <a:latin typeface="Calibri"/>
                <a:cs typeface="Calibri"/>
              </a:rPr>
              <a:t>system.”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5502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0" dirty="0">
                <a:latin typeface="Calibri"/>
                <a:cs typeface="Calibri"/>
              </a:rPr>
              <a:t>Requirement:</a:t>
            </a:r>
            <a:r>
              <a:rPr b="1" spc="-5" dirty="0">
                <a:latin typeface="Calibri"/>
                <a:cs typeface="Calibri"/>
              </a:rPr>
              <a:t> A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725038"/>
            <a:ext cx="10707370" cy="2542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5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According</a:t>
            </a:r>
            <a:r>
              <a:rPr sz="28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455F51"/>
                </a:solidFill>
                <a:latin typeface="Calibri"/>
                <a:cs typeface="Calibri"/>
              </a:rPr>
              <a:t>Wiegers</a:t>
            </a:r>
            <a:r>
              <a:rPr sz="2800" b="1" spc="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55F51"/>
                </a:solidFill>
                <a:latin typeface="Calibri"/>
                <a:cs typeface="Calibri"/>
              </a:rPr>
              <a:t>&amp;</a:t>
            </a:r>
            <a:r>
              <a:rPr sz="2800" b="1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455F51"/>
                </a:solidFill>
                <a:latin typeface="Calibri"/>
                <a:cs typeface="Calibri"/>
              </a:rPr>
              <a:t>Beatty</a:t>
            </a:r>
            <a:r>
              <a:rPr sz="2800" b="1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55F51"/>
                </a:solidFill>
                <a:latin typeface="Calibri"/>
                <a:cs typeface="Calibri"/>
              </a:rPr>
              <a:t>(2013):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Calibri"/>
              <a:cs typeface="Calibri"/>
            </a:endParaRPr>
          </a:p>
          <a:p>
            <a:pPr marL="561340" marR="5080" indent="-247015" algn="just">
              <a:lnSpc>
                <a:spcPct val="100000"/>
              </a:lnSpc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“[A </a:t>
            </a:r>
            <a:r>
              <a:rPr sz="2600" b="1" i="1" spc="-10" dirty="0">
                <a:solidFill>
                  <a:srgbClr val="455F51"/>
                </a:solidFill>
                <a:latin typeface="Calibri"/>
                <a:cs typeface="Calibri"/>
              </a:rPr>
              <a:t>requirement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is a] 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statement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customer need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or objective, or of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i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condition or capability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that a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product must possess 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satisfy such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need or </a:t>
            </a:r>
            <a:r>
              <a:rPr sz="2600" i="1" spc="-5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objective.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 A</a:t>
            </a:r>
            <a:r>
              <a:rPr sz="2600" i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property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 that</a:t>
            </a:r>
            <a:r>
              <a:rPr sz="2600" i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i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must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 have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provide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value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i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45" dirty="0">
                <a:solidFill>
                  <a:srgbClr val="455F51"/>
                </a:solidFill>
                <a:latin typeface="Calibri"/>
                <a:cs typeface="Calibri"/>
              </a:rPr>
              <a:t>stakeholder.”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9732" y="2855086"/>
            <a:ext cx="8371967" cy="48234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74619" y="3510407"/>
            <a:ext cx="5821553" cy="48183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598282"/>
            <a:ext cx="7294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Types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15" dirty="0"/>
              <a:t>Requirements </a:t>
            </a:r>
            <a:r>
              <a:rPr spc="-20" dirty="0"/>
              <a:t>Information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233282"/>
            <a:ext cx="6462712" cy="5624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0242"/>
          <a:stretch/>
        </p:blipFill>
        <p:spPr>
          <a:xfrm>
            <a:off x="2743200" y="665982"/>
            <a:ext cx="6858000" cy="61920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810820"/>
            <a:ext cx="7696200" cy="583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989" y="2132202"/>
            <a:ext cx="1138669" cy="36461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3948" y="2127630"/>
            <a:ext cx="2489835" cy="3691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61965" y="2127630"/>
            <a:ext cx="5357114" cy="4408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88742" y="2782951"/>
            <a:ext cx="3670680" cy="44081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87627" y="3342358"/>
            <a:ext cx="6296025" cy="164211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5"/>
              </a:spcBef>
              <a:buClr>
                <a:srgbClr val="297C52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b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essential</a:t>
            </a:r>
            <a:r>
              <a:rPr sz="2400" b="1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software</a:t>
            </a:r>
            <a:r>
              <a:rPr sz="2400" b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55F51"/>
                </a:solidFill>
                <a:latin typeface="Calibri"/>
                <a:cs typeface="Calibri"/>
              </a:rPr>
              <a:t>requirement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297C52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400" b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from</a:t>
            </a:r>
            <a:r>
              <a:rPr sz="2400" b="1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b="1" spc="-15" dirty="0">
                <a:solidFill>
                  <a:srgbClr val="455F51"/>
                </a:solidFill>
                <a:latin typeface="Calibri"/>
                <a:cs typeface="Calibri"/>
              </a:rPr>
              <a:t>customer’s</a:t>
            </a: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perspective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297C52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Good</a:t>
            </a:r>
            <a:r>
              <a:rPr sz="2400" b="1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practices</a:t>
            </a:r>
            <a:r>
              <a:rPr sz="2400" b="1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55F51"/>
                </a:solidFill>
                <a:latin typeface="Calibri"/>
                <a:cs typeface="Calibri"/>
              </a:rPr>
              <a:t>for </a:t>
            </a: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 engineering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297C52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business </a:t>
            </a: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analyst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798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5" dirty="0">
                <a:latin typeface="Calibri"/>
                <a:cs typeface="Calibri"/>
              </a:rPr>
              <a:t>Levels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of</a:t>
            </a:r>
            <a:r>
              <a:rPr b="1" spc="-20" dirty="0">
                <a:latin typeface="Calibri"/>
                <a:cs typeface="Calibri"/>
              </a:rPr>
              <a:t> software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408047"/>
            <a:ext cx="4989195" cy="2356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5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It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comprises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three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main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parts:</a:t>
            </a:r>
            <a:endParaRPr sz="28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914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600" spc="-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endParaRPr sz="26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86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600" spc="-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endParaRPr sz="26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86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Functional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9411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5" dirty="0">
                <a:latin typeface="Calibri"/>
                <a:cs typeface="Calibri"/>
              </a:rPr>
              <a:t>Levels</a:t>
            </a:r>
            <a:r>
              <a:rPr b="1" spc="-10" dirty="0">
                <a:latin typeface="Calibri"/>
                <a:cs typeface="Calibri"/>
              </a:rPr>
              <a:t> of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Software</a:t>
            </a:r>
            <a:r>
              <a:rPr b="1" spc="20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087092"/>
            <a:ext cx="10707370" cy="3546475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48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600" b="1" spc="-5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600" b="1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endParaRPr sz="2600">
              <a:latin typeface="Calibri"/>
              <a:cs typeface="Calibri"/>
            </a:endParaRPr>
          </a:p>
          <a:p>
            <a:pPr marL="561340" marR="5080" indent="-247015">
              <a:lnSpc>
                <a:spcPts val="4680"/>
              </a:lnSpc>
              <a:spcBef>
                <a:spcPts val="235"/>
              </a:spcBef>
              <a:tabLst>
                <a:tab pos="561340" algn="l"/>
                <a:tab pos="1440815" algn="l"/>
                <a:tab pos="2682875" algn="l"/>
                <a:tab pos="3135630" algn="l"/>
                <a:tab pos="4210050" algn="l"/>
                <a:tab pos="4557395" algn="l"/>
                <a:tab pos="5805805" algn="l"/>
                <a:tab pos="6491605" algn="l"/>
                <a:tab pos="7107555" algn="l"/>
                <a:tab pos="8255634" algn="l"/>
                <a:tab pos="956310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i="1" spc="-110" dirty="0">
                <a:solidFill>
                  <a:srgbClr val="455F51"/>
                </a:solidFill>
                <a:latin typeface="Calibri"/>
                <a:cs typeface="Calibri"/>
              </a:rPr>
              <a:t>“A</a:t>
            </a:r>
            <a:r>
              <a:rPr sz="2600" i="1" spc="2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i="1" spc="-5" dirty="0">
                <a:solidFill>
                  <a:srgbClr val="455F51"/>
                </a:solidFill>
                <a:latin typeface="Calibri"/>
                <a:cs typeface="Calibri"/>
              </a:rPr>
              <a:t>set</a:t>
            </a:r>
            <a:r>
              <a:rPr sz="2600" b="1" i="1" spc="2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i="1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600" b="1" i="1" spc="2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i="1" spc="-5" dirty="0">
                <a:solidFill>
                  <a:srgbClr val="455F51"/>
                </a:solidFill>
                <a:latin typeface="Calibri"/>
                <a:cs typeface="Calibri"/>
              </a:rPr>
              <a:t>information</a:t>
            </a:r>
            <a:r>
              <a:rPr sz="2600" b="1" i="1" spc="2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i="1" spc="-5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600" b="1" i="1" spc="2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i="1" dirty="0">
                <a:solidFill>
                  <a:srgbClr val="455F51"/>
                </a:solidFill>
                <a:latin typeface="Calibri"/>
                <a:cs typeface="Calibri"/>
              </a:rPr>
              <a:t>describes</a:t>
            </a:r>
            <a:r>
              <a:rPr sz="2600" b="1" i="1" spc="2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i="1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b="1" i="1" spc="2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i="1" spc="-5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600" b="1" i="1" spc="229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i="1" spc="-5" dirty="0">
                <a:solidFill>
                  <a:srgbClr val="455F51"/>
                </a:solidFill>
                <a:latin typeface="Calibri"/>
                <a:cs typeface="Calibri"/>
              </a:rPr>
              <a:t>need</a:t>
            </a:r>
            <a:r>
              <a:rPr sz="2600" b="1" i="1" spc="229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600" i="1" spc="2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leads</a:t>
            </a:r>
            <a:r>
              <a:rPr sz="2600" i="1" spc="2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i="1" spc="2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one</a:t>
            </a:r>
            <a:r>
              <a:rPr sz="2600" i="1" spc="2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600" i="1" spc="-5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more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pro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j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ects	</a:t>
            </a:r>
            <a:r>
              <a:rPr sz="2600" i="1" spc="-3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o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delive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r	a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lu</a:t>
            </a:r>
            <a:r>
              <a:rPr sz="2600" i="1" spc="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ion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an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d	t</a:t>
            </a:r>
            <a:r>
              <a:rPr sz="2600" i="1" spc="5" dirty="0">
                <a:solidFill>
                  <a:srgbClr val="455F51"/>
                </a:solidFill>
                <a:latin typeface="Calibri"/>
                <a:cs typeface="Calibri"/>
              </a:rPr>
              <a:t>h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de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ed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ul</a:t>
            </a:r>
            <a:r>
              <a:rPr sz="2600" i="1" spc="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ima</a:t>
            </a:r>
            <a:r>
              <a:rPr sz="2600" i="1" spc="-3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busi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ess</a:t>
            </a:r>
            <a:endParaRPr sz="2600">
              <a:latin typeface="Calibri"/>
              <a:cs typeface="Calibri"/>
            </a:endParaRPr>
          </a:p>
          <a:p>
            <a:pPr marL="561340" marR="5080">
              <a:lnSpc>
                <a:spcPts val="4680"/>
              </a:lnSpc>
              <a:tabLst>
                <a:tab pos="1842770" algn="l"/>
                <a:tab pos="2176780" algn="l"/>
                <a:tab pos="2896235" algn="l"/>
                <a:tab pos="3413125" algn="l"/>
                <a:tab pos="4257040" algn="l"/>
                <a:tab pos="4548505" algn="l"/>
                <a:tab pos="5766435" algn="l"/>
                <a:tab pos="6089650" algn="l"/>
                <a:tab pos="6269355" algn="l"/>
                <a:tab pos="7009765" algn="l"/>
                <a:tab pos="7456805" algn="l"/>
                <a:tab pos="8608695" algn="l"/>
                <a:tab pos="8817610" algn="l"/>
                <a:tab pos="9271635" algn="l"/>
                <a:tab pos="10183495" algn="l"/>
              </a:tabLst>
            </a:pP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ou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i="1" spc="-30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omes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.	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h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busines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s	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equ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re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me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ts		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ncl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u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d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busines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s	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opp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rtu</a:t>
            </a:r>
            <a:r>
              <a:rPr sz="2600" i="1" spc="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itie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, 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b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u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si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ess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objecti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es,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su</a:t>
            </a:r>
            <a:r>
              <a:rPr sz="2600" i="1" spc="-30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ess	me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ri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,	a	visi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n	</a:t>
            </a:r>
            <a:r>
              <a:rPr sz="2600" i="1" spc="-3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i="1" spc="-3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i="1" spc="-3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em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t,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an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d	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i="1" spc="-30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op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endParaRPr sz="2600">
              <a:latin typeface="Calibri"/>
              <a:cs typeface="Calibri"/>
            </a:endParaRPr>
          </a:p>
          <a:p>
            <a:pPr marL="561340">
              <a:lnSpc>
                <a:spcPct val="100000"/>
              </a:lnSpc>
              <a:spcBef>
                <a:spcPts val="1150"/>
              </a:spcBef>
            </a:pP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limitations.”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9411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5" dirty="0">
                <a:latin typeface="Calibri"/>
                <a:cs typeface="Calibri"/>
              </a:rPr>
              <a:t>Levels</a:t>
            </a:r>
            <a:r>
              <a:rPr b="1" spc="-10" dirty="0">
                <a:latin typeface="Calibri"/>
                <a:cs typeface="Calibri"/>
              </a:rPr>
              <a:t> of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Software</a:t>
            </a:r>
            <a:r>
              <a:rPr b="1" spc="20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087092"/>
            <a:ext cx="10706735" cy="3584575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268605" indent="-256540" algn="just">
              <a:lnSpc>
                <a:spcPct val="100000"/>
              </a:lnSpc>
              <a:spcBef>
                <a:spcPts val="148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600" b="1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600" b="1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endParaRPr sz="2600">
              <a:latin typeface="Calibri"/>
              <a:cs typeface="Calibri"/>
            </a:endParaRPr>
          </a:p>
          <a:p>
            <a:pPr marL="561340" marR="5080" indent="-247015" algn="just">
              <a:lnSpc>
                <a:spcPts val="4680"/>
              </a:lnSpc>
              <a:spcBef>
                <a:spcPts val="235"/>
              </a:spcBef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 </a:t>
            </a:r>
            <a:r>
              <a:rPr sz="2600" i="1" spc="-110" dirty="0">
                <a:solidFill>
                  <a:srgbClr val="455F51"/>
                </a:solidFill>
                <a:latin typeface="Calibri"/>
                <a:cs typeface="Calibri"/>
              </a:rPr>
              <a:t>“A </a:t>
            </a:r>
            <a:r>
              <a:rPr sz="2600" b="1" i="1" dirty="0">
                <a:solidFill>
                  <a:srgbClr val="455F51"/>
                </a:solidFill>
                <a:latin typeface="Calibri"/>
                <a:cs typeface="Calibri"/>
              </a:rPr>
              <a:t>goal </a:t>
            </a:r>
            <a:r>
              <a:rPr sz="2600" b="1" i="1" spc="-5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600" b="1" i="1" spc="-10" dirty="0">
                <a:solidFill>
                  <a:srgbClr val="455F51"/>
                </a:solidFill>
                <a:latin typeface="Calibri"/>
                <a:cs typeface="Calibri"/>
              </a:rPr>
              <a:t>task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that specific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classes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600" b="1" i="1" spc="-5" dirty="0">
                <a:solidFill>
                  <a:srgbClr val="455F51"/>
                </a:solidFill>
                <a:latin typeface="Calibri"/>
                <a:cs typeface="Calibri"/>
              </a:rPr>
              <a:t>users </a:t>
            </a:r>
            <a:r>
              <a:rPr sz="2600" b="1" i="1" spc="-10" dirty="0">
                <a:solidFill>
                  <a:srgbClr val="455F51"/>
                </a:solidFill>
                <a:latin typeface="Calibri"/>
                <a:cs typeface="Calibri"/>
              </a:rPr>
              <a:t>must </a:t>
            </a:r>
            <a:r>
              <a:rPr sz="2600" b="1" i="1" dirty="0">
                <a:solidFill>
                  <a:srgbClr val="455F51"/>
                </a:solidFill>
                <a:latin typeface="Calibri"/>
                <a:cs typeface="Calibri"/>
              </a:rPr>
              <a:t>be able </a:t>
            </a:r>
            <a:r>
              <a:rPr sz="2600" b="1" i="1" spc="-15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600" b="1" i="1" spc="-5" dirty="0">
                <a:solidFill>
                  <a:srgbClr val="455F51"/>
                </a:solidFill>
                <a:latin typeface="Calibri"/>
                <a:cs typeface="Calibri"/>
              </a:rPr>
              <a:t>perform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with a </a:t>
            </a:r>
            <a:r>
              <a:rPr sz="2600" i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system,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 a</a:t>
            </a:r>
            <a:r>
              <a:rPr sz="2600" i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desired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attribute.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Use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cases,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600" i="1" spc="5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stories,</a:t>
            </a:r>
            <a:r>
              <a:rPr sz="2600" i="1" spc="5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scenarios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 common</a:t>
            </a:r>
            <a:r>
              <a:rPr sz="2600" i="1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ways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represent</a:t>
            </a:r>
            <a:r>
              <a:rPr sz="2600" i="1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 requirements.”</a:t>
            </a:r>
            <a:endParaRPr sz="2600">
              <a:latin typeface="Calibri"/>
              <a:cs typeface="Calibri"/>
            </a:endParaRPr>
          </a:p>
          <a:p>
            <a:pPr marL="561340" marR="6350" indent="-247015" algn="just">
              <a:lnSpc>
                <a:spcPts val="4680"/>
              </a:lnSpc>
              <a:spcBef>
                <a:spcPts val="100"/>
              </a:spcBef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domain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also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includes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descriptions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product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attributes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6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characteristics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important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to</a:t>
            </a:r>
            <a:r>
              <a:rPr sz="26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satisfaction.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9411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5" dirty="0">
                <a:latin typeface="Calibri"/>
                <a:cs typeface="Calibri"/>
              </a:rPr>
              <a:t>Levels</a:t>
            </a:r>
            <a:r>
              <a:rPr b="1" spc="-10" dirty="0">
                <a:latin typeface="Calibri"/>
                <a:cs typeface="Calibri"/>
              </a:rPr>
              <a:t> of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Software</a:t>
            </a:r>
            <a:r>
              <a:rPr b="1" spc="20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089530"/>
            <a:ext cx="10707370" cy="418084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68605" indent="-256540" algn="just">
              <a:lnSpc>
                <a:spcPct val="100000"/>
              </a:lnSpc>
              <a:spcBef>
                <a:spcPts val="118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Functional</a:t>
            </a:r>
            <a:r>
              <a:rPr sz="2400" b="1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endParaRPr sz="2400">
              <a:latin typeface="Calibri"/>
              <a:cs typeface="Calibri"/>
            </a:endParaRPr>
          </a:p>
          <a:p>
            <a:pPr marL="561340" marR="7620" indent="-247015" algn="just">
              <a:lnSpc>
                <a:spcPts val="4029"/>
              </a:lnSpc>
              <a:spcBef>
                <a:spcPts val="254"/>
              </a:spcBef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 </a:t>
            </a:r>
            <a:r>
              <a:rPr sz="2400" i="1" spc="-95" dirty="0">
                <a:solidFill>
                  <a:srgbClr val="455F51"/>
                </a:solidFill>
                <a:latin typeface="Calibri"/>
                <a:cs typeface="Calibri"/>
              </a:rPr>
              <a:t>“A</a:t>
            </a:r>
            <a:r>
              <a:rPr sz="2400" i="1" spc="-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455F51"/>
                </a:solidFill>
                <a:latin typeface="Calibri"/>
                <a:cs typeface="Calibri"/>
              </a:rPr>
              <a:t>description of </a:t>
            </a:r>
            <a:r>
              <a:rPr sz="2400" b="1" i="1" dirty="0">
                <a:solidFill>
                  <a:srgbClr val="455F51"/>
                </a:solidFill>
                <a:latin typeface="Calibri"/>
                <a:cs typeface="Calibri"/>
              </a:rPr>
              <a:t>a behavior </a:t>
            </a:r>
            <a:r>
              <a:rPr sz="2400" i="1" dirty="0">
                <a:solidFill>
                  <a:srgbClr val="455F51"/>
                </a:solidFill>
                <a:latin typeface="Calibri"/>
                <a:cs typeface="Calibri"/>
              </a:rPr>
              <a:t>that a </a:t>
            </a:r>
            <a:r>
              <a:rPr sz="2400" i="1" spc="-5" dirty="0">
                <a:solidFill>
                  <a:srgbClr val="455F51"/>
                </a:solidFill>
                <a:latin typeface="Calibri"/>
                <a:cs typeface="Calibri"/>
              </a:rPr>
              <a:t>software </a:t>
            </a:r>
            <a:r>
              <a:rPr sz="2400" i="1" spc="-20" dirty="0">
                <a:solidFill>
                  <a:srgbClr val="455F51"/>
                </a:solidFill>
                <a:latin typeface="Calibri"/>
                <a:cs typeface="Calibri"/>
              </a:rPr>
              <a:t>system </a:t>
            </a:r>
            <a:r>
              <a:rPr sz="2400" i="1" dirty="0">
                <a:solidFill>
                  <a:srgbClr val="455F51"/>
                </a:solidFill>
                <a:latin typeface="Calibri"/>
                <a:cs typeface="Calibri"/>
              </a:rPr>
              <a:t>will </a:t>
            </a:r>
            <a:r>
              <a:rPr sz="2400" i="1" spc="-10" dirty="0">
                <a:solidFill>
                  <a:srgbClr val="455F51"/>
                </a:solidFill>
                <a:latin typeface="Calibri"/>
                <a:cs typeface="Calibri"/>
              </a:rPr>
              <a:t>exhibit </a:t>
            </a:r>
            <a:r>
              <a:rPr sz="2400" i="1" spc="-5" dirty="0">
                <a:solidFill>
                  <a:srgbClr val="455F51"/>
                </a:solidFill>
                <a:latin typeface="Calibri"/>
                <a:cs typeface="Calibri"/>
              </a:rPr>
              <a:t>under specific </a:t>
            </a:r>
            <a:r>
              <a:rPr sz="24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455F51"/>
                </a:solidFill>
                <a:latin typeface="Calibri"/>
                <a:cs typeface="Calibri"/>
              </a:rPr>
              <a:t>conditions.”</a:t>
            </a:r>
            <a:endParaRPr sz="2400">
              <a:latin typeface="Calibri"/>
              <a:cs typeface="Calibri"/>
            </a:endParaRPr>
          </a:p>
          <a:p>
            <a:pPr marL="561340" marR="6350" indent="-247015" algn="just">
              <a:lnSpc>
                <a:spcPts val="4029"/>
              </a:lnSpc>
              <a:spcBef>
                <a:spcPts val="305"/>
              </a:spcBef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They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describe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55F51"/>
                </a:solidFill>
                <a:latin typeface="Calibri"/>
                <a:cs typeface="Calibri"/>
              </a:rPr>
              <a:t>what</a:t>
            </a:r>
            <a:r>
              <a:rPr sz="2400" i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developers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must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implement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enable</a:t>
            </a:r>
            <a:r>
              <a:rPr sz="2400" spc="5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users</a:t>
            </a:r>
            <a:r>
              <a:rPr sz="2400" spc="5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accomplish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their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tasks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(user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requirements),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thereby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satisfying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the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business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requirements.</a:t>
            </a:r>
            <a:endParaRPr sz="2400">
              <a:latin typeface="Calibri"/>
              <a:cs typeface="Calibri"/>
            </a:endParaRPr>
          </a:p>
          <a:p>
            <a:pPr marL="561340" marR="5080" indent="-247015" algn="just">
              <a:lnSpc>
                <a:spcPts val="4029"/>
              </a:lnSpc>
              <a:spcBef>
                <a:spcPts val="110"/>
              </a:spcBef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This alignment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among the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three levels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essential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for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project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success.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8369"/>
            <a:ext cx="6158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Origins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of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/</a:t>
            </a:r>
            <a:r>
              <a:rPr b="1" spc="-10" dirty="0">
                <a:latin typeface="Calibri"/>
                <a:cs typeface="Calibri"/>
              </a:rPr>
              <a:t> influences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from…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6793" y="2250948"/>
            <a:ext cx="10419682" cy="41624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39" y="838200"/>
            <a:ext cx="6158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Origins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of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/</a:t>
            </a:r>
            <a:r>
              <a:rPr b="1" spc="-10" dirty="0">
                <a:latin typeface="Calibri"/>
                <a:cs typeface="Calibri"/>
              </a:rPr>
              <a:t> influences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from…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94344" y="1971548"/>
            <a:ext cx="3776979" cy="390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6350" indent="-256540" algn="just">
              <a:lnSpc>
                <a:spcPct val="150000"/>
              </a:lnSpc>
              <a:spcBef>
                <a:spcPts val="1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FIGURE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shows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Relationships </a:t>
            </a:r>
            <a:r>
              <a:rPr sz="2400" spc="-5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among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several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types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400" spc="-5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information.</a:t>
            </a:r>
            <a:endParaRPr sz="2400" dirty="0">
              <a:latin typeface="Calibri"/>
              <a:cs typeface="Calibri"/>
            </a:endParaRPr>
          </a:p>
          <a:p>
            <a:pPr marL="268605" marR="5080" indent="-256540" algn="just">
              <a:lnSpc>
                <a:spcPct val="150000"/>
              </a:lnSpc>
              <a:spcBef>
                <a:spcPts val="3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Solid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arrows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mean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“are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stored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in”;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dotted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arrows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mean 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“are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origin </a:t>
            </a:r>
            <a:r>
              <a:rPr sz="2400" spc="35" dirty="0">
                <a:solidFill>
                  <a:srgbClr val="455F51"/>
                </a:solidFill>
                <a:latin typeface="Calibri"/>
                <a:cs typeface="Calibri"/>
              </a:rPr>
              <a:t>of”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“influence.”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66" y="1493982"/>
            <a:ext cx="7584721" cy="536401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252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5" dirty="0">
                <a:latin typeface="Calibri"/>
                <a:cs typeface="Calibri"/>
              </a:rPr>
              <a:t>Working</a:t>
            </a:r>
            <a:r>
              <a:rPr b="1" spc="-5" dirty="0">
                <a:latin typeface="Calibri"/>
                <a:cs typeface="Calibri"/>
              </a:rPr>
              <a:t> with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the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three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levels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263266"/>
            <a:ext cx="6304915" cy="1527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Figure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illustrates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how various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stakeholders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might </a:t>
            </a:r>
            <a:r>
              <a:rPr sz="2400" spc="-5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participate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eliciting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the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three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levels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requirements.</a:t>
            </a:r>
            <a:endParaRPr sz="2400" dirty="0">
              <a:latin typeface="Calibri"/>
              <a:cs typeface="Calibri"/>
            </a:endParaRPr>
          </a:p>
          <a:p>
            <a:pPr marL="268605" indent="-256540" algn="just">
              <a:lnSpc>
                <a:spcPct val="100000"/>
              </a:lnSpc>
              <a:spcBef>
                <a:spcPts val="3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endParaRPr sz="2400" dirty="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0" y="854871"/>
            <a:ext cx="4267264" cy="573642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10363200" cy="685800"/>
          </a:xfrm>
        </p:spPr>
        <p:txBody>
          <a:bodyPr/>
          <a:lstStyle/>
          <a:p>
            <a:r>
              <a:rPr lang="en-US" dirty="0"/>
              <a:t>Requirements development and management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4"/>
          </p:nvPr>
        </p:nvSpPr>
        <p:spPr>
          <a:xfrm>
            <a:off x="685800" y="1676400"/>
            <a:ext cx="10363200" cy="4267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55618"/>
            <a:ext cx="8228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7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703519"/>
            <a:ext cx="10363200" cy="615553"/>
          </a:xfrm>
        </p:spPr>
        <p:txBody>
          <a:bodyPr/>
          <a:lstStyle/>
          <a:p>
            <a:r>
              <a:rPr lang="en-US" dirty="0"/>
              <a:t>Requirements development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239449"/>
            <a:ext cx="8561387" cy="341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5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1987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Summa</a:t>
            </a:r>
            <a:r>
              <a:rPr spc="5" dirty="0"/>
              <a:t>r</a:t>
            </a:r>
            <a:r>
              <a:rPr spc="-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182107"/>
            <a:ext cx="5659120" cy="253492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12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Essential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Software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</a:t>
            </a:r>
            <a:endParaRPr sz="2800" dirty="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955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Software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endParaRPr sz="2600" dirty="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905"/>
              </a:spcBef>
            </a:pPr>
            <a:r>
              <a:rPr sz="2400" spc="-1060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20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Som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erp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ta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ti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455F51"/>
                </a:solidFill>
                <a:latin typeface="Calibri"/>
                <a:cs typeface="Calibri"/>
              </a:rPr>
              <a:t>”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equi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em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spc="9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”</a:t>
            </a:r>
            <a:endParaRPr sz="2400" dirty="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880"/>
              </a:spcBef>
            </a:pPr>
            <a:r>
              <a:rPr sz="2400" spc="-1060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20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L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els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typ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equi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em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ts</a:t>
            </a:r>
            <a:endParaRPr sz="2400" dirty="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875"/>
              </a:spcBef>
            </a:pPr>
            <a:r>
              <a:rPr sz="2400" spc="-1060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20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100" dirty="0">
                <a:solidFill>
                  <a:srgbClr val="455F51"/>
                </a:solidFill>
                <a:latin typeface="Calibri"/>
                <a:cs typeface="Calibri"/>
              </a:rPr>
              <a:t>W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orkin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g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with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th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ee</a:t>
            </a:r>
            <a:r>
              <a:rPr sz="24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le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els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9160" y="2510789"/>
            <a:ext cx="6428359" cy="53467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3519" y="3242310"/>
            <a:ext cx="5693283" cy="5346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1677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</a:t>
            </a:r>
            <a:r>
              <a:rPr spc="-30" dirty="0"/>
              <a:t>n</a:t>
            </a:r>
            <a:r>
              <a:rPr spc="-50" dirty="0"/>
              <a:t>t</a:t>
            </a:r>
            <a:r>
              <a:rPr spc="-5" dirty="0"/>
              <a:t>e</a:t>
            </a:r>
            <a:r>
              <a:rPr spc="-40" dirty="0"/>
              <a:t>n</a:t>
            </a:r>
            <a:r>
              <a:rPr spc="-5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182107"/>
            <a:ext cx="5659120" cy="253492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12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Essential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Software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</a:t>
            </a:r>
            <a:endParaRPr sz="28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955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Software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endParaRPr sz="26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905"/>
              </a:spcBef>
            </a:pPr>
            <a:r>
              <a:rPr sz="2400" spc="-1060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20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Som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erp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ta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ti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455F51"/>
                </a:solidFill>
                <a:latin typeface="Calibri"/>
                <a:cs typeface="Calibri"/>
              </a:rPr>
              <a:t>”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equi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em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spc="9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”</a:t>
            </a:r>
            <a:endParaRPr sz="24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880"/>
              </a:spcBef>
            </a:pPr>
            <a:r>
              <a:rPr sz="2400" spc="-1060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20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L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els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typ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equi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em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ts</a:t>
            </a:r>
            <a:endParaRPr sz="24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875"/>
              </a:spcBef>
            </a:pPr>
            <a:r>
              <a:rPr sz="2400" spc="-1060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20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100" dirty="0">
                <a:solidFill>
                  <a:srgbClr val="455F51"/>
                </a:solidFill>
                <a:latin typeface="Calibri"/>
                <a:cs typeface="Calibri"/>
              </a:rPr>
              <a:t>W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orkin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g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with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th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ee</a:t>
            </a:r>
            <a:r>
              <a:rPr sz="24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le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els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2547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5" dirty="0">
                <a:latin typeface="Calibri"/>
                <a:cs typeface="Calibri"/>
              </a:rPr>
              <a:t>Where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are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the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requirements?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483" y="2481072"/>
            <a:ext cx="3508248" cy="34259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1435" y="2481072"/>
            <a:ext cx="3508248" cy="34259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42309" y="2535668"/>
            <a:ext cx="3412369" cy="33304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0229" y="2105532"/>
            <a:ext cx="8595614" cy="48183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871977"/>
            <a:ext cx="1807845" cy="37071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13357" y="3900932"/>
            <a:ext cx="89090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latin typeface="Calibri"/>
                <a:cs typeface="Calibri"/>
              </a:rPr>
              <a:t>Perceptions,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communication</a:t>
            </a:r>
            <a:r>
              <a:rPr sz="3200" b="1" spc="-20" dirty="0">
                <a:latin typeface="Calibri"/>
                <a:cs typeface="Calibri"/>
              </a:rPr>
              <a:t> patterns </a:t>
            </a:r>
            <a:r>
              <a:rPr sz="3200" b="1" dirty="0">
                <a:latin typeface="Calibri"/>
                <a:cs typeface="Calibri"/>
              </a:rPr>
              <a:t>and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interests…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54734"/>
            <a:ext cx="12022836" cy="62834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6858000" cy="635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Why is RE important</a:t>
            </a:r>
          </a:p>
        </p:txBody>
      </p:sp>
      <p:pic>
        <p:nvPicPr>
          <p:cNvPr id="5123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795463"/>
            <a:ext cx="3759200" cy="4351337"/>
          </a:xfrm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981575" y="1989138"/>
            <a:ext cx="60960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i="1">
                <a:solidFill>
                  <a:srgbClr val="7030A0"/>
                </a:solidFill>
                <a:latin typeface="Garamond-Light"/>
              </a:rPr>
              <a:t>Errors made during the requirements stage account for 40 to 60 percent of all defects found in a software project (Davis 1993; Leffingwell 1997).</a:t>
            </a:r>
            <a:endParaRPr lang="en-US" altLang="en-US" sz="3200" i="1">
              <a:solidFill>
                <a:srgbClr val="7030A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1CFE85C-97D4-4EA3-8E92-5FD61362A45B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31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32992" y="685800"/>
            <a:ext cx="5005808" cy="635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Why do we care?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731" y="1533216"/>
            <a:ext cx="10515600" cy="5160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most common reasons for project failures are not </a:t>
            </a:r>
            <a:r>
              <a:rPr lang="en-US" dirty="0" smtClean="0"/>
              <a:t>technical.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Reasons for project </a:t>
            </a:r>
            <a:r>
              <a:rPr lang="en-US" dirty="0" smtClean="0"/>
              <a:t>failure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*1. Lack of User Input				12.8%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*2. Incomplete Requirements &amp; Specifications 	12.3% 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*3. Changing Requirements &amp; Specifications 	11.8%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4. Lack of Executive Support 			7.5%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5. Technology Incompetence			7.0%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6. Lack of Resources 				6.4%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*7. Unrealistic Expectations 			5.9%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8. Unclear Objectives				5.3%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9. Unrealistic Time Frames 			4.3%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10. New Technology 				3.7%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Other 					23.0%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Those </a:t>
            </a:r>
            <a:r>
              <a:rPr lang="en-US" dirty="0"/>
              <a:t>marked with an asterisk are </a:t>
            </a:r>
            <a:r>
              <a:rPr lang="en-US" dirty="0" smtClean="0"/>
              <a:t>directly related </a:t>
            </a:r>
            <a:r>
              <a:rPr lang="en-US" dirty="0"/>
              <a:t>to requirements.</a:t>
            </a: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							Standish Group’s Chaos Report (1995)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2F5BD8-390E-467B-9817-7D4E675CD9DA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3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685</Words>
  <Application>Microsoft Office PowerPoint</Application>
  <PresentationFormat>Widescreen</PresentationFormat>
  <Paragraphs>111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Garamond-Light</vt:lpstr>
      <vt:lpstr>Georgia</vt:lpstr>
      <vt:lpstr>Segoe UI Symbol</vt:lpstr>
      <vt:lpstr>Office Theme</vt:lpstr>
      <vt:lpstr>Software Requirement  Engineering</vt:lpstr>
      <vt:lpstr>PowerPoint Presentation</vt:lpstr>
      <vt:lpstr>PowerPoint Presentation</vt:lpstr>
      <vt:lpstr>Content</vt:lpstr>
      <vt:lpstr>Where are the requirements?</vt:lpstr>
      <vt:lpstr>Perceptions, communication patterns and interests…</vt:lpstr>
      <vt:lpstr>PowerPoint Presentation</vt:lpstr>
      <vt:lpstr>Why is RE important</vt:lpstr>
      <vt:lpstr>Why do we care?</vt:lpstr>
      <vt:lpstr>Why do we care?</vt:lpstr>
      <vt:lpstr>Some key questions</vt:lpstr>
      <vt:lpstr>–Definitions –</vt:lpstr>
      <vt:lpstr>IEEE-Standard 610.12 (1990)</vt:lpstr>
      <vt:lpstr>Requirement: A definition</vt:lpstr>
      <vt:lpstr>Requirement: A definition</vt:lpstr>
      <vt:lpstr>PowerPoint Presentation</vt:lpstr>
      <vt:lpstr>Types of Requirements Information</vt:lpstr>
      <vt:lpstr>PowerPoint Presentation</vt:lpstr>
      <vt:lpstr>PowerPoint Presentation</vt:lpstr>
      <vt:lpstr>Levels of software requirements</vt:lpstr>
      <vt:lpstr>Levels of Software Requirements</vt:lpstr>
      <vt:lpstr>Levels of Software Requirements</vt:lpstr>
      <vt:lpstr>Levels of Software Requirements</vt:lpstr>
      <vt:lpstr>Origins of / influences from…</vt:lpstr>
      <vt:lpstr>Origins of / influences from…</vt:lpstr>
      <vt:lpstr>Working with the three levels</vt:lpstr>
      <vt:lpstr>Requirements development and management </vt:lpstr>
      <vt:lpstr>Requirements development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Dr. Syed Saood Zia</dc:creator>
  <cp:lastModifiedBy>BUKC</cp:lastModifiedBy>
  <cp:revision>13</cp:revision>
  <dcterms:created xsi:type="dcterms:W3CDTF">2021-10-12T06:06:25Z</dcterms:created>
  <dcterms:modified xsi:type="dcterms:W3CDTF">2023-09-25T05:28:41Z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2021-10-12T00:00:00Z</vt:filetime>
  </property>
</Properties>
</file>