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9" r:id="rId1"/>
  </p:sldMasterIdLst>
  <p:notesMasterIdLst>
    <p:notesMasterId r:id="rId24"/>
  </p:notesMasterIdLst>
  <p:handoutMasterIdLst>
    <p:handoutMasterId r:id="rId25"/>
  </p:handoutMasterIdLst>
  <p:sldIdLst>
    <p:sldId id="256" r:id="rId2"/>
    <p:sldId id="403" r:id="rId3"/>
    <p:sldId id="404" r:id="rId4"/>
    <p:sldId id="405" r:id="rId5"/>
    <p:sldId id="380" r:id="rId6"/>
    <p:sldId id="257" r:id="rId7"/>
    <p:sldId id="369" r:id="rId8"/>
    <p:sldId id="364" r:id="rId9"/>
    <p:sldId id="377" r:id="rId10"/>
    <p:sldId id="378" r:id="rId11"/>
    <p:sldId id="407" r:id="rId12"/>
    <p:sldId id="371" r:id="rId13"/>
    <p:sldId id="370" r:id="rId14"/>
    <p:sldId id="397" r:id="rId15"/>
    <p:sldId id="398" r:id="rId16"/>
    <p:sldId id="399" r:id="rId17"/>
    <p:sldId id="400" r:id="rId18"/>
    <p:sldId id="401" r:id="rId19"/>
    <p:sldId id="395" r:id="rId20"/>
    <p:sldId id="402" r:id="rId21"/>
    <p:sldId id="408" r:id="rId22"/>
    <p:sldId id="406"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521415D9-36F7-43E2-AB2F-B90AF26B5E84}">
      <p14:sectionLst xmlns:p14="http://schemas.microsoft.com/office/powerpoint/2010/main">
        <p14:section name="Default Section" id="{6805B82E-454A-4552-AD8D-8BC83667AA5D}">
          <p14:sldIdLst>
            <p14:sldId id="256"/>
            <p14:sldId id="403"/>
            <p14:sldId id="404"/>
            <p14:sldId id="405"/>
            <p14:sldId id="380"/>
            <p14:sldId id="257"/>
            <p14:sldId id="369"/>
            <p14:sldId id="364"/>
            <p14:sldId id="377"/>
            <p14:sldId id="378"/>
            <p14:sldId id="407"/>
          </p14:sldIdLst>
        </p14:section>
        <p14:section name="Untitled Section" id="{C7289C52-2ED6-4780-87E5-63AE7F7FF0A6}">
          <p14:sldIdLst>
            <p14:sldId id="371"/>
            <p14:sldId id="370"/>
            <p14:sldId id="397"/>
            <p14:sldId id="398"/>
            <p14:sldId id="399"/>
            <p14:sldId id="400"/>
            <p14:sldId id="401"/>
            <p14:sldId id="395"/>
            <p14:sldId id="402"/>
            <p14:sldId id="408"/>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31st Academic Council Meeting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D4ED1-E97A-4649-AFF5-C6DD4955AEF1}" type="datetimeFigureOut">
              <a:rPr lang="en-US" smtClean="0"/>
              <a:pPr/>
              <a:t>9/19/2023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Agenda item 3101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5A154E-3BAB-4D17-8754-E9ED344A2382}" type="slidenum">
              <a:rPr lang="en-US" smtClean="0"/>
              <a:pPr/>
              <a:t>‹#›</a:t>
            </a:fld>
            <a:endParaRPr lang="en-US"/>
          </a:p>
        </p:txBody>
      </p:sp>
    </p:spTree>
    <p:extLst>
      <p:ext uri="{BB962C8B-B14F-4D97-AF65-F5344CB8AC3E}">
        <p14:creationId xmlns:p14="http://schemas.microsoft.com/office/powerpoint/2010/main" val="325340879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31st Academic Council Meeting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39650-A9FB-4643-9236-B013DEFA6CA7}" type="datetimeFigureOut">
              <a:rPr lang="en-US" smtClean="0"/>
              <a:t>9/19/2023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Agenda item 3101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B3EFB-BEBB-4958-A1FA-6F78F4490F1D}" type="slidenum">
              <a:rPr lang="en-US" smtClean="0"/>
              <a:t>‹#›</a:t>
            </a:fld>
            <a:endParaRPr lang="en-US"/>
          </a:p>
        </p:txBody>
      </p:sp>
    </p:spTree>
    <p:extLst>
      <p:ext uri="{BB962C8B-B14F-4D97-AF65-F5344CB8AC3E}">
        <p14:creationId xmlns:p14="http://schemas.microsoft.com/office/powerpoint/2010/main" val="325491599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r>
              <a:rPr lang="en-US"/>
              <a:t>Agenda item 3101</a:t>
            </a:r>
          </a:p>
        </p:txBody>
      </p:sp>
      <p:sp>
        <p:nvSpPr>
          <p:cNvPr id="7" name="Header Placeholder 6"/>
          <p:cNvSpPr>
            <a:spLocks noGrp="1"/>
          </p:cNvSpPr>
          <p:nvPr>
            <p:ph type="hdr" sz="quarter" idx="11"/>
          </p:nvPr>
        </p:nvSpPr>
        <p:spPr/>
        <p:txBody>
          <a:bodyPr/>
          <a:lstStyle/>
          <a:p>
            <a:r>
              <a:rPr lang="en-US"/>
              <a:t>31st Academic Council Meeting</a:t>
            </a:r>
          </a:p>
        </p:txBody>
      </p:sp>
    </p:spTree>
    <p:extLst>
      <p:ext uri="{BB962C8B-B14F-4D97-AF65-F5344CB8AC3E}">
        <p14:creationId xmlns:p14="http://schemas.microsoft.com/office/powerpoint/2010/main" val="33874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42346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3223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381930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r>
              <a:rPr lang="en-US"/>
              <a:t>Agenda item 3101</a:t>
            </a:r>
          </a:p>
        </p:txBody>
      </p:sp>
      <p:sp>
        <p:nvSpPr>
          <p:cNvPr id="7" name="Header Placeholder 6"/>
          <p:cNvSpPr>
            <a:spLocks noGrp="1"/>
          </p:cNvSpPr>
          <p:nvPr>
            <p:ph type="hdr" sz="quarter" idx="11"/>
          </p:nvPr>
        </p:nvSpPr>
        <p:spPr/>
        <p:txBody>
          <a:bodyPr/>
          <a:lstStyle/>
          <a:p>
            <a:r>
              <a:rPr lang="en-US"/>
              <a:t>31st Academic Council Meeting</a:t>
            </a:r>
          </a:p>
        </p:txBody>
      </p:sp>
    </p:spTree>
    <p:extLst>
      <p:ext uri="{BB962C8B-B14F-4D97-AF65-F5344CB8AC3E}">
        <p14:creationId xmlns:p14="http://schemas.microsoft.com/office/powerpoint/2010/main" val="5159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289160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F1B-ABBE-4FD2-8987-9CEDE1C9DAE1}" type="slidenum">
              <a:rPr lang="en-US" smtClean="0"/>
              <a:pPr/>
              <a:t>‹#›</a:t>
            </a:fld>
            <a:endParaRPr lang="en-US"/>
          </a:p>
        </p:txBody>
      </p:sp>
    </p:spTree>
    <p:extLst>
      <p:ext uri="{BB962C8B-B14F-4D97-AF65-F5344CB8AC3E}">
        <p14:creationId xmlns:p14="http://schemas.microsoft.com/office/powerpoint/2010/main" val="388085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507322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180822824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a:t>
            </a:fld>
            <a:endParaRPr lang="en-US" dirty="0"/>
          </a:p>
        </p:txBody>
      </p:sp>
    </p:spTree>
    <p:extLst>
      <p:ext uri="{BB962C8B-B14F-4D97-AF65-F5344CB8AC3E}">
        <p14:creationId xmlns:p14="http://schemas.microsoft.com/office/powerpoint/2010/main" val="37413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31st ACM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CA95C5-F866-446A-9529-9DCAF93E0D65}" type="slidenum">
              <a:rPr lang="en-US" smtClean="0"/>
              <a:pPr/>
              <a:t>‹#›</a:t>
            </a:fld>
            <a:endParaRPr lang="en-US"/>
          </a:p>
        </p:txBody>
      </p:sp>
    </p:spTree>
    <p:extLst>
      <p:ext uri="{BB962C8B-B14F-4D97-AF65-F5344CB8AC3E}">
        <p14:creationId xmlns:p14="http://schemas.microsoft.com/office/powerpoint/2010/main" val="13545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509343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31st ACM</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41953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31st ACM</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951C0-3EF2-4C71-A934-E99432D82637}" type="slidenum">
              <a:rPr lang="en-US" smtClean="0"/>
              <a:pPr/>
              <a:t>‹#›</a:t>
            </a:fld>
            <a:endParaRPr lang="en-US"/>
          </a:p>
        </p:txBody>
      </p:sp>
    </p:spTree>
    <p:extLst>
      <p:ext uri="{BB962C8B-B14F-4D97-AF65-F5344CB8AC3E}">
        <p14:creationId xmlns:p14="http://schemas.microsoft.com/office/powerpoint/2010/main" val="414499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31st ACM</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5A15C7-4F9F-40A6-A2E1-3AA25207F487}" type="slidenum">
              <a:rPr lang="en-US" smtClean="0"/>
              <a:pPr/>
              <a:t>‹#›</a:t>
            </a:fld>
            <a:endParaRPr lang="en-US" dirty="0"/>
          </a:p>
        </p:txBody>
      </p:sp>
    </p:spTree>
    <p:extLst>
      <p:ext uri="{BB962C8B-B14F-4D97-AF65-F5344CB8AC3E}">
        <p14:creationId xmlns:p14="http://schemas.microsoft.com/office/powerpoint/2010/main" val="93350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27144164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41910380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5000" t="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31st ACM</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42481189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utdallas.edu/~chung/SYSM6309/syllabus.htm" TargetMode="External"/><Relationship Id="rId2" Type="http://schemas.openxmlformats.org/officeDocument/2006/relationships/hyperlink" Target="https://me2013regulation.wordpress.com/2014/06/24/cp7007-software-requirements-engineering-notes/" TargetMode="External"/><Relationship Id="rId1" Type="http://schemas.openxmlformats.org/officeDocument/2006/relationships/slideLayout" Target="../slideLayouts/slideLayout2.xml"/><Relationship Id="rId4" Type="http://schemas.openxmlformats.org/officeDocument/2006/relationships/hyperlink" Target="http://wwwagse.informatik.uni-kl.de/teaching/re/ws20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0"/>
            <a:ext cx="8458200" cy="1371600"/>
          </a:xfrm>
        </p:spPr>
        <p:txBody>
          <a:bodyPr/>
          <a:lstStyle/>
          <a:p>
            <a:r>
              <a:rPr lang="en-US" b="1" dirty="0"/>
              <a:t>Welcome to </a:t>
            </a:r>
            <a:r>
              <a:rPr lang="en-US" b="1" dirty="0" smtClean="0"/>
              <a:t>Fall </a:t>
            </a:r>
            <a:r>
              <a:rPr lang="en-US" b="1" dirty="0" smtClean="0"/>
              <a:t>2023</a:t>
            </a:r>
            <a:endParaRPr lang="en-US" b="1" dirty="0">
              <a:solidFill>
                <a:srgbClr val="002060"/>
              </a:solidFill>
            </a:endParaRPr>
          </a:p>
        </p:txBody>
      </p:sp>
      <p:sp>
        <p:nvSpPr>
          <p:cNvPr id="2051" name="Rectangle 3"/>
          <p:cNvSpPr>
            <a:spLocks noGrp="1" noChangeArrowheads="1"/>
          </p:cNvSpPr>
          <p:nvPr>
            <p:ph type="subTitle" idx="1"/>
          </p:nvPr>
        </p:nvSpPr>
        <p:spPr>
          <a:xfrm>
            <a:off x="304800" y="3200400"/>
            <a:ext cx="8763000" cy="2819400"/>
          </a:xfrm>
        </p:spPr>
        <p:txBody>
          <a:bodyPr/>
          <a:lstStyle/>
          <a:p>
            <a:r>
              <a:rPr lang="en-US" sz="2800" b="1" dirty="0">
                <a:solidFill>
                  <a:srgbClr val="002060"/>
                </a:solidFill>
              </a:rPr>
              <a:t>Department of </a:t>
            </a:r>
            <a:r>
              <a:rPr lang="en-US" sz="2800" b="1" dirty="0" smtClean="0">
                <a:solidFill>
                  <a:srgbClr val="002060"/>
                </a:solidFill>
              </a:rPr>
              <a:t>Software </a:t>
            </a:r>
            <a:r>
              <a:rPr lang="en-US" sz="2800" b="1" dirty="0">
                <a:solidFill>
                  <a:srgbClr val="002060"/>
                </a:solidFill>
              </a:rPr>
              <a:t>Engineering</a:t>
            </a:r>
          </a:p>
        </p:txBody>
      </p:sp>
      <p:cxnSp>
        <p:nvCxnSpPr>
          <p:cNvPr id="4" name="Straight Connector 3"/>
          <p:cNvCxnSpPr/>
          <p:nvPr/>
        </p:nvCxnSpPr>
        <p:spPr>
          <a:xfrm>
            <a:off x="0" y="1422779"/>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3FFB06-94E0-41AA-9EA5-2FC111FA609D}"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95699" y="357083"/>
            <a:ext cx="8952601" cy="6143834"/>
          </a:xfrm>
          <a:prstGeom prst="rect">
            <a:avLst/>
          </a:prstGeom>
        </p:spPr>
      </p:pic>
    </p:spTree>
    <p:extLst>
      <p:ext uri="{BB962C8B-B14F-4D97-AF65-F5344CB8AC3E}">
        <p14:creationId xmlns:p14="http://schemas.microsoft.com/office/powerpoint/2010/main" val="177163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3FFB06-94E0-41AA-9EA5-2FC111FA609D}" type="slidenum">
              <a:rPr lang="en-US" smtClean="0"/>
              <a:pPr/>
              <a:t>11</a:t>
            </a:fld>
            <a:endParaRPr lang="en-US" dirty="0"/>
          </a:p>
        </p:txBody>
      </p:sp>
      <p:grpSp>
        <p:nvGrpSpPr>
          <p:cNvPr id="7" name="Group 6"/>
          <p:cNvGrpSpPr/>
          <p:nvPr/>
        </p:nvGrpSpPr>
        <p:grpSpPr>
          <a:xfrm>
            <a:off x="152400" y="304800"/>
            <a:ext cx="8875201" cy="3679866"/>
            <a:chOff x="152400" y="228600"/>
            <a:chExt cx="8875201" cy="3679866"/>
          </a:xfrm>
        </p:grpSpPr>
        <p:pic>
          <p:nvPicPr>
            <p:cNvPr id="5" name="Picture 4"/>
            <p:cNvPicPr>
              <a:picLocks noChangeAspect="1"/>
            </p:cNvPicPr>
            <p:nvPr/>
          </p:nvPicPr>
          <p:blipFill>
            <a:blip r:embed="rId2"/>
            <a:stretch>
              <a:fillRect/>
            </a:stretch>
          </p:blipFill>
          <p:spPr>
            <a:xfrm>
              <a:off x="152400" y="228600"/>
              <a:ext cx="8875201" cy="1531133"/>
            </a:xfrm>
            <a:prstGeom prst="rect">
              <a:avLst/>
            </a:prstGeom>
          </p:spPr>
        </p:pic>
        <p:pic>
          <p:nvPicPr>
            <p:cNvPr id="6" name="Picture 5"/>
            <p:cNvPicPr>
              <a:picLocks noChangeAspect="1"/>
            </p:cNvPicPr>
            <p:nvPr/>
          </p:nvPicPr>
          <p:blipFill>
            <a:blip r:embed="rId3"/>
            <a:stretch>
              <a:fillRect/>
            </a:stretch>
          </p:blipFill>
          <p:spPr>
            <a:xfrm>
              <a:off x="152400" y="1759733"/>
              <a:ext cx="8875201" cy="2148733"/>
            </a:xfrm>
            <a:prstGeom prst="rect">
              <a:avLst/>
            </a:prstGeom>
          </p:spPr>
        </p:pic>
      </p:grpSp>
    </p:spTree>
    <p:extLst>
      <p:ext uri="{BB962C8B-B14F-4D97-AF65-F5344CB8AC3E}">
        <p14:creationId xmlns:p14="http://schemas.microsoft.com/office/powerpoint/2010/main" val="546708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t>Design Structure of OBE</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12</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012962" y="1571339"/>
            <a:ext cx="7108552" cy="3907875"/>
          </a:xfrm>
          <a:prstGeom prst="rect">
            <a:avLst/>
          </a:prstGeom>
        </p:spPr>
      </p:pic>
      <p:sp>
        <p:nvSpPr>
          <p:cNvPr id="5" name="TextBox 4"/>
          <p:cNvSpPr txBox="1"/>
          <p:nvPr/>
        </p:nvSpPr>
        <p:spPr>
          <a:xfrm>
            <a:off x="1219200" y="5729069"/>
            <a:ext cx="5514651" cy="646331"/>
          </a:xfrm>
          <a:prstGeom prst="rect">
            <a:avLst/>
          </a:prstGeom>
          <a:noFill/>
        </p:spPr>
        <p:txBody>
          <a:bodyPr wrap="none" rtlCol="0">
            <a:spAutoFit/>
          </a:bodyPr>
          <a:lstStyle/>
          <a:p>
            <a:pPr marL="285750" indent="-285750">
              <a:buFont typeface="Wingdings" panose="05000000000000000000" pitchFamily="2" charset="2"/>
              <a:buChar char="§"/>
            </a:pPr>
            <a:r>
              <a:rPr lang="en-US" dirty="0"/>
              <a:t>Inclusion of Complex Engineering Problems</a:t>
            </a:r>
          </a:p>
          <a:p>
            <a:pPr marL="285750" indent="-285750">
              <a:buFont typeface="Wingdings" panose="05000000000000000000" pitchFamily="2" charset="2"/>
              <a:buChar char="§"/>
            </a:pPr>
            <a:r>
              <a:rPr lang="en-US" dirty="0"/>
              <a:t>Open Ended Labs</a:t>
            </a:r>
          </a:p>
        </p:txBody>
      </p:sp>
    </p:spTree>
    <p:extLst>
      <p:ext uri="{BB962C8B-B14F-4D97-AF65-F5344CB8AC3E}">
        <p14:creationId xmlns:p14="http://schemas.microsoft.com/office/powerpoint/2010/main" val="1853370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0327" y="-76200"/>
            <a:ext cx="8785073" cy="1143000"/>
          </a:xfrm>
        </p:spPr>
        <p:txBody>
          <a:bodyPr>
            <a:noAutofit/>
          </a:bodyPr>
          <a:lstStyle/>
          <a:p>
            <a:r>
              <a:rPr lang="en-US" sz="3200" b="1" dirty="0"/>
              <a:t>OBE Learning Domains – Bloom’s Taxonomy</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13</a:t>
            </a:fld>
            <a:endParaRPr lang="en-US" dirty="0"/>
          </a:p>
        </p:txBody>
      </p:sp>
      <p:cxnSp>
        <p:nvCxnSpPr>
          <p:cNvPr id="3" name="Straight Connector 2"/>
          <p:cNvCxnSpPr/>
          <p:nvPr/>
        </p:nvCxnSpPr>
        <p:spPr>
          <a:xfrm>
            <a:off x="0" y="8382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0" name="Up Arrow 19"/>
          <p:cNvSpPr/>
          <p:nvPr/>
        </p:nvSpPr>
        <p:spPr>
          <a:xfrm>
            <a:off x="4597651" y="2852713"/>
            <a:ext cx="256107" cy="218838"/>
          </a:xfrm>
          <a:prstGeom prst="upArrow">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43651" y="3071551"/>
            <a:ext cx="1802208" cy="1262324"/>
          </a:xfrm>
          <a:prstGeom prst="ellipse">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LEARNING DOMAINS</a:t>
            </a:r>
          </a:p>
        </p:txBody>
      </p:sp>
      <p:sp>
        <p:nvSpPr>
          <p:cNvPr id="22" name="Oval 21"/>
          <p:cNvSpPr/>
          <p:nvPr/>
        </p:nvSpPr>
        <p:spPr>
          <a:xfrm>
            <a:off x="3733800" y="1895474"/>
            <a:ext cx="2021910" cy="943071"/>
          </a:xfrm>
          <a:prstGeom prst="ellipse">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6600">
                  <a:solidFill>
                    <a:srgbClr val="ED7D31"/>
                  </a:solidFill>
                  <a:prstDash val="solid"/>
                </a:ln>
                <a:solidFill>
                  <a:srgbClr val="FFFFFF"/>
                </a:solidFill>
                <a:effectLst>
                  <a:outerShdw dist="38100" dir="2700000" algn="tl" rotWithShape="0">
                    <a:srgbClr val="ED7D31"/>
                  </a:outerShdw>
                </a:effectLst>
                <a:uLnTx/>
                <a:uFillTx/>
                <a:latin typeface="Calibri"/>
                <a:ea typeface="+mn-ea"/>
                <a:cs typeface="+mn-cs"/>
              </a:rPr>
              <a:t>C</a:t>
            </a:r>
            <a:r>
              <a:rPr kumimoji="0" lang="en-US" sz="1800" b="0" i="0" u="none" strike="noStrike" kern="0" cap="none" spc="0" normalizeH="0" baseline="0" noProof="0" dirty="0">
                <a:ln>
                  <a:noFill/>
                </a:ln>
                <a:solidFill>
                  <a:prstClr val="black"/>
                </a:solidFill>
                <a:effectLst/>
                <a:uLnTx/>
                <a:uFillTx/>
                <a:latin typeface="Calibri"/>
                <a:ea typeface="+mn-ea"/>
                <a:cs typeface="+mn-cs"/>
              </a:rPr>
              <a:t>ognitive</a:t>
            </a:r>
          </a:p>
        </p:txBody>
      </p:sp>
      <p:sp>
        <p:nvSpPr>
          <p:cNvPr id="23" name="Left Arrow 22"/>
          <p:cNvSpPr/>
          <p:nvPr/>
        </p:nvSpPr>
        <p:spPr>
          <a:xfrm rot="18000646">
            <a:off x="4212673" y="4328998"/>
            <a:ext cx="321301" cy="240095"/>
          </a:xfrm>
          <a:prstGeom prst="leftArrow">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Oval 23"/>
          <p:cNvSpPr/>
          <p:nvPr/>
        </p:nvSpPr>
        <p:spPr>
          <a:xfrm>
            <a:off x="4990335" y="4463760"/>
            <a:ext cx="2209800" cy="914400"/>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9525">
                  <a:solidFill>
                    <a:prstClr val="white"/>
                  </a:solidFill>
                  <a:prstDash val="solid"/>
                </a:ln>
                <a:solidFill>
                  <a:prstClr val="white"/>
                </a:solidFill>
                <a:effectLst>
                  <a:outerShdw blurRad="12700" dist="38100" dir="2700000" algn="tl" rotWithShape="0">
                    <a:prstClr val="white">
                      <a:lumMod val="50000"/>
                    </a:prstClr>
                  </a:outerShdw>
                </a:effectLst>
                <a:uLnTx/>
                <a:uFillTx/>
                <a:latin typeface="Calibri"/>
                <a:ea typeface="+mn-ea"/>
                <a:cs typeface="+mn-cs"/>
              </a:rPr>
              <a:t>P</a:t>
            </a:r>
            <a:r>
              <a:rPr kumimoji="0" lang="en-US" sz="1800" b="0" i="0" u="none" strike="noStrike" kern="0" cap="none" spc="0" normalizeH="0" baseline="0" noProof="0" dirty="0">
                <a:ln>
                  <a:noFill/>
                </a:ln>
                <a:solidFill>
                  <a:prstClr val="white"/>
                </a:solidFill>
                <a:effectLst/>
                <a:uLnTx/>
                <a:uFillTx/>
                <a:latin typeface="Calibri"/>
                <a:ea typeface="+mn-ea"/>
                <a:cs typeface="+mn-cs"/>
              </a:rPr>
              <a:t>sychomotor </a:t>
            </a:r>
          </a:p>
        </p:txBody>
      </p:sp>
      <p:sp>
        <p:nvSpPr>
          <p:cNvPr id="25" name="Oval 24"/>
          <p:cNvSpPr/>
          <p:nvPr/>
        </p:nvSpPr>
        <p:spPr>
          <a:xfrm>
            <a:off x="2537030" y="4483706"/>
            <a:ext cx="2209800" cy="914400"/>
          </a:xfrm>
          <a:prstGeom prst="ellipse">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50" normalizeH="0" baseline="0" noProof="0" dirty="0">
                <a:ln w="9525" cmpd="sng">
                  <a:solidFill>
                    <a:srgbClr val="5B9BD5"/>
                  </a:solidFill>
                  <a:prstDash val="solid"/>
                </a:ln>
                <a:solidFill>
                  <a:srgbClr val="70AD47">
                    <a:tint val="1000"/>
                  </a:srgbClr>
                </a:solidFill>
                <a:effectLst>
                  <a:glow rad="38100">
                    <a:srgbClr val="5B9BD5">
                      <a:alpha val="40000"/>
                    </a:srgbClr>
                  </a:glow>
                </a:effectLst>
                <a:uLnTx/>
                <a:uFillTx/>
                <a:latin typeface="Calibri"/>
                <a:ea typeface="+mn-ea"/>
                <a:cs typeface="Times New Roman" pitchFamily="18" charset="0"/>
              </a:rPr>
              <a:t>A</a:t>
            </a:r>
            <a:r>
              <a:rPr kumimoji="0" lang="en-US" sz="1800" b="0" i="0" u="none" strike="noStrike" kern="0" cap="none" spc="0" normalizeH="0" baseline="0" noProof="0" dirty="0">
                <a:ln>
                  <a:noFill/>
                </a:ln>
                <a:solidFill>
                  <a:prstClr val="black"/>
                </a:solidFill>
                <a:effectLst/>
                <a:uLnTx/>
                <a:uFillTx/>
                <a:latin typeface="Calibri"/>
                <a:ea typeface="+mn-ea"/>
                <a:cs typeface="Times New Roman" pitchFamily="18" charset="0"/>
              </a:rPr>
              <a:t>ffective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 </a:t>
            </a:r>
          </a:p>
        </p:txBody>
      </p:sp>
      <p:sp>
        <p:nvSpPr>
          <p:cNvPr id="26" name="TextBox 25"/>
          <p:cNvSpPr txBox="1"/>
          <p:nvPr/>
        </p:nvSpPr>
        <p:spPr>
          <a:xfrm>
            <a:off x="5755710" y="1457222"/>
            <a:ext cx="3167498" cy="923330"/>
          </a:xfrm>
          <a:prstGeom prst="rect">
            <a:avLst/>
          </a:prstGeom>
          <a:noFill/>
          <a:ln>
            <a:solidFill>
              <a:srgbClr val="FFC000">
                <a:lumMod val="60000"/>
                <a:lumOff val="40000"/>
              </a:srgbClr>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Involving intellectual</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rPr>
              <a:t>      activities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What the learner knows</a:t>
            </a:r>
          </a:p>
        </p:txBody>
      </p:sp>
      <p:sp>
        <p:nvSpPr>
          <p:cNvPr id="27" name="TextBox 26"/>
          <p:cNvSpPr txBox="1"/>
          <p:nvPr/>
        </p:nvSpPr>
        <p:spPr>
          <a:xfrm>
            <a:off x="5638800" y="3200400"/>
            <a:ext cx="3600650" cy="923330"/>
          </a:xfrm>
          <a:prstGeom prst="rect">
            <a:avLst/>
          </a:prstGeom>
          <a:noFill/>
          <a:ln>
            <a:solidFill>
              <a:srgbClr val="5B9BD5"/>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Response involving motor and</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rPr>
              <a:t>     psychological components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What learner able to perform</a:t>
            </a:r>
          </a:p>
        </p:txBody>
      </p:sp>
      <p:sp>
        <p:nvSpPr>
          <p:cNvPr id="28" name="Left Arrow 27"/>
          <p:cNvSpPr/>
          <p:nvPr/>
        </p:nvSpPr>
        <p:spPr>
          <a:xfrm rot="13864800">
            <a:off x="5005540" y="4345073"/>
            <a:ext cx="358109" cy="237374"/>
          </a:xfrm>
          <a:prstGeom prst="lef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D7B49F4D-1053-467E-8E29-A9FE916E82DF}"/>
              </a:ext>
            </a:extLst>
          </p:cNvPr>
          <p:cNvSpPr txBox="1"/>
          <p:nvPr/>
        </p:nvSpPr>
        <p:spPr>
          <a:xfrm>
            <a:off x="150287" y="914400"/>
            <a:ext cx="2135713" cy="2031325"/>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Cognitive Level</a:t>
            </a:r>
          </a:p>
          <a:p>
            <a:pPr eaLnBrk="1" fontAlgn="auto" hangingPunct="1">
              <a:spcBef>
                <a:spcPts val="0"/>
              </a:spcBef>
              <a:spcAft>
                <a:spcPts val="0"/>
              </a:spcAft>
            </a:pPr>
            <a:r>
              <a:rPr lang="en-US" dirty="0">
                <a:latin typeface="Calibri"/>
              </a:rPr>
              <a:t>Knowledge – C1</a:t>
            </a:r>
          </a:p>
          <a:p>
            <a:pPr eaLnBrk="1" fontAlgn="auto" hangingPunct="1">
              <a:spcBef>
                <a:spcPts val="0"/>
              </a:spcBef>
              <a:spcAft>
                <a:spcPts val="0"/>
              </a:spcAft>
            </a:pPr>
            <a:r>
              <a:rPr lang="en-US" dirty="0">
                <a:latin typeface="Calibri"/>
              </a:rPr>
              <a:t>Comprehension –C2 </a:t>
            </a:r>
          </a:p>
          <a:p>
            <a:pPr eaLnBrk="1" fontAlgn="auto" hangingPunct="1">
              <a:spcBef>
                <a:spcPts val="0"/>
              </a:spcBef>
              <a:spcAft>
                <a:spcPts val="0"/>
              </a:spcAft>
            </a:pPr>
            <a:r>
              <a:rPr lang="en-US" dirty="0">
                <a:latin typeface="Calibri"/>
              </a:rPr>
              <a:t>Application  –C3</a:t>
            </a:r>
          </a:p>
          <a:p>
            <a:pPr eaLnBrk="1" fontAlgn="auto" hangingPunct="1">
              <a:spcBef>
                <a:spcPts val="0"/>
              </a:spcBef>
              <a:spcAft>
                <a:spcPts val="0"/>
              </a:spcAft>
            </a:pPr>
            <a:r>
              <a:rPr lang="en-US" dirty="0">
                <a:latin typeface="Calibri"/>
              </a:rPr>
              <a:t>Analysis –C4</a:t>
            </a:r>
          </a:p>
          <a:p>
            <a:pPr eaLnBrk="1" fontAlgn="auto" hangingPunct="1">
              <a:spcBef>
                <a:spcPts val="0"/>
              </a:spcBef>
              <a:spcAft>
                <a:spcPts val="0"/>
              </a:spcAft>
            </a:pPr>
            <a:r>
              <a:rPr lang="en-US">
                <a:latin typeface="Calibri"/>
              </a:rPr>
              <a:t>Synthesis–C5</a:t>
            </a:r>
            <a:endParaRPr lang="en-US" dirty="0">
              <a:latin typeface="Calibri"/>
            </a:endParaRPr>
          </a:p>
          <a:p>
            <a:pPr eaLnBrk="1" fontAlgn="auto" hangingPunct="1">
              <a:spcBef>
                <a:spcPts val="0"/>
              </a:spcBef>
              <a:spcAft>
                <a:spcPts val="0"/>
              </a:spcAft>
            </a:pPr>
            <a:r>
              <a:rPr lang="en-US">
                <a:latin typeface="Calibri"/>
              </a:rPr>
              <a:t>Evaluation– </a:t>
            </a:r>
            <a:r>
              <a:rPr lang="en-US" dirty="0">
                <a:latin typeface="Calibri"/>
              </a:rPr>
              <a:t>C6</a:t>
            </a:r>
          </a:p>
        </p:txBody>
      </p:sp>
      <p:sp>
        <p:nvSpPr>
          <p:cNvPr id="16" name="TextBox 15">
            <a:extLst>
              <a:ext uri="{FF2B5EF4-FFF2-40B4-BE49-F238E27FC236}">
                <a16:creationId xmlns:a16="http://schemas.microsoft.com/office/drawing/2014/main" id="{D7B49F4D-1053-467E-8E29-A9FE916E82DF}"/>
              </a:ext>
            </a:extLst>
          </p:cNvPr>
          <p:cNvSpPr txBox="1"/>
          <p:nvPr/>
        </p:nvSpPr>
        <p:spPr>
          <a:xfrm>
            <a:off x="38112" y="2873276"/>
            <a:ext cx="2933688" cy="2308324"/>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Psychomotor Level</a:t>
            </a:r>
          </a:p>
          <a:p>
            <a:pPr eaLnBrk="1" fontAlgn="auto" hangingPunct="1">
              <a:spcBef>
                <a:spcPts val="0"/>
              </a:spcBef>
              <a:spcAft>
                <a:spcPts val="0"/>
              </a:spcAft>
            </a:pPr>
            <a:r>
              <a:rPr lang="en-US" dirty="0">
                <a:latin typeface="Calibri"/>
              </a:rPr>
              <a:t>Perception – P1</a:t>
            </a:r>
          </a:p>
          <a:p>
            <a:pPr eaLnBrk="1" fontAlgn="auto" hangingPunct="1">
              <a:spcBef>
                <a:spcPts val="0"/>
              </a:spcBef>
              <a:spcAft>
                <a:spcPts val="0"/>
              </a:spcAft>
            </a:pPr>
            <a:r>
              <a:rPr lang="en-US" dirty="0">
                <a:latin typeface="Calibri"/>
              </a:rPr>
              <a:t>Set –P2 </a:t>
            </a:r>
          </a:p>
          <a:p>
            <a:pPr eaLnBrk="1" fontAlgn="auto" hangingPunct="1">
              <a:spcBef>
                <a:spcPts val="0"/>
              </a:spcBef>
              <a:spcAft>
                <a:spcPts val="0"/>
              </a:spcAft>
            </a:pPr>
            <a:r>
              <a:rPr lang="en-US" dirty="0">
                <a:latin typeface="Calibri"/>
              </a:rPr>
              <a:t>Guided Response  –P3</a:t>
            </a:r>
          </a:p>
          <a:p>
            <a:pPr eaLnBrk="1" fontAlgn="auto" hangingPunct="1">
              <a:spcBef>
                <a:spcPts val="0"/>
              </a:spcBef>
              <a:spcAft>
                <a:spcPts val="0"/>
              </a:spcAft>
            </a:pPr>
            <a:r>
              <a:rPr lang="en-US" dirty="0">
                <a:latin typeface="Calibri"/>
              </a:rPr>
              <a:t>Mechanism –P4</a:t>
            </a:r>
          </a:p>
          <a:p>
            <a:pPr eaLnBrk="1" fontAlgn="auto" hangingPunct="1">
              <a:spcBef>
                <a:spcPts val="0"/>
              </a:spcBef>
              <a:spcAft>
                <a:spcPts val="0"/>
              </a:spcAft>
            </a:pPr>
            <a:r>
              <a:rPr lang="en-US" dirty="0">
                <a:latin typeface="Calibri"/>
              </a:rPr>
              <a:t>Complex Overt Response –P5</a:t>
            </a:r>
          </a:p>
          <a:p>
            <a:pPr eaLnBrk="1" fontAlgn="auto" hangingPunct="1">
              <a:spcBef>
                <a:spcPts val="0"/>
              </a:spcBef>
              <a:spcAft>
                <a:spcPts val="0"/>
              </a:spcAft>
            </a:pPr>
            <a:r>
              <a:rPr lang="en-US" dirty="0">
                <a:latin typeface="Calibri"/>
              </a:rPr>
              <a:t>Adaptation – P6</a:t>
            </a:r>
          </a:p>
          <a:p>
            <a:pPr eaLnBrk="1" fontAlgn="auto" hangingPunct="1">
              <a:spcBef>
                <a:spcPts val="0"/>
              </a:spcBef>
              <a:spcAft>
                <a:spcPts val="0"/>
              </a:spcAft>
            </a:pPr>
            <a:r>
              <a:rPr lang="en-US" dirty="0" smtClean="0">
                <a:latin typeface="Calibri"/>
              </a:rPr>
              <a:t>Origination </a:t>
            </a:r>
            <a:r>
              <a:rPr lang="en-US" dirty="0">
                <a:latin typeface="Calibri"/>
              </a:rPr>
              <a:t>– P7</a:t>
            </a:r>
          </a:p>
        </p:txBody>
      </p:sp>
      <p:sp>
        <p:nvSpPr>
          <p:cNvPr id="17" name="TextBox 16">
            <a:extLst>
              <a:ext uri="{FF2B5EF4-FFF2-40B4-BE49-F238E27FC236}">
                <a16:creationId xmlns:a16="http://schemas.microsoft.com/office/drawing/2014/main" id="{D7B49F4D-1053-467E-8E29-A9FE916E82DF}"/>
              </a:ext>
            </a:extLst>
          </p:cNvPr>
          <p:cNvSpPr txBox="1"/>
          <p:nvPr/>
        </p:nvSpPr>
        <p:spPr>
          <a:xfrm>
            <a:off x="12543" y="5181600"/>
            <a:ext cx="2135136" cy="2031325"/>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Affective  Level</a:t>
            </a:r>
          </a:p>
          <a:p>
            <a:pPr eaLnBrk="1" fontAlgn="auto" hangingPunct="1">
              <a:spcBef>
                <a:spcPts val="0"/>
              </a:spcBef>
              <a:spcAft>
                <a:spcPts val="0"/>
              </a:spcAft>
            </a:pPr>
            <a:r>
              <a:rPr lang="en-US" dirty="0">
                <a:latin typeface="Calibri"/>
              </a:rPr>
              <a:t>Receiving  – A1</a:t>
            </a:r>
          </a:p>
          <a:p>
            <a:pPr eaLnBrk="1" fontAlgn="auto" hangingPunct="1">
              <a:spcBef>
                <a:spcPts val="0"/>
              </a:spcBef>
              <a:spcAft>
                <a:spcPts val="0"/>
              </a:spcAft>
            </a:pPr>
            <a:r>
              <a:rPr lang="en-US" dirty="0">
                <a:latin typeface="Calibri"/>
              </a:rPr>
              <a:t>Responding –A2 </a:t>
            </a:r>
          </a:p>
          <a:p>
            <a:pPr eaLnBrk="1" fontAlgn="auto" hangingPunct="1">
              <a:spcBef>
                <a:spcPts val="0"/>
              </a:spcBef>
              <a:spcAft>
                <a:spcPts val="0"/>
              </a:spcAft>
            </a:pPr>
            <a:r>
              <a:rPr lang="en-US" dirty="0">
                <a:latin typeface="Calibri"/>
              </a:rPr>
              <a:t>Valuing  –A3</a:t>
            </a:r>
          </a:p>
          <a:p>
            <a:pPr eaLnBrk="1" fontAlgn="auto" hangingPunct="1">
              <a:spcBef>
                <a:spcPts val="0"/>
              </a:spcBef>
              <a:spcAft>
                <a:spcPts val="0"/>
              </a:spcAft>
            </a:pPr>
            <a:r>
              <a:rPr lang="en-US">
                <a:latin typeface="Calibri"/>
              </a:rPr>
              <a:t>Organization–A4</a:t>
            </a:r>
            <a:endParaRPr lang="en-US" dirty="0">
              <a:latin typeface="Calibri"/>
            </a:endParaRPr>
          </a:p>
          <a:p>
            <a:pPr eaLnBrk="1" fontAlgn="auto" hangingPunct="1">
              <a:spcBef>
                <a:spcPts val="0"/>
              </a:spcBef>
              <a:spcAft>
                <a:spcPts val="0"/>
              </a:spcAft>
            </a:pPr>
            <a:r>
              <a:rPr lang="en-US">
                <a:latin typeface="Calibri"/>
              </a:rPr>
              <a:t>Characterization </a:t>
            </a:r>
            <a:r>
              <a:rPr lang="en-US" dirty="0">
                <a:latin typeface="Calibri"/>
              </a:rPr>
              <a:t>–A5</a:t>
            </a:r>
          </a:p>
          <a:p>
            <a:pPr eaLnBrk="1" fontAlgn="auto" hangingPunct="1">
              <a:spcBef>
                <a:spcPts val="0"/>
              </a:spcBef>
              <a:spcAft>
                <a:spcPts val="0"/>
              </a:spcAft>
            </a:pPr>
            <a:endParaRPr lang="en-US" dirty="0">
              <a:solidFill>
                <a:srgbClr val="ED7D31">
                  <a:lumMod val="75000"/>
                </a:srgbClr>
              </a:solidFill>
              <a:latin typeface="Calibri"/>
            </a:endParaRPr>
          </a:p>
        </p:txBody>
      </p:sp>
      <p:sp>
        <p:nvSpPr>
          <p:cNvPr id="18" name="TextBox 17"/>
          <p:cNvSpPr txBox="1"/>
          <p:nvPr/>
        </p:nvSpPr>
        <p:spPr>
          <a:xfrm>
            <a:off x="3190010" y="5433750"/>
            <a:ext cx="3600650" cy="1477328"/>
          </a:xfrm>
          <a:prstGeom prst="rect">
            <a:avLst/>
          </a:prstGeom>
          <a:noFill/>
          <a:ln>
            <a:solidFill>
              <a:srgbClr val="FF0000"/>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lang="en-GB" dirty="0">
                <a:latin typeface="+mn-lt"/>
              </a:rPr>
              <a:t>the manner in which we deal with things emotionally, such as feelings, values, appreciation, enthusiasms, motivations, and attitudes</a:t>
            </a:r>
            <a:endParaRPr kumimoji="0" lang="en-GB" sz="1800" b="0" i="0" u="none" strike="noStrike" kern="0" cap="none" spc="0" normalizeH="0" baseline="0" noProof="0" dirty="0">
              <a:ln>
                <a:noFill/>
              </a:ln>
              <a:solidFill>
                <a:prstClr val="black"/>
              </a:solidFill>
              <a:effectLst/>
              <a:uLnTx/>
              <a:uFillTx/>
              <a:latin typeface="+mn-lt"/>
            </a:endParaRPr>
          </a:p>
        </p:txBody>
      </p:sp>
    </p:spTree>
    <p:extLst>
      <p:ext uri="{BB962C8B-B14F-4D97-AF65-F5344CB8AC3E}">
        <p14:creationId xmlns:p14="http://schemas.microsoft.com/office/powerpoint/2010/main" val="1127360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Cognitive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14</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990600" y="1449842"/>
            <a:ext cx="7286625" cy="4781550"/>
          </a:xfrm>
          <a:prstGeom prst="rect">
            <a:avLst/>
          </a:prstGeom>
        </p:spPr>
      </p:pic>
    </p:spTree>
    <p:extLst>
      <p:ext uri="{BB962C8B-B14F-4D97-AF65-F5344CB8AC3E}">
        <p14:creationId xmlns:p14="http://schemas.microsoft.com/office/powerpoint/2010/main" val="417639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Cognitive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15</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934811" y="1449842"/>
            <a:ext cx="7447189" cy="4781550"/>
            <a:chOff x="934811" y="1449842"/>
            <a:chExt cx="7447189" cy="4781550"/>
          </a:xfrm>
        </p:grpSpPr>
        <p:pic>
          <p:nvPicPr>
            <p:cNvPr id="4" name="Picture 3"/>
            <p:cNvPicPr>
              <a:picLocks noChangeAspect="1"/>
            </p:cNvPicPr>
            <p:nvPr/>
          </p:nvPicPr>
          <p:blipFill>
            <a:blip r:embed="rId2"/>
            <a:stretch>
              <a:fillRect/>
            </a:stretch>
          </p:blipFill>
          <p:spPr>
            <a:xfrm>
              <a:off x="990600" y="1449842"/>
              <a:ext cx="7286625" cy="4781550"/>
            </a:xfrm>
            <a:prstGeom prst="rect">
              <a:avLst/>
            </a:prstGeom>
          </p:spPr>
        </p:pic>
        <p:pic>
          <p:nvPicPr>
            <p:cNvPr id="2" name="Picture 1"/>
            <p:cNvPicPr>
              <a:picLocks noChangeAspect="1"/>
            </p:cNvPicPr>
            <p:nvPr/>
          </p:nvPicPr>
          <p:blipFill>
            <a:blip r:embed="rId3"/>
            <a:stretch>
              <a:fillRect/>
            </a:stretch>
          </p:blipFill>
          <p:spPr>
            <a:xfrm>
              <a:off x="934811" y="1743892"/>
              <a:ext cx="7353300" cy="3790950"/>
            </a:xfrm>
            <a:prstGeom prst="rect">
              <a:avLst/>
            </a:prstGeom>
          </p:spPr>
        </p:pic>
        <p:sp>
          <p:nvSpPr>
            <p:cNvPr id="5" name="Rectangle 4"/>
            <p:cNvSpPr/>
            <p:nvPr/>
          </p:nvSpPr>
          <p:spPr>
            <a:xfrm>
              <a:off x="934811" y="5565322"/>
              <a:ext cx="7447189" cy="666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2240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Psychomotor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16</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77661" y="1371600"/>
            <a:ext cx="7221310" cy="5445580"/>
            <a:chOff x="877661" y="1371600"/>
            <a:chExt cx="7221310" cy="5445580"/>
          </a:xfrm>
        </p:grpSpPr>
        <p:pic>
          <p:nvPicPr>
            <p:cNvPr id="2" name="Picture 1"/>
            <p:cNvPicPr>
              <a:picLocks noChangeAspect="1"/>
            </p:cNvPicPr>
            <p:nvPr/>
          </p:nvPicPr>
          <p:blipFill>
            <a:blip r:embed="rId2"/>
            <a:stretch>
              <a:fillRect/>
            </a:stretch>
          </p:blipFill>
          <p:spPr>
            <a:xfrm>
              <a:off x="879021" y="1371600"/>
              <a:ext cx="7219950" cy="2695575"/>
            </a:xfrm>
            <a:prstGeom prst="rect">
              <a:avLst/>
            </a:prstGeom>
          </p:spPr>
        </p:pic>
        <p:pic>
          <p:nvPicPr>
            <p:cNvPr id="7" name="Picture 6"/>
            <p:cNvPicPr>
              <a:picLocks noChangeAspect="1"/>
            </p:cNvPicPr>
            <p:nvPr/>
          </p:nvPicPr>
          <p:blipFill>
            <a:blip r:embed="rId3"/>
            <a:stretch>
              <a:fillRect/>
            </a:stretch>
          </p:blipFill>
          <p:spPr>
            <a:xfrm>
              <a:off x="877661" y="4007305"/>
              <a:ext cx="7210425" cy="2809875"/>
            </a:xfrm>
            <a:prstGeom prst="rect">
              <a:avLst/>
            </a:prstGeom>
          </p:spPr>
        </p:pic>
      </p:grpSp>
    </p:spTree>
    <p:extLst>
      <p:ext uri="{BB962C8B-B14F-4D97-AF65-F5344CB8AC3E}">
        <p14:creationId xmlns:p14="http://schemas.microsoft.com/office/powerpoint/2010/main" val="122038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Psychomotor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17</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857250" y="1600200"/>
            <a:ext cx="7219950" cy="2695575"/>
          </a:xfrm>
          <a:prstGeom prst="rect">
            <a:avLst/>
          </a:prstGeom>
        </p:spPr>
      </p:pic>
      <p:pic>
        <p:nvPicPr>
          <p:cNvPr id="4" name="Picture 3"/>
          <p:cNvPicPr>
            <a:picLocks noChangeAspect="1"/>
          </p:cNvPicPr>
          <p:nvPr/>
        </p:nvPicPr>
        <p:blipFill>
          <a:blip r:embed="rId3"/>
          <a:stretch>
            <a:fillRect/>
          </a:stretch>
        </p:blipFill>
        <p:spPr>
          <a:xfrm>
            <a:off x="846364" y="1901146"/>
            <a:ext cx="7248525" cy="3467100"/>
          </a:xfrm>
          <a:prstGeom prst="rect">
            <a:avLst/>
          </a:prstGeom>
        </p:spPr>
      </p:pic>
    </p:spTree>
    <p:extLst>
      <p:ext uri="{BB962C8B-B14F-4D97-AF65-F5344CB8AC3E}">
        <p14:creationId xmlns:p14="http://schemas.microsoft.com/office/powerpoint/2010/main" val="184313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Affective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18</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942975" y="1727200"/>
            <a:ext cx="7134225" cy="4648200"/>
          </a:xfrm>
          <a:prstGeom prst="rect">
            <a:avLst/>
          </a:prstGeom>
        </p:spPr>
      </p:pic>
    </p:spTree>
    <p:extLst>
      <p:ext uri="{BB962C8B-B14F-4D97-AF65-F5344CB8AC3E}">
        <p14:creationId xmlns:p14="http://schemas.microsoft.com/office/powerpoint/2010/main" val="3611146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noAutofit/>
          </a:bodyPr>
          <a:lstStyle/>
          <a:p>
            <a:r>
              <a:rPr lang="en-US" sz="3200" b="1" dirty="0" smtClean="0"/>
              <a:t>Software Requirement Engineering</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19</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742994075"/>
              </p:ext>
            </p:extLst>
          </p:nvPr>
        </p:nvGraphicFramePr>
        <p:xfrm>
          <a:off x="800102" y="3429000"/>
          <a:ext cx="7886698" cy="1325880"/>
        </p:xfrm>
        <a:graphic>
          <a:graphicData uri="http://schemas.openxmlformats.org/drawingml/2006/table">
            <a:tbl>
              <a:tblPr firstRow="1" bandRow="1">
                <a:tableStyleId>{BC89EF96-8CEA-46FF-86C4-4CE0E7609802}</a:tableStyleId>
              </a:tblPr>
              <a:tblGrid>
                <a:gridCol w="1943098">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1066800">
                <a:tc>
                  <a:txBody>
                    <a:bodyPr/>
                    <a:lstStyle/>
                    <a:p>
                      <a:r>
                        <a:rPr lang="en-US" sz="1400" dirty="0" smtClean="0"/>
                        <a:t>Objectives:</a:t>
                      </a:r>
                      <a:endParaRPr lang="en-US" sz="1400" dirty="0"/>
                    </a:p>
                  </a:txBody>
                  <a:tcPr/>
                </a:tc>
                <a:tc>
                  <a:txBody>
                    <a:bodyPr/>
                    <a:lstStyle/>
                    <a:p>
                      <a:r>
                        <a:rPr lang="en-US" sz="1350" b="1" kern="1200" dirty="0" smtClean="0">
                          <a:solidFill>
                            <a:schemeClr val="tx1"/>
                          </a:solidFill>
                          <a:effectLst/>
                          <a:latin typeface="+mn-lt"/>
                          <a:ea typeface="+mn-ea"/>
                          <a:cs typeface="+mn-cs"/>
                        </a:rPr>
                        <a:t>This course introduces students to the process of requirements engineering and helps them understand important issues in requirements engineering. It will also help them to learn and apply the RE concepts for elicitation, specification, modeling and analysis of software requirements. Important topics include Requirement engineering types, Requirements management and validation of requirements</a:t>
                      </a:r>
                      <a:endParaRPr lang="en-US" sz="1350" b="1" kern="1200" dirty="0">
                        <a:solidFill>
                          <a:schemeClr val="tx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811531" y="1734361"/>
            <a:ext cx="7875269" cy="1408078"/>
          </a:xfrm>
          <a:prstGeom prst="rect">
            <a:avLst/>
          </a:prstGeom>
          <a:noFill/>
          <a:ln>
            <a:solidFill>
              <a:schemeClr val="accent1"/>
            </a:solidFill>
          </a:ln>
        </p:spPr>
        <p:txBody>
          <a:bodyPr wrap="square" rtlCol="0">
            <a:spAutoFit/>
          </a:bodyPr>
          <a:lstStyle/>
          <a:p>
            <a:r>
              <a:rPr lang="en-US" sz="1350" b="1" dirty="0">
                <a:latin typeface="+mn-lt"/>
              </a:rPr>
              <a:t>Course Title:	Software Requirements Engineering</a:t>
            </a:r>
          </a:p>
          <a:p>
            <a:r>
              <a:rPr lang="en-US" sz="1350" b="1" dirty="0">
                <a:latin typeface="+mn-lt"/>
              </a:rPr>
              <a:t>Course Code:	SEN211</a:t>
            </a:r>
          </a:p>
          <a:p>
            <a:r>
              <a:rPr lang="en-US" sz="1350" b="1" dirty="0">
                <a:latin typeface="+mn-lt"/>
              </a:rPr>
              <a:t>Credit Hours:  3 + 0</a:t>
            </a:r>
          </a:p>
          <a:p>
            <a:r>
              <a:rPr lang="en-US" sz="1350" b="1" dirty="0">
                <a:latin typeface="+mn-lt"/>
              </a:rPr>
              <a:t>Prerequisite: (</a:t>
            </a:r>
            <a:r>
              <a:rPr lang="en-US" sz="1350" b="1" dirty="0" smtClean="0">
                <a:latin typeface="+mn-lt"/>
              </a:rPr>
              <a:t>SEN-120 </a:t>
            </a:r>
            <a:r>
              <a:rPr lang="en-US" sz="1350" b="1" dirty="0">
                <a:latin typeface="+mn-lt"/>
              </a:rPr>
              <a:t>+ Introduction to Software Engineering)</a:t>
            </a:r>
          </a:p>
          <a:p>
            <a:r>
              <a:rPr lang="en-US" sz="1350" b="1" dirty="0">
                <a:latin typeface="+mn-lt"/>
              </a:rPr>
              <a:t>Class &amp; Section: </a:t>
            </a:r>
            <a:r>
              <a:rPr lang="en-US" sz="1350" b="1">
                <a:latin typeface="+mn-lt"/>
              </a:rPr>
              <a:t>BSE-3 </a:t>
            </a:r>
            <a:r>
              <a:rPr lang="en-US" sz="1350" b="1" smtClean="0">
                <a:latin typeface="+mn-lt"/>
              </a:rPr>
              <a:t>A,B,C</a:t>
            </a:r>
            <a:endParaRPr lang="en-US" sz="1350" b="1" dirty="0">
              <a:latin typeface="+mn-lt"/>
            </a:endParaRPr>
          </a:p>
          <a:p>
            <a:endParaRPr lang="en-US" dirty="0"/>
          </a:p>
        </p:txBody>
      </p:sp>
    </p:spTree>
    <p:extLst>
      <p:ext uri="{BB962C8B-B14F-4D97-AF65-F5344CB8AC3E}">
        <p14:creationId xmlns:p14="http://schemas.microsoft.com/office/powerpoint/2010/main" val="1448543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a:t>Washington Accord</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2</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Rectangle 11"/>
          <p:cNvSpPr>
            <a:spLocks noChangeArrowheads="1"/>
          </p:cNvSpPr>
          <p:nvPr/>
        </p:nvSpPr>
        <p:spPr bwMode="auto">
          <a:xfrm>
            <a:off x="674687" y="1651802"/>
            <a:ext cx="80089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spcBef>
                <a:spcPct val="50000"/>
              </a:spcBef>
              <a:buFont typeface="Wingdings" panose="05000000000000000000" pitchFamily="2" charset="2"/>
              <a:buChar char="§"/>
            </a:pPr>
            <a:r>
              <a:rPr kumimoji="1" lang="en-US" altLang="en-US" sz="2400" dirty="0">
                <a:solidFill>
                  <a:srgbClr val="FF0000"/>
                </a:solidFill>
              </a:rPr>
              <a:t>Washington Accord (WA)</a:t>
            </a:r>
            <a:r>
              <a:rPr kumimoji="1" lang="en-US" altLang="en-US" sz="2400" dirty="0">
                <a:solidFill>
                  <a:srgbClr val="FFCC00"/>
                </a:solidFill>
              </a:rPr>
              <a:t>:</a:t>
            </a:r>
            <a:r>
              <a:rPr kumimoji="1" lang="en-US" altLang="en-US" sz="2400" dirty="0"/>
              <a:t> Agreement that establishes equivalence of accredited professional engineering programs of member countries.</a:t>
            </a:r>
            <a:endParaRPr kumimoji="1" lang="en-US" altLang="en-US" sz="2000" dirty="0"/>
          </a:p>
        </p:txBody>
      </p:sp>
      <p:sp>
        <p:nvSpPr>
          <p:cNvPr id="17" name="Rectangle 13"/>
          <p:cNvSpPr>
            <a:spLocks noChangeArrowheads="1"/>
          </p:cNvSpPr>
          <p:nvPr/>
        </p:nvSpPr>
        <p:spPr bwMode="auto">
          <a:xfrm>
            <a:off x="495300" y="3493482"/>
            <a:ext cx="80089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spcBef>
                <a:spcPct val="40000"/>
              </a:spcBef>
              <a:buFont typeface="Wingdings" panose="05000000000000000000" pitchFamily="2" charset="2"/>
              <a:buChar char="§"/>
            </a:pPr>
            <a:r>
              <a:rPr kumimoji="1" lang="en-US" altLang="en-US" sz="2400" dirty="0"/>
              <a:t>Accredited Engineering Graduates are recognized by other signatory countries - </a:t>
            </a:r>
            <a:r>
              <a:rPr kumimoji="1" lang="en-US" altLang="en-US" sz="2400" dirty="0">
                <a:solidFill>
                  <a:srgbClr val="FF0000"/>
                </a:solidFill>
              </a:rPr>
              <a:t>Possible employment as engineers in those countries without further examinations.</a:t>
            </a:r>
          </a:p>
        </p:txBody>
      </p:sp>
    </p:spTree>
    <p:extLst>
      <p:ext uri="{BB962C8B-B14F-4D97-AF65-F5344CB8AC3E}">
        <p14:creationId xmlns:p14="http://schemas.microsoft.com/office/powerpoint/2010/main" val="90653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Rectangle 2"/>
          <p:cNvSpPr>
            <a:spLocks noGrp="1" noChangeArrowheads="1"/>
          </p:cNvSpPr>
          <p:nvPr>
            <p:ph type="title"/>
          </p:nvPr>
        </p:nvSpPr>
        <p:spPr>
          <a:xfrm>
            <a:off x="457200" y="152400"/>
            <a:ext cx="8229600" cy="1143000"/>
          </a:xfrm>
        </p:spPr>
        <p:txBody>
          <a:bodyPr>
            <a:noAutofit/>
          </a:bodyPr>
          <a:lstStyle/>
          <a:p>
            <a:r>
              <a:rPr lang="en-US" sz="3200" b="1" dirty="0" smtClean="0"/>
              <a:t>Software Requirement Engineering</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0371888"/>
              </p:ext>
            </p:extLst>
          </p:nvPr>
        </p:nvGraphicFramePr>
        <p:xfrm>
          <a:off x="464127" y="1981200"/>
          <a:ext cx="8058150" cy="3375661"/>
        </p:xfrm>
        <a:graphic>
          <a:graphicData uri="http://schemas.openxmlformats.org/drawingml/2006/table">
            <a:tbl>
              <a:tblPr firstRow="1" firstCol="1" bandRow="1">
                <a:tableStyleId>{5C22544A-7EE6-4342-B048-85BDC9FD1C3A}</a:tableStyleId>
              </a:tblPr>
              <a:tblGrid>
                <a:gridCol w="615643">
                  <a:extLst>
                    <a:ext uri="{9D8B030D-6E8A-4147-A177-3AD203B41FA5}">
                      <a16:colId xmlns:a16="http://schemas.microsoft.com/office/drawing/2014/main" val="20000"/>
                    </a:ext>
                  </a:extLst>
                </a:gridCol>
                <a:gridCol w="5415076">
                  <a:extLst>
                    <a:ext uri="{9D8B030D-6E8A-4147-A177-3AD203B41FA5}">
                      <a16:colId xmlns:a16="http://schemas.microsoft.com/office/drawing/2014/main" val="20001"/>
                    </a:ext>
                  </a:extLst>
                </a:gridCol>
                <a:gridCol w="1132081">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807720">
                <a:tc>
                  <a:txBody>
                    <a:bodyPr/>
                    <a:lstStyle/>
                    <a:p>
                      <a:pPr marL="0" marR="0" algn="ctr">
                        <a:spcBef>
                          <a:spcPts val="0"/>
                        </a:spcBef>
                        <a:spcAft>
                          <a:spcPts val="0"/>
                        </a:spcAft>
                      </a:pPr>
                      <a:r>
                        <a:rPr lang="en-US" sz="1800">
                          <a:solidFill>
                            <a:schemeClr val="bg1"/>
                          </a:solidFill>
                          <a:effectLst/>
                          <a:latin typeface="+mn-lt"/>
                        </a:rPr>
                        <a:t>CLO</a:t>
                      </a:r>
                      <a:endParaRPr lang="en-US" sz="1800">
                        <a:solidFill>
                          <a:schemeClr val="bg1"/>
                        </a:solidFill>
                        <a:effectLst/>
                        <a:latin typeface="+mn-lt"/>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kern="1200" dirty="0">
                          <a:solidFill>
                            <a:schemeClr val="bg1"/>
                          </a:solidFill>
                          <a:effectLst/>
                          <a:latin typeface="+mn-lt"/>
                          <a:ea typeface="+mn-ea"/>
                          <a:cs typeface="+mn-cs"/>
                        </a:rPr>
                        <a:t>Statement</a:t>
                      </a:r>
                    </a:p>
                  </a:txBody>
                  <a:tcPr marL="68580" marR="68580" marT="0" marB="0" anchor="ctr"/>
                </a:tc>
                <a:tc>
                  <a:txBody>
                    <a:bodyPr/>
                    <a:lstStyle/>
                    <a:p>
                      <a:pPr marL="0" marR="0" algn="ctr">
                        <a:spcBef>
                          <a:spcPts val="0"/>
                        </a:spcBef>
                        <a:spcAft>
                          <a:spcPts val="0"/>
                        </a:spcAft>
                      </a:pPr>
                      <a:r>
                        <a:rPr lang="en-US" sz="1800">
                          <a:solidFill>
                            <a:schemeClr val="bg1"/>
                          </a:solidFill>
                          <a:effectLst/>
                          <a:latin typeface="+mn-lt"/>
                        </a:rPr>
                        <a:t>Bloom’s Taxonomy</a:t>
                      </a:r>
                      <a:endParaRPr lang="en-US" sz="1800">
                        <a:solidFill>
                          <a:schemeClr val="bg1"/>
                        </a:solidFill>
                        <a:effectLst/>
                        <a:latin typeface="+mn-lt"/>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smtClean="0">
                          <a:solidFill>
                            <a:schemeClr val="bg1"/>
                          </a:solidFill>
                          <a:effectLst/>
                          <a:latin typeface="+mn-lt"/>
                        </a:rPr>
                        <a:t>PLO</a:t>
                      </a:r>
                      <a:endParaRPr lang="en-US" sz="1800" dirty="0">
                        <a:solidFill>
                          <a:schemeClr val="bg1"/>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07720">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Describe various software requirement needs for a variety of stakeholders/situations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03861">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Apply requirements engineering activities &amp; processes to any given situation</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C3</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07720">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Analyze various requirements engineering tools &amp; techniques suitable for a given situation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03861">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Compile a software requirement specification document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C5</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effectLst/>
                        </a:rPr>
                        <a:t>PLO3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9179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noAutofit/>
          </a:bodyPr>
          <a:lstStyle/>
          <a:p>
            <a:r>
              <a:rPr lang="en-US" sz="3200" b="1" dirty="0" smtClean="0"/>
              <a:t>Marking Scheme</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21</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043155322"/>
              </p:ext>
            </p:extLst>
          </p:nvPr>
        </p:nvGraphicFramePr>
        <p:xfrm>
          <a:off x="1447800" y="2057400"/>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algn="ctr">
                        <a:spcBef>
                          <a:spcPts val="0"/>
                        </a:spcBef>
                        <a:spcAft>
                          <a:spcPts val="0"/>
                        </a:spcAft>
                      </a:pPr>
                      <a:r>
                        <a:rPr lang="en-US" sz="1800" b="1" cap="small" dirty="0">
                          <a:effectLst/>
                          <a:latin typeface="+mn-lt"/>
                          <a:ea typeface="Times New Roman" panose="02020603050405020304" pitchFamily="18" charset="0"/>
                        </a:rPr>
                        <a:t>Evaluation Instruments (EI)</a:t>
                      </a:r>
                      <a:endParaRPr lang="en-US" sz="1800" dirty="0">
                        <a:effectLst/>
                        <a:latin typeface="+mn-lt"/>
                        <a:ea typeface="Times New Roman" panose="02020603050405020304" pitchFamily="18" charset="0"/>
                      </a:endParaRPr>
                    </a:p>
                  </a:txBody>
                  <a:tcPr/>
                </a:tc>
                <a:tc>
                  <a:txBody>
                    <a:bodyPr/>
                    <a:lstStyle/>
                    <a:p>
                      <a:r>
                        <a:rPr lang="en-US" sz="1800" b="1" kern="1200" cap="small" dirty="0" smtClean="0">
                          <a:solidFill>
                            <a:schemeClr val="lt1"/>
                          </a:solidFill>
                          <a:effectLst/>
                          <a:latin typeface="+mn-lt"/>
                          <a:ea typeface="+mn-ea"/>
                          <a:cs typeface="+mn-cs"/>
                        </a:rPr>
                        <a:t>Marks</a:t>
                      </a:r>
                      <a:endParaRPr lang="en-US" sz="1800" dirty="0">
                        <a:latin typeface="+mn-lt"/>
                      </a:endParaRPr>
                    </a:p>
                  </a:txBody>
                  <a:tcPr/>
                </a:tc>
                <a:extLst>
                  <a:ext uri="{0D108BD9-81ED-4DB2-BD59-A6C34878D82A}">
                    <a16:rowId xmlns:a16="http://schemas.microsoft.com/office/drawing/2014/main" val="10000"/>
                  </a:ext>
                </a:extLst>
              </a:tr>
              <a:tr h="370840">
                <a:tc>
                  <a:txBody>
                    <a:bodyPr/>
                    <a:lstStyle/>
                    <a:p>
                      <a:r>
                        <a:rPr lang="en-US" sz="1800" kern="1200" dirty="0" smtClean="0">
                          <a:solidFill>
                            <a:schemeClr val="dk1"/>
                          </a:solidFill>
                          <a:effectLst/>
                          <a:latin typeface="+mn-lt"/>
                          <a:ea typeface="Times New Roman" panose="02020603050405020304" pitchFamily="18" charset="0"/>
                          <a:cs typeface="+mn-cs"/>
                        </a:rPr>
                        <a:t>Quizzes </a:t>
                      </a:r>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10</a:t>
                      </a:r>
                      <a:endParaRPr lang="en-US" sz="1800" dirty="0">
                        <a:latin typeface="+mn-lt"/>
                      </a:endParaRPr>
                    </a:p>
                  </a:txBody>
                  <a:tcPr/>
                </a:tc>
                <a:extLst>
                  <a:ext uri="{0D108BD9-81ED-4DB2-BD59-A6C34878D82A}">
                    <a16:rowId xmlns:a16="http://schemas.microsoft.com/office/drawing/2014/main" val="10001"/>
                  </a:ext>
                </a:extLst>
              </a:tr>
              <a:tr h="370840">
                <a:tc>
                  <a:txBody>
                    <a:bodyPr/>
                    <a:lstStyle/>
                    <a:p>
                      <a:r>
                        <a:rPr lang="en-US" sz="1800" kern="1200" dirty="0" smtClean="0">
                          <a:solidFill>
                            <a:schemeClr val="dk1"/>
                          </a:solidFill>
                          <a:effectLst/>
                          <a:latin typeface="+mn-lt"/>
                          <a:ea typeface="Times New Roman" panose="02020603050405020304" pitchFamily="18" charset="0"/>
                          <a:cs typeface="+mn-cs"/>
                        </a:rPr>
                        <a:t>Assignments /Project</a:t>
                      </a:r>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20</a:t>
                      </a:r>
                      <a:endParaRPr lang="en-US" sz="1800" dirty="0">
                        <a:latin typeface="+mn-lt"/>
                      </a:endParaRP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800" kern="1200" dirty="0">
                          <a:solidFill>
                            <a:schemeClr val="dk1"/>
                          </a:solidFill>
                          <a:effectLst/>
                          <a:latin typeface="+mn-lt"/>
                          <a:ea typeface="Times New Roman" panose="02020603050405020304" pitchFamily="18" charset="0"/>
                          <a:cs typeface="+mn-cs"/>
                        </a:rPr>
                        <a:t>Mid Term Examination </a:t>
                      </a:r>
                    </a:p>
                  </a:txBody>
                  <a:tcPr/>
                </a:tc>
                <a:tc>
                  <a:txBody>
                    <a:bodyPr/>
                    <a:lstStyle/>
                    <a:p>
                      <a:r>
                        <a:rPr lang="en-US" sz="1800" dirty="0" smtClean="0">
                          <a:latin typeface="+mn-lt"/>
                        </a:rPr>
                        <a:t>20</a:t>
                      </a:r>
                      <a:endParaRPr lang="en-US" sz="1800" dirty="0">
                        <a:latin typeface="+mn-lt"/>
                      </a:endParaRPr>
                    </a:p>
                  </a:txBody>
                  <a:tcPr/>
                </a:tc>
                <a:extLst>
                  <a:ext uri="{0D108BD9-81ED-4DB2-BD59-A6C34878D82A}">
                    <a16:rowId xmlns:a16="http://schemas.microsoft.com/office/drawing/2014/main" val="10003"/>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Times New Roman" panose="02020603050405020304" pitchFamily="18" charset="0"/>
                          <a:cs typeface="+mn-cs"/>
                        </a:rPr>
                        <a:t>Final Term Examination </a:t>
                      </a:r>
                    </a:p>
                    <a:p>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50</a:t>
                      </a:r>
                      <a:endParaRPr lang="en-US" sz="1800" dirty="0">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9753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03FFB06-94E0-41AA-9EA5-2FC111FA609D}" type="slidenum">
              <a:rPr lang="en-US" smtClean="0"/>
              <a:pPr/>
              <a:t>22</a:t>
            </a:fld>
            <a:endParaRPr lang="en-US" dirty="0"/>
          </a:p>
        </p:txBody>
      </p:sp>
      <p:sp>
        <p:nvSpPr>
          <p:cNvPr id="7"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b="1" dirty="0"/>
              <a:t>Database Management System</a:t>
            </a:r>
          </a:p>
        </p:txBody>
      </p:sp>
      <p:sp>
        <p:nvSpPr>
          <p:cNvPr id="2" name="Subtitle 3">
            <a:extLst>
              <a:ext uri="{FF2B5EF4-FFF2-40B4-BE49-F238E27FC236}">
                <a16:creationId xmlns:a16="http://schemas.microsoft.com/office/drawing/2014/main" id="{4EE5392B-5368-4441-B181-632E981CDFA3}"/>
              </a:ext>
            </a:extLst>
          </p:cNvPr>
          <p:cNvSpPr txBox="1">
            <a:spLocks/>
          </p:cNvSpPr>
          <p:nvPr/>
        </p:nvSpPr>
        <p:spPr>
          <a:xfrm>
            <a:off x="533400" y="1676400"/>
            <a:ext cx="8229600" cy="3505200"/>
          </a:xfrm>
          <a:prstGeom prst="rect">
            <a:avLst/>
          </a:prstGeom>
        </p:spPr>
        <p:txBody>
          <a:bodyPr/>
          <a:lstStyle/>
          <a:p>
            <a:r>
              <a:rPr lang="en-US" b="1" cap="small" dirty="0"/>
              <a:t>Text Book:</a:t>
            </a:r>
            <a:endParaRPr lang="en-US" dirty="0"/>
          </a:p>
          <a:p>
            <a:pPr marL="0" lvl="3"/>
            <a:r>
              <a:rPr lang="en-US" dirty="0" smtClean="0"/>
              <a:t>1. Karl </a:t>
            </a:r>
            <a:r>
              <a:rPr lang="en-US" dirty="0" err="1"/>
              <a:t>Wiegers</a:t>
            </a:r>
            <a:r>
              <a:rPr lang="en-US" dirty="0"/>
              <a:t> &amp; </a:t>
            </a:r>
            <a:r>
              <a:rPr lang="en-US" dirty="0" err="1"/>
              <a:t>Candase</a:t>
            </a:r>
            <a:r>
              <a:rPr lang="en-US" dirty="0"/>
              <a:t> </a:t>
            </a:r>
            <a:r>
              <a:rPr lang="en-US" dirty="0" err="1"/>
              <a:t>Hokanson</a:t>
            </a:r>
            <a:r>
              <a:rPr lang="en-US" dirty="0"/>
              <a:t>, (2023). Software Requirements Essentials, 1st Ed, ‎Addison-Wesley</a:t>
            </a:r>
            <a:r>
              <a:rPr lang="en-US" b="1" dirty="0"/>
              <a:t>.</a:t>
            </a:r>
            <a:endParaRPr lang="en-US" dirty="0"/>
          </a:p>
          <a:p>
            <a:endParaRPr lang="en-US" dirty="0" smtClean="0"/>
          </a:p>
          <a:p>
            <a:r>
              <a:rPr lang="en-US" dirty="0" smtClean="0"/>
              <a:t>2. Karl </a:t>
            </a:r>
            <a:r>
              <a:rPr lang="en-US" dirty="0" err="1"/>
              <a:t>Wiegers</a:t>
            </a:r>
            <a:r>
              <a:rPr lang="en-US" dirty="0"/>
              <a:t> &amp; Joy Beatty, (2013). Software Requirement, 3</a:t>
            </a:r>
            <a:r>
              <a:rPr lang="en-US" baseline="30000" dirty="0"/>
              <a:t>rd</a:t>
            </a:r>
            <a:r>
              <a:rPr lang="en-US" dirty="0"/>
              <a:t> Ed, Microsoft. </a:t>
            </a:r>
          </a:p>
          <a:p>
            <a:r>
              <a:rPr lang="en-US" dirty="0"/>
              <a:t> </a:t>
            </a:r>
          </a:p>
          <a:p>
            <a:r>
              <a:rPr lang="en-US" b="1" cap="small" dirty="0"/>
              <a:t>Reference Books: </a:t>
            </a:r>
            <a:endParaRPr lang="en-US" dirty="0"/>
          </a:p>
          <a:p>
            <a:pPr marL="342900" indent="-342900">
              <a:buAutoNum type="arabicPeriod"/>
            </a:pPr>
            <a:r>
              <a:rPr lang="en-US" cap="small" dirty="0" smtClean="0"/>
              <a:t>Elizabeth </a:t>
            </a:r>
            <a:r>
              <a:rPr lang="en-US" cap="small" dirty="0"/>
              <a:t>Hull, Ken Jackson, Jeremy Dick (auth.)-Requirements Engineering-Springer-</a:t>
            </a:r>
            <a:r>
              <a:rPr lang="en-US" cap="small" dirty="0" err="1"/>
              <a:t>Verlag</a:t>
            </a:r>
            <a:r>
              <a:rPr lang="en-US" cap="small" dirty="0"/>
              <a:t> London (</a:t>
            </a:r>
            <a:r>
              <a:rPr lang="en-US" cap="small" dirty="0" smtClean="0"/>
              <a:t>2011)</a:t>
            </a:r>
            <a:endParaRPr lang="en-US" dirty="0"/>
          </a:p>
          <a:p>
            <a:pPr marL="342900" indent="-342900">
              <a:buAutoNum type="arabicPeriod"/>
            </a:pPr>
            <a:r>
              <a:rPr lang="en-US" cap="small" dirty="0" smtClean="0"/>
              <a:t>Dean </a:t>
            </a:r>
            <a:r>
              <a:rPr lang="en-US" cap="small" dirty="0" err="1"/>
              <a:t>Leffingwell</a:t>
            </a:r>
            <a:r>
              <a:rPr lang="en-US" cap="small" dirty="0"/>
              <a:t>, Don </a:t>
            </a:r>
            <a:r>
              <a:rPr lang="en-US" cap="small" dirty="0" err="1"/>
              <a:t>Widrid</a:t>
            </a:r>
            <a:r>
              <a:rPr lang="en-US" cap="small" dirty="0"/>
              <a:t>, Managing Software Requirements</a:t>
            </a:r>
            <a:endParaRPr lang="en-US" dirty="0"/>
          </a:p>
          <a:p>
            <a:pPr lvl="0"/>
            <a:endParaRPr lang="en-US" sz="1600" dirty="0"/>
          </a:p>
          <a:p>
            <a:r>
              <a:rPr lang="en-US" sz="1600" b="1" cap="small" dirty="0"/>
              <a:t>Online References:</a:t>
            </a:r>
            <a:endParaRPr lang="en-US" sz="1600" dirty="0"/>
          </a:p>
          <a:p>
            <a:pPr lvl="0"/>
            <a:r>
              <a:rPr lang="en-US" sz="1600" u="sng" dirty="0">
                <a:hlinkClick r:id="rId2"/>
              </a:rPr>
              <a:t>https://me2013regulation.wordpress.com/2014/06/24/cp7007-software-requirements-engineering-notes/</a:t>
            </a:r>
            <a:endParaRPr lang="en-US" sz="1600" dirty="0"/>
          </a:p>
          <a:p>
            <a:pPr lvl="0"/>
            <a:r>
              <a:rPr lang="en-US" sz="1600" u="sng" dirty="0">
                <a:hlinkClick r:id="rId3"/>
              </a:rPr>
              <a:t>http://www.utdallas.edu/~chung/SYSM6309/syllabus.htm</a:t>
            </a:r>
            <a:endParaRPr lang="en-US" sz="1600" dirty="0"/>
          </a:p>
          <a:p>
            <a:r>
              <a:rPr lang="en-US" sz="1600" u="sng" dirty="0">
                <a:hlinkClick r:id="rId4"/>
              </a:rPr>
              <a:t>http://wwwagse.informatik.uni-kl.de/teaching/re/ws2015/</a:t>
            </a:r>
            <a:endParaRPr lang="en-US" sz="1600" dirty="0"/>
          </a:p>
        </p:txBody>
      </p:sp>
    </p:spTree>
    <p:extLst>
      <p:ext uri="{BB962C8B-B14F-4D97-AF65-F5344CB8AC3E}">
        <p14:creationId xmlns:p14="http://schemas.microsoft.com/office/powerpoint/2010/main" val="282759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a:t>Washington Accord</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3</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nvSpPr>
        <p:spPr bwMode="auto">
          <a:xfrm>
            <a:off x="163513" y="1468438"/>
            <a:ext cx="83343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27063"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109220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500188"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908175"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316163"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7733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2305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6877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1449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b="1" dirty="0"/>
              <a:t>Members</a:t>
            </a:r>
          </a:p>
        </p:txBody>
      </p:sp>
      <p:sp>
        <p:nvSpPr>
          <p:cNvPr id="9" name="Rectangle 5"/>
          <p:cNvSpPr>
            <a:spLocks noChangeArrowheads="1"/>
          </p:cNvSpPr>
          <p:nvPr/>
        </p:nvSpPr>
        <p:spPr bwMode="auto">
          <a:xfrm>
            <a:off x="504825" y="2065338"/>
            <a:ext cx="80089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kumimoji="1" lang="en-US" altLang="en-US" sz="2400" dirty="0"/>
              <a:t>Established in 1989, as of 2017, the </a:t>
            </a:r>
            <a:r>
              <a:rPr kumimoji="1" lang="en-US" altLang="en-US" sz="2400" b="1" i="1" u="sng" dirty="0">
                <a:solidFill>
                  <a:srgbClr val="C00000"/>
                </a:solidFill>
              </a:rPr>
              <a:t>full members</a:t>
            </a:r>
            <a:r>
              <a:rPr kumimoji="1" lang="en-US" altLang="en-US" sz="2400" b="1" i="1" dirty="0">
                <a:solidFill>
                  <a:srgbClr val="C00000"/>
                </a:solidFill>
              </a:rPr>
              <a:t> </a:t>
            </a:r>
            <a:r>
              <a:rPr kumimoji="1" lang="en-US" altLang="en-US" sz="2400" dirty="0"/>
              <a:t>of WA: </a:t>
            </a:r>
            <a:r>
              <a:rPr lang="en-US" sz="2400" dirty="0"/>
              <a:t>Australia, Canada, China, Chinese Taipei, Hong Kong, India, Ireland, Japan, Korea, Malaysia, New Zealand, Russia, Singapore, South Africa, Sri Lanka, Turkey, United States, United Kingdom and </a:t>
            </a:r>
            <a:r>
              <a:rPr lang="en-US" sz="2400" b="1" dirty="0"/>
              <a:t>Pakistan </a:t>
            </a:r>
          </a:p>
        </p:txBody>
      </p:sp>
      <p:sp>
        <p:nvSpPr>
          <p:cNvPr id="10" name="Rectangle 6"/>
          <p:cNvSpPr>
            <a:spLocks noChangeArrowheads="1"/>
          </p:cNvSpPr>
          <p:nvPr/>
        </p:nvSpPr>
        <p:spPr bwMode="auto">
          <a:xfrm>
            <a:off x="450850" y="4004330"/>
            <a:ext cx="8008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kumimoji="1" lang="en-US" altLang="en-US" sz="2400" dirty="0"/>
              <a:t>The </a:t>
            </a:r>
            <a:r>
              <a:rPr kumimoji="1" lang="en-US" altLang="en-US" sz="2400" b="1" i="1" u="sng" dirty="0"/>
              <a:t>provisional members</a:t>
            </a:r>
            <a:r>
              <a:rPr kumimoji="1" lang="en-US" altLang="en-US" sz="2400" b="1" i="1" dirty="0"/>
              <a:t> </a:t>
            </a:r>
            <a:r>
              <a:rPr kumimoji="1" lang="en-US" altLang="en-US" sz="2400" dirty="0"/>
              <a:t>of the WA : </a:t>
            </a:r>
            <a:r>
              <a:rPr lang="en-US" sz="2400" dirty="0"/>
              <a:t>Bangladesh, Costa Rica, Mexico, Peru and Philippines</a:t>
            </a:r>
          </a:p>
        </p:txBody>
      </p:sp>
    </p:spTree>
    <p:extLst>
      <p:ext uri="{BB962C8B-B14F-4D97-AF65-F5344CB8AC3E}">
        <p14:creationId xmlns:p14="http://schemas.microsoft.com/office/powerpoint/2010/main" val="614452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z="4000" b="1" dirty="0"/>
              <a:t>Why Outcome Based </a:t>
            </a:r>
            <a:r>
              <a:rPr lang="en-US" sz="4000" b="1" dirty="0" smtClean="0"/>
              <a:t>Education (OBE) </a:t>
            </a:r>
            <a:r>
              <a:rPr lang="en-US" sz="4000" b="1" dirty="0"/>
              <a:t>?</a:t>
            </a:r>
            <a:r>
              <a:rPr lang="en-US" b="1" dirty="0"/>
              <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4</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Rectangle 11"/>
          <p:cNvSpPr>
            <a:spLocks noChangeArrowheads="1"/>
          </p:cNvSpPr>
          <p:nvPr/>
        </p:nvSpPr>
        <p:spPr bwMode="auto">
          <a:xfrm>
            <a:off x="457200" y="1322487"/>
            <a:ext cx="8458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4625" indent="-1746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lnSpc>
                <a:spcPct val="150000"/>
              </a:lnSpc>
              <a:spcBef>
                <a:spcPct val="50000"/>
              </a:spcBef>
              <a:buFont typeface="Wingdings" panose="05000000000000000000" pitchFamily="2" charset="2"/>
              <a:buChar char="§"/>
            </a:pPr>
            <a:r>
              <a:rPr kumimoji="1" lang="en-US" altLang="en-US" sz="2400" dirty="0"/>
              <a:t>To address mismatches between </a:t>
            </a:r>
            <a:r>
              <a:rPr kumimoji="1" lang="en-US" altLang="en-US" sz="2400" b="1" dirty="0"/>
              <a:t>employers</a:t>
            </a:r>
            <a:r>
              <a:rPr kumimoji="1" lang="en-US" altLang="en-US" sz="2400" dirty="0"/>
              <a:t> and graduates.</a:t>
            </a:r>
          </a:p>
          <a:p>
            <a:pPr marL="342900" indent="-342900" algn="just">
              <a:lnSpc>
                <a:spcPct val="150000"/>
              </a:lnSpc>
              <a:spcBef>
                <a:spcPct val="50000"/>
              </a:spcBef>
              <a:buFont typeface="Wingdings" panose="05000000000000000000" pitchFamily="2" charset="2"/>
              <a:buChar char="§"/>
            </a:pPr>
            <a:r>
              <a:rPr kumimoji="1" lang="en-US" altLang="en-US" sz="2400" dirty="0"/>
              <a:t>Students main concerns are GRADES, Employers are looking for KNOWLEDGE, ATTITUDE and SKILLS.</a:t>
            </a:r>
          </a:p>
          <a:p>
            <a:pPr marL="342900" indent="-342900" algn="just">
              <a:lnSpc>
                <a:spcPct val="150000"/>
              </a:lnSpc>
              <a:spcBef>
                <a:spcPct val="50000"/>
              </a:spcBef>
              <a:buFont typeface="Wingdings" panose="05000000000000000000" pitchFamily="2" charset="2"/>
              <a:buChar char="§"/>
            </a:pPr>
            <a:r>
              <a:rPr kumimoji="1" lang="en-US" altLang="en-US" sz="2400" dirty="0"/>
              <a:t>OBE is a process that involves assessment and evaluation practices in education to reflect the attainment of expected learning outcomes and showing mastery in the program area.</a:t>
            </a:r>
          </a:p>
        </p:txBody>
      </p:sp>
    </p:spTree>
    <p:extLst>
      <p:ext uri="{BB962C8B-B14F-4D97-AF65-F5344CB8AC3E}">
        <p14:creationId xmlns:p14="http://schemas.microsoft.com/office/powerpoint/2010/main" val="363919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8458200" cy="1371600"/>
          </a:xfrm>
        </p:spPr>
        <p:txBody>
          <a:bodyPr/>
          <a:lstStyle/>
          <a:p>
            <a:r>
              <a:rPr lang="en-US" b="1" dirty="0"/>
              <a:t>OBE </a:t>
            </a:r>
            <a:r>
              <a:rPr lang="en-US" b="1" dirty="0" smtClean="0"/>
              <a:t>Framework </a:t>
            </a:r>
            <a:endParaRPr lang="en-US" b="1" dirty="0">
              <a:solidFill>
                <a:srgbClr val="002060"/>
              </a:solidFill>
            </a:endParaRPr>
          </a:p>
        </p:txBody>
      </p:sp>
      <p:sp>
        <p:nvSpPr>
          <p:cNvPr id="2051" name="Rectangle 3"/>
          <p:cNvSpPr>
            <a:spLocks noGrp="1" noChangeArrowheads="1"/>
          </p:cNvSpPr>
          <p:nvPr>
            <p:ph type="subTitle" idx="1"/>
          </p:nvPr>
        </p:nvSpPr>
        <p:spPr>
          <a:xfrm>
            <a:off x="304800" y="3200400"/>
            <a:ext cx="8763000" cy="2819400"/>
          </a:xfrm>
        </p:spPr>
        <p:txBody>
          <a:bodyPr/>
          <a:lstStyle/>
          <a:p>
            <a:r>
              <a:rPr lang="en-US" sz="2800" b="1" dirty="0" smtClean="0">
                <a:solidFill>
                  <a:srgbClr val="002060"/>
                </a:solidFill>
              </a:rPr>
              <a:t>BSE </a:t>
            </a:r>
            <a:r>
              <a:rPr lang="en-US" sz="2800" b="1" dirty="0">
                <a:solidFill>
                  <a:srgbClr val="002060"/>
                </a:solidFill>
              </a:rPr>
              <a:t>Programme</a:t>
            </a:r>
          </a:p>
        </p:txBody>
      </p:sp>
      <p:cxnSp>
        <p:nvCxnSpPr>
          <p:cNvPr id="4" name="Straight Connector 3"/>
          <p:cNvCxnSpPr/>
          <p:nvPr/>
        </p:nvCxnSpPr>
        <p:spPr>
          <a:xfrm>
            <a:off x="0" y="22098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57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t>Background</a:t>
            </a:r>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6</a:t>
            </a:fld>
            <a:endParaRPr lang="en-US" dirty="0"/>
          </a:p>
        </p:txBody>
      </p:sp>
      <p:sp>
        <p:nvSpPr>
          <p:cNvPr id="9" name="Rectangle 3"/>
          <p:cNvSpPr txBox="1">
            <a:spLocks noChangeArrowheads="1"/>
          </p:cNvSpPr>
          <p:nvPr/>
        </p:nvSpPr>
        <p:spPr bwMode="auto">
          <a:xfrm>
            <a:off x="533400" y="1447800"/>
            <a:ext cx="8348662" cy="154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lvl="0" algn="just">
              <a:buClr>
                <a:srgbClr val="0000FF"/>
              </a:buClr>
              <a:buFont typeface="Wingdings" panose="05000000000000000000" pitchFamily="2" charset="2"/>
              <a:buChar char="v"/>
            </a:pPr>
            <a:r>
              <a:rPr lang="en-US" sz="2400" dirty="0"/>
              <a:t>For OBE system implementation of </a:t>
            </a:r>
            <a:r>
              <a:rPr lang="en-US" sz="2400" dirty="0" smtClean="0"/>
              <a:t>BSE </a:t>
            </a:r>
            <a:r>
              <a:rPr lang="en-US" sz="2400" dirty="0"/>
              <a:t>Program, the University Vision, </a:t>
            </a:r>
            <a:r>
              <a:rPr lang="en-US" sz="2400" dirty="0" smtClean="0"/>
              <a:t>University </a:t>
            </a:r>
            <a:r>
              <a:rPr lang="en-US" sz="2400" dirty="0"/>
              <a:t>Mission, Program Educational Objectives (PEOs), Program Learning Outcomes (PLOs), Course Learning Outcomes (CLOs) should be mapped.</a:t>
            </a:r>
          </a:p>
          <a:p>
            <a:pPr marL="0" lvl="0" indent="0" algn="just">
              <a:buClr>
                <a:srgbClr val="0000FF"/>
              </a:buClr>
              <a:buNone/>
            </a:pPr>
            <a:endParaRPr lang="en-US" sz="2400" dirty="0"/>
          </a:p>
          <a:p>
            <a:pPr marL="0" lvl="0" indent="0" algn="just">
              <a:buClr>
                <a:srgbClr val="0000FF"/>
              </a:buClr>
              <a:buNone/>
            </a:pPr>
            <a:endParaRPr lang="en-US" sz="2400"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566738" y="3048000"/>
            <a:ext cx="149066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Vision</a:t>
            </a:r>
          </a:p>
        </p:txBody>
      </p:sp>
      <p:sp>
        <p:nvSpPr>
          <p:cNvPr id="12" name="Rounded Rectangle 11"/>
          <p:cNvSpPr/>
          <p:nvPr/>
        </p:nvSpPr>
        <p:spPr>
          <a:xfrm>
            <a:off x="1981200" y="3733800"/>
            <a:ext cx="149066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Mission</a:t>
            </a:r>
          </a:p>
        </p:txBody>
      </p:sp>
      <p:sp>
        <p:nvSpPr>
          <p:cNvPr id="13" name="Rounded Rectangle 12"/>
          <p:cNvSpPr/>
          <p:nvPr/>
        </p:nvSpPr>
        <p:spPr>
          <a:xfrm>
            <a:off x="3471863" y="4382533"/>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Educational Objectives</a:t>
            </a:r>
          </a:p>
        </p:txBody>
      </p:sp>
      <p:sp>
        <p:nvSpPr>
          <p:cNvPr id="14" name="Rounded Rectangle 13"/>
          <p:cNvSpPr/>
          <p:nvPr/>
        </p:nvSpPr>
        <p:spPr>
          <a:xfrm>
            <a:off x="4943235" y="5270478"/>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Learning Outcome</a:t>
            </a:r>
          </a:p>
        </p:txBody>
      </p:sp>
      <p:sp>
        <p:nvSpPr>
          <p:cNvPr id="15" name="Rounded Rectangle 14"/>
          <p:cNvSpPr/>
          <p:nvPr/>
        </p:nvSpPr>
        <p:spPr>
          <a:xfrm>
            <a:off x="6524956" y="6013171"/>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 Learning Outcome</a:t>
            </a:r>
          </a:p>
        </p:txBody>
      </p:sp>
      <p:cxnSp>
        <p:nvCxnSpPr>
          <p:cNvPr id="38" name="Elbow Connector 37"/>
          <p:cNvCxnSpPr>
            <a:endCxn id="12" idx="0"/>
          </p:cNvCxnSpPr>
          <p:nvPr/>
        </p:nvCxnSpPr>
        <p:spPr>
          <a:xfrm>
            <a:off x="2057401" y="3352800"/>
            <a:ext cx="669131" cy="38100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a:endCxn id="13" idx="0"/>
          </p:cNvCxnSpPr>
          <p:nvPr/>
        </p:nvCxnSpPr>
        <p:spPr>
          <a:xfrm>
            <a:off x="3471863" y="4038600"/>
            <a:ext cx="745332" cy="343933"/>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3"/>
            <a:endCxn id="14" idx="0"/>
          </p:cNvCxnSpPr>
          <p:nvPr/>
        </p:nvCxnSpPr>
        <p:spPr>
          <a:xfrm>
            <a:off x="4962526" y="4806939"/>
            <a:ext cx="726041" cy="46353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4" idx="3"/>
            <a:endCxn id="15" idx="0"/>
          </p:cNvCxnSpPr>
          <p:nvPr/>
        </p:nvCxnSpPr>
        <p:spPr>
          <a:xfrm>
            <a:off x="6433898" y="5694884"/>
            <a:ext cx="836390" cy="31828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0" y="129250"/>
            <a:ext cx="9144000" cy="276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indent="0" algn="just">
              <a:buClr>
                <a:srgbClr val="0000FF"/>
              </a:buClr>
              <a:buNone/>
            </a:pPr>
            <a:r>
              <a:rPr lang="en-US" sz="2800" b="1" u="sng" dirty="0"/>
              <a:t>University Vision</a:t>
            </a:r>
            <a:endParaRPr lang="en-US" sz="2800" u="sng" dirty="0"/>
          </a:p>
          <a:p>
            <a:pPr marL="0" indent="0" algn="just">
              <a:buClr>
                <a:srgbClr val="0000FF"/>
              </a:buClr>
              <a:buNone/>
            </a:pPr>
            <a:r>
              <a:rPr lang="en-GB" sz="2800" dirty="0"/>
              <a:t>To become a knowledge and creativity driven international university that contributes towards development of society.</a:t>
            </a:r>
            <a:endParaRPr lang="en-US" sz="2800" dirty="0"/>
          </a:p>
          <a:p>
            <a:pPr marL="0" indent="0" algn="just">
              <a:buClr>
                <a:srgbClr val="0000FF"/>
              </a:buClr>
              <a:buNone/>
            </a:pPr>
            <a:r>
              <a:rPr lang="en-US" sz="2800" b="1" u="sng" dirty="0"/>
              <a:t>University Mission</a:t>
            </a:r>
            <a:endParaRPr lang="en-US" sz="2800" u="sng" dirty="0"/>
          </a:p>
          <a:p>
            <a:pPr marL="0" indent="0" algn="just">
              <a:buClr>
                <a:srgbClr val="0000FF"/>
              </a:buClr>
              <a:buNone/>
            </a:pPr>
            <a:r>
              <a:rPr lang="en-GB" sz="2800" dirty="0"/>
              <a:t>To ensure academic excellence through deliverance of quality education and applied research in a collegiate environment having strong linkages with industry and international community to meet the societal challenges.</a:t>
            </a:r>
            <a:endParaRPr lang="en-US" sz="2800" dirty="0"/>
          </a:p>
          <a:p>
            <a:pPr marL="0" indent="0" algn="just">
              <a:buClr>
                <a:srgbClr val="0000FF"/>
              </a:buClr>
              <a:buNone/>
            </a:pPr>
            <a:endParaRPr lang="en-US" sz="2800" dirty="0"/>
          </a:p>
          <a:p>
            <a:pPr marL="0" indent="0" algn="just">
              <a:buClr>
                <a:srgbClr val="0000FF"/>
              </a:buClr>
              <a:buNone/>
            </a:pPr>
            <a:endParaRPr lang="en-US" sz="2800"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7</a:t>
            </a:fld>
            <a:endParaRPr lang="en-US" dirty="0"/>
          </a:p>
        </p:txBody>
      </p:sp>
    </p:spTree>
    <p:extLst>
      <p:ext uri="{BB962C8B-B14F-4D97-AF65-F5344CB8AC3E}">
        <p14:creationId xmlns:p14="http://schemas.microsoft.com/office/powerpoint/2010/main" val="976332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1143000"/>
          </a:xfrm>
        </p:spPr>
        <p:txBody>
          <a:bodyPr>
            <a:normAutofit/>
          </a:bodyPr>
          <a:lstStyle/>
          <a:p>
            <a:r>
              <a:rPr lang="en-US" b="1" dirty="0" smtClean="0"/>
              <a:t>BSE </a:t>
            </a:r>
            <a:r>
              <a:rPr lang="en-US" b="1" dirty="0"/>
              <a:t>Program Educational Objectives</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8</a:t>
            </a:fld>
            <a:endParaRPr lang="en-US" dirty="0"/>
          </a:p>
        </p:txBody>
      </p:sp>
      <p:cxnSp>
        <p:nvCxnSpPr>
          <p:cNvPr id="3" name="Straight Connector 2"/>
          <p:cNvCxnSpPr/>
          <p:nvPr/>
        </p:nvCxnSpPr>
        <p:spPr>
          <a:xfrm>
            <a:off x="0" y="533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219076" y="762000"/>
            <a:ext cx="8348662"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indent="0" algn="just">
              <a:buNone/>
            </a:pPr>
            <a:r>
              <a:rPr lang="en-US" sz="2000" dirty="0"/>
              <a:t>Graduates from Bachelor of </a:t>
            </a:r>
            <a:r>
              <a:rPr lang="en-US" sz="2000" dirty="0" smtClean="0"/>
              <a:t>Software </a:t>
            </a:r>
            <a:r>
              <a:rPr lang="en-US" sz="2000" dirty="0"/>
              <a:t>Engineering program are expected to achieve the following Program Educational Objectives and would possess the ability to</a:t>
            </a:r>
            <a:r>
              <a:rPr lang="en-US" sz="2000" dirty="0" smtClean="0"/>
              <a:t>:</a:t>
            </a:r>
          </a:p>
          <a:p>
            <a:pPr marL="0" indent="0" algn="just">
              <a:buNone/>
            </a:pPr>
            <a:endParaRPr lang="en-US" sz="1800" dirty="0"/>
          </a:p>
          <a:p>
            <a:pPr marL="0" indent="0" algn="just">
              <a:buNone/>
            </a:pPr>
            <a:r>
              <a:rPr lang="en-US" sz="2000" b="1" u="sng" dirty="0"/>
              <a:t>PEO 1</a:t>
            </a:r>
            <a:r>
              <a:rPr lang="en-US" sz="2000" b="1" u="sng" dirty="0" smtClean="0"/>
              <a:t>:</a:t>
            </a:r>
          </a:p>
          <a:p>
            <a:pPr marL="0" indent="0" algn="just">
              <a:buNone/>
            </a:pPr>
            <a:r>
              <a:rPr lang="en-US" sz="2000" dirty="0"/>
              <a:t>Graduates should demonstrate competence in applying Software Engineering principles &amp; practices in various phases of software/system development lifecycle in their respective professional career</a:t>
            </a:r>
            <a:r>
              <a:rPr lang="en-US" sz="2000" dirty="0" smtClean="0"/>
              <a:t>.</a:t>
            </a:r>
            <a:endParaRPr lang="en-US" sz="1800" dirty="0"/>
          </a:p>
          <a:p>
            <a:pPr marL="0" indent="0" algn="just">
              <a:buNone/>
            </a:pPr>
            <a:r>
              <a:rPr lang="en-US" sz="2000" b="1" u="sng" dirty="0" smtClean="0"/>
              <a:t>PEO </a:t>
            </a:r>
            <a:r>
              <a:rPr lang="en-US" sz="2000" b="1" u="sng" dirty="0"/>
              <a:t>2: </a:t>
            </a:r>
            <a:endParaRPr lang="en-US" sz="2000" b="1" u="sng" dirty="0" smtClean="0"/>
          </a:p>
          <a:p>
            <a:pPr marL="0" indent="0" algn="just">
              <a:buNone/>
            </a:pPr>
            <a:r>
              <a:rPr lang="en-US" sz="2000" dirty="0"/>
              <a:t>Graduates should demonstrate effective team member or leadership skills with strong managerial skills and a sound sense of social responsibility for the sustainable development of society.</a:t>
            </a:r>
          </a:p>
          <a:p>
            <a:pPr marL="0" indent="0">
              <a:buNone/>
            </a:pPr>
            <a:r>
              <a:rPr lang="en-US" sz="2000" b="1" u="sng" dirty="0" smtClean="0"/>
              <a:t>PEO </a:t>
            </a:r>
            <a:r>
              <a:rPr lang="en-US" sz="2000" b="1" u="sng" dirty="0"/>
              <a:t>3: </a:t>
            </a:r>
            <a:endParaRPr lang="en-US" sz="2000" dirty="0"/>
          </a:p>
          <a:p>
            <a:pPr marL="0" indent="0" algn="just">
              <a:buNone/>
            </a:pPr>
            <a:r>
              <a:rPr lang="en-US" sz="2000" dirty="0"/>
              <a:t>Graduates should demonstrate sustained career development and progression through ethical engineering practices, effective communication skills and continuous learning.</a:t>
            </a:r>
          </a:p>
        </p:txBody>
      </p:sp>
    </p:spTree>
    <p:extLst>
      <p:ext uri="{BB962C8B-B14F-4D97-AF65-F5344CB8AC3E}">
        <p14:creationId xmlns:p14="http://schemas.microsoft.com/office/powerpoint/2010/main" val="1124774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lstStyle/>
          <a:p>
            <a:r>
              <a:rPr lang="en-US" b="1" dirty="0"/>
              <a:t>PLOs (Attributes)</a:t>
            </a:r>
          </a:p>
        </p:txBody>
      </p:sp>
      <p:sp>
        <p:nvSpPr>
          <p:cNvPr id="6" name="Slide Number Placeholder 5"/>
          <p:cNvSpPr>
            <a:spLocks noGrp="1"/>
          </p:cNvSpPr>
          <p:nvPr>
            <p:ph type="sldNum" sz="quarter" idx="12"/>
          </p:nvPr>
        </p:nvSpPr>
        <p:spPr/>
        <p:txBody>
          <a:bodyPr/>
          <a:lstStyle/>
          <a:p>
            <a:fld id="{903FFB06-94E0-41AA-9EA5-2FC111FA609D}" type="slidenum">
              <a:rPr lang="en-US" smtClean="0"/>
              <a:pPr/>
              <a:t>9</a:t>
            </a:fld>
            <a:endParaRPr lang="en-US" dirty="0"/>
          </a:p>
        </p:txBody>
      </p:sp>
      <p:cxnSp>
        <p:nvCxnSpPr>
          <p:cNvPr id="3" name="Straight Connector 2"/>
          <p:cNvCxnSpPr/>
          <p:nvPr/>
        </p:nvCxnSpPr>
        <p:spPr>
          <a:xfrm>
            <a:off x="0" y="8382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47299" y="990600"/>
            <a:ext cx="8849401" cy="2406067"/>
          </a:xfrm>
          <a:prstGeom prst="rect">
            <a:avLst/>
          </a:prstGeom>
        </p:spPr>
      </p:pic>
      <p:pic>
        <p:nvPicPr>
          <p:cNvPr id="7" name="Picture 6"/>
          <p:cNvPicPr>
            <a:picLocks noChangeAspect="1"/>
          </p:cNvPicPr>
          <p:nvPr/>
        </p:nvPicPr>
        <p:blipFill>
          <a:blip r:embed="rId3"/>
          <a:stretch>
            <a:fillRect/>
          </a:stretch>
        </p:blipFill>
        <p:spPr>
          <a:xfrm>
            <a:off x="147299" y="3549066"/>
            <a:ext cx="8901001" cy="2849967"/>
          </a:xfrm>
          <a:prstGeom prst="rect">
            <a:avLst/>
          </a:prstGeom>
        </p:spPr>
      </p:pic>
    </p:spTree>
    <p:extLst>
      <p:ext uri="{BB962C8B-B14F-4D97-AF65-F5344CB8AC3E}">
        <p14:creationId xmlns:p14="http://schemas.microsoft.com/office/powerpoint/2010/main" val="89368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F2A6958-D01A-4717-8DA3-73777DB8700A}" vid="{3949F1EA-764D-426C-A423-18E34EC4E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31169</TotalTime>
  <Words>800</Words>
  <Application>Microsoft Office PowerPoint</Application>
  <PresentationFormat>On-screen Show (4:3)</PresentationFormat>
  <Paragraphs>178</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Verdana</vt:lpstr>
      <vt:lpstr>Wingdings</vt:lpstr>
      <vt:lpstr>Theme1</vt:lpstr>
      <vt:lpstr>Welcome to Fall 2023</vt:lpstr>
      <vt:lpstr>Washington Accord </vt:lpstr>
      <vt:lpstr>Washington Accord </vt:lpstr>
      <vt:lpstr>Why Outcome Based Education (OBE) ? </vt:lpstr>
      <vt:lpstr>OBE Framework </vt:lpstr>
      <vt:lpstr>Background</vt:lpstr>
      <vt:lpstr>PowerPoint Presentation</vt:lpstr>
      <vt:lpstr>BSE Program Educational Objectives</vt:lpstr>
      <vt:lpstr>PLOs (Attributes)</vt:lpstr>
      <vt:lpstr>PowerPoint Presentation</vt:lpstr>
      <vt:lpstr>PowerPoint Presentation</vt:lpstr>
      <vt:lpstr>Design Structure of OBE</vt:lpstr>
      <vt:lpstr>OBE Learning Domains – Bloom’s Taxonomy</vt:lpstr>
      <vt:lpstr>Cognitive Domain</vt:lpstr>
      <vt:lpstr>Cognitive Domain</vt:lpstr>
      <vt:lpstr>Psychomotor Domain</vt:lpstr>
      <vt:lpstr>Psychomotor Domain</vt:lpstr>
      <vt:lpstr>Affective Domain</vt:lpstr>
      <vt:lpstr>Software Requirement Engineering</vt:lpstr>
      <vt:lpstr>Software Requirement Engineering</vt:lpstr>
      <vt:lpstr>Marking Scheme</vt:lpstr>
      <vt:lpstr>PowerPoint Presentation</vt:lpstr>
    </vt:vector>
  </TitlesOfParts>
  <Company>bimcs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Item : 16</dc:title>
  <dc:creator>Jehanzeb</dc:creator>
  <cp:lastModifiedBy>BUKC</cp:lastModifiedBy>
  <cp:revision>257</cp:revision>
  <dcterms:created xsi:type="dcterms:W3CDTF">2011-07-19T05:06:05Z</dcterms:created>
  <dcterms:modified xsi:type="dcterms:W3CDTF">2023-09-19T05:23:29Z</dcterms:modified>
</cp:coreProperties>
</file>