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6"/>
  </p:notesMasterIdLst>
  <p:sldIdLst>
    <p:sldId id="257" r:id="rId2"/>
    <p:sldId id="258" r:id="rId3"/>
    <p:sldId id="332" r:id="rId4"/>
    <p:sldId id="284" r:id="rId5"/>
    <p:sldId id="283" r:id="rId6"/>
    <p:sldId id="333" r:id="rId7"/>
    <p:sldId id="262" r:id="rId8"/>
    <p:sldId id="264" r:id="rId9"/>
    <p:sldId id="334" r:id="rId10"/>
    <p:sldId id="335" r:id="rId11"/>
    <p:sldId id="336" r:id="rId12"/>
    <p:sldId id="337" r:id="rId13"/>
    <p:sldId id="338" r:id="rId14"/>
    <p:sldId id="339" r:id="rId15"/>
    <p:sldId id="340" r:id="rId16"/>
    <p:sldId id="265" r:id="rId17"/>
    <p:sldId id="266" r:id="rId18"/>
    <p:sldId id="275" r:id="rId19"/>
    <p:sldId id="341" r:id="rId20"/>
    <p:sldId id="261" r:id="rId21"/>
    <p:sldId id="267" r:id="rId22"/>
    <p:sldId id="342" r:id="rId23"/>
    <p:sldId id="326" r:id="rId24"/>
    <p:sldId id="285" r:id="rId25"/>
    <p:sldId id="343" r:id="rId26"/>
    <p:sldId id="344" r:id="rId27"/>
    <p:sldId id="276" r:id="rId28"/>
    <p:sldId id="279" r:id="rId29"/>
    <p:sldId id="348" r:id="rId30"/>
    <p:sldId id="286" r:id="rId31"/>
    <p:sldId id="287" r:id="rId32"/>
    <p:sldId id="288" r:id="rId33"/>
    <p:sldId id="289" r:id="rId34"/>
    <p:sldId id="290" r:id="rId35"/>
    <p:sldId id="296" r:id="rId36"/>
    <p:sldId id="297" r:id="rId37"/>
    <p:sldId id="291" r:id="rId38"/>
    <p:sldId id="292" r:id="rId39"/>
    <p:sldId id="329" r:id="rId40"/>
    <p:sldId id="353" r:id="rId41"/>
    <p:sldId id="354" r:id="rId42"/>
    <p:sldId id="355" r:id="rId43"/>
    <p:sldId id="293" r:id="rId44"/>
    <p:sldId id="294" r:id="rId45"/>
    <p:sldId id="356" r:id="rId46"/>
    <p:sldId id="357" r:id="rId47"/>
    <p:sldId id="316" r:id="rId48"/>
    <p:sldId id="317" r:id="rId49"/>
    <p:sldId id="271" r:id="rId50"/>
    <p:sldId id="278" r:id="rId51"/>
    <p:sldId id="272" r:id="rId52"/>
    <p:sldId id="298" r:id="rId53"/>
    <p:sldId id="300" r:id="rId54"/>
    <p:sldId id="301" r:id="rId55"/>
    <p:sldId id="303" r:id="rId56"/>
    <p:sldId id="304" r:id="rId57"/>
    <p:sldId id="312" r:id="rId58"/>
    <p:sldId id="309" r:id="rId59"/>
    <p:sldId id="306" r:id="rId60"/>
    <p:sldId id="310" r:id="rId61"/>
    <p:sldId id="311" r:id="rId62"/>
    <p:sldId id="313" r:id="rId63"/>
    <p:sldId id="314" r:id="rId64"/>
    <p:sldId id="315"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69B20-ED4F-49C6-A054-E3B7EB48EE5C}" type="doc">
      <dgm:prSet loTypeId="urn:microsoft.com/office/officeart/2005/8/layout/hierarchy1" loCatId="hierarchy" qsTypeId="urn:microsoft.com/office/officeart/2005/8/quickstyle/simple3" qsCatId="simple" csTypeId="urn:microsoft.com/office/officeart/2005/8/colors/accent6_3" csCatId="accent6" phldr="1"/>
      <dgm:spPr/>
      <dgm:t>
        <a:bodyPr/>
        <a:lstStyle/>
        <a:p>
          <a:endParaRPr lang="en-US"/>
        </a:p>
      </dgm:t>
    </dgm:pt>
    <dgm:pt modelId="{E28CCB23-CF6F-4180-8252-C4B97AAF1343}">
      <dgm:prSet phldrT="[Text]"/>
      <dgm:spPr/>
      <dgm:t>
        <a:bodyPr/>
        <a:lstStyle/>
        <a:p>
          <a:r>
            <a:rPr lang="en-US" dirty="0">
              <a:latin typeface="Bell MT" panose="02020503060305020303" pitchFamily="18" charset="0"/>
            </a:rPr>
            <a:t>Rats </a:t>
          </a:r>
        </a:p>
      </dgm:t>
    </dgm:pt>
    <dgm:pt modelId="{3C87F99E-33BD-4AD4-BA04-53514C3E3DD1}" type="parTrans" cxnId="{A7842594-2052-4B70-84A5-ACB21F4A4284}">
      <dgm:prSet/>
      <dgm:spPr/>
      <dgm:t>
        <a:bodyPr/>
        <a:lstStyle/>
        <a:p>
          <a:endParaRPr lang="en-US"/>
        </a:p>
      </dgm:t>
    </dgm:pt>
    <dgm:pt modelId="{A7300A97-30FC-473A-A2C3-A5290CFE31E2}" type="sibTrans" cxnId="{A7842594-2052-4B70-84A5-ACB21F4A4284}">
      <dgm:prSet/>
      <dgm:spPr/>
      <dgm:t>
        <a:bodyPr/>
        <a:lstStyle/>
        <a:p>
          <a:endParaRPr lang="en-US"/>
        </a:p>
      </dgm:t>
    </dgm:pt>
    <dgm:pt modelId="{F191A9A4-B27D-461B-A8C7-1144F218D068}">
      <dgm:prSet phldrT="[Text]"/>
      <dgm:spPr/>
      <dgm:t>
        <a:bodyPr/>
        <a:lstStyle/>
        <a:p>
          <a:r>
            <a:rPr lang="en-US" dirty="0">
              <a:latin typeface="Bell MT" panose="02020503060305020303" pitchFamily="18" charset="0"/>
            </a:rPr>
            <a:t>Group 1</a:t>
          </a:r>
        </a:p>
      </dgm:t>
    </dgm:pt>
    <dgm:pt modelId="{83350838-E28F-4658-B75A-0FE5FE2E90A1}" type="parTrans" cxnId="{8DDC0F99-BBD8-4F5A-9568-AB81472D387A}">
      <dgm:prSet/>
      <dgm:spPr/>
      <dgm:t>
        <a:bodyPr/>
        <a:lstStyle/>
        <a:p>
          <a:endParaRPr lang="en-US">
            <a:latin typeface="Bell MT" panose="02020503060305020303" pitchFamily="18" charset="0"/>
          </a:endParaRPr>
        </a:p>
      </dgm:t>
    </dgm:pt>
    <dgm:pt modelId="{5E4A55BF-6406-4DE6-8D2B-A1B6B82A87EC}" type="sibTrans" cxnId="{8DDC0F99-BBD8-4F5A-9568-AB81472D387A}">
      <dgm:prSet/>
      <dgm:spPr/>
      <dgm:t>
        <a:bodyPr/>
        <a:lstStyle/>
        <a:p>
          <a:endParaRPr lang="en-US"/>
        </a:p>
      </dgm:t>
    </dgm:pt>
    <dgm:pt modelId="{D3B0EDF6-86B0-4740-9B93-17B48BC433E3}">
      <dgm:prSet phldrT="[Text]"/>
      <dgm:spPr/>
      <dgm:t>
        <a:bodyPr/>
        <a:lstStyle/>
        <a:p>
          <a:r>
            <a:rPr lang="en-US" dirty="0">
              <a:latin typeface="Bell MT" panose="02020503060305020303" pitchFamily="18" charset="0"/>
            </a:rPr>
            <a:t>Group 2</a:t>
          </a:r>
        </a:p>
      </dgm:t>
    </dgm:pt>
    <dgm:pt modelId="{07006238-CFDF-4A4A-8CE2-FCB8BFF02BBC}" type="parTrans" cxnId="{8480F1FD-2C4E-45BF-A553-85E0A8E4110A}">
      <dgm:prSet/>
      <dgm:spPr/>
      <dgm:t>
        <a:bodyPr/>
        <a:lstStyle/>
        <a:p>
          <a:endParaRPr lang="en-US">
            <a:latin typeface="Bell MT" panose="02020503060305020303" pitchFamily="18" charset="0"/>
          </a:endParaRPr>
        </a:p>
      </dgm:t>
    </dgm:pt>
    <dgm:pt modelId="{24890F46-636C-4FBA-B6BD-3CE89C01CDB4}" type="sibTrans" cxnId="{8480F1FD-2C4E-45BF-A553-85E0A8E4110A}">
      <dgm:prSet/>
      <dgm:spPr/>
      <dgm:t>
        <a:bodyPr/>
        <a:lstStyle/>
        <a:p>
          <a:endParaRPr lang="en-US"/>
        </a:p>
      </dgm:t>
    </dgm:pt>
    <dgm:pt modelId="{9A31476B-0948-4F1C-AC1A-416399BA6C86}">
      <dgm:prSet phldrT="[Text]"/>
      <dgm:spPr/>
      <dgm:t>
        <a:bodyPr/>
        <a:lstStyle/>
        <a:p>
          <a:r>
            <a:rPr lang="en-US" dirty="0">
              <a:latin typeface="Bell MT" panose="02020503060305020303" pitchFamily="18" charset="0"/>
            </a:rPr>
            <a:t>Food on every trial of maze</a:t>
          </a:r>
        </a:p>
      </dgm:t>
    </dgm:pt>
    <dgm:pt modelId="{F9648C33-1BCF-421F-BF04-B710203E50D5}" type="parTrans" cxnId="{9820C261-FF4E-48A9-8C26-8C99838EA702}">
      <dgm:prSet/>
      <dgm:spPr/>
      <dgm:t>
        <a:bodyPr/>
        <a:lstStyle/>
        <a:p>
          <a:endParaRPr lang="en-US">
            <a:latin typeface="Bell MT" panose="02020503060305020303" pitchFamily="18" charset="0"/>
          </a:endParaRPr>
        </a:p>
      </dgm:t>
    </dgm:pt>
    <dgm:pt modelId="{B4252CD6-6B4F-491F-9B1B-8CA9E3D2AB0E}" type="sibTrans" cxnId="{9820C261-FF4E-48A9-8C26-8C99838EA702}">
      <dgm:prSet/>
      <dgm:spPr/>
      <dgm:t>
        <a:bodyPr/>
        <a:lstStyle/>
        <a:p>
          <a:endParaRPr lang="en-US"/>
        </a:p>
      </dgm:t>
    </dgm:pt>
    <dgm:pt modelId="{D70F36A1-3ECC-436F-9B56-DDA87BF32D93}">
      <dgm:prSet phldrT="[Text]"/>
      <dgm:spPr/>
      <dgm:t>
        <a:bodyPr/>
        <a:lstStyle/>
        <a:p>
          <a:r>
            <a:rPr lang="en-US" dirty="0">
              <a:latin typeface="Bell MT" panose="02020503060305020303" pitchFamily="18" charset="0"/>
            </a:rPr>
            <a:t>No food given</a:t>
          </a:r>
        </a:p>
      </dgm:t>
    </dgm:pt>
    <dgm:pt modelId="{253A4337-D6FC-4DF1-86B7-D1D9933ED51A}" type="parTrans" cxnId="{476F4F4C-42A9-4B68-AFC2-9B66885C2907}">
      <dgm:prSet/>
      <dgm:spPr/>
      <dgm:t>
        <a:bodyPr/>
        <a:lstStyle/>
        <a:p>
          <a:endParaRPr lang="en-US">
            <a:latin typeface="Bell MT" panose="02020503060305020303" pitchFamily="18" charset="0"/>
          </a:endParaRPr>
        </a:p>
      </dgm:t>
    </dgm:pt>
    <dgm:pt modelId="{84638C0B-881D-4AAB-AFF8-87B1D48A5574}" type="sibTrans" cxnId="{476F4F4C-42A9-4B68-AFC2-9B66885C2907}">
      <dgm:prSet/>
      <dgm:spPr/>
      <dgm:t>
        <a:bodyPr/>
        <a:lstStyle/>
        <a:p>
          <a:endParaRPr lang="en-US"/>
        </a:p>
      </dgm:t>
    </dgm:pt>
    <dgm:pt modelId="{137F682E-536C-4052-9137-9EB3890041DF}">
      <dgm:prSet phldrT="[Text]"/>
      <dgm:spPr/>
      <dgm:t>
        <a:bodyPr/>
        <a:lstStyle/>
        <a:p>
          <a:r>
            <a:rPr lang="en-US" dirty="0">
              <a:latin typeface="Bell MT" panose="02020503060305020303" pitchFamily="18" charset="0"/>
            </a:rPr>
            <a:t>Group 3</a:t>
          </a:r>
        </a:p>
      </dgm:t>
    </dgm:pt>
    <dgm:pt modelId="{0103D3C4-9729-48E6-9139-999C64B90436}" type="parTrans" cxnId="{8B4EDF28-63E6-4AA4-B84B-A7CE7E9F606C}">
      <dgm:prSet/>
      <dgm:spPr/>
      <dgm:t>
        <a:bodyPr/>
        <a:lstStyle/>
        <a:p>
          <a:endParaRPr lang="en-US">
            <a:latin typeface="Bell MT" panose="02020503060305020303" pitchFamily="18" charset="0"/>
          </a:endParaRPr>
        </a:p>
      </dgm:t>
    </dgm:pt>
    <dgm:pt modelId="{06F5FAC9-FB76-4B11-B5B5-A16174255302}" type="sibTrans" cxnId="{8B4EDF28-63E6-4AA4-B84B-A7CE7E9F606C}">
      <dgm:prSet/>
      <dgm:spPr/>
      <dgm:t>
        <a:bodyPr/>
        <a:lstStyle/>
        <a:p>
          <a:endParaRPr lang="en-US"/>
        </a:p>
      </dgm:t>
    </dgm:pt>
    <dgm:pt modelId="{98FCC3AB-9B19-4100-9B60-7D7A64F50E93}">
      <dgm:prSet phldrT="[Text]"/>
      <dgm:spPr/>
      <dgm:t>
        <a:bodyPr/>
        <a:lstStyle/>
        <a:p>
          <a:r>
            <a:rPr lang="en-US" dirty="0">
              <a:latin typeface="Bell MT" panose="02020503060305020303" pitchFamily="18" charset="0"/>
            </a:rPr>
            <a:t>Food given after 10</a:t>
          </a:r>
          <a:r>
            <a:rPr lang="en-US" baseline="30000" dirty="0">
              <a:latin typeface="Bell MT" panose="02020503060305020303" pitchFamily="18" charset="0"/>
            </a:rPr>
            <a:t>th</a:t>
          </a:r>
          <a:r>
            <a:rPr lang="en-US" dirty="0">
              <a:latin typeface="Bell MT" panose="02020503060305020303" pitchFamily="18" charset="0"/>
            </a:rPr>
            <a:t> day</a:t>
          </a:r>
        </a:p>
      </dgm:t>
    </dgm:pt>
    <dgm:pt modelId="{A1A41A98-703D-450D-A748-5F56B3928A2D}" type="parTrans" cxnId="{1889561F-F296-49AC-B4DD-DA7D47B22177}">
      <dgm:prSet/>
      <dgm:spPr/>
      <dgm:t>
        <a:bodyPr/>
        <a:lstStyle/>
        <a:p>
          <a:endParaRPr lang="en-US">
            <a:latin typeface="Bell MT" panose="02020503060305020303" pitchFamily="18" charset="0"/>
          </a:endParaRPr>
        </a:p>
      </dgm:t>
    </dgm:pt>
    <dgm:pt modelId="{A45C5695-DCE5-4E88-99D1-F149A9DD0F88}" type="sibTrans" cxnId="{1889561F-F296-49AC-B4DD-DA7D47B22177}">
      <dgm:prSet/>
      <dgm:spPr/>
      <dgm:t>
        <a:bodyPr/>
        <a:lstStyle/>
        <a:p>
          <a:endParaRPr lang="en-US"/>
        </a:p>
      </dgm:t>
    </dgm:pt>
    <dgm:pt modelId="{2DBC6A06-A354-406F-9B30-B62F459E7AEA}" type="pres">
      <dgm:prSet presAssocID="{2D469B20-ED4F-49C6-A054-E3B7EB48EE5C}" presName="hierChild1" presStyleCnt="0">
        <dgm:presLayoutVars>
          <dgm:chPref val="1"/>
          <dgm:dir/>
          <dgm:animOne val="branch"/>
          <dgm:animLvl val="lvl"/>
          <dgm:resizeHandles/>
        </dgm:presLayoutVars>
      </dgm:prSet>
      <dgm:spPr/>
      <dgm:t>
        <a:bodyPr/>
        <a:lstStyle/>
        <a:p>
          <a:endParaRPr lang="en-US"/>
        </a:p>
      </dgm:t>
    </dgm:pt>
    <dgm:pt modelId="{8333802F-0102-4E54-9B5F-0E9ECE85A481}" type="pres">
      <dgm:prSet presAssocID="{E28CCB23-CF6F-4180-8252-C4B97AAF1343}" presName="hierRoot1" presStyleCnt="0"/>
      <dgm:spPr/>
    </dgm:pt>
    <dgm:pt modelId="{EF22F7A1-3530-40BD-91C4-77F78ED99C98}" type="pres">
      <dgm:prSet presAssocID="{E28CCB23-CF6F-4180-8252-C4B97AAF1343}" presName="composite" presStyleCnt="0"/>
      <dgm:spPr/>
    </dgm:pt>
    <dgm:pt modelId="{A7F421F5-3EC1-4D88-A7C7-97F3D8D7FC61}" type="pres">
      <dgm:prSet presAssocID="{E28CCB23-CF6F-4180-8252-C4B97AAF1343}" presName="background" presStyleLbl="node0" presStyleIdx="0" presStyleCnt="1"/>
      <dgm:spPr/>
    </dgm:pt>
    <dgm:pt modelId="{1707391B-A605-4092-BF8E-F9EBBC1731A6}" type="pres">
      <dgm:prSet presAssocID="{E28CCB23-CF6F-4180-8252-C4B97AAF1343}" presName="text" presStyleLbl="fgAcc0" presStyleIdx="0" presStyleCnt="1">
        <dgm:presLayoutVars>
          <dgm:chPref val="3"/>
        </dgm:presLayoutVars>
      </dgm:prSet>
      <dgm:spPr/>
      <dgm:t>
        <a:bodyPr/>
        <a:lstStyle/>
        <a:p>
          <a:endParaRPr lang="en-US"/>
        </a:p>
      </dgm:t>
    </dgm:pt>
    <dgm:pt modelId="{6AD02DED-11DE-48D3-A5A5-A3BD6EC452FE}" type="pres">
      <dgm:prSet presAssocID="{E28CCB23-CF6F-4180-8252-C4B97AAF1343}" presName="hierChild2" presStyleCnt="0"/>
      <dgm:spPr/>
    </dgm:pt>
    <dgm:pt modelId="{54B0F4FB-03A3-4375-93B3-68086C3C2009}" type="pres">
      <dgm:prSet presAssocID="{83350838-E28F-4658-B75A-0FE5FE2E90A1}" presName="Name10" presStyleLbl="parChTrans1D2" presStyleIdx="0" presStyleCnt="3"/>
      <dgm:spPr/>
      <dgm:t>
        <a:bodyPr/>
        <a:lstStyle/>
        <a:p>
          <a:endParaRPr lang="en-US"/>
        </a:p>
      </dgm:t>
    </dgm:pt>
    <dgm:pt modelId="{BE31A527-6A81-43D6-8501-E9BF9D4DD175}" type="pres">
      <dgm:prSet presAssocID="{F191A9A4-B27D-461B-A8C7-1144F218D068}" presName="hierRoot2" presStyleCnt="0"/>
      <dgm:spPr/>
    </dgm:pt>
    <dgm:pt modelId="{D09AD814-0E96-4998-8D59-3474D76822A9}" type="pres">
      <dgm:prSet presAssocID="{F191A9A4-B27D-461B-A8C7-1144F218D068}" presName="composite2" presStyleCnt="0"/>
      <dgm:spPr/>
    </dgm:pt>
    <dgm:pt modelId="{67CFED4A-F629-4CDC-AC98-F02CDE1A8FAC}" type="pres">
      <dgm:prSet presAssocID="{F191A9A4-B27D-461B-A8C7-1144F218D068}" presName="background2" presStyleLbl="node2" presStyleIdx="0" presStyleCnt="3"/>
      <dgm:spPr/>
    </dgm:pt>
    <dgm:pt modelId="{2C293541-7F39-428B-9A0D-610E43322863}" type="pres">
      <dgm:prSet presAssocID="{F191A9A4-B27D-461B-A8C7-1144F218D068}" presName="text2" presStyleLbl="fgAcc2" presStyleIdx="0" presStyleCnt="3">
        <dgm:presLayoutVars>
          <dgm:chPref val="3"/>
        </dgm:presLayoutVars>
      </dgm:prSet>
      <dgm:spPr/>
      <dgm:t>
        <a:bodyPr/>
        <a:lstStyle/>
        <a:p>
          <a:endParaRPr lang="en-US"/>
        </a:p>
      </dgm:t>
    </dgm:pt>
    <dgm:pt modelId="{B820425A-783C-4DDF-8368-4128D54A718E}" type="pres">
      <dgm:prSet presAssocID="{F191A9A4-B27D-461B-A8C7-1144F218D068}" presName="hierChild3" presStyleCnt="0"/>
      <dgm:spPr/>
    </dgm:pt>
    <dgm:pt modelId="{4B0CA1DC-F740-47AB-8D40-64ECC156113A}" type="pres">
      <dgm:prSet presAssocID="{F9648C33-1BCF-421F-BF04-B710203E50D5}" presName="Name17" presStyleLbl="parChTrans1D3" presStyleIdx="0" presStyleCnt="3"/>
      <dgm:spPr/>
      <dgm:t>
        <a:bodyPr/>
        <a:lstStyle/>
        <a:p>
          <a:endParaRPr lang="en-US"/>
        </a:p>
      </dgm:t>
    </dgm:pt>
    <dgm:pt modelId="{F8B7AA96-C1DB-4363-91A3-EAE08F5DFEB6}" type="pres">
      <dgm:prSet presAssocID="{9A31476B-0948-4F1C-AC1A-416399BA6C86}" presName="hierRoot3" presStyleCnt="0"/>
      <dgm:spPr/>
    </dgm:pt>
    <dgm:pt modelId="{23BEBDE3-5730-4407-B89C-606360AC41A6}" type="pres">
      <dgm:prSet presAssocID="{9A31476B-0948-4F1C-AC1A-416399BA6C86}" presName="composite3" presStyleCnt="0"/>
      <dgm:spPr/>
    </dgm:pt>
    <dgm:pt modelId="{582C5BF5-3765-42CA-8632-3FD164CEB40B}" type="pres">
      <dgm:prSet presAssocID="{9A31476B-0948-4F1C-AC1A-416399BA6C86}" presName="background3" presStyleLbl="node3" presStyleIdx="0" presStyleCnt="3"/>
      <dgm:spPr/>
    </dgm:pt>
    <dgm:pt modelId="{82558EF9-EDCA-4EAA-973B-C308C6CC50BE}" type="pres">
      <dgm:prSet presAssocID="{9A31476B-0948-4F1C-AC1A-416399BA6C86}" presName="text3" presStyleLbl="fgAcc3" presStyleIdx="0" presStyleCnt="3">
        <dgm:presLayoutVars>
          <dgm:chPref val="3"/>
        </dgm:presLayoutVars>
      </dgm:prSet>
      <dgm:spPr/>
      <dgm:t>
        <a:bodyPr/>
        <a:lstStyle/>
        <a:p>
          <a:endParaRPr lang="en-US"/>
        </a:p>
      </dgm:t>
    </dgm:pt>
    <dgm:pt modelId="{809D942E-8BA1-4949-B7C2-0D7F0C74CE9C}" type="pres">
      <dgm:prSet presAssocID="{9A31476B-0948-4F1C-AC1A-416399BA6C86}" presName="hierChild4" presStyleCnt="0"/>
      <dgm:spPr/>
    </dgm:pt>
    <dgm:pt modelId="{075D3A77-EB73-47DD-A5FB-E2A6BC9E1FC6}" type="pres">
      <dgm:prSet presAssocID="{07006238-CFDF-4A4A-8CE2-FCB8BFF02BBC}" presName="Name10" presStyleLbl="parChTrans1D2" presStyleIdx="1" presStyleCnt="3"/>
      <dgm:spPr/>
      <dgm:t>
        <a:bodyPr/>
        <a:lstStyle/>
        <a:p>
          <a:endParaRPr lang="en-US"/>
        </a:p>
      </dgm:t>
    </dgm:pt>
    <dgm:pt modelId="{F5BE840A-5443-4AB9-A080-974980C34026}" type="pres">
      <dgm:prSet presAssocID="{D3B0EDF6-86B0-4740-9B93-17B48BC433E3}" presName="hierRoot2" presStyleCnt="0"/>
      <dgm:spPr/>
    </dgm:pt>
    <dgm:pt modelId="{10721B22-D50D-4CE7-B8DF-3493A4262CFC}" type="pres">
      <dgm:prSet presAssocID="{D3B0EDF6-86B0-4740-9B93-17B48BC433E3}" presName="composite2" presStyleCnt="0"/>
      <dgm:spPr/>
    </dgm:pt>
    <dgm:pt modelId="{52E49C10-0E9A-49F6-8B32-70397BE1D18E}" type="pres">
      <dgm:prSet presAssocID="{D3B0EDF6-86B0-4740-9B93-17B48BC433E3}" presName="background2" presStyleLbl="node2" presStyleIdx="1" presStyleCnt="3"/>
      <dgm:spPr/>
    </dgm:pt>
    <dgm:pt modelId="{07A4B54B-C21C-4337-A947-E461F073E25D}" type="pres">
      <dgm:prSet presAssocID="{D3B0EDF6-86B0-4740-9B93-17B48BC433E3}" presName="text2" presStyleLbl="fgAcc2" presStyleIdx="1" presStyleCnt="3">
        <dgm:presLayoutVars>
          <dgm:chPref val="3"/>
        </dgm:presLayoutVars>
      </dgm:prSet>
      <dgm:spPr/>
      <dgm:t>
        <a:bodyPr/>
        <a:lstStyle/>
        <a:p>
          <a:endParaRPr lang="en-US"/>
        </a:p>
      </dgm:t>
    </dgm:pt>
    <dgm:pt modelId="{D2E09920-F004-49C9-8D71-B85C5E35E380}" type="pres">
      <dgm:prSet presAssocID="{D3B0EDF6-86B0-4740-9B93-17B48BC433E3}" presName="hierChild3" presStyleCnt="0"/>
      <dgm:spPr/>
    </dgm:pt>
    <dgm:pt modelId="{2A7453D1-F10E-471F-A3D7-A77D9FFD653D}" type="pres">
      <dgm:prSet presAssocID="{253A4337-D6FC-4DF1-86B7-D1D9933ED51A}" presName="Name17" presStyleLbl="parChTrans1D3" presStyleIdx="1" presStyleCnt="3"/>
      <dgm:spPr/>
      <dgm:t>
        <a:bodyPr/>
        <a:lstStyle/>
        <a:p>
          <a:endParaRPr lang="en-US"/>
        </a:p>
      </dgm:t>
    </dgm:pt>
    <dgm:pt modelId="{36FBA7FC-236E-490D-B5B5-AD674E0D4650}" type="pres">
      <dgm:prSet presAssocID="{D70F36A1-3ECC-436F-9B56-DDA87BF32D93}" presName="hierRoot3" presStyleCnt="0"/>
      <dgm:spPr/>
    </dgm:pt>
    <dgm:pt modelId="{652C6955-07A1-4488-B98A-CAAC605D817F}" type="pres">
      <dgm:prSet presAssocID="{D70F36A1-3ECC-436F-9B56-DDA87BF32D93}" presName="composite3" presStyleCnt="0"/>
      <dgm:spPr/>
    </dgm:pt>
    <dgm:pt modelId="{828BD56A-7D96-4C92-899B-B2434B90717F}" type="pres">
      <dgm:prSet presAssocID="{D70F36A1-3ECC-436F-9B56-DDA87BF32D93}" presName="background3" presStyleLbl="node3" presStyleIdx="1" presStyleCnt="3"/>
      <dgm:spPr/>
    </dgm:pt>
    <dgm:pt modelId="{04E8E7E5-0F54-401B-B0CF-C4304DA365D7}" type="pres">
      <dgm:prSet presAssocID="{D70F36A1-3ECC-436F-9B56-DDA87BF32D93}" presName="text3" presStyleLbl="fgAcc3" presStyleIdx="1" presStyleCnt="3">
        <dgm:presLayoutVars>
          <dgm:chPref val="3"/>
        </dgm:presLayoutVars>
      </dgm:prSet>
      <dgm:spPr/>
      <dgm:t>
        <a:bodyPr/>
        <a:lstStyle/>
        <a:p>
          <a:endParaRPr lang="en-US"/>
        </a:p>
      </dgm:t>
    </dgm:pt>
    <dgm:pt modelId="{ADBF1166-998B-41B2-9253-6060DD944544}" type="pres">
      <dgm:prSet presAssocID="{D70F36A1-3ECC-436F-9B56-DDA87BF32D93}" presName="hierChild4" presStyleCnt="0"/>
      <dgm:spPr/>
    </dgm:pt>
    <dgm:pt modelId="{6E7CC199-6587-4C4B-AD0E-73D582E79304}" type="pres">
      <dgm:prSet presAssocID="{0103D3C4-9729-48E6-9139-999C64B90436}" presName="Name10" presStyleLbl="parChTrans1D2" presStyleIdx="2" presStyleCnt="3"/>
      <dgm:spPr/>
      <dgm:t>
        <a:bodyPr/>
        <a:lstStyle/>
        <a:p>
          <a:endParaRPr lang="en-US"/>
        </a:p>
      </dgm:t>
    </dgm:pt>
    <dgm:pt modelId="{C93F90CE-3058-440C-B8B3-8C3587FDA043}" type="pres">
      <dgm:prSet presAssocID="{137F682E-536C-4052-9137-9EB3890041DF}" presName="hierRoot2" presStyleCnt="0"/>
      <dgm:spPr/>
    </dgm:pt>
    <dgm:pt modelId="{57444BC2-632A-416D-AFEE-9B51AD0438A3}" type="pres">
      <dgm:prSet presAssocID="{137F682E-536C-4052-9137-9EB3890041DF}" presName="composite2" presStyleCnt="0"/>
      <dgm:spPr/>
    </dgm:pt>
    <dgm:pt modelId="{5DF6CE4B-5713-44C7-800C-2FF7A769D2FA}" type="pres">
      <dgm:prSet presAssocID="{137F682E-536C-4052-9137-9EB3890041DF}" presName="background2" presStyleLbl="node2" presStyleIdx="2" presStyleCnt="3"/>
      <dgm:spPr/>
    </dgm:pt>
    <dgm:pt modelId="{55BB609D-1088-4435-83F6-735516EA5776}" type="pres">
      <dgm:prSet presAssocID="{137F682E-536C-4052-9137-9EB3890041DF}" presName="text2" presStyleLbl="fgAcc2" presStyleIdx="2" presStyleCnt="3">
        <dgm:presLayoutVars>
          <dgm:chPref val="3"/>
        </dgm:presLayoutVars>
      </dgm:prSet>
      <dgm:spPr/>
      <dgm:t>
        <a:bodyPr/>
        <a:lstStyle/>
        <a:p>
          <a:endParaRPr lang="en-US"/>
        </a:p>
      </dgm:t>
    </dgm:pt>
    <dgm:pt modelId="{97A3A58C-ABFA-410E-A2FC-78E0138BE5BA}" type="pres">
      <dgm:prSet presAssocID="{137F682E-536C-4052-9137-9EB3890041DF}" presName="hierChild3" presStyleCnt="0"/>
      <dgm:spPr/>
    </dgm:pt>
    <dgm:pt modelId="{E5F77785-015A-4EDE-821F-643C18B19CD4}" type="pres">
      <dgm:prSet presAssocID="{A1A41A98-703D-450D-A748-5F56B3928A2D}" presName="Name17" presStyleLbl="parChTrans1D3" presStyleIdx="2" presStyleCnt="3"/>
      <dgm:spPr/>
      <dgm:t>
        <a:bodyPr/>
        <a:lstStyle/>
        <a:p>
          <a:endParaRPr lang="en-US"/>
        </a:p>
      </dgm:t>
    </dgm:pt>
    <dgm:pt modelId="{4BC14883-B5D9-46ED-B216-AC4852BBFE64}" type="pres">
      <dgm:prSet presAssocID="{98FCC3AB-9B19-4100-9B60-7D7A64F50E93}" presName="hierRoot3" presStyleCnt="0"/>
      <dgm:spPr/>
    </dgm:pt>
    <dgm:pt modelId="{6A1316C1-6530-4B45-A1C0-181F66910DC4}" type="pres">
      <dgm:prSet presAssocID="{98FCC3AB-9B19-4100-9B60-7D7A64F50E93}" presName="composite3" presStyleCnt="0"/>
      <dgm:spPr/>
    </dgm:pt>
    <dgm:pt modelId="{EB77EF90-3169-4CB4-97E3-E49D6A129C4B}" type="pres">
      <dgm:prSet presAssocID="{98FCC3AB-9B19-4100-9B60-7D7A64F50E93}" presName="background3" presStyleLbl="node3" presStyleIdx="2" presStyleCnt="3"/>
      <dgm:spPr/>
    </dgm:pt>
    <dgm:pt modelId="{A1A97E31-4357-415E-987D-5DB96F036272}" type="pres">
      <dgm:prSet presAssocID="{98FCC3AB-9B19-4100-9B60-7D7A64F50E93}" presName="text3" presStyleLbl="fgAcc3" presStyleIdx="2" presStyleCnt="3">
        <dgm:presLayoutVars>
          <dgm:chPref val="3"/>
        </dgm:presLayoutVars>
      </dgm:prSet>
      <dgm:spPr/>
      <dgm:t>
        <a:bodyPr/>
        <a:lstStyle/>
        <a:p>
          <a:endParaRPr lang="en-US"/>
        </a:p>
      </dgm:t>
    </dgm:pt>
    <dgm:pt modelId="{CAF13BE7-5780-4F45-A675-7CB3666D2DF6}" type="pres">
      <dgm:prSet presAssocID="{98FCC3AB-9B19-4100-9B60-7D7A64F50E93}" presName="hierChild4" presStyleCnt="0"/>
      <dgm:spPr/>
    </dgm:pt>
  </dgm:ptLst>
  <dgm:cxnLst>
    <dgm:cxn modelId="{5FF240AF-8C85-47F8-A27D-1DE3087BC4E7}" type="presOf" srcId="{E28CCB23-CF6F-4180-8252-C4B97AAF1343}" destId="{1707391B-A605-4092-BF8E-F9EBBC1731A6}" srcOrd="0" destOrd="0" presId="urn:microsoft.com/office/officeart/2005/8/layout/hierarchy1"/>
    <dgm:cxn modelId="{037FB9E6-08EC-4001-8F33-3CA519A1819D}" type="presOf" srcId="{137F682E-536C-4052-9137-9EB3890041DF}" destId="{55BB609D-1088-4435-83F6-735516EA5776}" srcOrd="0" destOrd="0" presId="urn:microsoft.com/office/officeart/2005/8/layout/hierarchy1"/>
    <dgm:cxn modelId="{D7884856-60D8-4CBE-A373-F0D43582A8B7}" type="presOf" srcId="{0103D3C4-9729-48E6-9139-999C64B90436}" destId="{6E7CC199-6587-4C4B-AD0E-73D582E79304}" srcOrd="0" destOrd="0" presId="urn:microsoft.com/office/officeart/2005/8/layout/hierarchy1"/>
    <dgm:cxn modelId="{B18EEEFC-1F96-4926-947A-50A36C8DC0EB}" type="presOf" srcId="{07006238-CFDF-4A4A-8CE2-FCB8BFF02BBC}" destId="{075D3A77-EB73-47DD-A5FB-E2A6BC9E1FC6}" srcOrd="0" destOrd="0" presId="urn:microsoft.com/office/officeart/2005/8/layout/hierarchy1"/>
    <dgm:cxn modelId="{D7E50EF9-1ABF-4A01-9E0F-CFBD850B928D}" type="presOf" srcId="{9A31476B-0948-4F1C-AC1A-416399BA6C86}" destId="{82558EF9-EDCA-4EAA-973B-C308C6CC50BE}" srcOrd="0" destOrd="0" presId="urn:microsoft.com/office/officeart/2005/8/layout/hierarchy1"/>
    <dgm:cxn modelId="{5A597BB6-AED3-4A8E-8D83-A8EF144B4D1A}" type="presOf" srcId="{D70F36A1-3ECC-436F-9B56-DDA87BF32D93}" destId="{04E8E7E5-0F54-401B-B0CF-C4304DA365D7}" srcOrd="0" destOrd="0" presId="urn:microsoft.com/office/officeart/2005/8/layout/hierarchy1"/>
    <dgm:cxn modelId="{9820C261-FF4E-48A9-8C26-8C99838EA702}" srcId="{F191A9A4-B27D-461B-A8C7-1144F218D068}" destId="{9A31476B-0948-4F1C-AC1A-416399BA6C86}" srcOrd="0" destOrd="0" parTransId="{F9648C33-1BCF-421F-BF04-B710203E50D5}" sibTransId="{B4252CD6-6B4F-491F-9B1B-8CA9E3D2AB0E}"/>
    <dgm:cxn modelId="{82D7BDBC-59AA-4534-AE12-85013DEFDF8E}" type="presOf" srcId="{F191A9A4-B27D-461B-A8C7-1144F218D068}" destId="{2C293541-7F39-428B-9A0D-610E43322863}" srcOrd="0" destOrd="0" presId="urn:microsoft.com/office/officeart/2005/8/layout/hierarchy1"/>
    <dgm:cxn modelId="{0B6000AB-434E-4405-BDEC-15B9B523D748}" type="presOf" srcId="{A1A41A98-703D-450D-A748-5F56B3928A2D}" destId="{E5F77785-015A-4EDE-821F-643C18B19CD4}" srcOrd="0" destOrd="0" presId="urn:microsoft.com/office/officeart/2005/8/layout/hierarchy1"/>
    <dgm:cxn modelId="{8B4EDF28-63E6-4AA4-B84B-A7CE7E9F606C}" srcId="{E28CCB23-CF6F-4180-8252-C4B97AAF1343}" destId="{137F682E-536C-4052-9137-9EB3890041DF}" srcOrd="2" destOrd="0" parTransId="{0103D3C4-9729-48E6-9139-999C64B90436}" sibTransId="{06F5FAC9-FB76-4B11-B5B5-A16174255302}"/>
    <dgm:cxn modelId="{480F6584-0F3F-44D9-B7D0-5C0CD06993EA}" type="presOf" srcId="{2D469B20-ED4F-49C6-A054-E3B7EB48EE5C}" destId="{2DBC6A06-A354-406F-9B30-B62F459E7AEA}" srcOrd="0" destOrd="0" presId="urn:microsoft.com/office/officeart/2005/8/layout/hierarchy1"/>
    <dgm:cxn modelId="{A7842594-2052-4B70-84A5-ACB21F4A4284}" srcId="{2D469B20-ED4F-49C6-A054-E3B7EB48EE5C}" destId="{E28CCB23-CF6F-4180-8252-C4B97AAF1343}" srcOrd="0" destOrd="0" parTransId="{3C87F99E-33BD-4AD4-BA04-53514C3E3DD1}" sibTransId="{A7300A97-30FC-473A-A2C3-A5290CFE31E2}"/>
    <dgm:cxn modelId="{96D8E362-94F2-4E9E-AD88-D5DEE5160362}" type="presOf" srcId="{98FCC3AB-9B19-4100-9B60-7D7A64F50E93}" destId="{A1A97E31-4357-415E-987D-5DB96F036272}" srcOrd="0" destOrd="0" presId="urn:microsoft.com/office/officeart/2005/8/layout/hierarchy1"/>
    <dgm:cxn modelId="{476F4F4C-42A9-4B68-AFC2-9B66885C2907}" srcId="{D3B0EDF6-86B0-4740-9B93-17B48BC433E3}" destId="{D70F36A1-3ECC-436F-9B56-DDA87BF32D93}" srcOrd="0" destOrd="0" parTransId="{253A4337-D6FC-4DF1-86B7-D1D9933ED51A}" sibTransId="{84638C0B-881D-4AAB-AFF8-87B1D48A5574}"/>
    <dgm:cxn modelId="{3D02F36D-73C4-417A-A41A-C16745227DC5}" type="presOf" srcId="{D3B0EDF6-86B0-4740-9B93-17B48BC433E3}" destId="{07A4B54B-C21C-4337-A947-E461F073E25D}" srcOrd="0" destOrd="0" presId="urn:microsoft.com/office/officeart/2005/8/layout/hierarchy1"/>
    <dgm:cxn modelId="{8DDC0F99-BBD8-4F5A-9568-AB81472D387A}" srcId="{E28CCB23-CF6F-4180-8252-C4B97AAF1343}" destId="{F191A9A4-B27D-461B-A8C7-1144F218D068}" srcOrd="0" destOrd="0" parTransId="{83350838-E28F-4658-B75A-0FE5FE2E90A1}" sibTransId="{5E4A55BF-6406-4DE6-8D2B-A1B6B82A87EC}"/>
    <dgm:cxn modelId="{4AC7886C-5D03-4B26-BAAE-E9F133556177}" type="presOf" srcId="{253A4337-D6FC-4DF1-86B7-D1D9933ED51A}" destId="{2A7453D1-F10E-471F-A3D7-A77D9FFD653D}" srcOrd="0" destOrd="0" presId="urn:microsoft.com/office/officeart/2005/8/layout/hierarchy1"/>
    <dgm:cxn modelId="{8480F1FD-2C4E-45BF-A553-85E0A8E4110A}" srcId="{E28CCB23-CF6F-4180-8252-C4B97AAF1343}" destId="{D3B0EDF6-86B0-4740-9B93-17B48BC433E3}" srcOrd="1" destOrd="0" parTransId="{07006238-CFDF-4A4A-8CE2-FCB8BFF02BBC}" sibTransId="{24890F46-636C-4FBA-B6BD-3CE89C01CDB4}"/>
    <dgm:cxn modelId="{492F50C4-DEDD-4E11-97EF-816BA3558BF1}" type="presOf" srcId="{F9648C33-1BCF-421F-BF04-B710203E50D5}" destId="{4B0CA1DC-F740-47AB-8D40-64ECC156113A}" srcOrd="0" destOrd="0" presId="urn:microsoft.com/office/officeart/2005/8/layout/hierarchy1"/>
    <dgm:cxn modelId="{4009D59B-862E-415F-B3FE-1409B8A73356}" type="presOf" srcId="{83350838-E28F-4658-B75A-0FE5FE2E90A1}" destId="{54B0F4FB-03A3-4375-93B3-68086C3C2009}" srcOrd="0" destOrd="0" presId="urn:microsoft.com/office/officeart/2005/8/layout/hierarchy1"/>
    <dgm:cxn modelId="{1889561F-F296-49AC-B4DD-DA7D47B22177}" srcId="{137F682E-536C-4052-9137-9EB3890041DF}" destId="{98FCC3AB-9B19-4100-9B60-7D7A64F50E93}" srcOrd="0" destOrd="0" parTransId="{A1A41A98-703D-450D-A748-5F56B3928A2D}" sibTransId="{A45C5695-DCE5-4E88-99D1-F149A9DD0F88}"/>
    <dgm:cxn modelId="{9B717FD4-8869-4D1C-990A-240C069E21A6}" type="presParOf" srcId="{2DBC6A06-A354-406F-9B30-B62F459E7AEA}" destId="{8333802F-0102-4E54-9B5F-0E9ECE85A481}" srcOrd="0" destOrd="0" presId="urn:microsoft.com/office/officeart/2005/8/layout/hierarchy1"/>
    <dgm:cxn modelId="{02872185-72FE-494F-84DF-C4CDFB932307}" type="presParOf" srcId="{8333802F-0102-4E54-9B5F-0E9ECE85A481}" destId="{EF22F7A1-3530-40BD-91C4-77F78ED99C98}" srcOrd="0" destOrd="0" presId="urn:microsoft.com/office/officeart/2005/8/layout/hierarchy1"/>
    <dgm:cxn modelId="{9ADBCDB3-405C-4DAF-B940-A514878C294C}" type="presParOf" srcId="{EF22F7A1-3530-40BD-91C4-77F78ED99C98}" destId="{A7F421F5-3EC1-4D88-A7C7-97F3D8D7FC61}" srcOrd="0" destOrd="0" presId="urn:microsoft.com/office/officeart/2005/8/layout/hierarchy1"/>
    <dgm:cxn modelId="{BF4AC9FF-EBC0-4D47-830A-5050A342FD5C}" type="presParOf" srcId="{EF22F7A1-3530-40BD-91C4-77F78ED99C98}" destId="{1707391B-A605-4092-BF8E-F9EBBC1731A6}" srcOrd="1" destOrd="0" presId="urn:microsoft.com/office/officeart/2005/8/layout/hierarchy1"/>
    <dgm:cxn modelId="{8D333F5B-2FE9-4C7A-A80F-D5AD012EA693}" type="presParOf" srcId="{8333802F-0102-4E54-9B5F-0E9ECE85A481}" destId="{6AD02DED-11DE-48D3-A5A5-A3BD6EC452FE}" srcOrd="1" destOrd="0" presId="urn:microsoft.com/office/officeart/2005/8/layout/hierarchy1"/>
    <dgm:cxn modelId="{638D4C6A-C2E6-4C6D-BBED-7DB87078EF4E}" type="presParOf" srcId="{6AD02DED-11DE-48D3-A5A5-A3BD6EC452FE}" destId="{54B0F4FB-03A3-4375-93B3-68086C3C2009}" srcOrd="0" destOrd="0" presId="urn:microsoft.com/office/officeart/2005/8/layout/hierarchy1"/>
    <dgm:cxn modelId="{A117FD03-A995-4F31-B281-D4744C7FA601}" type="presParOf" srcId="{6AD02DED-11DE-48D3-A5A5-A3BD6EC452FE}" destId="{BE31A527-6A81-43D6-8501-E9BF9D4DD175}" srcOrd="1" destOrd="0" presId="urn:microsoft.com/office/officeart/2005/8/layout/hierarchy1"/>
    <dgm:cxn modelId="{470C2EEB-05AC-4356-A32C-4C66F823E843}" type="presParOf" srcId="{BE31A527-6A81-43D6-8501-E9BF9D4DD175}" destId="{D09AD814-0E96-4998-8D59-3474D76822A9}" srcOrd="0" destOrd="0" presId="urn:microsoft.com/office/officeart/2005/8/layout/hierarchy1"/>
    <dgm:cxn modelId="{CDA48BA2-75A9-4EFD-BC99-6E92BE2A168A}" type="presParOf" srcId="{D09AD814-0E96-4998-8D59-3474D76822A9}" destId="{67CFED4A-F629-4CDC-AC98-F02CDE1A8FAC}" srcOrd="0" destOrd="0" presId="urn:microsoft.com/office/officeart/2005/8/layout/hierarchy1"/>
    <dgm:cxn modelId="{A17D32C4-AF52-48F7-A193-21EE92CB45BC}" type="presParOf" srcId="{D09AD814-0E96-4998-8D59-3474D76822A9}" destId="{2C293541-7F39-428B-9A0D-610E43322863}" srcOrd="1" destOrd="0" presId="urn:microsoft.com/office/officeart/2005/8/layout/hierarchy1"/>
    <dgm:cxn modelId="{48B978C4-E68D-4BAE-853C-4B345572AF31}" type="presParOf" srcId="{BE31A527-6A81-43D6-8501-E9BF9D4DD175}" destId="{B820425A-783C-4DDF-8368-4128D54A718E}" srcOrd="1" destOrd="0" presId="urn:microsoft.com/office/officeart/2005/8/layout/hierarchy1"/>
    <dgm:cxn modelId="{5C47A1C6-B83F-40B1-8D45-DED55CB31062}" type="presParOf" srcId="{B820425A-783C-4DDF-8368-4128D54A718E}" destId="{4B0CA1DC-F740-47AB-8D40-64ECC156113A}" srcOrd="0" destOrd="0" presId="urn:microsoft.com/office/officeart/2005/8/layout/hierarchy1"/>
    <dgm:cxn modelId="{EB3B42E8-2F6B-4492-8D23-6EF0A330E6FC}" type="presParOf" srcId="{B820425A-783C-4DDF-8368-4128D54A718E}" destId="{F8B7AA96-C1DB-4363-91A3-EAE08F5DFEB6}" srcOrd="1" destOrd="0" presId="urn:microsoft.com/office/officeart/2005/8/layout/hierarchy1"/>
    <dgm:cxn modelId="{274C86D3-ABDC-4E9C-BD5C-B3FD843B81D5}" type="presParOf" srcId="{F8B7AA96-C1DB-4363-91A3-EAE08F5DFEB6}" destId="{23BEBDE3-5730-4407-B89C-606360AC41A6}" srcOrd="0" destOrd="0" presId="urn:microsoft.com/office/officeart/2005/8/layout/hierarchy1"/>
    <dgm:cxn modelId="{502487DA-C6CF-410A-AEDF-8DB8DE7D8A92}" type="presParOf" srcId="{23BEBDE3-5730-4407-B89C-606360AC41A6}" destId="{582C5BF5-3765-42CA-8632-3FD164CEB40B}" srcOrd="0" destOrd="0" presId="urn:microsoft.com/office/officeart/2005/8/layout/hierarchy1"/>
    <dgm:cxn modelId="{4CED01B4-F61C-42A4-BC23-5CF545325696}" type="presParOf" srcId="{23BEBDE3-5730-4407-B89C-606360AC41A6}" destId="{82558EF9-EDCA-4EAA-973B-C308C6CC50BE}" srcOrd="1" destOrd="0" presId="urn:microsoft.com/office/officeart/2005/8/layout/hierarchy1"/>
    <dgm:cxn modelId="{96694716-B16C-437E-9EC9-6FFB313D5902}" type="presParOf" srcId="{F8B7AA96-C1DB-4363-91A3-EAE08F5DFEB6}" destId="{809D942E-8BA1-4949-B7C2-0D7F0C74CE9C}" srcOrd="1" destOrd="0" presId="urn:microsoft.com/office/officeart/2005/8/layout/hierarchy1"/>
    <dgm:cxn modelId="{2F5F7DDE-5A61-47D6-9743-B19AE773185A}" type="presParOf" srcId="{6AD02DED-11DE-48D3-A5A5-A3BD6EC452FE}" destId="{075D3A77-EB73-47DD-A5FB-E2A6BC9E1FC6}" srcOrd="2" destOrd="0" presId="urn:microsoft.com/office/officeart/2005/8/layout/hierarchy1"/>
    <dgm:cxn modelId="{0289C9D4-D399-42FB-9D9B-1DE423B56397}" type="presParOf" srcId="{6AD02DED-11DE-48D3-A5A5-A3BD6EC452FE}" destId="{F5BE840A-5443-4AB9-A080-974980C34026}" srcOrd="3" destOrd="0" presId="urn:microsoft.com/office/officeart/2005/8/layout/hierarchy1"/>
    <dgm:cxn modelId="{972D7AD3-5C57-4B88-8FB9-BEA1517CE83B}" type="presParOf" srcId="{F5BE840A-5443-4AB9-A080-974980C34026}" destId="{10721B22-D50D-4CE7-B8DF-3493A4262CFC}" srcOrd="0" destOrd="0" presId="urn:microsoft.com/office/officeart/2005/8/layout/hierarchy1"/>
    <dgm:cxn modelId="{ED8A6534-EA3F-48D8-83FA-35BFFCE268A8}" type="presParOf" srcId="{10721B22-D50D-4CE7-B8DF-3493A4262CFC}" destId="{52E49C10-0E9A-49F6-8B32-70397BE1D18E}" srcOrd="0" destOrd="0" presId="urn:microsoft.com/office/officeart/2005/8/layout/hierarchy1"/>
    <dgm:cxn modelId="{81E2D516-B79C-47BC-9286-1A4317FC83EC}" type="presParOf" srcId="{10721B22-D50D-4CE7-B8DF-3493A4262CFC}" destId="{07A4B54B-C21C-4337-A947-E461F073E25D}" srcOrd="1" destOrd="0" presId="urn:microsoft.com/office/officeart/2005/8/layout/hierarchy1"/>
    <dgm:cxn modelId="{837C21F9-E454-40A7-839B-4187E8DA7B69}" type="presParOf" srcId="{F5BE840A-5443-4AB9-A080-974980C34026}" destId="{D2E09920-F004-49C9-8D71-B85C5E35E380}" srcOrd="1" destOrd="0" presId="urn:microsoft.com/office/officeart/2005/8/layout/hierarchy1"/>
    <dgm:cxn modelId="{1D8D781B-275B-466F-B92D-47E55EF37567}" type="presParOf" srcId="{D2E09920-F004-49C9-8D71-B85C5E35E380}" destId="{2A7453D1-F10E-471F-A3D7-A77D9FFD653D}" srcOrd="0" destOrd="0" presId="urn:microsoft.com/office/officeart/2005/8/layout/hierarchy1"/>
    <dgm:cxn modelId="{B689F02D-A1F3-474F-ABBD-6A519A7CBA7A}" type="presParOf" srcId="{D2E09920-F004-49C9-8D71-B85C5E35E380}" destId="{36FBA7FC-236E-490D-B5B5-AD674E0D4650}" srcOrd="1" destOrd="0" presId="urn:microsoft.com/office/officeart/2005/8/layout/hierarchy1"/>
    <dgm:cxn modelId="{2F31317C-75DF-4613-9776-83519374228C}" type="presParOf" srcId="{36FBA7FC-236E-490D-B5B5-AD674E0D4650}" destId="{652C6955-07A1-4488-B98A-CAAC605D817F}" srcOrd="0" destOrd="0" presId="urn:microsoft.com/office/officeart/2005/8/layout/hierarchy1"/>
    <dgm:cxn modelId="{6638D598-578E-4E8B-9FA3-B553D6FF0EA3}" type="presParOf" srcId="{652C6955-07A1-4488-B98A-CAAC605D817F}" destId="{828BD56A-7D96-4C92-899B-B2434B90717F}" srcOrd="0" destOrd="0" presId="urn:microsoft.com/office/officeart/2005/8/layout/hierarchy1"/>
    <dgm:cxn modelId="{17E7AD8C-BA5D-42E6-9B68-99D8134C5BBF}" type="presParOf" srcId="{652C6955-07A1-4488-B98A-CAAC605D817F}" destId="{04E8E7E5-0F54-401B-B0CF-C4304DA365D7}" srcOrd="1" destOrd="0" presId="urn:microsoft.com/office/officeart/2005/8/layout/hierarchy1"/>
    <dgm:cxn modelId="{F3621C59-8FDC-49CA-8243-3DE8C04503C9}" type="presParOf" srcId="{36FBA7FC-236E-490D-B5B5-AD674E0D4650}" destId="{ADBF1166-998B-41B2-9253-6060DD944544}" srcOrd="1" destOrd="0" presId="urn:microsoft.com/office/officeart/2005/8/layout/hierarchy1"/>
    <dgm:cxn modelId="{B0E5F593-D198-46EF-B984-13D778E30214}" type="presParOf" srcId="{6AD02DED-11DE-48D3-A5A5-A3BD6EC452FE}" destId="{6E7CC199-6587-4C4B-AD0E-73D582E79304}" srcOrd="4" destOrd="0" presId="urn:microsoft.com/office/officeart/2005/8/layout/hierarchy1"/>
    <dgm:cxn modelId="{B839C19C-82ED-474A-9451-6C588E082A9B}" type="presParOf" srcId="{6AD02DED-11DE-48D3-A5A5-A3BD6EC452FE}" destId="{C93F90CE-3058-440C-B8B3-8C3587FDA043}" srcOrd="5" destOrd="0" presId="urn:microsoft.com/office/officeart/2005/8/layout/hierarchy1"/>
    <dgm:cxn modelId="{F6706909-4AC5-43BB-B3B3-768A8141FB4E}" type="presParOf" srcId="{C93F90CE-3058-440C-B8B3-8C3587FDA043}" destId="{57444BC2-632A-416D-AFEE-9B51AD0438A3}" srcOrd="0" destOrd="0" presId="urn:microsoft.com/office/officeart/2005/8/layout/hierarchy1"/>
    <dgm:cxn modelId="{7EBDAC67-688A-4C83-A275-14CED2E63B7F}" type="presParOf" srcId="{57444BC2-632A-416D-AFEE-9B51AD0438A3}" destId="{5DF6CE4B-5713-44C7-800C-2FF7A769D2FA}" srcOrd="0" destOrd="0" presId="urn:microsoft.com/office/officeart/2005/8/layout/hierarchy1"/>
    <dgm:cxn modelId="{95B69B0B-252F-4AEB-A604-D80B86AA4460}" type="presParOf" srcId="{57444BC2-632A-416D-AFEE-9B51AD0438A3}" destId="{55BB609D-1088-4435-83F6-735516EA5776}" srcOrd="1" destOrd="0" presId="urn:microsoft.com/office/officeart/2005/8/layout/hierarchy1"/>
    <dgm:cxn modelId="{07CC32E4-6DBE-4ED8-A6C2-3E22D7D047A4}" type="presParOf" srcId="{C93F90CE-3058-440C-B8B3-8C3587FDA043}" destId="{97A3A58C-ABFA-410E-A2FC-78E0138BE5BA}" srcOrd="1" destOrd="0" presId="urn:microsoft.com/office/officeart/2005/8/layout/hierarchy1"/>
    <dgm:cxn modelId="{BE0A1008-4243-49C6-96C1-D73B47CF8056}" type="presParOf" srcId="{97A3A58C-ABFA-410E-A2FC-78E0138BE5BA}" destId="{E5F77785-015A-4EDE-821F-643C18B19CD4}" srcOrd="0" destOrd="0" presId="urn:microsoft.com/office/officeart/2005/8/layout/hierarchy1"/>
    <dgm:cxn modelId="{13F0062C-26F3-4EBA-87A2-0492884BB87D}" type="presParOf" srcId="{97A3A58C-ABFA-410E-A2FC-78E0138BE5BA}" destId="{4BC14883-B5D9-46ED-B216-AC4852BBFE64}" srcOrd="1" destOrd="0" presId="urn:microsoft.com/office/officeart/2005/8/layout/hierarchy1"/>
    <dgm:cxn modelId="{892A163C-1883-4D3B-AEDC-F015CFABEAD3}" type="presParOf" srcId="{4BC14883-B5D9-46ED-B216-AC4852BBFE64}" destId="{6A1316C1-6530-4B45-A1C0-181F66910DC4}" srcOrd="0" destOrd="0" presId="urn:microsoft.com/office/officeart/2005/8/layout/hierarchy1"/>
    <dgm:cxn modelId="{F9A378EE-DA2F-4BAD-85E5-166E53274327}" type="presParOf" srcId="{6A1316C1-6530-4B45-A1C0-181F66910DC4}" destId="{EB77EF90-3169-4CB4-97E3-E49D6A129C4B}" srcOrd="0" destOrd="0" presId="urn:microsoft.com/office/officeart/2005/8/layout/hierarchy1"/>
    <dgm:cxn modelId="{BF1DBB39-CD39-4B45-9ABF-BFE3B910CC87}" type="presParOf" srcId="{6A1316C1-6530-4B45-A1C0-181F66910DC4}" destId="{A1A97E31-4357-415E-987D-5DB96F036272}" srcOrd="1" destOrd="0" presId="urn:microsoft.com/office/officeart/2005/8/layout/hierarchy1"/>
    <dgm:cxn modelId="{C6616863-8584-4771-BC82-3F8458D7ECBB}" type="presParOf" srcId="{4BC14883-B5D9-46ED-B216-AC4852BBFE64}" destId="{CAF13BE7-5780-4F45-A675-7CB3666D2DF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1668F7-0D68-437E-B9BE-6183A22E53A7}"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081E8169-5AF8-41FD-A84C-6A2E72A3CF32}">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latin typeface="Bell MT" panose="02020503060305020303" pitchFamily="18" charset="0"/>
            </a:rPr>
            <a:t>Group 1</a:t>
          </a:r>
        </a:p>
      </dgm:t>
    </dgm:pt>
    <dgm:pt modelId="{39FF0AE2-5D28-49EF-AC60-6E63216E4628}" type="parTrans" cxnId="{C2AC7C44-BC40-4D36-91A1-14E85F5D0FE0}">
      <dgm:prSet/>
      <dgm:spPr/>
      <dgm:t>
        <a:bodyPr/>
        <a:lstStyle/>
        <a:p>
          <a:endParaRPr lang="en-US"/>
        </a:p>
      </dgm:t>
    </dgm:pt>
    <dgm:pt modelId="{48F8DFAA-29BF-454D-BFE9-C2CB650664FC}" type="sibTrans" cxnId="{C2AC7C44-BC40-4D36-91A1-14E85F5D0FE0}">
      <dgm:prSet/>
      <dgm:spPr/>
      <dgm:t>
        <a:bodyPr/>
        <a:lstStyle/>
        <a:p>
          <a:endParaRPr lang="en-US"/>
        </a:p>
      </dgm:t>
    </dgm:pt>
    <dgm:pt modelId="{970CE91F-5555-466D-A2BA-135112379E0E}">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latin typeface="Bell MT" panose="02020503060305020303" pitchFamily="18" charset="0"/>
            </a:rPr>
            <a:t>Learned the maze</a:t>
          </a:r>
        </a:p>
      </dgm:t>
    </dgm:pt>
    <dgm:pt modelId="{0497BFA5-30DD-49A3-ADF3-B8829D64BBE9}" type="parTrans" cxnId="{876DF302-C9F1-42CA-A369-5D2CE756D727}">
      <dgm:prSet/>
      <dgm:spPr/>
      <dgm:t>
        <a:bodyPr/>
        <a:lstStyle/>
        <a:p>
          <a:endParaRPr lang="en-US"/>
        </a:p>
      </dgm:t>
    </dgm:pt>
    <dgm:pt modelId="{790BC20C-97D7-4C5D-B37C-AA24CCA60EA9}" type="sibTrans" cxnId="{876DF302-C9F1-42CA-A369-5D2CE756D727}">
      <dgm:prSet/>
      <dgm:spPr/>
      <dgm:t>
        <a:bodyPr/>
        <a:lstStyle/>
        <a:p>
          <a:endParaRPr lang="en-US"/>
        </a:p>
      </dgm:t>
    </dgm:pt>
    <dgm:pt modelId="{3CB9283E-4C68-428C-A706-2692912C92D8}">
      <dgm:prSet phldrT="[Text]">
        <dgm:style>
          <a:lnRef idx="2">
            <a:schemeClr val="accent5"/>
          </a:lnRef>
          <a:fillRef idx="1">
            <a:schemeClr val="lt1"/>
          </a:fillRef>
          <a:effectRef idx="0">
            <a:schemeClr val="accent5"/>
          </a:effectRef>
          <a:fontRef idx="minor">
            <a:schemeClr val="dk1"/>
          </a:fontRef>
        </dgm:style>
      </dgm:prSet>
      <dgm:spPr/>
      <dgm:t>
        <a:bodyPr/>
        <a:lstStyle/>
        <a:p>
          <a:r>
            <a:rPr lang="en-US" dirty="0">
              <a:latin typeface="Bell MT" panose="02020503060305020303" pitchFamily="18" charset="0"/>
            </a:rPr>
            <a:t>Group 2</a:t>
          </a:r>
        </a:p>
      </dgm:t>
    </dgm:pt>
    <dgm:pt modelId="{FE7723E5-A030-45CA-817D-4D1DF32D87D7}" type="parTrans" cxnId="{0A06F09A-A439-4842-951E-D23670FD68F7}">
      <dgm:prSet/>
      <dgm:spPr/>
      <dgm:t>
        <a:bodyPr/>
        <a:lstStyle/>
        <a:p>
          <a:endParaRPr lang="en-US"/>
        </a:p>
      </dgm:t>
    </dgm:pt>
    <dgm:pt modelId="{FA3D850E-611B-4BF6-ADE7-3E81E2DB0461}" type="sibTrans" cxnId="{0A06F09A-A439-4842-951E-D23670FD68F7}">
      <dgm:prSet/>
      <dgm:spPr/>
      <dgm:t>
        <a:bodyPr/>
        <a:lstStyle/>
        <a:p>
          <a:endParaRPr lang="en-US"/>
        </a:p>
      </dgm:t>
    </dgm:pt>
    <dgm:pt modelId="{D5842490-7C08-4295-84AB-C2A9464360EC}">
      <dgm:prSet phldrT="[Text]">
        <dgm:style>
          <a:lnRef idx="2">
            <a:schemeClr val="accent5"/>
          </a:lnRef>
          <a:fillRef idx="1">
            <a:schemeClr val="lt1"/>
          </a:fillRef>
          <a:effectRef idx="0">
            <a:schemeClr val="accent5"/>
          </a:effectRef>
          <a:fontRef idx="minor">
            <a:schemeClr val="dk1"/>
          </a:fontRef>
        </dgm:style>
      </dgm:prSet>
      <dgm:spPr/>
      <dgm:t>
        <a:bodyPr/>
        <a:lstStyle/>
        <a:p>
          <a:r>
            <a:rPr lang="en-US" dirty="0">
              <a:latin typeface="Bell MT" panose="02020503060305020303" pitchFamily="18" charset="0"/>
            </a:rPr>
            <a:t>Wandered aimlessly</a:t>
          </a:r>
        </a:p>
      </dgm:t>
    </dgm:pt>
    <dgm:pt modelId="{7EFCF90C-17B1-4AC0-880C-ED8D548F3FB1}" type="parTrans" cxnId="{97B93ACE-3021-4BC1-B9F5-58E059D9F74A}">
      <dgm:prSet/>
      <dgm:spPr/>
      <dgm:t>
        <a:bodyPr/>
        <a:lstStyle/>
        <a:p>
          <a:endParaRPr lang="en-US"/>
        </a:p>
      </dgm:t>
    </dgm:pt>
    <dgm:pt modelId="{48F7086C-DBE4-47EE-A502-26B67FC35CCD}" type="sibTrans" cxnId="{97B93ACE-3021-4BC1-B9F5-58E059D9F74A}">
      <dgm:prSet/>
      <dgm:spPr/>
      <dgm:t>
        <a:bodyPr/>
        <a:lstStyle/>
        <a:p>
          <a:endParaRPr lang="en-US"/>
        </a:p>
      </dgm:t>
    </dgm:pt>
    <dgm:pt modelId="{B3BCA812-BA76-4173-A0AA-A96B68CBE690}">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a:latin typeface="Bell MT" panose="02020503060305020303" pitchFamily="18" charset="0"/>
            </a:rPr>
            <a:t>Group 3</a:t>
          </a:r>
        </a:p>
      </dgm:t>
    </dgm:pt>
    <dgm:pt modelId="{898ACF83-2446-42A0-BB6C-843E1AA9CE8B}" type="parTrans" cxnId="{3BEBB6BE-AEC7-4FAA-A7F5-E4B6A06BBA88}">
      <dgm:prSet/>
      <dgm:spPr/>
      <dgm:t>
        <a:bodyPr/>
        <a:lstStyle/>
        <a:p>
          <a:endParaRPr lang="en-US"/>
        </a:p>
      </dgm:t>
    </dgm:pt>
    <dgm:pt modelId="{E3188D6F-12C0-4C8A-8D1F-A1ACE1DEBB1B}" type="sibTrans" cxnId="{3BEBB6BE-AEC7-4FAA-A7F5-E4B6A06BBA88}">
      <dgm:prSet/>
      <dgm:spPr/>
      <dgm:t>
        <a:bodyPr/>
        <a:lstStyle/>
        <a:p>
          <a:endParaRPr lang="en-US"/>
        </a:p>
      </dgm:t>
    </dgm:pt>
    <dgm:pt modelId="{DE69A81D-5230-47D3-9786-F70E4A06E9B4}">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a:latin typeface="Bell MT" panose="02020503060305020303" pitchFamily="18" charset="0"/>
            </a:rPr>
            <a:t>Learned the maze during first 10 days</a:t>
          </a:r>
        </a:p>
      </dgm:t>
    </dgm:pt>
    <dgm:pt modelId="{C1E6E6CD-539D-4A1A-80A1-863F6419CE2F}" type="parTrans" cxnId="{D99B12B0-BA77-4395-9BD2-21F33ECF69A9}">
      <dgm:prSet/>
      <dgm:spPr/>
      <dgm:t>
        <a:bodyPr/>
        <a:lstStyle/>
        <a:p>
          <a:endParaRPr lang="en-US"/>
        </a:p>
      </dgm:t>
    </dgm:pt>
    <dgm:pt modelId="{EDD893D4-21CC-4335-A77D-9D112E0D3206}" type="sibTrans" cxnId="{D99B12B0-BA77-4395-9BD2-21F33ECF69A9}">
      <dgm:prSet/>
      <dgm:spPr/>
      <dgm:t>
        <a:bodyPr/>
        <a:lstStyle/>
        <a:p>
          <a:endParaRPr lang="en-US"/>
        </a:p>
      </dgm:t>
    </dgm:pt>
    <dgm:pt modelId="{461C70E3-1472-4E42-A089-39F8024B4FAE}">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latin typeface="Bell MT" panose="02020503060305020303" pitchFamily="18" charset="0"/>
            </a:rPr>
            <a:t>Reached food quickly</a:t>
          </a:r>
        </a:p>
      </dgm:t>
    </dgm:pt>
    <dgm:pt modelId="{75E807CE-7A1B-4442-8368-5937C465C027}" type="parTrans" cxnId="{0938DAC7-47A8-48A6-9080-67588E460C0B}">
      <dgm:prSet/>
      <dgm:spPr/>
      <dgm:t>
        <a:bodyPr/>
        <a:lstStyle/>
        <a:p>
          <a:endParaRPr lang="en-US"/>
        </a:p>
      </dgm:t>
    </dgm:pt>
    <dgm:pt modelId="{ACC7AA94-E91F-473C-B26F-7D6E097F31A1}" type="sibTrans" cxnId="{0938DAC7-47A8-48A6-9080-67588E460C0B}">
      <dgm:prSet/>
      <dgm:spPr/>
      <dgm:t>
        <a:bodyPr/>
        <a:lstStyle/>
        <a:p>
          <a:endParaRPr lang="en-US"/>
        </a:p>
      </dgm:t>
    </dgm:pt>
    <dgm:pt modelId="{71FF6A0A-CA58-485D-986E-02C4A386DE67}">
      <dgm:prSet phldrT="[Text]">
        <dgm:style>
          <a:lnRef idx="2">
            <a:schemeClr val="accent5"/>
          </a:lnRef>
          <a:fillRef idx="1">
            <a:schemeClr val="lt1"/>
          </a:fillRef>
          <a:effectRef idx="0">
            <a:schemeClr val="accent5"/>
          </a:effectRef>
          <a:fontRef idx="minor">
            <a:schemeClr val="dk1"/>
          </a:fontRef>
        </dgm:style>
      </dgm:prSet>
      <dgm:spPr/>
      <dgm:t>
        <a:bodyPr/>
        <a:lstStyle/>
        <a:p>
          <a:r>
            <a:rPr lang="en-US" dirty="0">
              <a:latin typeface="Bell MT" panose="02020503060305020303" pitchFamily="18" charset="0"/>
            </a:rPr>
            <a:t>Time taken to reach food remained the same</a:t>
          </a:r>
        </a:p>
      </dgm:t>
    </dgm:pt>
    <dgm:pt modelId="{2A853981-209F-4E52-AF40-BDA4DFA4BF1F}" type="parTrans" cxnId="{DFAFFE59-CF5D-4BF2-A1DA-1A4C22944F34}">
      <dgm:prSet/>
      <dgm:spPr/>
      <dgm:t>
        <a:bodyPr/>
        <a:lstStyle/>
        <a:p>
          <a:endParaRPr lang="en-US"/>
        </a:p>
      </dgm:t>
    </dgm:pt>
    <dgm:pt modelId="{37BDB862-CD23-490B-A299-D2493459B2FA}" type="sibTrans" cxnId="{DFAFFE59-CF5D-4BF2-A1DA-1A4C22944F34}">
      <dgm:prSet/>
      <dgm:spPr/>
      <dgm:t>
        <a:bodyPr/>
        <a:lstStyle/>
        <a:p>
          <a:endParaRPr lang="en-US"/>
        </a:p>
      </dgm:t>
    </dgm:pt>
    <dgm:pt modelId="{F37B46ED-F9C3-4C5F-A0B0-BB87CD465124}">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a:latin typeface="Bell MT" panose="02020503060305020303" pitchFamily="18" charset="0"/>
            </a:rPr>
            <a:t>Displayed learning when food was given</a:t>
          </a:r>
        </a:p>
      </dgm:t>
    </dgm:pt>
    <dgm:pt modelId="{35023710-E467-42B9-AD42-4EEA06A40BA3}" type="parTrans" cxnId="{760C988F-CF91-4C42-821B-FA442CDCD646}">
      <dgm:prSet/>
      <dgm:spPr/>
      <dgm:t>
        <a:bodyPr/>
        <a:lstStyle/>
        <a:p>
          <a:endParaRPr lang="en-US"/>
        </a:p>
      </dgm:t>
    </dgm:pt>
    <dgm:pt modelId="{6D9BAA9F-7A6B-4201-897F-E6D3C1E02640}" type="sibTrans" cxnId="{760C988F-CF91-4C42-821B-FA442CDCD646}">
      <dgm:prSet/>
      <dgm:spPr/>
      <dgm:t>
        <a:bodyPr/>
        <a:lstStyle/>
        <a:p>
          <a:endParaRPr lang="en-US"/>
        </a:p>
      </dgm:t>
    </dgm:pt>
    <dgm:pt modelId="{69E468F2-8FDD-43CD-B08F-64063D7729D3}">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a:latin typeface="Bell MT" panose="02020503060305020303" pitchFamily="18" charset="0"/>
            </a:rPr>
            <a:t>With food time to reach food box decreased drastically</a:t>
          </a:r>
        </a:p>
      </dgm:t>
    </dgm:pt>
    <dgm:pt modelId="{F4398835-F104-4A81-BD7A-21A2D2B40810}" type="parTrans" cxnId="{E7A81CEF-C56F-4D5F-AE67-60271CF2BB73}">
      <dgm:prSet/>
      <dgm:spPr/>
      <dgm:t>
        <a:bodyPr/>
        <a:lstStyle/>
        <a:p>
          <a:endParaRPr lang="en-US"/>
        </a:p>
      </dgm:t>
    </dgm:pt>
    <dgm:pt modelId="{07D4A4DC-70F0-4EB3-9043-9514F1ADC2DA}" type="sibTrans" cxnId="{E7A81CEF-C56F-4D5F-AE67-60271CF2BB73}">
      <dgm:prSet/>
      <dgm:spPr/>
      <dgm:t>
        <a:bodyPr/>
        <a:lstStyle/>
        <a:p>
          <a:endParaRPr lang="en-US"/>
        </a:p>
      </dgm:t>
    </dgm:pt>
    <dgm:pt modelId="{80ADA45E-78AB-4CDA-9FE2-6BCDC7325248}" type="pres">
      <dgm:prSet presAssocID="{371668F7-0D68-437E-B9BE-6183A22E53A7}" presName="Name0" presStyleCnt="0">
        <dgm:presLayoutVars>
          <dgm:dir/>
          <dgm:resizeHandles val="exact"/>
        </dgm:presLayoutVars>
      </dgm:prSet>
      <dgm:spPr/>
      <dgm:t>
        <a:bodyPr/>
        <a:lstStyle/>
        <a:p>
          <a:endParaRPr lang="en-US"/>
        </a:p>
      </dgm:t>
    </dgm:pt>
    <dgm:pt modelId="{346F5039-6CC2-481A-B298-873744791EC6}" type="pres">
      <dgm:prSet presAssocID="{081E8169-5AF8-41FD-A84C-6A2E72A3CF32}" presName="node" presStyleLbl="node1" presStyleIdx="0" presStyleCnt="3">
        <dgm:presLayoutVars>
          <dgm:bulletEnabled val="1"/>
        </dgm:presLayoutVars>
      </dgm:prSet>
      <dgm:spPr/>
      <dgm:t>
        <a:bodyPr/>
        <a:lstStyle/>
        <a:p>
          <a:endParaRPr lang="en-US"/>
        </a:p>
      </dgm:t>
    </dgm:pt>
    <dgm:pt modelId="{62028A61-1B78-4F76-BEA0-42BE94DF2B10}" type="pres">
      <dgm:prSet presAssocID="{48F8DFAA-29BF-454D-BFE9-C2CB650664FC}" presName="sibTrans" presStyleCnt="0"/>
      <dgm:spPr/>
    </dgm:pt>
    <dgm:pt modelId="{AD252020-A78E-4CFE-925D-339E77C097A6}" type="pres">
      <dgm:prSet presAssocID="{3CB9283E-4C68-428C-A706-2692912C92D8}" presName="node" presStyleLbl="node1" presStyleIdx="1" presStyleCnt="3">
        <dgm:presLayoutVars>
          <dgm:bulletEnabled val="1"/>
        </dgm:presLayoutVars>
      </dgm:prSet>
      <dgm:spPr/>
      <dgm:t>
        <a:bodyPr/>
        <a:lstStyle/>
        <a:p>
          <a:endParaRPr lang="en-US"/>
        </a:p>
      </dgm:t>
    </dgm:pt>
    <dgm:pt modelId="{153D0DBE-E300-41E2-B92F-0CFCB9ED4EB5}" type="pres">
      <dgm:prSet presAssocID="{FA3D850E-611B-4BF6-ADE7-3E81E2DB0461}" presName="sibTrans" presStyleCnt="0"/>
      <dgm:spPr/>
    </dgm:pt>
    <dgm:pt modelId="{E90C1FA5-C7B5-4858-A113-BA5620FAB9F2}" type="pres">
      <dgm:prSet presAssocID="{B3BCA812-BA76-4173-A0AA-A96B68CBE690}" presName="node" presStyleLbl="node1" presStyleIdx="2" presStyleCnt="3">
        <dgm:presLayoutVars>
          <dgm:bulletEnabled val="1"/>
        </dgm:presLayoutVars>
      </dgm:prSet>
      <dgm:spPr/>
      <dgm:t>
        <a:bodyPr/>
        <a:lstStyle/>
        <a:p>
          <a:endParaRPr lang="en-US"/>
        </a:p>
      </dgm:t>
    </dgm:pt>
  </dgm:ptLst>
  <dgm:cxnLst>
    <dgm:cxn modelId="{0938DAC7-47A8-48A6-9080-67588E460C0B}" srcId="{081E8169-5AF8-41FD-A84C-6A2E72A3CF32}" destId="{461C70E3-1472-4E42-A089-39F8024B4FAE}" srcOrd="1" destOrd="0" parTransId="{75E807CE-7A1B-4442-8368-5937C465C027}" sibTransId="{ACC7AA94-E91F-473C-B26F-7D6E097F31A1}"/>
    <dgm:cxn modelId="{DFAFFE59-CF5D-4BF2-A1DA-1A4C22944F34}" srcId="{3CB9283E-4C68-428C-A706-2692912C92D8}" destId="{71FF6A0A-CA58-485D-986E-02C4A386DE67}" srcOrd="1" destOrd="0" parTransId="{2A853981-209F-4E52-AF40-BDA4DFA4BF1F}" sibTransId="{37BDB862-CD23-490B-A299-D2493459B2FA}"/>
    <dgm:cxn modelId="{8B00D172-2BBC-40F1-8A6B-1D56008A3E6B}" type="presOf" srcId="{371668F7-0D68-437E-B9BE-6183A22E53A7}" destId="{80ADA45E-78AB-4CDA-9FE2-6BCDC7325248}" srcOrd="0" destOrd="0" presId="urn:microsoft.com/office/officeart/2005/8/layout/hList6"/>
    <dgm:cxn modelId="{0A06F09A-A439-4842-951E-D23670FD68F7}" srcId="{371668F7-0D68-437E-B9BE-6183A22E53A7}" destId="{3CB9283E-4C68-428C-A706-2692912C92D8}" srcOrd="1" destOrd="0" parTransId="{FE7723E5-A030-45CA-817D-4D1DF32D87D7}" sibTransId="{FA3D850E-611B-4BF6-ADE7-3E81E2DB0461}"/>
    <dgm:cxn modelId="{8397C7F6-94FE-49D2-951D-8EE165FCBB4F}" type="presOf" srcId="{F37B46ED-F9C3-4C5F-A0B0-BB87CD465124}" destId="{E90C1FA5-C7B5-4858-A113-BA5620FAB9F2}" srcOrd="0" destOrd="2" presId="urn:microsoft.com/office/officeart/2005/8/layout/hList6"/>
    <dgm:cxn modelId="{5762CDA3-2B35-442A-BF38-A0479E407D1A}" type="presOf" srcId="{D5842490-7C08-4295-84AB-C2A9464360EC}" destId="{AD252020-A78E-4CFE-925D-339E77C097A6}" srcOrd="0" destOrd="1" presId="urn:microsoft.com/office/officeart/2005/8/layout/hList6"/>
    <dgm:cxn modelId="{97B93ACE-3021-4BC1-B9F5-58E059D9F74A}" srcId="{3CB9283E-4C68-428C-A706-2692912C92D8}" destId="{D5842490-7C08-4295-84AB-C2A9464360EC}" srcOrd="0" destOrd="0" parTransId="{7EFCF90C-17B1-4AC0-880C-ED8D548F3FB1}" sibTransId="{48F7086C-DBE4-47EE-A502-26B67FC35CCD}"/>
    <dgm:cxn modelId="{D99B12B0-BA77-4395-9BD2-21F33ECF69A9}" srcId="{B3BCA812-BA76-4173-A0AA-A96B68CBE690}" destId="{DE69A81D-5230-47D3-9786-F70E4A06E9B4}" srcOrd="0" destOrd="0" parTransId="{C1E6E6CD-539D-4A1A-80A1-863F6419CE2F}" sibTransId="{EDD893D4-21CC-4335-A77D-9D112E0D3206}"/>
    <dgm:cxn modelId="{858D4B6A-834A-4877-A514-56F227A001B9}" type="presOf" srcId="{970CE91F-5555-466D-A2BA-135112379E0E}" destId="{346F5039-6CC2-481A-B298-873744791EC6}" srcOrd="0" destOrd="1" presId="urn:microsoft.com/office/officeart/2005/8/layout/hList6"/>
    <dgm:cxn modelId="{760C988F-CF91-4C42-821B-FA442CDCD646}" srcId="{B3BCA812-BA76-4173-A0AA-A96B68CBE690}" destId="{F37B46ED-F9C3-4C5F-A0B0-BB87CD465124}" srcOrd="1" destOrd="0" parTransId="{35023710-E467-42B9-AD42-4EEA06A40BA3}" sibTransId="{6D9BAA9F-7A6B-4201-897F-E6D3C1E02640}"/>
    <dgm:cxn modelId="{28F78024-278B-41B5-A0C9-BAD7E2B4DE94}" type="presOf" srcId="{3CB9283E-4C68-428C-A706-2692912C92D8}" destId="{AD252020-A78E-4CFE-925D-339E77C097A6}" srcOrd="0" destOrd="0" presId="urn:microsoft.com/office/officeart/2005/8/layout/hList6"/>
    <dgm:cxn modelId="{419E587F-0F73-401C-98E9-2CD64BB0254A}" type="presOf" srcId="{081E8169-5AF8-41FD-A84C-6A2E72A3CF32}" destId="{346F5039-6CC2-481A-B298-873744791EC6}" srcOrd="0" destOrd="0" presId="urn:microsoft.com/office/officeart/2005/8/layout/hList6"/>
    <dgm:cxn modelId="{BFEFEC54-798F-463F-A992-3B0C0D4C83DA}" type="presOf" srcId="{B3BCA812-BA76-4173-A0AA-A96B68CBE690}" destId="{E90C1FA5-C7B5-4858-A113-BA5620FAB9F2}" srcOrd="0" destOrd="0" presId="urn:microsoft.com/office/officeart/2005/8/layout/hList6"/>
    <dgm:cxn modelId="{C2AC7C44-BC40-4D36-91A1-14E85F5D0FE0}" srcId="{371668F7-0D68-437E-B9BE-6183A22E53A7}" destId="{081E8169-5AF8-41FD-A84C-6A2E72A3CF32}" srcOrd="0" destOrd="0" parTransId="{39FF0AE2-5D28-49EF-AC60-6E63216E4628}" sibTransId="{48F8DFAA-29BF-454D-BFE9-C2CB650664FC}"/>
    <dgm:cxn modelId="{D29D3CAC-AC08-4EA8-AC39-5452B26413AC}" type="presOf" srcId="{461C70E3-1472-4E42-A089-39F8024B4FAE}" destId="{346F5039-6CC2-481A-B298-873744791EC6}" srcOrd="0" destOrd="2" presId="urn:microsoft.com/office/officeart/2005/8/layout/hList6"/>
    <dgm:cxn modelId="{876DF302-C9F1-42CA-A369-5D2CE756D727}" srcId="{081E8169-5AF8-41FD-A84C-6A2E72A3CF32}" destId="{970CE91F-5555-466D-A2BA-135112379E0E}" srcOrd="0" destOrd="0" parTransId="{0497BFA5-30DD-49A3-ADF3-B8829D64BBE9}" sibTransId="{790BC20C-97D7-4C5D-B37C-AA24CCA60EA9}"/>
    <dgm:cxn modelId="{5BC271A8-50BE-4328-B63A-14B15D042409}" type="presOf" srcId="{71FF6A0A-CA58-485D-986E-02C4A386DE67}" destId="{AD252020-A78E-4CFE-925D-339E77C097A6}" srcOrd="0" destOrd="2" presId="urn:microsoft.com/office/officeart/2005/8/layout/hList6"/>
    <dgm:cxn modelId="{3BEBB6BE-AEC7-4FAA-A7F5-E4B6A06BBA88}" srcId="{371668F7-0D68-437E-B9BE-6183A22E53A7}" destId="{B3BCA812-BA76-4173-A0AA-A96B68CBE690}" srcOrd="2" destOrd="0" parTransId="{898ACF83-2446-42A0-BB6C-843E1AA9CE8B}" sibTransId="{E3188D6F-12C0-4C8A-8D1F-A1ACE1DEBB1B}"/>
    <dgm:cxn modelId="{E7A81CEF-C56F-4D5F-AE67-60271CF2BB73}" srcId="{B3BCA812-BA76-4173-A0AA-A96B68CBE690}" destId="{69E468F2-8FDD-43CD-B08F-64063D7729D3}" srcOrd="2" destOrd="0" parTransId="{F4398835-F104-4A81-BD7A-21A2D2B40810}" sibTransId="{07D4A4DC-70F0-4EB3-9043-9514F1ADC2DA}"/>
    <dgm:cxn modelId="{5AB5A312-450A-4584-9579-E2C7FCE8A486}" type="presOf" srcId="{69E468F2-8FDD-43CD-B08F-64063D7729D3}" destId="{E90C1FA5-C7B5-4858-A113-BA5620FAB9F2}" srcOrd="0" destOrd="3" presId="urn:microsoft.com/office/officeart/2005/8/layout/hList6"/>
    <dgm:cxn modelId="{9FE4F8FB-3619-46A9-838C-FC2D62CDECFC}" type="presOf" srcId="{DE69A81D-5230-47D3-9786-F70E4A06E9B4}" destId="{E90C1FA5-C7B5-4858-A113-BA5620FAB9F2}" srcOrd="0" destOrd="1" presId="urn:microsoft.com/office/officeart/2005/8/layout/hList6"/>
    <dgm:cxn modelId="{641C3FC3-DED5-459A-87B4-7DFC800D3550}" type="presParOf" srcId="{80ADA45E-78AB-4CDA-9FE2-6BCDC7325248}" destId="{346F5039-6CC2-481A-B298-873744791EC6}" srcOrd="0" destOrd="0" presId="urn:microsoft.com/office/officeart/2005/8/layout/hList6"/>
    <dgm:cxn modelId="{0D107154-27A3-4938-BFFC-7B472095CDC4}" type="presParOf" srcId="{80ADA45E-78AB-4CDA-9FE2-6BCDC7325248}" destId="{62028A61-1B78-4F76-BEA0-42BE94DF2B10}" srcOrd="1" destOrd="0" presId="urn:microsoft.com/office/officeart/2005/8/layout/hList6"/>
    <dgm:cxn modelId="{99F7B916-4AC4-4BC5-AC52-9DAECB85C5AB}" type="presParOf" srcId="{80ADA45E-78AB-4CDA-9FE2-6BCDC7325248}" destId="{AD252020-A78E-4CFE-925D-339E77C097A6}" srcOrd="2" destOrd="0" presId="urn:microsoft.com/office/officeart/2005/8/layout/hList6"/>
    <dgm:cxn modelId="{E7FFBB1E-03C8-4368-9C7B-A277751A35EA}" type="presParOf" srcId="{80ADA45E-78AB-4CDA-9FE2-6BCDC7325248}" destId="{153D0DBE-E300-41E2-B92F-0CFCB9ED4EB5}" srcOrd="3" destOrd="0" presId="urn:microsoft.com/office/officeart/2005/8/layout/hList6"/>
    <dgm:cxn modelId="{6DEDA7F7-77A2-40D4-9D7D-12823730D2CC}" type="presParOf" srcId="{80ADA45E-78AB-4CDA-9FE2-6BCDC7325248}" destId="{E90C1FA5-C7B5-4858-A113-BA5620FAB9F2}"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ABB0F-C445-4652-AF6F-F88C46705416}" type="datetimeFigureOut">
              <a:rPr lang="en-US" smtClean="0"/>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EFDD6-2530-4470-AECB-182A7164F412}" type="slidenum">
              <a:rPr lang="en-US" smtClean="0"/>
              <a:t>‹#›</a:t>
            </a:fld>
            <a:endParaRPr lang="en-US"/>
          </a:p>
        </p:txBody>
      </p:sp>
    </p:spTree>
    <p:extLst>
      <p:ext uri="{BB962C8B-B14F-4D97-AF65-F5344CB8AC3E}">
        <p14:creationId xmlns:p14="http://schemas.microsoft.com/office/powerpoint/2010/main" val="4196169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79784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4492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5E91495-C39C-4958-95CB-A7BA6AEB17C1}" type="datetimeFigureOut">
              <a:rPr lang="en-US" smtClean="0"/>
              <a:t>10/24/2023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0766AC6-F48E-441D-8E86-02AA3C71263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2587702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91495-C39C-4958-95CB-A7BA6AEB17C1}"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66AC6-F48E-441D-8E86-02AA3C712631}" type="slidenum">
              <a:rPr lang="en-US" smtClean="0"/>
              <a:t>‹#›</a:t>
            </a:fld>
            <a:endParaRPr lang="en-US"/>
          </a:p>
        </p:txBody>
      </p:sp>
    </p:spTree>
    <p:extLst>
      <p:ext uri="{BB962C8B-B14F-4D97-AF65-F5344CB8AC3E}">
        <p14:creationId xmlns:p14="http://schemas.microsoft.com/office/powerpoint/2010/main" val="326364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91495-C39C-4958-95CB-A7BA6AEB17C1}"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66AC6-F48E-441D-8E86-02AA3C712631}" type="slidenum">
              <a:rPr lang="en-US" smtClean="0"/>
              <a:t>‹#›</a:t>
            </a:fld>
            <a:endParaRPr lang="en-US"/>
          </a:p>
        </p:txBody>
      </p:sp>
    </p:spTree>
    <p:extLst>
      <p:ext uri="{BB962C8B-B14F-4D97-AF65-F5344CB8AC3E}">
        <p14:creationId xmlns:p14="http://schemas.microsoft.com/office/powerpoint/2010/main" val="169841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609600" y="451075"/>
            <a:ext cx="10972800" cy="1017000"/>
          </a:xfrm>
          <a:prstGeom prst="rect">
            <a:avLst/>
          </a:prstGeom>
        </p:spPr>
        <p:txBody>
          <a:bodyPr spcFirstLastPara="1" wrap="square" lIns="91425" tIns="91425" rIns="91425" bIns="91425" anchor="ctr" anchorCtr="0"/>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668800" y="1697300"/>
            <a:ext cx="8854400" cy="4090200"/>
          </a:xfrm>
          <a:prstGeom prst="rect">
            <a:avLst/>
          </a:prstGeom>
        </p:spPr>
        <p:txBody>
          <a:bodyPr spcFirstLastPara="1" wrap="square" lIns="91425" tIns="91425" rIns="91425" bIns="91425" anchor="ctr"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5730200" y="5994717"/>
            <a:ext cx="731600" cy="5250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74794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609600" y="451075"/>
            <a:ext cx="10972800" cy="1017000"/>
          </a:xfrm>
          <a:prstGeom prst="rect">
            <a:avLst/>
          </a:prstGeom>
        </p:spPr>
        <p:txBody>
          <a:bodyPr spcFirstLastPara="1" wrap="square" lIns="91425" tIns="91425" rIns="91425" bIns="91425" anchor="ctr" anchorCtr="0"/>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984787" y="1600200"/>
            <a:ext cx="3294800" cy="42333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4448600" y="1600200"/>
            <a:ext cx="3294800" cy="42333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7912413" y="1600200"/>
            <a:ext cx="3294800" cy="42333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5730200" y="5994717"/>
            <a:ext cx="731600" cy="5250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4620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2159600" y="2111125"/>
            <a:ext cx="7872800" cy="15465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159600" y="3786746"/>
            <a:ext cx="7872800" cy="1046400"/>
          </a:xfrm>
          <a:prstGeom prst="rect">
            <a:avLst/>
          </a:prstGeom>
        </p:spPr>
        <p:txBody>
          <a:bodyPr spcFirstLastPara="1" wrap="square" lIns="91425" tIns="91425" rIns="91425" bIns="91425" anchor="t" anchorCtr="0"/>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5730200" y="5994717"/>
            <a:ext cx="731600" cy="5250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1005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91495-C39C-4958-95CB-A7BA6AEB17C1}"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66AC6-F48E-441D-8E86-02AA3C712631}" type="slidenum">
              <a:rPr lang="en-US" smtClean="0"/>
              <a:t>‹#›</a:t>
            </a:fld>
            <a:endParaRPr lang="en-US"/>
          </a:p>
        </p:txBody>
      </p:sp>
    </p:spTree>
    <p:extLst>
      <p:ext uri="{BB962C8B-B14F-4D97-AF65-F5344CB8AC3E}">
        <p14:creationId xmlns:p14="http://schemas.microsoft.com/office/powerpoint/2010/main" val="52510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5E91495-C39C-4958-95CB-A7BA6AEB17C1}" type="datetimeFigureOut">
              <a:rPr lang="en-US" smtClean="0"/>
              <a:t>10/24/2023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0766AC6-F48E-441D-8E86-02AA3C71263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629778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E91495-C39C-4958-95CB-A7BA6AEB17C1}"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66AC6-F48E-441D-8E86-02AA3C712631}" type="slidenum">
              <a:rPr lang="en-US" smtClean="0"/>
              <a:t>‹#›</a:t>
            </a:fld>
            <a:endParaRPr lang="en-US"/>
          </a:p>
        </p:txBody>
      </p:sp>
    </p:spTree>
    <p:extLst>
      <p:ext uri="{BB962C8B-B14F-4D97-AF65-F5344CB8AC3E}">
        <p14:creationId xmlns:p14="http://schemas.microsoft.com/office/powerpoint/2010/main" val="2567146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E91495-C39C-4958-95CB-A7BA6AEB17C1}"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66AC6-F48E-441D-8E86-02AA3C712631}" type="slidenum">
              <a:rPr lang="en-US" smtClean="0"/>
              <a:t>‹#›</a:t>
            </a:fld>
            <a:endParaRPr lang="en-US"/>
          </a:p>
        </p:txBody>
      </p:sp>
    </p:spTree>
    <p:extLst>
      <p:ext uri="{BB962C8B-B14F-4D97-AF65-F5344CB8AC3E}">
        <p14:creationId xmlns:p14="http://schemas.microsoft.com/office/powerpoint/2010/main" val="94879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E91495-C39C-4958-95CB-A7BA6AEB17C1}"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66AC6-F48E-441D-8E86-02AA3C712631}" type="slidenum">
              <a:rPr lang="en-US" smtClean="0"/>
              <a:t>‹#›</a:t>
            </a:fld>
            <a:endParaRPr lang="en-US"/>
          </a:p>
        </p:txBody>
      </p:sp>
    </p:spTree>
    <p:extLst>
      <p:ext uri="{BB962C8B-B14F-4D97-AF65-F5344CB8AC3E}">
        <p14:creationId xmlns:p14="http://schemas.microsoft.com/office/powerpoint/2010/main" val="374039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91495-C39C-4958-95CB-A7BA6AEB17C1}" type="datetimeFigureOut">
              <a:rPr lang="en-US" smtClean="0"/>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66AC6-F48E-441D-8E86-02AA3C712631}" type="slidenum">
              <a:rPr lang="en-US" smtClean="0"/>
              <a:t>‹#›</a:t>
            </a:fld>
            <a:endParaRPr lang="en-US"/>
          </a:p>
        </p:txBody>
      </p:sp>
    </p:spTree>
    <p:extLst>
      <p:ext uri="{BB962C8B-B14F-4D97-AF65-F5344CB8AC3E}">
        <p14:creationId xmlns:p14="http://schemas.microsoft.com/office/powerpoint/2010/main" val="1921446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5E91495-C39C-4958-95CB-A7BA6AEB17C1}" type="datetimeFigureOut">
              <a:rPr lang="en-US" smtClean="0"/>
              <a:t>10/24/2023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0766AC6-F48E-441D-8E86-02AA3C71263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94338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5E91495-C39C-4958-95CB-A7BA6AEB17C1}" type="datetimeFigureOut">
              <a:rPr lang="en-US" smtClean="0"/>
              <a:t>10/24/2023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0766AC6-F48E-441D-8E86-02AA3C71263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929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5E91495-C39C-4958-95CB-A7BA6AEB17C1}" type="datetimeFigureOut">
              <a:rPr lang="en-US" smtClean="0"/>
              <a:t>10/24/2023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0766AC6-F48E-441D-8E86-02AA3C71263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29437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microsoft.com/office/2007/relationships/hdphoto" Target="../media/hdphoto5.wdp"/><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microsoft.com/office/2007/relationships/hdphoto" Target="../media/hdphoto2.wdp"/><Relationship Id="rId11" Type="http://schemas.openxmlformats.org/officeDocument/2006/relationships/image" Target="../media/image17.png"/><Relationship Id="rId5" Type="http://schemas.openxmlformats.org/officeDocument/2006/relationships/image" Target="../media/image14.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79906" y="3983989"/>
            <a:ext cx="6831673" cy="1086237"/>
          </a:xfrm>
        </p:spPr>
        <p:txBody>
          <a:bodyPr>
            <a:normAutofit/>
          </a:bodyPr>
          <a:lstStyle/>
          <a:p>
            <a:r>
              <a:rPr lang="en-US" dirty="0" err="1">
                <a:latin typeface="Bell MT" panose="02020503060305020303" pitchFamily="18" charset="0"/>
              </a:rPr>
              <a:t>Numera</a:t>
            </a:r>
            <a:r>
              <a:rPr lang="en-US" dirty="0">
                <a:latin typeface="Bell MT" panose="02020503060305020303" pitchFamily="18" charset="0"/>
              </a:rPr>
              <a:t> Younus</a:t>
            </a:r>
          </a:p>
        </p:txBody>
      </p:sp>
      <p:sp>
        <p:nvSpPr>
          <p:cNvPr id="2" name="Title 1"/>
          <p:cNvSpPr>
            <a:spLocks noGrp="1"/>
          </p:cNvSpPr>
          <p:nvPr>
            <p:ph type="ctrTitle"/>
          </p:nvPr>
        </p:nvSpPr>
        <p:spPr>
          <a:xfrm>
            <a:off x="1915127" y="1995282"/>
            <a:ext cx="8361229" cy="2098226"/>
          </a:xfrm>
        </p:spPr>
        <p:txBody>
          <a:bodyPr>
            <a:normAutofit/>
          </a:bodyPr>
          <a:lstStyle/>
          <a:p>
            <a:r>
              <a:rPr lang="en-GB" b="1" dirty="0">
                <a:latin typeface="Bell MT" panose="02020503060305020303" pitchFamily="18" charset="0"/>
              </a:rPr>
              <a:t>Learning &amp; </a:t>
            </a:r>
            <a:r>
              <a:rPr lang="en-GB" b="1" dirty="0" err="1">
                <a:latin typeface="Bell MT" panose="02020503060305020303" pitchFamily="18" charset="0"/>
              </a:rPr>
              <a:t>Behavior</a:t>
            </a:r>
            <a:endParaRPr lang="en-US" b="1" dirty="0">
              <a:latin typeface="Bell MT" panose="020205030603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There are three stages to classical conditioning. In each stage the stimuli and responses are given special scientific terms</a:t>
            </a:r>
          </a:p>
        </p:txBody>
      </p:sp>
    </p:spTree>
    <p:extLst>
      <p:ext uri="{BB962C8B-B14F-4D97-AF65-F5344CB8AC3E}">
        <p14:creationId xmlns:p14="http://schemas.microsoft.com/office/powerpoint/2010/main" val="67778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Stage 1: Before Conditioning</a:t>
            </a:r>
          </a:p>
        </p:txBody>
      </p:sp>
      <p:sp>
        <p:nvSpPr>
          <p:cNvPr id="3" name="Content Placeholder 2"/>
          <p:cNvSpPr>
            <a:spLocks noGrp="1"/>
          </p:cNvSpPr>
          <p:nvPr>
            <p:ph sz="quarter" idx="1"/>
          </p:nvPr>
        </p:nvSpPr>
        <p:spPr>
          <a:xfrm>
            <a:off x="1981200" y="1600200"/>
            <a:ext cx="8001000" cy="5105400"/>
          </a:xfrm>
        </p:spPr>
        <p:txBody>
          <a:bodyPr>
            <a:normAutofit/>
          </a:bodyPr>
          <a:lstStyle/>
          <a:p>
            <a:pPr fontAlgn="base"/>
            <a:r>
              <a:rPr lang="en-US" dirty="0"/>
              <a:t>In this stage, the </a:t>
            </a:r>
            <a:r>
              <a:rPr lang="en-US" i="1" dirty="0">
                <a:solidFill>
                  <a:schemeClr val="accent1">
                    <a:lumMod val="75000"/>
                  </a:schemeClr>
                </a:solidFill>
              </a:rPr>
              <a:t>unconditioned stimulus (</a:t>
            </a:r>
            <a:r>
              <a:rPr lang="en-US" i="1" dirty="0" err="1">
                <a:solidFill>
                  <a:schemeClr val="accent1">
                    <a:lumMod val="75000"/>
                  </a:schemeClr>
                </a:solidFill>
              </a:rPr>
              <a:t>UCS</a:t>
            </a:r>
            <a:r>
              <a:rPr lang="en-US" i="1" dirty="0">
                <a:solidFill>
                  <a:schemeClr val="accent1">
                    <a:lumMod val="75000"/>
                  </a:schemeClr>
                </a:solidFill>
              </a:rPr>
              <a:t>)</a:t>
            </a:r>
            <a:r>
              <a:rPr lang="en-US" dirty="0"/>
              <a:t> produces an </a:t>
            </a:r>
            <a:r>
              <a:rPr lang="en-US" i="1" dirty="0">
                <a:solidFill>
                  <a:schemeClr val="accent1">
                    <a:lumMod val="75000"/>
                  </a:schemeClr>
                </a:solidFill>
              </a:rPr>
              <a:t>unconditioned response (</a:t>
            </a:r>
            <a:r>
              <a:rPr lang="en-US" i="1" dirty="0" err="1">
                <a:solidFill>
                  <a:schemeClr val="accent1">
                    <a:lumMod val="75000"/>
                  </a:schemeClr>
                </a:solidFill>
              </a:rPr>
              <a:t>UCR</a:t>
            </a:r>
            <a:r>
              <a:rPr lang="en-US" i="1" dirty="0">
                <a:solidFill>
                  <a:schemeClr val="accent1">
                    <a:lumMod val="75000"/>
                  </a:schemeClr>
                </a:solidFill>
              </a:rPr>
              <a:t>)</a:t>
            </a:r>
            <a:r>
              <a:rPr lang="en-US" dirty="0"/>
              <a:t> in an organism. </a:t>
            </a:r>
          </a:p>
          <a:p>
            <a:pPr fontAlgn="base"/>
            <a:r>
              <a:rPr lang="en-US" dirty="0"/>
              <a:t>In basic terms this means that a stimulus in the environment has produced a behavior / response which is unlearned (i.e. unconditioned) and therefore is a natural response which has not been taught. </a:t>
            </a:r>
          </a:p>
          <a:p>
            <a:pPr fontAlgn="base"/>
            <a:r>
              <a:rPr lang="en-US" dirty="0"/>
              <a:t>This stage also involves another stimulus which has no affect on a person and is called the </a:t>
            </a:r>
            <a:r>
              <a:rPr lang="en-US" i="1" dirty="0">
                <a:solidFill>
                  <a:schemeClr val="accent1">
                    <a:lumMod val="75000"/>
                  </a:schemeClr>
                </a:solidFill>
              </a:rPr>
              <a:t>neutral stimulus (NS). </a:t>
            </a:r>
          </a:p>
          <a:p>
            <a:pPr fontAlgn="base"/>
            <a:r>
              <a:rPr lang="en-US" dirty="0"/>
              <a:t>The neutral stimulus does not produce a response until it is paired with the unconditioned stimulus.</a:t>
            </a:r>
          </a:p>
        </p:txBody>
      </p:sp>
    </p:spTree>
    <p:extLst>
      <p:ext uri="{BB962C8B-B14F-4D97-AF65-F5344CB8AC3E}">
        <p14:creationId xmlns:p14="http://schemas.microsoft.com/office/powerpoint/2010/main" val="69902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45DA3B-D95F-2A12-8210-EA57017D5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2565" y="928255"/>
            <a:ext cx="6090928" cy="4793672"/>
          </a:xfrm>
          <a:prstGeom prst="rect">
            <a:avLst/>
          </a:prstGeom>
        </p:spPr>
      </p:pic>
    </p:spTree>
    <p:extLst>
      <p:ext uri="{BB962C8B-B14F-4D97-AF65-F5344CB8AC3E}">
        <p14:creationId xmlns:p14="http://schemas.microsoft.com/office/powerpoint/2010/main" val="730331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a:bodyPr>
          <a:lstStyle/>
          <a:p>
            <a:r>
              <a:rPr lang="en-US" dirty="0"/>
              <a:t>Stage 2: During Conditioning</a:t>
            </a:r>
          </a:p>
        </p:txBody>
      </p:sp>
      <p:sp>
        <p:nvSpPr>
          <p:cNvPr id="3" name="Content Placeholder 2"/>
          <p:cNvSpPr>
            <a:spLocks noGrp="1"/>
          </p:cNvSpPr>
          <p:nvPr>
            <p:ph sz="quarter" idx="1"/>
          </p:nvPr>
        </p:nvSpPr>
        <p:spPr>
          <a:xfrm>
            <a:off x="1981200" y="1295401"/>
            <a:ext cx="8001000" cy="2438400"/>
          </a:xfrm>
        </p:spPr>
        <p:txBody>
          <a:bodyPr>
            <a:normAutofit/>
          </a:bodyPr>
          <a:lstStyle/>
          <a:p>
            <a:r>
              <a:rPr lang="en-US" sz="2800" dirty="0"/>
              <a:t>During this stage a stimulus which produces no response (i.e. neutral) is associated with the unconditioned stimulus at which point it now becomes known as the </a:t>
            </a:r>
            <a:r>
              <a:rPr lang="en-US" sz="2800" i="1" dirty="0">
                <a:solidFill>
                  <a:schemeClr val="accent1">
                    <a:lumMod val="75000"/>
                  </a:schemeClr>
                </a:solidFill>
              </a:rPr>
              <a:t>conditioned stimulus (CS).</a:t>
            </a:r>
          </a:p>
        </p:txBody>
      </p:sp>
      <p:pic>
        <p:nvPicPr>
          <p:cNvPr id="5" name="Picture 4">
            <a:extLst>
              <a:ext uri="{FF2B5EF4-FFF2-40B4-BE49-F238E27FC236}">
                <a16:creationId xmlns:a16="http://schemas.microsoft.com/office/drawing/2014/main" xmlns="" id="{F806DC39-2913-5F28-615D-DD54B658A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018" y="3558696"/>
            <a:ext cx="6289963" cy="3105339"/>
          </a:xfrm>
          <a:prstGeom prst="rect">
            <a:avLst/>
          </a:prstGeom>
        </p:spPr>
      </p:pic>
    </p:spTree>
    <p:extLst>
      <p:ext uri="{BB962C8B-B14F-4D97-AF65-F5344CB8AC3E}">
        <p14:creationId xmlns:p14="http://schemas.microsoft.com/office/powerpoint/2010/main" val="272850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7467600" cy="1143000"/>
          </a:xfrm>
        </p:spPr>
        <p:txBody>
          <a:bodyPr/>
          <a:lstStyle/>
          <a:p>
            <a:r>
              <a:rPr lang="en-US" dirty="0"/>
              <a:t>After Conditioning</a:t>
            </a:r>
          </a:p>
        </p:txBody>
      </p:sp>
      <p:sp>
        <p:nvSpPr>
          <p:cNvPr id="3" name="Content Placeholder 2"/>
          <p:cNvSpPr>
            <a:spLocks noGrp="1"/>
          </p:cNvSpPr>
          <p:nvPr>
            <p:ph sz="quarter" idx="1"/>
          </p:nvPr>
        </p:nvSpPr>
        <p:spPr>
          <a:xfrm>
            <a:off x="1981200" y="1219200"/>
            <a:ext cx="7467600" cy="4873752"/>
          </a:xfrm>
        </p:spPr>
        <p:txBody>
          <a:bodyPr/>
          <a:lstStyle/>
          <a:p>
            <a:r>
              <a:rPr lang="en-US" dirty="0"/>
              <a:t>Now the </a:t>
            </a:r>
            <a:r>
              <a:rPr lang="en-US" i="1" dirty="0">
                <a:solidFill>
                  <a:schemeClr val="accent1">
                    <a:lumMod val="75000"/>
                  </a:schemeClr>
                </a:solidFill>
              </a:rPr>
              <a:t>conditioned stimulus (CS) </a:t>
            </a:r>
            <a:r>
              <a:rPr lang="en-US" dirty="0"/>
              <a:t>has been </a:t>
            </a:r>
            <a:r>
              <a:rPr lang="en-US" i="1" dirty="0">
                <a:solidFill>
                  <a:schemeClr val="accent1">
                    <a:lumMod val="75000"/>
                  </a:schemeClr>
                </a:solidFill>
              </a:rPr>
              <a:t>associated</a:t>
            </a:r>
            <a:r>
              <a:rPr lang="en-US" dirty="0"/>
              <a:t> with the </a:t>
            </a:r>
            <a:r>
              <a:rPr lang="en-US" i="1" dirty="0">
                <a:solidFill>
                  <a:schemeClr val="accent1">
                    <a:lumMod val="75000"/>
                  </a:schemeClr>
                </a:solidFill>
              </a:rPr>
              <a:t>unconditioned stimulus (</a:t>
            </a:r>
            <a:r>
              <a:rPr lang="en-US" i="1" dirty="0" err="1">
                <a:solidFill>
                  <a:schemeClr val="accent1">
                    <a:lumMod val="75000"/>
                  </a:schemeClr>
                </a:solidFill>
              </a:rPr>
              <a:t>UCS</a:t>
            </a:r>
            <a:r>
              <a:rPr lang="en-US" i="1" dirty="0">
                <a:solidFill>
                  <a:schemeClr val="accent1">
                    <a:lumMod val="75000"/>
                  </a:schemeClr>
                </a:solidFill>
              </a:rPr>
              <a:t>)</a:t>
            </a:r>
            <a:r>
              <a:rPr lang="en-US" dirty="0"/>
              <a:t> to create a new </a:t>
            </a:r>
            <a:r>
              <a:rPr lang="en-US" i="1" dirty="0">
                <a:solidFill>
                  <a:schemeClr val="accent1">
                    <a:lumMod val="75000"/>
                  </a:schemeClr>
                </a:solidFill>
              </a:rPr>
              <a:t>conditioned response (CR).</a:t>
            </a:r>
          </a:p>
        </p:txBody>
      </p:sp>
      <p:pic>
        <p:nvPicPr>
          <p:cNvPr id="5" name="Picture 4">
            <a:extLst>
              <a:ext uri="{FF2B5EF4-FFF2-40B4-BE49-F238E27FC236}">
                <a16:creationId xmlns:a16="http://schemas.microsoft.com/office/drawing/2014/main" xmlns="" id="{A766215A-EF15-CAC4-E954-3A2BBC0F1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1" y="3128814"/>
            <a:ext cx="6179126" cy="2964138"/>
          </a:xfrm>
          <a:prstGeom prst="rect">
            <a:avLst/>
          </a:prstGeom>
        </p:spPr>
      </p:pic>
    </p:spTree>
    <p:extLst>
      <p:ext uri="{BB962C8B-B14F-4D97-AF65-F5344CB8AC3E}">
        <p14:creationId xmlns:p14="http://schemas.microsoft.com/office/powerpoint/2010/main" val="2465849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3.niu.edu/acad/psych/Millis/History/2003/Classical_Condition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0593"/>
            <a:ext cx="8458200" cy="6186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478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400" dirty="0">
                <a:solidFill>
                  <a:srgbClr val="FF0000"/>
                </a:solidFill>
                <a:latin typeface="Bell MT" panose="02020503060305020303" pitchFamily="18" charset="0"/>
              </a:rPr>
              <a:t>Acquisition</a:t>
            </a:r>
            <a:r>
              <a:rPr lang="en-US" sz="2400" dirty="0">
                <a:latin typeface="Bell MT" panose="02020503060305020303" pitchFamily="18" charset="0"/>
              </a:rPr>
              <a:t> occurs when a CS and UCS are paired, gradually resulting in a CR (bell + food </a:t>
            </a:r>
            <a:r>
              <a:rPr lang="en-US" sz="2400" dirty="0">
                <a:latin typeface="Bell MT" panose="02020503060305020303" pitchFamily="18" charset="0"/>
                <a:sym typeface="Wingdings" pitchFamily="2" charset="2"/>
              </a:rPr>
              <a:t> salivation). </a:t>
            </a:r>
          </a:p>
          <a:p>
            <a:r>
              <a:rPr lang="en-US" sz="2400" dirty="0">
                <a:latin typeface="Bell MT" panose="02020503060305020303" pitchFamily="18" charset="0"/>
                <a:sym typeface="Wingdings" pitchFamily="2" charset="2"/>
              </a:rPr>
              <a:t>Acquisition depends on </a:t>
            </a:r>
            <a:r>
              <a:rPr lang="en-US" sz="2400" dirty="0">
                <a:solidFill>
                  <a:srgbClr val="FF0000"/>
                </a:solidFill>
                <a:latin typeface="Bell MT" panose="02020503060305020303" pitchFamily="18" charset="0"/>
                <a:sym typeface="Wingdings" pitchFamily="2" charset="2"/>
              </a:rPr>
              <a:t>stimulus contiguity </a:t>
            </a:r>
            <a:r>
              <a:rPr lang="en-US" sz="2400" dirty="0">
                <a:latin typeface="Bell MT" panose="02020503060305020303" pitchFamily="18" charset="0"/>
                <a:sym typeface="Wingdings" pitchFamily="2" charset="2"/>
              </a:rPr>
              <a:t>which is a temporal association between events.</a:t>
            </a:r>
          </a:p>
          <a:p>
            <a:r>
              <a:rPr lang="en-US" sz="2400" dirty="0">
                <a:solidFill>
                  <a:srgbClr val="FF0000"/>
                </a:solidFill>
                <a:latin typeface="Bell MT" panose="02020503060305020303" pitchFamily="18" charset="0"/>
                <a:sym typeface="Wingdings" pitchFamily="2" charset="2"/>
              </a:rPr>
              <a:t>Extinction</a:t>
            </a:r>
            <a:r>
              <a:rPr lang="en-US" sz="2400" dirty="0">
                <a:latin typeface="Bell MT" panose="02020503060305020303" pitchFamily="18" charset="0"/>
                <a:sym typeface="Wingdings" pitchFamily="2" charset="2"/>
              </a:rPr>
              <a:t> occurs when a CS is repeatedly presented alone until it no longer elicits a CR. </a:t>
            </a:r>
          </a:p>
          <a:p>
            <a:r>
              <a:rPr lang="en-US" sz="2400" dirty="0">
                <a:solidFill>
                  <a:srgbClr val="FF0000"/>
                </a:solidFill>
                <a:latin typeface="Bell MT" panose="02020503060305020303" pitchFamily="18" charset="0"/>
                <a:sym typeface="Wingdings" pitchFamily="2" charset="2"/>
              </a:rPr>
              <a:t>Spontaneous recovery </a:t>
            </a:r>
            <a:r>
              <a:rPr lang="en-US" sz="2400" dirty="0">
                <a:latin typeface="Bell MT" panose="02020503060305020303" pitchFamily="18" charset="0"/>
                <a:sym typeface="Wingdings" pitchFamily="2" charset="2"/>
              </a:rPr>
              <a:t>is the reappearance of an extinguished response after a period of non exposure to the CS</a:t>
            </a:r>
          </a:p>
          <a:p>
            <a:endParaRPr lang="en-US" sz="2400" dirty="0">
              <a:latin typeface="Bell MT" panose="020205030603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400" dirty="0">
                <a:solidFill>
                  <a:srgbClr val="FF0000"/>
                </a:solidFill>
                <a:latin typeface="Bell MT" panose="02020503060305020303" pitchFamily="18" charset="0"/>
              </a:rPr>
              <a:t>Generalization</a:t>
            </a:r>
            <a:r>
              <a:rPr lang="en-US" sz="2400" dirty="0">
                <a:latin typeface="Bell MT" panose="02020503060305020303" pitchFamily="18" charset="0"/>
              </a:rPr>
              <a:t> occurs when a CR is elicited by a new stimulus that resembles the original CS as in Watson and Rayner’s study of little Albert. (</a:t>
            </a:r>
            <a:r>
              <a:rPr lang="en-US" dirty="0">
                <a:latin typeface="Bell MT" panose="02020503060305020303" pitchFamily="18" charset="0"/>
              </a:rPr>
              <a:t>e.g. </a:t>
            </a:r>
            <a:r>
              <a:rPr lang="en-US" sz="2400" dirty="0">
                <a:latin typeface="Bell MT" panose="02020503060305020303" pitchFamily="18" charset="0"/>
              </a:rPr>
              <a:t>Look-Alike Packaging, Child saying thank you)</a:t>
            </a:r>
          </a:p>
          <a:p>
            <a:r>
              <a:rPr lang="en-US" sz="2400" dirty="0">
                <a:solidFill>
                  <a:srgbClr val="FF0000"/>
                </a:solidFill>
                <a:latin typeface="Bell MT" panose="02020503060305020303" pitchFamily="18" charset="0"/>
              </a:rPr>
              <a:t>Discrimination</a:t>
            </a:r>
            <a:r>
              <a:rPr lang="en-US" sz="2400" dirty="0">
                <a:latin typeface="Bell MT" panose="02020503060305020303" pitchFamily="18" charset="0"/>
              </a:rPr>
              <a:t> occurs when a CR is not elicited by a new stimulus that resembles the original CS (e.g. different packaging for brand, differentiate between a howling dog and a dog wagging his tail)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little-albert"/>
          <p:cNvPicPr>
            <a:picLocks noGrp="1" noChangeAspect="1" noChangeArrowheads="1"/>
          </p:cNvPicPr>
          <p:nvPr>
            <p:ph idx="1"/>
          </p:nvPr>
        </p:nvPicPr>
        <p:blipFill>
          <a:blip r:embed="rId2" cstate="print"/>
          <a:srcRect/>
          <a:stretch>
            <a:fillRect/>
          </a:stretch>
        </p:blipFill>
        <p:spPr>
          <a:xfrm>
            <a:off x="1828800" y="533401"/>
            <a:ext cx="8637588" cy="6016625"/>
          </a:xfrm>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8BD9BBD-CC0A-14C8-8AB9-488132A1FF86}"/>
              </a:ext>
            </a:extLst>
          </p:cNvPr>
          <p:cNvSpPr txBox="1"/>
          <p:nvPr/>
        </p:nvSpPr>
        <p:spPr>
          <a:xfrm>
            <a:off x="2382983" y="1288473"/>
            <a:ext cx="7342908" cy="2585323"/>
          </a:xfrm>
          <a:prstGeom prst="rect">
            <a:avLst/>
          </a:prstGeom>
          <a:noFill/>
        </p:spPr>
        <p:txBody>
          <a:bodyPr wrap="square">
            <a:spAutoFit/>
          </a:bodyPr>
          <a:lstStyle/>
          <a:p>
            <a:pPr marL="285750" indent="-285750">
              <a:buFont typeface="Arial" panose="020B0604020202020204" pitchFamily="34" charset="0"/>
              <a:buChar char="•"/>
            </a:pPr>
            <a:r>
              <a:rPr lang="en-US" dirty="0"/>
              <a:t>Aversions to particular foods</a:t>
            </a:r>
          </a:p>
          <a:p>
            <a:pPr marL="285750" indent="-285750">
              <a:buFont typeface="Arial" panose="020B0604020202020204" pitchFamily="34" charset="0"/>
              <a:buChar char="•"/>
            </a:pPr>
            <a:r>
              <a:rPr lang="en-US" dirty="0"/>
              <a:t>Bee stings association with pain</a:t>
            </a:r>
          </a:p>
          <a:p>
            <a:pPr marL="285750" indent="-285750">
              <a:buFont typeface="Arial" panose="020B0604020202020204" pitchFamily="34" charset="0"/>
              <a:buChar char="•"/>
            </a:pPr>
            <a:r>
              <a:rPr lang="en-US" dirty="0"/>
              <a:t>Punishment associated with </a:t>
            </a:r>
            <a:r>
              <a:rPr lang="en-US" i="1" dirty="0">
                <a:solidFill>
                  <a:srgbClr val="FF0000"/>
                </a:solidFill>
              </a:rPr>
              <a:t>“the look” </a:t>
            </a:r>
            <a:r>
              <a:rPr lang="en-US" dirty="0"/>
              <a:t>from mother</a:t>
            </a:r>
            <a:endParaRPr lang="en-US" sz="1800" b="0" i="0" u="none" strike="noStrike" baseline="0" dirty="0">
              <a:latin typeface="ACaslonPro-Regular"/>
            </a:endParaRPr>
          </a:p>
          <a:p>
            <a:pPr marL="285750" indent="-285750" algn="l">
              <a:buFont typeface="Arial" panose="020B0604020202020204" pitchFamily="34" charset="0"/>
              <a:buChar char="•"/>
            </a:pPr>
            <a:r>
              <a:rPr lang="en-US" dirty="0">
                <a:latin typeface="ACaslonPro-Regular"/>
              </a:rPr>
              <a:t>P</a:t>
            </a:r>
            <a:r>
              <a:rPr lang="en-US" sz="1800" b="0" i="0" u="none" strike="noStrike" baseline="0" dirty="0">
                <a:latin typeface="ACaslonPro-Regular"/>
              </a:rPr>
              <a:t>leasant experiences. </a:t>
            </a:r>
            <a:endParaRPr lang="en-US" dirty="0">
              <a:latin typeface="ACaslonPro-Regular"/>
            </a:endParaRPr>
          </a:p>
          <a:p>
            <a:pPr marL="742950" lvl="1" indent="-285750">
              <a:buFont typeface="Arial" panose="020B0604020202020204" pitchFamily="34" charset="0"/>
              <a:buChar char="•"/>
            </a:pPr>
            <a:r>
              <a:rPr lang="en-US" b="0" i="0" u="none" strike="noStrike" baseline="0" dirty="0">
                <a:latin typeface="ACaslonPro-Regular"/>
              </a:rPr>
              <a:t>For instance, you may have a particular fondness for the smell of a certain perfume or aftershave lotion because thoughts of an early love come rushing back whenever you encounter it. Or hearing a certain song can bring back happy or bittersweet emotions due to associations that you have developed in the past.</a:t>
            </a:r>
            <a:endParaRPr lang="aa-ET" dirty="0"/>
          </a:p>
        </p:txBody>
      </p:sp>
      <p:sp>
        <p:nvSpPr>
          <p:cNvPr id="6" name="TextBox 5">
            <a:extLst>
              <a:ext uri="{FF2B5EF4-FFF2-40B4-BE49-F238E27FC236}">
                <a16:creationId xmlns:a16="http://schemas.microsoft.com/office/drawing/2014/main" xmlns="" id="{A1986603-87AC-CDFC-83A4-438B9CE2ACEE}"/>
              </a:ext>
            </a:extLst>
          </p:cNvPr>
          <p:cNvSpPr txBox="1"/>
          <p:nvPr/>
        </p:nvSpPr>
        <p:spPr>
          <a:xfrm>
            <a:off x="2230582" y="581891"/>
            <a:ext cx="7121236" cy="369332"/>
          </a:xfrm>
          <a:prstGeom prst="rect">
            <a:avLst/>
          </a:prstGeom>
          <a:noFill/>
        </p:spPr>
        <p:txBody>
          <a:bodyPr wrap="square" rtlCol="0">
            <a:spAutoFit/>
          </a:bodyPr>
          <a:lstStyle/>
          <a:p>
            <a:r>
              <a:rPr lang="en-US" dirty="0"/>
              <a:t>Learning in Humans</a:t>
            </a:r>
            <a:endParaRPr lang="aa-ET" dirty="0"/>
          </a:p>
        </p:txBody>
      </p:sp>
    </p:spTree>
    <p:extLst>
      <p:ext uri="{BB962C8B-B14F-4D97-AF65-F5344CB8AC3E}">
        <p14:creationId xmlns:p14="http://schemas.microsoft.com/office/powerpoint/2010/main" val="72239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ell MT" panose="02020503060305020303" pitchFamily="18" charset="0"/>
              </a:rPr>
              <a:t>Contents</a:t>
            </a:r>
          </a:p>
        </p:txBody>
      </p:sp>
      <p:sp>
        <p:nvSpPr>
          <p:cNvPr id="3" name="Content Placeholder 2"/>
          <p:cNvSpPr>
            <a:spLocks noGrp="1"/>
          </p:cNvSpPr>
          <p:nvPr>
            <p:ph sz="quarter" idx="1"/>
          </p:nvPr>
        </p:nvSpPr>
        <p:spPr/>
        <p:txBody>
          <a:bodyPr>
            <a:normAutofit/>
          </a:bodyPr>
          <a:lstStyle/>
          <a:p>
            <a:r>
              <a:rPr lang="en-GB" sz="2400" dirty="0">
                <a:solidFill>
                  <a:schemeClr val="tx1"/>
                </a:solidFill>
                <a:latin typeface="Bell MT" panose="02020503060305020303" pitchFamily="18" charset="0"/>
              </a:rPr>
              <a:t>What is learning</a:t>
            </a:r>
          </a:p>
          <a:p>
            <a:r>
              <a:rPr lang="en-GB" sz="2400" dirty="0">
                <a:solidFill>
                  <a:schemeClr val="tx1"/>
                </a:solidFill>
                <a:latin typeface="Bell MT" panose="02020503060305020303" pitchFamily="18" charset="0"/>
              </a:rPr>
              <a:t>Classical conditioning </a:t>
            </a:r>
          </a:p>
          <a:p>
            <a:r>
              <a:rPr lang="en-GB" sz="2400" dirty="0">
                <a:solidFill>
                  <a:schemeClr val="tx1"/>
                </a:solidFill>
                <a:latin typeface="Bell MT" panose="02020503060305020303" pitchFamily="18" charset="0"/>
              </a:rPr>
              <a:t>Operant conditioning</a:t>
            </a:r>
          </a:p>
          <a:p>
            <a:r>
              <a:rPr lang="en-GB" sz="2400" dirty="0">
                <a:solidFill>
                  <a:schemeClr val="tx1"/>
                </a:solidFill>
                <a:latin typeface="Bell MT" panose="02020503060305020303" pitchFamily="18" charset="0"/>
              </a:rPr>
              <a:t>Modelling</a:t>
            </a:r>
            <a:endParaRPr lang="en-US" sz="2400" dirty="0">
              <a:solidFill>
                <a:schemeClr val="tx1"/>
              </a:solidFill>
              <a:latin typeface="Bell MT" panose="020205030603050203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66800" y="4984408"/>
            <a:ext cx="9798308" cy="512877"/>
          </a:xfrm>
        </p:spPr>
        <p:txBody>
          <a:bodyPr>
            <a:noAutofit/>
          </a:bodyPr>
          <a:lstStyle/>
          <a:p>
            <a:r>
              <a:rPr lang="en-US" sz="1600" dirty="0">
                <a:latin typeface="Bell MT" panose="02020503060305020303" pitchFamily="18" charset="0"/>
              </a:rPr>
              <a:t>Also called instrumental conditioning as the organism’s behavior is instrumental in producing the outcome</a:t>
            </a:r>
          </a:p>
        </p:txBody>
      </p:sp>
      <p:sp>
        <p:nvSpPr>
          <p:cNvPr id="3" name="Title 2"/>
          <p:cNvSpPr>
            <a:spLocks noGrp="1"/>
          </p:cNvSpPr>
          <p:nvPr>
            <p:ph type="title"/>
          </p:nvPr>
        </p:nvSpPr>
        <p:spPr>
          <a:xfrm>
            <a:off x="1066800" y="1873592"/>
            <a:ext cx="9612971" cy="2852737"/>
          </a:xfrm>
        </p:spPr>
        <p:txBody>
          <a:bodyPr/>
          <a:lstStyle/>
          <a:p>
            <a:r>
              <a:rPr lang="en-GB" b="1" dirty="0">
                <a:latin typeface="Bell MT" panose="02020503060305020303" pitchFamily="18" charset="0"/>
              </a:rPr>
              <a:t>Operant conditioning</a:t>
            </a:r>
            <a:endParaRPr lang="en-US" b="1" dirty="0">
              <a:latin typeface="Bell MT" panose="020205030603050203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Bell MT" panose="02020503060305020303" pitchFamily="18" charset="0"/>
              </a:rPr>
              <a:t>Description </a:t>
            </a:r>
          </a:p>
        </p:txBody>
      </p:sp>
      <p:sp>
        <p:nvSpPr>
          <p:cNvPr id="5" name="Content Placeholder 4"/>
          <p:cNvSpPr>
            <a:spLocks noGrp="1"/>
          </p:cNvSpPr>
          <p:nvPr>
            <p:ph sz="quarter" idx="1"/>
          </p:nvPr>
        </p:nvSpPr>
        <p:spPr>
          <a:xfrm>
            <a:off x="1371600" y="1948543"/>
            <a:ext cx="7218218" cy="3581400"/>
          </a:xfrm>
        </p:spPr>
        <p:txBody>
          <a:bodyPr>
            <a:normAutofit/>
          </a:bodyPr>
          <a:lstStyle/>
          <a:p>
            <a:r>
              <a:rPr lang="en-US" b="1" dirty="0">
                <a:solidFill>
                  <a:srgbClr val="FF0000"/>
                </a:solidFill>
                <a:latin typeface="Bell MT" panose="02020503060305020303" pitchFamily="18" charset="0"/>
              </a:rPr>
              <a:t>Definition</a:t>
            </a:r>
            <a:r>
              <a:rPr lang="en-US" b="1" dirty="0">
                <a:latin typeface="Bell MT" panose="02020503060305020303" pitchFamily="18" charset="0"/>
              </a:rPr>
              <a:t>: Operant conditioning is a type of learning in which responses come to be controlled by their consequences.</a:t>
            </a:r>
          </a:p>
          <a:p>
            <a:r>
              <a:rPr lang="en-US" dirty="0"/>
              <a:t>Operant conditioning is a method of </a:t>
            </a:r>
            <a:r>
              <a:rPr lang="en-US" i="1" dirty="0">
                <a:solidFill>
                  <a:schemeClr val="accent1">
                    <a:lumMod val="75000"/>
                  </a:schemeClr>
                </a:solidFill>
              </a:rPr>
              <a:t>learning</a:t>
            </a:r>
            <a:r>
              <a:rPr lang="en-US" dirty="0"/>
              <a:t> that occurs through </a:t>
            </a:r>
            <a:r>
              <a:rPr lang="en-US" i="1" dirty="0">
                <a:solidFill>
                  <a:schemeClr val="accent1">
                    <a:lumMod val="75000"/>
                  </a:schemeClr>
                </a:solidFill>
              </a:rPr>
              <a:t>rewards</a:t>
            </a:r>
            <a:r>
              <a:rPr lang="en-US" dirty="0"/>
              <a:t> and </a:t>
            </a:r>
            <a:r>
              <a:rPr lang="en-US" i="1" dirty="0">
                <a:solidFill>
                  <a:schemeClr val="accent1">
                    <a:lumMod val="75000"/>
                  </a:schemeClr>
                </a:solidFill>
              </a:rPr>
              <a:t>punishments</a:t>
            </a:r>
            <a:r>
              <a:rPr lang="en-US" dirty="0"/>
              <a:t> for behavior. </a:t>
            </a:r>
          </a:p>
          <a:p>
            <a:r>
              <a:rPr lang="en-US" dirty="0"/>
              <a:t>Through operant conditioning, an association is made between a behavior and a consequence for that behavior.</a:t>
            </a:r>
          </a:p>
          <a:p>
            <a:r>
              <a:rPr lang="en-US" dirty="0"/>
              <a:t>Sometimes referred to as </a:t>
            </a:r>
            <a:r>
              <a:rPr lang="en-US" i="1" dirty="0">
                <a:solidFill>
                  <a:schemeClr val="accent1">
                    <a:lumMod val="75000"/>
                  </a:schemeClr>
                </a:solidFill>
              </a:rPr>
              <a:t>instrumental conditioning.</a:t>
            </a:r>
            <a:endParaRPr lang="en-US" b="1" dirty="0">
              <a:latin typeface="Bell MT" panose="02020503060305020303" pitchFamily="18" charset="0"/>
            </a:endParaRPr>
          </a:p>
        </p:txBody>
      </p:sp>
      <p:pic>
        <p:nvPicPr>
          <p:cNvPr id="2" name="Picture 2" descr="http://4.bp.blogspot.com/_m-cx9Vbwvb0/SvDSU-UeQbI/AAAAAAAAAAM/iuNeNkV8LxU/s1600-R/Press.sized.jpg">
            <a:extLst>
              <a:ext uri="{FF2B5EF4-FFF2-40B4-BE49-F238E27FC236}">
                <a16:creationId xmlns:a16="http://schemas.microsoft.com/office/drawing/2014/main" xmlns="" id="{22F1B221-40F4-E7A6-55FC-8ACA8F6F3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2436" y="1948543"/>
            <a:ext cx="2710338"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24CC77-8396-81F9-E213-18867C41307C}"/>
              </a:ext>
            </a:extLst>
          </p:cNvPr>
          <p:cNvSpPr>
            <a:spLocks noGrp="1"/>
          </p:cNvSpPr>
          <p:nvPr>
            <p:ph type="title"/>
          </p:nvPr>
        </p:nvSpPr>
        <p:spPr/>
        <p:txBody>
          <a:bodyPr/>
          <a:lstStyle/>
          <a:p>
            <a:endParaRPr lang="aa-ET"/>
          </a:p>
        </p:txBody>
      </p:sp>
      <p:sp>
        <p:nvSpPr>
          <p:cNvPr id="3" name="Content Placeholder 2">
            <a:extLst>
              <a:ext uri="{FF2B5EF4-FFF2-40B4-BE49-F238E27FC236}">
                <a16:creationId xmlns:a16="http://schemas.microsoft.com/office/drawing/2014/main" xmlns="" id="{988F5753-8D35-9A84-BC35-58CBCAE72FC0}"/>
              </a:ext>
            </a:extLst>
          </p:cNvPr>
          <p:cNvSpPr>
            <a:spLocks noGrp="1"/>
          </p:cNvSpPr>
          <p:nvPr>
            <p:ph idx="1"/>
          </p:nvPr>
        </p:nvSpPr>
        <p:spPr/>
        <p:txBody>
          <a:bodyPr/>
          <a:lstStyle/>
          <a:p>
            <a:r>
              <a:rPr lang="en-US" dirty="0">
                <a:latin typeface="Bell MT" panose="02020503060305020303" pitchFamily="18" charset="0"/>
              </a:rPr>
              <a:t>E. L. Thorndike’s work on Instrumental learning and the law of effect provided the foundation for the study of operant conditioning.</a:t>
            </a:r>
          </a:p>
          <a:p>
            <a:r>
              <a:rPr lang="en-US" dirty="0">
                <a:latin typeface="Bell MT" panose="02020503060305020303" pitchFamily="18" charset="0"/>
              </a:rPr>
              <a:t>It was pioneered by </a:t>
            </a:r>
            <a:r>
              <a:rPr lang="en-US" b="1" dirty="0">
                <a:latin typeface="Bell MT" panose="02020503060305020303" pitchFamily="18" charset="0"/>
              </a:rPr>
              <a:t>B. F. Skinner </a:t>
            </a:r>
            <a:r>
              <a:rPr lang="en-US" dirty="0">
                <a:latin typeface="Bell MT" panose="02020503060305020303" pitchFamily="18" charset="0"/>
              </a:rPr>
              <a:t>who showed that rats and pigeons tend to repeat responses that are followed by favorable outcomes</a:t>
            </a:r>
          </a:p>
          <a:p>
            <a:r>
              <a:rPr lang="en-US" dirty="0">
                <a:latin typeface="Bell MT" panose="02020503060305020303" pitchFamily="18" charset="0"/>
              </a:rPr>
              <a:t>Operant conditioning mainly regulates voluntary, spontaneous responses such as studying, going to work, telling jokes, and asking someone out. </a:t>
            </a:r>
          </a:p>
          <a:p>
            <a:endParaRPr lang="aa-ET" dirty="0"/>
          </a:p>
        </p:txBody>
      </p:sp>
    </p:spTree>
    <p:extLst>
      <p:ext uri="{BB962C8B-B14F-4D97-AF65-F5344CB8AC3E}">
        <p14:creationId xmlns:p14="http://schemas.microsoft.com/office/powerpoint/2010/main" val="1926910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Thorndike discovered that when </a:t>
            </a:r>
            <a:r>
              <a:rPr lang="en-US" i="1" dirty="0">
                <a:solidFill>
                  <a:schemeClr val="accent1">
                    <a:lumMod val="75000"/>
                  </a:schemeClr>
                </a:solidFill>
              </a:rPr>
              <a:t>cats</a:t>
            </a:r>
            <a:r>
              <a:rPr lang="en-US" dirty="0">
                <a:solidFill>
                  <a:schemeClr val="accent1">
                    <a:lumMod val="75000"/>
                  </a:schemeClr>
                </a:solidFill>
              </a:rPr>
              <a:t> </a:t>
            </a:r>
            <a:r>
              <a:rPr lang="en-US" dirty="0"/>
              <a:t>were placed in this type of </a:t>
            </a:r>
            <a:r>
              <a:rPr lang="en-US" i="1" dirty="0">
                <a:solidFill>
                  <a:schemeClr val="accent1">
                    <a:lumMod val="75000"/>
                  </a:schemeClr>
                </a:solidFill>
              </a:rPr>
              <a:t>puzzle box</a:t>
            </a:r>
            <a:r>
              <a:rPr lang="en-US" dirty="0"/>
              <a:t>, they </a:t>
            </a:r>
            <a:r>
              <a:rPr lang="en-US" i="1" dirty="0">
                <a:solidFill>
                  <a:schemeClr val="accent1">
                    <a:lumMod val="75000"/>
                  </a:schemeClr>
                </a:solidFill>
              </a:rPr>
              <a:t>learned</a:t>
            </a:r>
            <a:r>
              <a:rPr lang="en-US" dirty="0">
                <a:solidFill>
                  <a:schemeClr val="accent1">
                    <a:lumMod val="75000"/>
                  </a:schemeClr>
                </a:solidFill>
              </a:rPr>
              <a:t> </a:t>
            </a:r>
            <a:r>
              <a:rPr lang="en-US" dirty="0"/>
              <a:t>to </a:t>
            </a:r>
            <a:r>
              <a:rPr lang="en-US" i="1" dirty="0">
                <a:solidFill>
                  <a:schemeClr val="accent1">
                    <a:lumMod val="75000"/>
                  </a:schemeClr>
                </a:solidFill>
              </a:rPr>
              <a:t>push down on the wooden lever </a:t>
            </a:r>
            <a:r>
              <a:rPr lang="en-US" dirty="0"/>
              <a:t>because it </a:t>
            </a:r>
            <a:r>
              <a:rPr lang="en-US" i="1" dirty="0">
                <a:solidFill>
                  <a:schemeClr val="accent1">
                    <a:lumMod val="75000"/>
                  </a:schemeClr>
                </a:solidFill>
              </a:rPr>
              <a:t>resulted</a:t>
            </a:r>
            <a:r>
              <a:rPr lang="en-US" dirty="0"/>
              <a:t> in the </a:t>
            </a:r>
            <a:r>
              <a:rPr lang="en-US" i="1" dirty="0">
                <a:solidFill>
                  <a:schemeClr val="accent1">
                    <a:lumMod val="75000"/>
                  </a:schemeClr>
                </a:solidFill>
              </a:rPr>
              <a:t>satisfying consequence</a:t>
            </a:r>
            <a:r>
              <a:rPr lang="en-US" dirty="0"/>
              <a:t> of opening the door to the box.</a:t>
            </a:r>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367461"/>
            <a:ext cx="5410200" cy="3340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6" name="Title 1"/>
          <p:cNvSpPr>
            <a:spLocks noGrp="1"/>
          </p:cNvSpPr>
          <p:nvPr>
            <p:ph type="title"/>
          </p:nvPr>
        </p:nvSpPr>
        <p:spPr/>
        <p:txBody>
          <a:bodyPr/>
          <a:lstStyle/>
          <a:p>
            <a:r>
              <a:rPr lang="en-US" dirty="0"/>
              <a:t>Thorndike’s Law of Effect</a:t>
            </a:r>
          </a:p>
        </p:txBody>
      </p:sp>
    </p:spTree>
    <p:extLst>
      <p:ext uri="{BB962C8B-B14F-4D97-AF65-F5344CB8AC3E}">
        <p14:creationId xmlns:p14="http://schemas.microsoft.com/office/powerpoint/2010/main" val="2102781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1565232" y="884836"/>
            <a:ext cx="9544559" cy="5109881"/>
          </a:xfrm>
          <a:prstGeom prst="rect">
            <a:avLst/>
          </a:prstGeom>
        </p:spPr>
        <p:txBody>
          <a:bodyPr spcFirstLastPara="1" vert="horz" wrap="square" lIns="91425" tIns="91425" rIns="91425" bIns="91425" rtlCol="0" anchor="t" anchorCtr="0">
            <a:noAutofit/>
          </a:bodyPr>
          <a:lstStyle/>
          <a:p>
            <a:pPr marL="342900" indent="-342900"/>
            <a:r>
              <a:rPr lang="en-US" sz="2400" dirty="0">
                <a:solidFill>
                  <a:srgbClr val="000000"/>
                </a:solidFill>
                <a:latin typeface="Bell MT" panose="02020503060305020303" pitchFamily="18" charset="0"/>
                <a:cs typeface="Times New Roman" panose="02020603050405020304" pitchFamily="18" charset="0"/>
              </a:rPr>
              <a:t>Based on the idea of Law of Effect – Thorndike</a:t>
            </a:r>
            <a:endParaRPr lang="en-US" sz="2400" b="0" i="0" dirty="0">
              <a:solidFill>
                <a:srgbClr val="000000"/>
              </a:solidFill>
              <a:effectLst/>
              <a:latin typeface="Bell MT" panose="02020503060305020303" pitchFamily="18" charset="0"/>
              <a:ea typeface="Cambria" panose="02040503050406030204" pitchFamily="18" charset="0"/>
              <a:cs typeface="Times New Roman" panose="02020603050405020304" pitchFamily="18" charset="0"/>
            </a:endParaRPr>
          </a:p>
          <a:p>
            <a:pPr marL="0" indent="0" algn="ctr">
              <a:buNone/>
            </a:pPr>
            <a:r>
              <a:rPr lang="en-US" sz="1800" i="1" dirty="0">
                <a:solidFill>
                  <a:schemeClr val="tx1"/>
                </a:solidFill>
                <a:latin typeface="Bell MT" panose="02020503060305020303" pitchFamily="18" charset="0"/>
                <a:ea typeface="Cambria" panose="02040503050406030204" pitchFamily="18" charset="0"/>
                <a:cs typeface="Times New Roman" panose="02020603050405020304" pitchFamily="18" charset="0"/>
              </a:rPr>
              <a:t>“R</a:t>
            </a:r>
            <a:r>
              <a:rPr lang="en-US" sz="1800" i="1" dirty="0">
                <a:solidFill>
                  <a:schemeClr val="tx1"/>
                </a:solidFill>
                <a:latin typeface="Bell MT" panose="02020503060305020303" pitchFamily="18" charset="0"/>
                <a:cs typeface="Times New Roman" panose="02020603050405020304" pitchFamily="18" charset="0"/>
              </a:rPr>
              <a:t>esponses that produce a satisfying effect in a particular situation become more likely to occur again in that situation, and responses that produce a discomforting effect become less likely to occur again in that situation</a:t>
            </a:r>
            <a:r>
              <a:rPr lang="en-US" sz="1800" i="1" dirty="0">
                <a:solidFill>
                  <a:schemeClr val="tx1"/>
                </a:solidFill>
                <a:latin typeface="Bell MT" panose="02020503060305020303" pitchFamily="18" charset="0"/>
                <a:ea typeface="Cambria" panose="02040503050406030204" pitchFamily="18" charset="0"/>
                <a:cs typeface="Times New Roman" panose="02020603050405020304" pitchFamily="18" charset="0"/>
              </a:rPr>
              <a:t>”</a:t>
            </a:r>
          </a:p>
          <a:p>
            <a:pPr marL="342900" indent="-342900"/>
            <a:endParaRPr lang="en-US" sz="2400" dirty="0">
              <a:solidFill>
                <a:schemeClr val="tx1"/>
              </a:solidFill>
              <a:latin typeface="Bell MT" panose="02020503060305020303" pitchFamily="18" charset="0"/>
              <a:ea typeface="Cambria" panose="02040503050406030204" pitchFamily="18" charset="0"/>
              <a:cs typeface="Times New Roman" panose="02020603050405020304" pitchFamily="18" charset="0"/>
            </a:endParaRPr>
          </a:p>
          <a:p>
            <a:pPr marL="342900" indent="-342900"/>
            <a:r>
              <a:rPr lang="en-US" sz="2400" b="0" i="0" dirty="0">
                <a:solidFill>
                  <a:schemeClr val="tx1"/>
                </a:solidFill>
                <a:effectLst/>
                <a:latin typeface="Bell MT" panose="02020503060305020303" pitchFamily="18" charset="0"/>
                <a:ea typeface="Cambria" panose="02040503050406030204" pitchFamily="18" charset="0"/>
                <a:cs typeface="Times New Roman" panose="02020603050405020304" pitchFamily="18" charset="0"/>
              </a:rPr>
              <a:t>Operant conditioning is a method of learning that occurs through rewards and punishments for behavior. </a:t>
            </a:r>
          </a:p>
          <a:p>
            <a:pPr marL="342900" indent="-342900"/>
            <a:endParaRPr lang="en-US" sz="2400" b="0" i="0" dirty="0">
              <a:solidFill>
                <a:schemeClr val="tx1"/>
              </a:solidFill>
              <a:effectLst/>
              <a:latin typeface="Bell MT" panose="02020503060305020303" pitchFamily="18" charset="0"/>
              <a:ea typeface="Cambria" panose="02040503050406030204" pitchFamily="18" charset="0"/>
              <a:cs typeface="Times New Roman" panose="02020603050405020304" pitchFamily="18" charset="0"/>
            </a:endParaRPr>
          </a:p>
          <a:p>
            <a:pPr marL="342900" indent="-342900"/>
            <a:r>
              <a:rPr lang="en-US" sz="2400" b="0" i="0" dirty="0">
                <a:solidFill>
                  <a:schemeClr val="tx1"/>
                </a:solidFill>
                <a:effectLst/>
                <a:latin typeface="Bell MT" panose="02020503060305020303" pitchFamily="18" charset="0"/>
                <a:ea typeface="Cambria" panose="02040503050406030204" pitchFamily="18" charset="0"/>
                <a:cs typeface="Times New Roman" panose="02020603050405020304" pitchFamily="18" charset="0"/>
              </a:rPr>
              <a:t>Through operant conditioning, an individual makes an association between a particular behavior and a consequence</a:t>
            </a:r>
            <a:endParaRPr sz="2400" i="0" dirty="0">
              <a:solidFill>
                <a:schemeClr val="tx1"/>
              </a:solidFill>
              <a:latin typeface="Bell MT" panose="02020503060305020303" pitchFamily="18" charset="0"/>
              <a:ea typeface="Cambria" panose="02040503050406030204" pitchFamily="18" charset="0"/>
              <a:cs typeface="Times New Roman" panose="02020603050405020304" pitchFamily="18" charset="0"/>
            </a:endParaRPr>
          </a:p>
        </p:txBody>
      </p:sp>
      <p:sp>
        <p:nvSpPr>
          <p:cNvPr id="82" name="Google Shape;82;p16"/>
          <p:cNvSpPr txBox="1">
            <a:spLocks noGrp="1"/>
          </p:cNvSpPr>
          <p:nvPr>
            <p:ph type="sldNum" idx="12"/>
          </p:nvPr>
        </p:nvSpPr>
        <p:spPr>
          <a:prstGeom prst="rect">
            <a:avLst/>
          </a:prstGeom>
        </p:spPr>
        <p:txBody>
          <a:bodyPr spcFirstLastPara="1" vert="horz" wrap="square" lIns="91425" tIns="91425" rIns="91425" bIns="91425" rtlCol="0" anchor="b" anchorCtr="0">
            <a:noAutofit/>
          </a:bodyPr>
          <a:lstStyle/>
          <a:p>
            <a:fld id="{00000000-1234-1234-1234-123412341234}" type="slidenum">
              <a:rPr lang="en"/>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Skinner’s experiment</a:t>
            </a:r>
          </a:p>
        </p:txBody>
      </p:sp>
      <p:sp>
        <p:nvSpPr>
          <p:cNvPr id="3" name="Content Placeholder 2"/>
          <p:cNvSpPr>
            <a:spLocks noGrp="1"/>
          </p:cNvSpPr>
          <p:nvPr>
            <p:ph sz="quarter" idx="1"/>
          </p:nvPr>
        </p:nvSpPr>
        <p:spPr>
          <a:xfrm>
            <a:off x="1981200" y="1600200"/>
            <a:ext cx="5334000" cy="4953000"/>
          </a:xfrm>
        </p:spPr>
        <p:txBody>
          <a:bodyPr>
            <a:normAutofit/>
          </a:bodyPr>
          <a:lstStyle/>
          <a:p>
            <a:r>
              <a:rPr lang="en-US" dirty="0"/>
              <a:t>“The behavior is followed by a </a:t>
            </a:r>
            <a:r>
              <a:rPr lang="en-US" i="1" dirty="0">
                <a:solidFill>
                  <a:schemeClr val="accent1">
                    <a:lumMod val="75000"/>
                  </a:schemeClr>
                </a:solidFill>
              </a:rPr>
              <a:t>consequence</a:t>
            </a:r>
            <a:r>
              <a:rPr lang="en-US" dirty="0"/>
              <a:t>, and the nature of the consequence modifies the organism’s tendency to repeat the behavior in the future.”</a:t>
            </a:r>
          </a:p>
          <a:p>
            <a:pPr marL="457200" lvl="1" indent="0">
              <a:buNone/>
            </a:pPr>
            <a:r>
              <a:rPr lang="en-US" dirty="0"/>
              <a:t>				(Skinner)</a:t>
            </a:r>
          </a:p>
          <a:p>
            <a:r>
              <a:rPr lang="en-US" dirty="0"/>
              <a:t>“All we need to know in order to describe and explain behavior is this: actions followed by good outcomes are likely to recur , and actions followed by bad outcomes are less likely to recur.”  </a:t>
            </a:r>
          </a:p>
          <a:p>
            <a:pPr marL="457200" lvl="1" indent="0">
              <a:buNone/>
            </a:pPr>
            <a:r>
              <a:rPr lang="en-US" dirty="0"/>
              <a:t>			(Skinner, 1953)</a:t>
            </a:r>
          </a:p>
          <a:p>
            <a:endParaRPr lang="en-US" dirty="0"/>
          </a:p>
        </p:txBody>
      </p:sp>
      <p:pic>
        <p:nvPicPr>
          <p:cNvPr id="10242" name="Picture 2" descr="Operant Condit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586" y="2647950"/>
            <a:ext cx="2847414" cy="31432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10985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Skinner used the term operant to refer to any "active behavior that operates upon the environment to generate consequences" (1953).</a:t>
            </a:r>
          </a:p>
          <a:p>
            <a:r>
              <a:rPr lang="en-US" dirty="0"/>
              <a:t>Operant behavior: occurs without an observable external stimulus </a:t>
            </a:r>
          </a:p>
          <a:p>
            <a:r>
              <a:rPr lang="en-US" dirty="0"/>
              <a:t>Operates on the organism’s environment </a:t>
            </a:r>
          </a:p>
          <a:p>
            <a:endParaRPr lang="en-US" dirty="0"/>
          </a:p>
        </p:txBody>
      </p:sp>
    </p:spTree>
    <p:extLst>
      <p:ext uri="{BB962C8B-B14F-4D97-AF65-F5344CB8AC3E}">
        <p14:creationId xmlns:p14="http://schemas.microsoft.com/office/powerpoint/2010/main" val="3158911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C7026E14-5D98-48BC-9AE8-378EC47715DD}"/>
              </a:ext>
            </a:extLst>
          </p:cNvPr>
          <p:cNvPicPr>
            <a:picLocks noChangeAspect="1"/>
          </p:cNvPicPr>
          <p:nvPr/>
        </p:nvPicPr>
        <p:blipFill rotWithShape="1">
          <a:blip r:embed="rId2"/>
          <a:srcRect t="50000"/>
          <a:stretch/>
        </p:blipFill>
        <p:spPr>
          <a:xfrm>
            <a:off x="3145280" y="400665"/>
            <a:ext cx="5901439" cy="868755"/>
          </a:xfrm>
          <a:prstGeom prst="rect">
            <a:avLst/>
          </a:prstGeom>
        </p:spPr>
      </p:pic>
      <p:pic>
        <p:nvPicPr>
          <p:cNvPr id="3" name="Picture 2">
            <a:extLst>
              <a:ext uri="{FF2B5EF4-FFF2-40B4-BE49-F238E27FC236}">
                <a16:creationId xmlns:a16="http://schemas.microsoft.com/office/drawing/2014/main" xmlns="" id="{795D148E-1A34-87E4-7C55-EF6C7C0C9568}"/>
              </a:ext>
            </a:extLst>
          </p:cNvPr>
          <p:cNvPicPr>
            <a:picLocks noChangeAspect="1"/>
          </p:cNvPicPr>
          <p:nvPr/>
        </p:nvPicPr>
        <p:blipFill>
          <a:blip r:embed="rId3"/>
          <a:stretch>
            <a:fillRect/>
          </a:stretch>
        </p:blipFill>
        <p:spPr>
          <a:xfrm>
            <a:off x="2981608" y="1256168"/>
            <a:ext cx="6228784" cy="434566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600200"/>
            <a:ext cx="8229600" cy="4876800"/>
          </a:xfrm>
        </p:spPr>
        <p:txBody>
          <a:bodyPr>
            <a:normAutofit/>
          </a:bodyPr>
          <a:lstStyle/>
          <a:p>
            <a:r>
              <a:rPr lang="en-US" dirty="0"/>
              <a:t>Behavior can be changed by the use of </a:t>
            </a:r>
            <a:r>
              <a:rPr lang="en-US" i="1" dirty="0">
                <a:solidFill>
                  <a:schemeClr val="accent1">
                    <a:lumMod val="75000"/>
                  </a:schemeClr>
                </a:solidFill>
              </a:rPr>
              <a:t>consequences</a:t>
            </a:r>
            <a:r>
              <a:rPr lang="en-US" dirty="0"/>
              <a:t> which are given after a response.</a:t>
            </a:r>
          </a:p>
          <a:p>
            <a:r>
              <a:rPr lang="en-US" dirty="0"/>
              <a:t>Skinner identified three types of responses or operant that can follow behavior.</a:t>
            </a:r>
          </a:p>
          <a:p>
            <a:pPr lvl="1"/>
            <a:r>
              <a:rPr lang="en-US" i="1" dirty="0">
                <a:solidFill>
                  <a:schemeClr val="accent1">
                    <a:lumMod val="75000"/>
                  </a:schemeClr>
                </a:solidFill>
              </a:rPr>
              <a:t>Neutral </a:t>
            </a:r>
            <a:r>
              <a:rPr lang="en-US" i="1" dirty="0" err="1">
                <a:solidFill>
                  <a:schemeClr val="accent1">
                    <a:lumMod val="75000"/>
                  </a:schemeClr>
                </a:solidFill>
              </a:rPr>
              <a:t>operants</a:t>
            </a:r>
            <a:r>
              <a:rPr lang="en-US" dirty="0"/>
              <a:t>: responses from the environment that </a:t>
            </a:r>
            <a:r>
              <a:rPr lang="en-US" dirty="0">
                <a:solidFill>
                  <a:srgbClr val="FF0000"/>
                </a:solidFill>
              </a:rPr>
              <a:t>neither increase nor decrease</a:t>
            </a:r>
            <a:r>
              <a:rPr lang="en-US" dirty="0"/>
              <a:t> the probability of a behavior being repeated.</a:t>
            </a:r>
          </a:p>
          <a:p>
            <a:pPr lvl="1"/>
            <a:r>
              <a:rPr lang="en-US" i="1" dirty="0" err="1">
                <a:solidFill>
                  <a:schemeClr val="accent1">
                    <a:lumMod val="75000"/>
                  </a:schemeClr>
                </a:solidFill>
              </a:rPr>
              <a:t>Reinforcers</a:t>
            </a:r>
            <a:r>
              <a:rPr lang="en-US" i="1" dirty="0">
                <a:solidFill>
                  <a:schemeClr val="accent1">
                    <a:lumMod val="75000"/>
                  </a:schemeClr>
                </a:solidFill>
              </a:rPr>
              <a:t>:</a:t>
            </a:r>
            <a:r>
              <a:rPr lang="en-US" dirty="0"/>
              <a:t> Responses from the environment that </a:t>
            </a:r>
            <a:r>
              <a:rPr lang="en-US" dirty="0">
                <a:solidFill>
                  <a:srgbClr val="FF0000"/>
                </a:solidFill>
              </a:rPr>
              <a:t>increase</a:t>
            </a:r>
            <a:r>
              <a:rPr lang="en-US" dirty="0"/>
              <a:t> the probability of a behavior being repeated. </a:t>
            </a:r>
            <a:r>
              <a:rPr lang="en-US" dirty="0" err="1"/>
              <a:t>Reinforcers</a:t>
            </a:r>
            <a:r>
              <a:rPr lang="en-US" dirty="0"/>
              <a:t> can be either positive or negative.</a:t>
            </a:r>
          </a:p>
          <a:p>
            <a:pPr lvl="1"/>
            <a:r>
              <a:rPr lang="en-US" i="1" dirty="0">
                <a:solidFill>
                  <a:schemeClr val="accent1">
                    <a:lumMod val="75000"/>
                  </a:schemeClr>
                </a:solidFill>
              </a:rPr>
              <a:t>Punishers: </a:t>
            </a:r>
            <a:r>
              <a:rPr lang="en-US" dirty="0"/>
              <a:t>Response from the environment that </a:t>
            </a:r>
            <a:r>
              <a:rPr lang="en-US" dirty="0">
                <a:solidFill>
                  <a:srgbClr val="FF0000"/>
                </a:solidFill>
              </a:rPr>
              <a:t>decrease</a:t>
            </a:r>
            <a:r>
              <a:rPr lang="en-US" dirty="0"/>
              <a:t> the likelihood of a behavior being repeated. Punishment weakens behavior.</a:t>
            </a:r>
          </a:p>
        </p:txBody>
      </p:sp>
    </p:spTree>
    <p:extLst>
      <p:ext uri="{BB962C8B-B14F-4D97-AF65-F5344CB8AC3E}">
        <p14:creationId xmlns:p14="http://schemas.microsoft.com/office/powerpoint/2010/main" val="1844321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Schedules of Reinforcement</a:t>
            </a:r>
          </a:p>
        </p:txBody>
      </p:sp>
      <p:sp>
        <p:nvSpPr>
          <p:cNvPr id="3" name="Content Placeholder 2"/>
          <p:cNvSpPr>
            <a:spLocks noGrp="1"/>
          </p:cNvSpPr>
          <p:nvPr>
            <p:ph sz="quarter" idx="1"/>
          </p:nvPr>
        </p:nvSpPr>
        <p:spPr/>
        <p:txBody>
          <a:bodyPr/>
          <a:lstStyle/>
          <a:p>
            <a:r>
              <a:rPr lang="en-US" dirty="0"/>
              <a:t>A schedule of reinforcement is a program, or rule, that determines </a:t>
            </a:r>
            <a:r>
              <a:rPr lang="en-US" dirty="0">
                <a:solidFill>
                  <a:srgbClr val="FF0000"/>
                </a:solidFill>
              </a:rPr>
              <a:t>how and when </a:t>
            </a:r>
            <a:r>
              <a:rPr lang="en-US" dirty="0"/>
              <a:t>the occurrence of a response will be followed by a </a:t>
            </a:r>
            <a:r>
              <a:rPr lang="en-US" dirty="0" err="1"/>
              <a:t>reinforcer</a:t>
            </a:r>
            <a:endParaRPr lang="en-US" dirty="0"/>
          </a:p>
          <a:p>
            <a:endParaRPr lang="en-US" dirty="0"/>
          </a:p>
        </p:txBody>
      </p:sp>
    </p:spTree>
    <p:extLst>
      <p:ext uri="{BB962C8B-B14F-4D97-AF65-F5344CB8AC3E}">
        <p14:creationId xmlns:p14="http://schemas.microsoft.com/office/powerpoint/2010/main" val="397067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Learning?</a:t>
            </a:r>
          </a:p>
        </p:txBody>
      </p:sp>
      <p:sp>
        <p:nvSpPr>
          <p:cNvPr id="3" name="Content Placeholder 2"/>
          <p:cNvSpPr>
            <a:spLocks noGrp="1"/>
          </p:cNvSpPr>
          <p:nvPr>
            <p:ph sz="quarter" idx="1"/>
          </p:nvPr>
        </p:nvSpPr>
        <p:spPr/>
        <p:txBody>
          <a:bodyPr/>
          <a:lstStyle/>
          <a:p>
            <a:r>
              <a:rPr lang="en-US" dirty="0"/>
              <a:t>Learning may be defined as a </a:t>
            </a:r>
            <a:r>
              <a:rPr lang="en-US" i="1" dirty="0">
                <a:solidFill>
                  <a:schemeClr val="accent1">
                    <a:lumMod val="75000"/>
                  </a:schemeClr>
                </a:solidFill>
              </a:rPr>
              <a:t>relatively permanent</a:t>
            </a:r>
            <a:r>
              <a:rPr lang="en-US" dirty="0">
                <a:solidFill>
                  <a:schemeClr val="accent1">
                    <a:lumMod val="75000"/>
                  </a:schemeClr>
                </a:solidFill>
              </a:rPr>
              <a:t> </a:t>
            </a:r>
            <a:r>
              <a:rPr lang="en-US" i="1" dirty="0">
                <a:solidFill>
                  <a:schemeClr val="accent1">
                    <a:lumMod val="75000"/>
                  </a:schemeClr>
                </a:solidFill>
              </a:rPr>
              <a:t>change in behavior</a:t>
            </a:r>
            <a:r>
              <a:rPr lang="en-US" i="1" dirty="0"/>
              <a:t> </a:t>
            </a:r>
            <a:r>
              <a:rPr lang="en-US" dirty="0"/>
              <a:t>that occurs as a </a:t>
            </a:r>
            <a:r>
              <a:rPr lang="en-US" i="1" dirty="0">
                <a:solidFill>
                  <a:schemeClr val="accent1">
                    <a:lumMod val="75000"/>
                  </a:schemeClr>
                </a:solidFill>
              </a:rPr>
              <a:t>result of experience</a:t>
            </a:r>
            <a:r>
              <a:rPr lang="en-US" dirty="0"/>
              <a:t>.</a:t>
            </a:r>
          </a:p>
          <a:p>
            <a:pPr lvl="1"/>
            <a:r>
              <a:rPr lang="en-US" dirty="0"/>
              <a:t>Not temporary</a:t>
            </a:r>
          </a:p>
          <a:p>
            <a:pPr lvl="1"/>
            <a:r>
              <a:rPr lang="en-US" dirty="0"/>
              <a:t>Change is not always immediately apparent</a:t>
            </a:r>
          </a:p>
          <a:p>
            <a:pPr lvl="1"/>
            <a:r>
              <a:rPr lang="en-US" dirty="0"/>
              <a:t>Not due to biological factors, drugs, etc.</a:t>
            </a:r>
          </a:p>
          <a:p>
            <a:r>
              <a:rPr lang="en-US" dirty="0"/>
              <a:t>Any process through which experience at one time can alter an individual's behavior at a future time.</a:t>
            </a:r>
          </a:p>
          <a:p>
            <a:pPr marL="457200" lvl="1" indent="0">
              <a:buNone/>
            </a:pPr>
            <a:r>
              <a:rPr lang="en-US" dirty="0"/>
              <a:t>					         (Peter Gray)</a:t>
            </a:r>
          </a:p>
          <a:p>
            <a:pPr>
              <a:buNone/>
            </a:pPr>
            <a:endParaRPr lang="en-US" dirty="0"/>
          </a:p>
          <a:p>
            <a:endParaRPr lang="en-US" dirty="0"/>
          </a:p>
        </p:txBody>
      </p:sp>
    </p:spTree>
    <p:extLst>
      <p:ext uri="{BB962C8B-B14F-4D97-AF65-F5344CB8AC3E}">
        <p14:creationId xmlns:p14="http://schemas.microsoft.com/office/powerpoint/2010/main" val="2426394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Interval schedules</a:t>
            </a:r>
          </a:p>
        </p:txBody>
      </p:sp>
      <p:sp>
        <p:nvSpPr>
          <p:cNvPr id="3" name="Content Placeholder 2"/>
          <p:cNvSpPr>
            <a:spLocks noGrp="1"/>
          </p:cNvSpPr>
          <p:nvPr>
            <p:ph sz="quarter" idx="1"/>
          </p:nvPr>
        </p:nvSpPr>
        <p:spPr/>
        <p:txBody>
          <a:bodyPr>
            <a:normAutofit/>
          </a:bodyPr>
          <a:lstStyle/>
          <a:p>
            <a:r>
              <a:rPr lang="en-US" sz="2800" dirty="0"/>
              <a:t>Reinforcement occurs after a certain amount of time has passed</a:t>
            </a:r>
          </a:p>
          <a:p>
            <a:pPr lvl="1"/>
            <a:r>
              <a:rPr lang="en-US" sz="2800" dirty="0"/>
              <a:t>Fixed Interval</a:t>
            </a:r>
          </a:p>
          <a:p>
            <a:pPr lvl="2"/>
            <a:r>
              <a:rPr lang="en-US" sz="2200" dirty="0"/>
              <a:t>Reinforcement is presented after a </a:t>
            </a:r>
            <a:r>
              <a:rPr lang="en-US" sz="2200" dirty="0">
                <a:solidFill>
                  <a:srgbClr val="FF0000"/>
                </a:solidFill>
              </a:rPr>
              <a:t>fixed amount of time</a:t>
            </a:r>
          </a:p>
          <a:p>
            <a:pPr lvl="1"/>
            <a:r>
              <a:rPr lang="en-US" sz="2800" dirty="0"/>
              <a:t>Variable Interval</a:t>
            </a:r>
          </a:p>
          <a:p>
            <a:pPr lvl="2"/>
            <a:r>
              <a:rPr lang="en-US" sz="2000" dirty="0"/>
              <a:t>Reinforcement is delivered on a </a:t>
            </a:r>
            <a:r>
              <a:rPr lang="en-US" sz="2000" dirty="0">
                <a:solidFill>
                  <a:srgbClr val="FF0000"/>
                </a:solidFill>
              </a:rPr>
              <a:t>random/variable</a:t>
            </a:r>
            <a:r>
              <a:rPr lang="en-US" sz="2000" dirty="0"/>
              <a:t> time schedule</a:t>
            </a:r>
          </a:p>
          <a:p>
            <a:endParaRPr lang="en-US" sz="3200" dirty="0"/>
          </a:p>
          <a:p>
            <a:endParaRPr lang="en-US" sz="3200" dirty="0"/>
          </a:p>
        </p:txBody>
      </p:sp>
    </p:spTree>
    <p:extLst>
      <p:ext uri="{BB962C8B-B14F-4D97-AF65-F5344CB8AC3E}">
        <p14:creationId xmlns:p14="http://schemas.microsoft.com/office/powerpoint/2010/main" val="3301743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 schedules </a:t>
            </a:r>
          </a:p>
        </p:txBody>
      </p:sp>
      <p:sp>
        <p:nvSpPr>
          <p:cNvPr id="3" name="Content Placeholder 2"/>
          <p:cNvSpPr>
            <a:spLocks noGrp="1"/>
          </p:cNvSpPr>
          <p:nvPr>
            <p:ph sz="quarter" idx="1"/>
          </p:nvPr>
        </p:nvSpPr>
        <p:spPr/>
        <p:txBody>
          <a:bodyPr>
            <a:normAutofit/>
          </a:bodyPr>
          <a:lstStyle/>
          <a:p>
            <a:r>
              <a:rPr lang="en-US" sz="2800" dirty="0"/>
              <a:t>Reinforcement occurs after a certain number of responses</a:t>
            </a:r>
          </a:p>
          <a:p>
            <a:pPr lvl="1"/>
            <a:r>
              <a:rPr lang="en-US" sz="2400" dirty="0"/>
              <a:t>Fixed Ratio</a:t>
            </a:r>
          </a:p>
          <a:p>
            <a:pPr lvl="2"/>
            <a:r>
              <a:rPr lang="en-US" sz="2200" dirty="0"/>
              <a:t>Reinforcement presented after </a:t>
            </a:r>
            <a:r>
              <a:rPr lang="en-US" sz="2200" dirty="0">
                <a:solidFill>
                  <a:srgbClr val="FF0000"/>
                </a:solidFill>
              </a:rPr>
              <a:t>a fixed # of responses</a:t>
            </a:r>
          </a:p>
          <a:p>
            <a:pPr lvl="1"/>
            <a:r>
              <a:rPr lang="en-US" sz="2400" dirty="0"/>
              <a:t>Variable Ratio</a:t>
            </a:r>
          </a:p>
          <a:p>
            <a:pPr lvl="2"/>
            <a:r>
              <a:rPr lang="en-US" sz="2200" dirty="0"/>
              <a:t>Reinforcement delivery is </a:t>
            </a:r>
            <a:r>
              <a:rPr lang="en-US" sz="2200" dirty="0">
                <a:solidFill>
                  <a:srgbClr val="FF0000"/>
                </a:solidFill>
              </a:rPr>
              <a:t>variable</a:t>
            </a:r>
            <a:r>
              <a:rPr lang="en-US" sz="2200" dirty="0"/>
              <a:t> but based on an overall average # of responses</a:t>
            </a:r>
          </a:p>
          <a:p>
            <a:endParaRPr lang="en-US" sz="2800" dirty="0"/>
          </a:p>
        </p:txBody>
      </p:sp>
    </p:spTree>
    <p:extLst>
      <p:ext uri="{BB962C8B-B14F-4D97-AF65-F5344CB8AC3E}">
        <p14:creationId xmlns:p14="http://schemas.microsoft.com/office/powerpoint/2010/main" val="2281469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C46C93-859A-4368-B1BB-EE497935FD57}"/>
              </a:ext>
            </a:extLst>
          </p:cNvPr>
          <p:cNvSpPr>
            <a:spLocks noGrp="1"/>
          </p:cNvSpPr>
          <p:nvPr>
            <p:ph type="body" idx="1"/>
          </p:nvPr>
        </p:nvSpPr>
        <p:spPr>
          <a:xfrm>
            <a:off x="1420427" y="1188253"/>
            <a:ext cx="9268288" cy="4090200"/>
          </a:xfrm>
        </p:spPr>
        <p:txBody>
          <a:bodyPr>
            <a:normAutofit/>
          </a:bodyPr>
          <a:lstStyle/>
          <a:p>
            <a:pPr>
              <a:lnSpc>
                <a:spcPct val="150000"/>
              </a:lnSpc>
            </a:pPr>
            <a:r>
              <a:rPr lang="en-US" sz="2400" dirty="0">
                <a:latin typeface="Bell MT" panose="02020503060305020303" pitchFamily="18" charset="0"/>
              </a:rPr>
              <a:t>Actions that are followed by reinforcement will be strengthened and more likely to occur again in the future – positive reinforcement/negative reinforcement</a:t>
            </a:r>
          </a:p>
          <a:p>
            <a:pPr lvl="1">
              <a:lnSpc>
                <a:spcPct val="150000"/>
              </a:lnSpc>
            </a:pPr>
            <a:r>
              <a:rPr lang="en-US" sz="2400" dirty="0">
                <a:latin typeface="Bell MT" panose="02020503060305020303" pitchFamily="18" charset="0"/>
              </a:rPr>
              <a:t>Positive reinforcement = (+) Add something</a:t>
            </a:r>
          </a:p>
          <a:p>
            <a:pPr lvl="1">
              <a:lnSpc>
                <a:spcPct val="150000"/>
              </a:lnSpc>
            </a:pPr>
            <a:r>
              <a:rPr lang="en-US" sz="2400" dirty="0">
                <a:latin typeface="Bell MT" panose="02020503060305020303" pitchFamily="18" charset="0"/>
              </a:rPr>
              <a:t>Negative reinforcement = (-) minus something</a:t>
            </a:r>
          </a:p>
          <a:p>
            <a:pPr marL="558800" lvl="1" indent="0">
              <a:buNone/>
            </a:pPr>
            <a:endParaRPr lang="en-US" sz="2400" dirty="0">
              <a:latin typeface="Playfair Display" panose="020B0604020202020204" charset="0"/>
            </a:endParaRPr>
          </a:p>
        </p:txBody>
      </p:sp>
      <p:sp>
        <p:nvSpPr>
          <p:cNvPr id="4" name="Slide Number Placeholder 3">
            <a:extLst>
              <a:ext uri="{FF2B5EF4-FFF2-40B4-BE49-F238E27FC236}">
                <a16:creationId xmlns:a16="http://schemas.microsoft.com/office/drawing/2014/main" xmlns="" id="{7DE00150-FDB4-43A6-8ADA-82D25E3AD330}"/>
              </a:ext>
            </a:extLst>
          </p:cNvPr>
          <p:cNvSpPr>
            <a:spLocks noGrp="1"/>
          </p:cNvSpPr>
          <p:nvPr>
            <p:ph type="sldNum" idx="12"/>
          </p:nvPr>
        </p:nvSpPr>
        <p:spPr/>
        <p:txBody>
          <a:bodyPr/>
          <a:lstStyle/>
          <a:p>
            <a:fld id="{00000000-1234-1234-1234-123412341234}" type="slidenum">
              <a:rPr lang="en" smtClean="0"/>
              <a:pPr/>
              <a:t>32</a:t>
            </a:fld>
            <a:endParaRPr lang="en" dirty="0"/>
          </a:p>
        </p:txBody>
      </p:sp>
    </p:spTree>
    <p:extLst>
      <p:ext uri="{BB962C8B-B14F-4D97-AF65-F5344CB8AC3E}">
        <p14:creationId xmlns:p14="http://schemas.microsoft.com/office/powerpoint/2010/main" val="285602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1981200" y="451075"/>
            <a:ext cx="8229600" cy="1017000"/>
          </a:xfrm>
          <a:prstGeom prst="rect">
            <a:avLst/>
          </a:prstGeom>
        </p:spPr>
        <p:txBody>
          <a:bodyPr spcFirstLastPara="1" vert="horz" wrap="square" lIns="91425" tIns="91425" rIns="91425" bIns="91425" rtlCol="0" anchor="ctr" anchorCtr="0">
            <a:noAutofit/>
          </a:bodyPr>
          <a:lstStyle/>
          <a:p>
            <a:pPr algn="ctr"/>
            <a:r>
              <a:rPr lang="en-US" sz="3200" b="1" dirty="0">
                <a:solidFill>
                  <a:schemeClr val="tx1"/>
                </a:solidFill>
                <a:latin typeface="Bell MT" panose="02020503060305020303" pitchFamily="18" charset="0"/>
              </a:rPr>
              <a:t>Application</a:t>
            </a:r>
            <a:endParaRPr sz="3200" b="1" dirty="0">
              <a:solidFill>
                <a:schemeClr val="tx1"/>
              </a:solidFill>
              <a:latin typeface="Bell MT" panose="02020503060305020303" pitchFamily="18" charset="0"/>
            </a:endParaRPr>
          </a:p>
        </p:txBody>
      </p:sp>
      <p:sp>
        <p:nvSpPr>
          <p:cNvPr id="201" name="Google Shape;201;p29"/>
          <p:cNvSpPr txBox="1">
            <a:spLocks noGrp="1"/>
          </p:cNvSpPr>
          <p:nvPr>
            <p:ph type="body" idx="1"/>
          </p:nvPr>
        </p:nvSpPr>
        <p:spPr>
          <a:xfrm>
            <a:off x="3801275" y="2268976"/>
            <a:ext cx="2403900" cy="1146142"/>
          </a:xfrm>
          <a:prstGeom prst="rect">
            <a:avLst/>
          </a:prstGeom>
        </p:spPr>
        <p:txBody>
          <a:bodyPr spcFirstLastPara="1" vert="horz" wrap="square" lIns="91425" tIns="91425" rIns="91425" bIns="91425" rtlCol="0" anchor="t" anchorCtr="0">
            <a:noAutofit/>
          </a:bodyPr>
          <a:lstStyle/>
          <a:p>
            <a:pPr marL="0" indent="0" algn="ctr">
              <a:buNone/>
            </a:pPr>
            <a:r>
              <a:rPr lang="en-US" sz="1800" dirty="0">
                <a:latin typeface="Bell MT" panose="02020503060305020303" pitchFamily="18" charset="0"/>
              </a:rPr>
              <a:t>Feedbacks</a:t>
            </a:r>
            <a:endParaRPr sz="1800" dirty="0">
              <a:latin typeface="Bell MT" panose="02020503060305020303" pitchFamily="18" charset="0"/>
            </a:endParaRPr>
          </a:p>
        </p:txBody>
      </p:sp>
      <p:sp>
        <p:nvSpPr>
          <p:cNvPr id="202" name="Google Shape;202;p29"/>
          <p:cNvSpPr txBox="1">
            <a:spLocks noGrp="1"/>
          </p:cNvSpPr>
          <p:nvPr>
            <p:ph type="body" idx="2"/>
          </p:nvPr>
        </p:nvSpPr>
        <p:spPr>
          <a:xfrm>
            <a:off x="5585960" y="2268977"/>
            <a:ext cx="2403900" cy="1458399"/>
          </a:xfrm>
          <a:prstGeom prst="rect">
            <a:avLst/>
          </a:prstGeom>
        </p:spPr>
        <p:txBody>
          <a:bodyPr spcFirstLastPara="1" vert="horz" wrap="square" lIns="91425" tIns="91425" rIns="91425" bIns="91425" rtlCol="0" anchor="t" anchorCtr="0">
            <a:noAutofit/>
          </a:bodyPr>
          <a:lstStyle/>
          <a:p>
            <a:pPr marL="0" indent="0" algn="ctr">
              <a:buNone/>
            </a:pPr>
            <a:r>
              <a:rPr lang="en-US" sz="1800" dirty="0">
                <a:latin typeface="Bell MT" panose="02020503060305020303" pitchFamily="18" charset="0"/>
                <a:ea typeface="Playfair Display"/>
                <a:cs typeface="Playfair Display"/>
                <a:sym typeface="Playfair Display"/>
              </a:rPr>
              <a:t>Opportunities</a:t>
            </a:r>
            <a:endParaRPr sz="1400" dirty="0">
              <a:latin typeface="Bell MT" panose="02020503060305020303" pitchFamily="18" charset="0"/>
            </a:endParaRPr>
          </a:p>
        </p:txBody>
      </p:sp>
      <p:sp>
        <p:nvSpPr>
          <p:cNvPr id="203" name="Google Shape;203;p29"/>
          <p:cNvSpPr txBox="1">
            <a:spLocks noGrp="1"/>
          </p:cNvSpPr>
          <p:nvPr>
            <p:ph type="body" idx="3"/>
          </p:nvPr>
        </p:nvSpPr>
        <p:spPr>
          <a:xfrm>
            <a:off x="7716895" y="2226337"/>
            <a:ext cx="2201361" cy="1740000"/>
          </a:xfrm>
          <a:prstGeom prst="rect">
            <a:avLst/>
          </a:prstGeom>
        </p:spPr>
        <p:txBody>
          <a:bodyPr spcFirstLastPara="1" vert="horz" wrap="square" lIns="91425" tIns="91425" rIns="91425" bIns="91425" rtlCol="0" anchor="t" anchorCtr="0">
            <a:noAutofit/>
          </a:bodyPr>
          <a:lstStyle/>
          <a:p>
            <a:pPr marL="0" indent="0" algn="ctr">
              <a:buNone/>
            </a:pPr>
            <a:r>
              <a:rPr lang="en-US" sz="2000" dirty="0">
                <a:latin typeface="Bell MT" panose="02020503060305020303" pitchFamily="18" charset="0"/>
                <a:ea typeface="Playfair Display"/>
                <a:cs typeface="Playfair Display"/>
                <a:sym typeface="Playfair Display"/>
              </a:rPr>
              <a:t>Flexible timings/work assignments</a:t>
            </a:r>
            <a:endParaRPr lang="en-US" dirty="0">
              <a:latin typeface="Bell MT" panose="02020503060305020303" pitchFamily="18" charset="0"/>
            </a:endParaRPr>
          </a:p>
          <a:p>
            <a:pPr marL="0" indent="0" algn="ctr">
              <a:buNone/>
            </a:pPr>
            <a:endParaRPr dirty="0">
              <a:latin typeface="Bell MT" panose="02020503060305020303" pitchFamily="18" charset="0"/>
            </a:endParaRPr>
          </a:p>
        </p:txBody>
      </p:sp>
      <p:sp>
        <p:nvSpPr>
          <p:cNvPr id="204" name="Google Shape;204;p29"/>
          <p:cNvSpPr txBox="1">
            <a:spLocks noGrp="1"/>
          </p:cNvSpPr>
          <p:nvPr>
            <p:ph type="body" idx="1"/>
          </p:nvPr>
        </p:nvSpPr>
        <p:spPr>
          <a:xfrm>
            <a:off x="4084148" y="4295445"/>
            <a:ext cx="2403900" cy="1740000"/>
          </a:xfrm>
          <a:prstGeom prst="rect">
            <a:avLst/>
          </a:prstGeom>
        </p:spPr>
        <p:txBody>
          <a:bodyPr spcFirstLastPara="1" vert="horz" wrap="square" lIns="91425" tIns="91425" rIns="91425" bIns="91425" rtlCol="0" anchor="t" anchorCtr="0">
            <a:noAutofit/>
          </a:bodyPr>
          <a:lstStyle/>
          <a:p>
            <a:pPr marL="0" indent="0" algn="ctr">
              <a:buNone/>
            </a:pPr>
            <a:r>
              <a:rPr lang="en-US" sz="2000" dirty="0">
                <a:latin typeface="Bell MT" panose="02020503060305020303" pitchFamily="18" charset="0"/>
                <a:ea typeface="Playfair Display"/>
                <a:cs typeface="Playfair Display"/>
                <a:sym typeface="Playfair Display"/>
              </a:rPr>
              <a:t>Reducing commute time</a:t>
            </a:r>
            <a:endParaRPr dirty="0">
              <a:latin typeface="Bell MT" panose="02020503060305020303" pitchFamily="18" charset="0"/>
            </a:endParaRPr>
          </a:p>
        </p:txBody>
      </p:sp>
      <p:sp>
        <p:nvSpPr>
          <p:cNvPr id="205" name="Google Shape;205;p29"/>
          <p:cNvSpPr txBox="1">
            <a:spLocks noGrp="1"/>
          </p:cNvSpPr>
          <p:nvPr>
            <p:ph type="body" idx="2"/>
          </p:nvPr>
        </p:nvSpPr>
        <p:spPr>
          <a:xfrm>
            <a:off x="5800991" y="4205299"/>
            <a:ext cx="2403900" cy="1740000"/>
          </a:xfrm>
          <a:prstGeom prst="rect">
            <a:avLst/>
          </a:prstGeom>
        </p:spPr>
        <p:txBody>
          <a:bodyPr spcFirstLastPara="1" vert="horz" wrap="square" lIns="91425" tIns="91425" rIns="91425" bIns="91425" rtlCol="0" anchor="t" anchorCtr="0">
            <a:noAutofit/>
          </a:bodyPr>
          <a:lstStyle/>
          <a:p>
            <a:pPr marL="0" indent="0" algn="ctr">
              <a:buNone/>
            </a:pPr>
            <a:r>
              <a:rPr lang="en-US" sz="2000" dirty="0">
                <a:latin typeface="Bell MT" panose="02020503060305020303" pitchFamily="18" charset="0"/>
                <a:ea typeface="Playfair Display"/>
                <a:cs typeface="Playfair Display"/>
                <a:sym typeface="Playfair Display"/>
              </a:rPr>
              <a:t>Reducing </a:t>
            </a:r>
          </a:p>
          <a:p>
            <a:pPr marL="0" indent="0" algn="ctr">
              <a:buNone/>
            </a:pPr>
            <a:r>
              <a:rPr lang="en-US" sz="2000" dirty="0">
                <a:latin typeface="Bell MT" panose="02020503060305020303" pitchFamily="18" charset="0"/>
                <a:ea typeface="Playfair Display"/>
                <a:cs typeface="Playfair Display"/>
                <a:sym typeface="Playfair Display"/>
              </a:rPr>
              <a:t>workload</a:t>
            </a:r>
            <a:endParaRPr dirty="0">
              <a:latin typeface="Bell MT" panose="02020503060305020303" pitchFamily="18" charset="0"/>
            </a:endParaRPr>
          </a:p>
        </p:txBody>
      </p:sp>
      <p:sp>
        <p:nvSpPr>
          <p:cNvPr id="206" name="Google Shape;206;p29"/>
          <p:cNvSpPr txBox="1">
            <a:spLocks noGrp="1"/>
          </p:cNvSpPr>
          <p:nvPr>
            <p:ph type="body" idx="3"/>
          </p:nvPr>
        </p:nvSpPr>
        <p:spPr>
          <a:xfrm>
            <a:off x="7653278" y="4219176"/>
            <a:ext cx="2403900" cy="1740000"/>
          </a:xfrm>
          <a:prstGeom prst="rect">
            <a:avLst/>
          </a:prstGeom>
        </p:spPr>
        <p:txBody>
          <a:bodyPr spcFirstLastPara="1" vert="horz" wrap="square" lIns="91425" tIns="91425" rIns="91425" bIns="91425" rtlCol="0" anchor="t" anchorCtr="0">
            <a:noAutofit/>
          </a:bodyPr>
          <a:lstStyle/>
          <a:p>
            <a:pPr marL="0" indent="0" algn="ctr">
              <a:buNone/>
            </a:pPr>
            <a:r>
              <a:rPr lang="en" sz="2000" dirty="0">
                <a:latin typeface="Bell MT" panose="02020503060305020303" pitchFamily="18" charset="0"/>
              </a:rPr>
              <a:t>Reducing working hours </a:t>
            </a:r>
            <a:endParaRPr sz="2000" dirty="0">
              <a:latin typeface="Bell MT" panose="02020503060305020303" pitchFamily="18" charset="0"/>
            </a:endParaRPr>
          </a:p>
          <a:p>
            <a:pPr marL="0" indent="0" algn="ctr">
              <a:buNone/>
            </a:pPr>
            <a:endParaRPr sz="2000" dirty="0">
              <a:latin typeface="Bell MT" panose="02020503060305020303" pitchFamily="18" charset="0"/>
            </a:endParaRPr>
          </a:p>
        </p:txBody>
      </p:sp>
      <p:sp>
        <p:nvSpPr>
          <p:cNvPr id="237" name="Google Shape;237;p29"/>
          <p:cNvSpPr txBox="1">
            <a:spLocks noGrp="1"/>
          </p:cNvSpPr>
          <p:nvPr>
            <p:ph type="sldNum" idx="12"/>
          </p:nvPr>
        </p:nvSpPr>
        <p:spPr>
          <a:xfrm>
            <a:off x="5821650" y="5994717"/>
            <a:ext cx="548700" cy="525000"/>
          </a:xfrm>
          <a:prstGeom prst="rect">
            <a:avLst/>
          </a:prstGeom>
        </p:spPr>
        <p:txBody>
          <a:bodyPr spcFirstLastPara="1" vert="horz" wrap="square" lIns="91425" tIns="91425" rIns="91425" bIns="91425" rtlCol="0" anchor="b" anchorCtr="0">
            <a:noAutofit/>
          </a:bodyPr>
          <a:lstStyle/>
          <a:p>
            <a:fld id="{00000000-1234-1234-1234-123412341234}" type="slidenum">
              <a:rPr lang="en">
                <a:latin typeface="Bell MT" panose="02020503060305020303" pitchFamily="18" charset="0"/>
              </a:rPr>
              <a:pPr/>
              <a:t>33</a:t>
            </a:fld>
            <a:endParaRPr>
              <a:latin typeface="Bell MT" panose="02020503060305020303" pitchFamily="18" charset="0"/>
            </a:endParaRPr>
          </a:p>
        </p:txBody>
      </p:sp>
      <p:pic>
        <p:nvPicPr>
          <p:cNvPr id="5" name="Picture 4">
            <a:extLst>
              <a:ext uri="{FF2B5EF4-FFF2-40B4-BE49-F238E27FC236}">
                <a16:creationId xmlns:a16="http://schemas.microsoft.com/office/drawing/2014/main" xmlns="" id="{5963E838-1F6C-443C-B5D4-36BF0E820903}"/>
              </a:ext>
            </a:extLst>
          </p:cNvPr>
          <p:cNvPicPr>
            <a:picLocks noChangeAspect="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brightnessContrast bright="-40000"/>
                    </a14:imgEffect>
                  </a14:imgLayer>
                </a14:imgProps>
              </a:ext>
            </a:extLst>
          </a:blip>
          <a:stretch>
            <a:fillRect/>
          </a:stretch>
        </p:blipFill>
        <p:spPr>
          <a:xfrm>
            <a:off x="8646871" y="1959268"/>
            <a:ext cx="341406" cy="341406"/>
          </a:xfrm>
          <a:prstGeom prst="rect">
            <a:avLst/>
          </a:prstGeom>
        </p:spPr>
      </p:pic>
      <p:sp>
        <p:nvSpPr>
          <p:cNvPr id="32" name="Google Shape;201;p29">
            <a:extLst>
              <a:ext uri="{FF2B5EF4-FFF2-40B4-BE49-F238E27FC236}">
                <a16:creationId xmlns:a16="http://schemas.microsoft.com/office/drawing/2014/main" xmlns="" id="{8818A355-51F1-46B1-B49F-F315DAE14DFB}"/>
              </a:ext>
            </a:extLst>
          </p:cNvPr>
          <p:cNvSpPr txBox="1">
            <a:spLocks/>
          </p:cNvSpPr>
          <p:nvPr/>
        </p:nvSpPr>
        <p:spPr>
          <a:xfrm>
            <a:off x="2052963" y="2035922"/>
            <a:ext cx="2007111" cy="1146142"/>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1pPr>
            <a:lvl2pPr marL="914400" marR="0" lvl="1"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2pPr>
            <a:lvl3pPr marL="1371600" marR="0" lvl="2"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3pPr>
            <a:lvl4pPr marL="1828800" marR="0" lvl="3"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4pPr>
            <a:lvl5pPr marL="2286000" marR="0" lvl="4"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5pPr>
            <a:lvl6pPr marL="2743200" marR="0" lvl="5"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6pPr>
            <a:lvl7pPr marL="3200400" marR="0" lvl="6"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7pPr>
            <a:lvl8pPr marL="3657600" marR="0" lvl="7"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8pPr>
            <a:lvl9pPr marL="4114800" marR="0" lvl="8"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9pPr>
          </a:lstStyle>
          <a:p>
            <a:pPr marL="0" indent="0" algn="ctr">
              <a:buNone/>
            </a:pPr>
            <a:r>
              <a:rPr lang="en-US" sz="2000" dirty="0">
                <a:latin typeface="Bell MT" panose="02020503060305020303" pitchFamily="18" charset="0"/>
              </a:rPr>
              <a:t>Positive Reinforcements</a:t>
            </a:r>
          </a:p>
        </p:txBody>
      </p:sp>
      <p:sp>
        <p:nvSpPr>
          <p:cNvPr id="2" name="Google Shape;201;p29">
            <a:extLst>
              <a:ext uri="{FF2B5EF4-FFF2-40B4-BE49-F238E27FC236}">
                <a16:creationId xmlns:a16="http://schemas.microsoft.com/office/drawing/2014/main" xmlns="" id="{512F25F3-2D46-47F7-9BFD-77EBB4F81E0B}"/>
              </a:ext>
            </a:extLst>
          </p:cNvPr>
          <p:cNvSpPr txBox="1">
            <a:spLocks/>
          </p:cNvSpPr>
          <p:nvPr/>
        </p:nvSpPr>
        <p:spPr>
          <a:xfrm>
            <a:off x="2031134" y="3982965"/>
            <a:ext cx="2013125" cy="1146142"/>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1pPr>
            <a:lvl2pPr marL="914400" marR="0" lvl="1"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2pPr>
            <a:lvl3pPr marL="1371600" marR="0" lvl="2"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3pPr>
            <a:lvl4pPr marL="1828800" marR="0" lvl="3"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4pPr>
            <a:lvl5pPr marL="2286000" marR="0" lvl="4"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5pPr>
            <a:lvl6pPr marL="2743200" marR="0" lvl="5"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6pPr>
            <a:lvl7pPr marL="3200400" marR="0" lvl="6"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7pPr>
            <a:lvl8pPr marL="3657600" marR="0" lvl="7"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8pPr>
            <a:lvl9pPr marL="4114800" marR="0" lvl="8"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9pPr>
          </a:lstStyle>
          <a:p>
            <a:pPr marL="0" indent="0" algn="ctr">
              <a:buNone/>
            </a:pPr>
            <a:r>
              <a:rPr lang="en-US" sz="2000" dirty="0">
                <a:latin typeface="Bell MT" panose="02020503060305020303" pitchFamily="18" charset="0"/>
              </a:rPr>
              <a:t>Negative Reinforcements</a:t>
            </a:r>
          </a:p>
        </p:txBody>
      </p:sp>
      <p:pic>
        <p:nvPicPr>
          <p:cNvPr id="6" name="Picture 5">
            <a:extLst>
              <a:ext uri="{FF2B5EF4-FFF2-40B4-BE49-F238E27FC236}">
                <a16:creationId xmlns:a16="http://schemas.microsoft.com/office/drawing/2014/main" xmlns="" id="{F6451FA3-E971-498E-ADAF-A85E9E184990}"/>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6787911" y="3868688"/>
            <a:ext cx="353599" cy="426757"/>
          </a:xfrm>
          <a:prstGeom prst="rect">
            <a:avLst/>
          </a:prstGeom>
        </p:spPr>
      </p:pic>
      <p:pic>
        <p:nvPicPr>
          <p:cNvPr id="8" name="Picture 7">
            <a:extLst>
              <a:ext uri="{FF2B5EF4-FFF2-40B4-BE49-F238E27FC236}">
                <a16:creationId xmlns:a16="http://schemas.microsoft.com/office/drawing/2014/main" xmlns="" id="{39B3C850-A850-4A60-B1F0-AB07C93A18CD}"/>
              </a:ext>
            </a:extLst>
          </p:cNvPr>
          <p:cNvPicPr>
            <a:picLocks noChangeAspect="1"/>
          </p:cNvPicPr>
          <p:nvPr/>
        </p:nvPicPr>
        <p:blipFill>
          <a:blip r:embed="rId7">
            <a:duotone>
              <a:prstClr val="black"/>
              <a:schemeClr val="accent6">
                <a:tint val="45000"/>
                <a:satMod val="400000"/>
              </a:schemeClr>
            </a:duotone>
            <a:extLst>
              <a:ext uri="{BEBA8EAE-BF5A-486C-A8C5-ECC9F3942E4B}">
                <a14:imgProps xmlns:a14="http://schemas.microsoft.com/office/drawing/2010/main">
                  <a14:imgLayer r:embed="rId8">
                    <a14:imgEffect>
                      <a14:brightnessContrast bright="-40000"/>
                    </a14:imgEffect>
                  </a14:imgLayer>
                </a14:imgProps>
              </a:ext>
            </a:extLst>
          </a:blip>
          <a:stretch>
            <a:fillRect/>
          </a:stretch>
        </p:blipFill>
        <p:spPr>
          <a:xfrm>
            <a:off x="4841277" y="4013623"/>
            <a:ext cx="402371" cy="335309"/>
          </a:xfrm>
          <a:prstGeom prst="rect">
            <a:avLst/>
          </a:prstGeom>
        </p:spPr>
      </p:pic>
      <p:pic>
        <p:nvPicPr>
          <p:cNvPr id="10" name="Picture 9">
            <a:extLst>
              <a:ext uri="{FF2B5EF4-FFF2-40B4-BE49-F238E27FC236}">
                <a16:creationId xmlns:a16="http://schemas.microsoft.com/office/drawing/2014/main" xmlns="" id="{7ADD7DFD-2803-4795-AE1C-270C59267E45}"/>
              </a:ext>
            </a:extLst>
          </p:cNvPr>
          <p:cNvPicPr>
            <a:picLocks noChangeAspect="1"/>
          </p:cNvPicPr>
          <p:nvPr/>
        </p:nvPicPr>
        <p:blipFill>
          <a:blip r:embed="rId9">
            <a:duotone>
              <a:prstClr val="black"/>
              <a:schemeClr val="accent2">
                <a:tint val="45000"/>
                <a:satMod val="400000"/>
              </a:schemeClr>
            </a:duotone>
            <a:extLst>
              <a:ext uri="{BEBA8EAE-BF5A-486C-A8C5-ECC9F3942E4B}">
                <a14:imgProps xmlns:a14="http://schemas.microsoft.com/office/drawing/2010/main">
                  <a14:imgLayer r:embed="rId10">
                    <a14:imgEffect>
                      <a14:sharpenSoften amount="50000"/>
                    </a14:imgEffect>
                    <a14:imgEffect>
                      <a14:colorTemperature colorTemp="5900"/>
                    </a14:imgEffect>
                    <a14:imgEffect>
                      <a14:brightnessContrast bright="-40000"/>
                    </a14:imgEffect>
                  </a14:imgLayer>
                </a14:imgProps>
              </a:ext>
            </a:extLst>
          </a:blip>
          <a:stretch>
            <a:fillRect/>
          </a:stretch>
        </p:blipFill>
        <p:spPr>
          <a:xfrm>
            <a:off x="6667633" y="1950779"/>
            <a:ext cx="335309" cy="335309"/>
          </a:xfrm>
          <a:prstGeom prst="rect">
            <a:avLst/>
          </a:prstGeom>
        </p:spPr>
      </p:pic>
      <p:pic>
        <p:nvPicPr>
          <p:cNvPr id="12" name="Picture 11">
            <a:extLst>
              <a:ext uri="{FF2B5EF4-FFF2-40B4-BE49-F238E27FC236}">
                <a16:creationId xmlns:a16="http://schemas.microsoft.com/office/drawing/2014/main" xmlns="" id="{884EBF4E-1183-4496-A5AB-9E9074D66A28}"/>
              </a:ext>
            </a:extLst>
          </p:cNvPr>
          <p:cNvPicPr>
            <a:picLocks noChangeAspect="1"/>
          </p:cNvPicPr>
          <p:nvPr/>
        </p:nvPicPr>
        <p:blipFill>
          <a:blip r:embed="rId11">
            <a:duotone>
              <a:prstClr val="black"/>
              <a:schemeClr val="tx2">
                <a:tint val="45000"/>
                <a:satMod val="400000"/>
              </a:schemeClr>
            </a:duotone>
            <a:extLst>
              <a:ext uri="{BEBA8EAE-BF5A-486C-A8C5-ECC9F3942E4B}">
                <a14:imgProps xmlns:a14="http://schemas.microsoft.com/office/drawing/2010/main">
                  <a14:imgLayer r:embed="rId12">
                    <a14:imgEffect>
                      <a14:brightnessContrast bright="-40000" contrast="-40000"/>
                    </a14:imgEffect>
                  </a14:imgLayer>
                </a14:imgProps>
              </a:ext>
            </a:extLst>
          </a:blip>
          <a:stretch>
            <a:fillRect/>
          </a:stretch>
        </p:blipFill>
        <p:spPr>
          <a:xfrm>
            <a:off x="4774027" y="2010241"/>
            <a:ext cx="359695" cy="335309"/>
          </a:xfrm>
          <a:prstGeom prst="rect">
            <a:avLst/>
          </a:prstGeom>
        </p:spPr>
      </p:pic>
      <p:pic>
        <p:nvPicPr>
          <p:cNvPr id="13" name="Picture 12">
            <a:extLst>
              <a:ext uri="{FF2B5EF4-FFF2-40B4-BE49-F238E27FC236}">
                <a16:creationId xmlns:a16="http://schemas.microsoft.com/office/drawing/2014/main" xmlns="" id="{EFD476D8-28A7-4131-9F47-1934779F77F3}"/>
              </a:ext>
            </a:extLst>
          </p:cNvPr>
          <p:cNvPicPr>
            <a:picLocks noChangeAspect="1"/>
          </p:cNvPicPr>
          <p:nvPr/>
        </p:nvPicPr>
        <p:blipFill>
          <a:blip r:embed="rId13">
            <a:duotone>
              <a:prstClr val="black"/>
              <a:schemeClr val="accent3">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8524222" y="3856125"/>
            <a:ext cx="341406" cy="341406"/>
          </a:xfrm>
          <a:prstGeom prst="rect">
            <a:avLst/>
          </a:prstGeom>
        </p:spPr>
      </p:pic>
    </p:spTree>
    <p:extLst>
      <p:ext uri="{BB962C8B-B14F-4D97-AF65-F5344CB8AC3E}">
        <p14:creationId xmlns:p14="http://schemas.microsoft.com/office/powerpoint/2010/main" val="2629513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F6583-B25A-427E-BABC-53FA87AA2C79}"/>
              </a:ext>
            </a:extLst>
          </p:cNvPr>
          <p:cNvSpPr>
            <a:spLocks noGrp="1"/>
          </p:cNvSpPr>
          <p:nvPr>
            <p:ph type="title"/>
          </p:nvPr>
        </p:nvSpPr>
        <p:spPr>
          <a:xfrm>
            <a:off x="1981200" y="856427"/>
            <a:ext cx="8229600" cy="1017000"/>
          </a:xfrm>
        </p:spPr>
        <p:txBody>
          <a:bodyPr>
            <a:normAutofit/>
          </a:bodyPr>
          <a:lstStyle/>
          <a:p>
            <a:pPr algn="ctr"/>
            <a:r>
              <a:rPr lang="en-US" sz="2000" b="1" dirty="0">
                <a:latin typeface="Bell MT" panose="02020503060305020303" pitchFamily="18" charset="0"/>
              </a:rPr>
              <a:t>Activity</a:t>
            </a:r>
            <a:br>
              <a:rPr lang="en-US" sz="2000" b="1" dirty="0">
                <a:latin typeface="Bell MT" panose="02020503060305020303" pitchFamily="18" charset="0"/>
              </a:rPr>
            </a:br>
            <a:r>
              <a:rPr lang="en-US" sz="2000" dirty="0">
                <a:latin typeface="Bell MT" panose="02020503060305020303" pitchFamily="18" charset="0"/>
              </a:rPr>
              <a:t/>
            </a:r>
            <a:br>
              <a:rPr lang="en-US" sz="2000" dirty="0">
                <a:latin typeface="Bell MT" panose="02020503060305020303" pitchFamily="18" charset="0"/>
              </a:rPr>
            </a:br>
            <a:r>
              <a:rPr lang="en-US" sz="2000" dirty="0">
                <a:latin typeface="Bell MT" panose="02020503060305020303" pitchFamily="18" charset="0"/>
              </a:rPr>
              <a:t>Separate the positive and negative reinforcements from the list given</a:t>
            </a:r>
          </a:p>
        </p:txBody>
      </p:sp>
      <p:sp>
        <p:nvSpPr>
          <p:cNvPr id="3" name="Text Placeholder 2">
            <a:extLst>
              <a:ext uri="{FF2B5EF4-FFF2-40B4-BE49-F238E27FC236}">
                <a16:creationId xmlns:a16="http://schemas.microsoft.com/office/drawing/2014/main" xmlns="" id="{66D8C67F-27C9-4E7C-97CC-0F2CDC6E776E}"/>
              </a:ext>
            </a:extLst>
          </p:cNvPr>
          <p:cNvSpPr>
            <a:spLocks noGrp="1"/>
          </p:cNvSpPr>
          <p:nvPr>
            <p:ph type="body" idx="1"/>
          </p:nvPr>
        </p:nvSpPr>
        <p:spPr/>
        <p:txBody>
          <a:bodyPr/>
          <a:lstStyle/>
          <a:p>
            <a:pPr algn="l">
              <a:buFont typeface="+mj-lt"/>
              <a:buAutoNum type="arabicPeriod"/>
            </a:pPr>
            <a:r>
              <a:rPr lang="en-US" sz="1600" dirty="0">
                <a:solidFill>
                  <a:schemeClr val="tx1"/>
                </a:solidFill>
                <a:latin typeface="Bell MT" panose="02020503060305020303" pitchFamily="18" charset="0"/>
              </a:rPr>
              <a:t>Competitive salary</a:t>
            </a:r>
          </a:p>
          <a:p>
            <a:pPr algn="l">
              <a:buFont typeface="+mj-lt"/>
              <a:buAutoNum type="arabicPeriod"/>
            </a:pPr>
            <a:r>
              <a:rPr lang="en-US" sz="1600" dirty="0">
                <a:solidFill>
                  <a:schemeClr val="tx1"/>
                </a:solidFill>
                <a:latin typeface="Bell MT" panose="02020503060305020303" pitchFamily="18" charset="0"/>
              </a:rPr>
              <a:t>Monetary bonus or raise</a:t>
            </a:r>
          </a:p>
          <a:p>
            <a:pPr algn="l">
              <a:buFont typeface="+mj-lt"/>
              <a:buAutoNum type="arabicPeriod"/>
            </a:pPr>
            <a:r>
              <a:rPr lang="en-US" sz="1600" dirty="0">
                <a:solidFill>
                  <a:schemeClr val="tx1"/>
                </a:solidFill>
                <a:latin typeface="Bell MT" panose="02020503060305020303" pitchFamily="18" charset="0"/>
              </a:rPr>
              <a:t>Changing a disliked team member</a:t>
            </a:r>
          </a:p>
          <a:p>
            <a:pPr algn="l">
              <a:buFont typeface="+mj-lt"/>
              <a:buAutoNum type="arabicPeriod"/>
            </a:pPr>
            <a:r>
              <a:rPr lang="en-US" sz="1600" dirty="0">
                <a:solidFill>
                  <a:schemeClr val="tx1"/>
                </a:solidFill>
                <a:latin typeface="Bell MT" panose="02020503060305020303" pitchFamily="18" charset="0"/>
              </a:rPr>
              <a:t>Employee discounts</a:t>
            </a:r>
          </a:p>
          <a:p>
            <a:pPr algn="l">
              <a:buFont typeface="+mj-lt"/>
              <a:buAutoNum type="arabicPeriod"/>
            </a:pPr>
            <a:r>
              <a:rPr lang="en-US" sz="1600" dirty="0">
                <a:solidFill>
                  <a:schemeClr val="tx1"/>
                </a:solidFill>
                <a:latin typeface="Bell MT" panose="02020503060305020303" pitchFamily="18" charset="0"/>
              </a:rPr>
              <a:t>Added vacation days</a:t>
            </a:r>
          </a:p>
          <a:p>
            <a:pPr algn="l">
              <a:buFont typeface="+mj-lt"/>
              <a:buAutoNum type="arabicPeriod"/>
            </a:pPr>
            <a:r>
              <a:rPr lang="en-US" sz="1600" dirty="0">
                <a:solidFill>
                  <a:schemeClr val="tx1"/>
                </a:solidFill>
                <a:latin typeface="Bell MT" panose="02020503060305020303" pitchFamily="18" charset="0"/>
              </a:rPr>
              <a:t>Quality health insurance/benefits</a:t>
            </a:r>
          </a:p>
          <a:p>
            <a:pPr algn="l">
              <a:buFont typeface="+mj-lt"/>
              <a:buAutoNum type="arabicPeriod"/>
            </a:pPr>
            <a:r>
              <a:rPr lang="en-US" sz="1600" dirty="0">
                <a:solidFill>
                  <a:schemeClr val="tx1"/>
                </a:solidFill>
                <a:latin typeface="Bell MT" panose="02020503060305020303" pitchFamily="18" charset="0"/>
              </a:rPr>
              <a:t>Allowed absences</a:t>
            </a:r>
          </a:p>
          <a:p>
            <a:pPr algn="l">
              <a:buFont typeface="+mj-lt"/>
              <a:buAutoNum type="arabicPeriod"/>
            </a:pPr>
            <a:r>
              <a:rPr lang="en-US" sz="1600" dirty="0">
                <a:solidFill>
                  <a:schemeClr val="tx1"/>
                </a:solidFill>
                <a:latin typeface="Bell MT" panose="02020503060305020303" pitchFamily="18" charset="0"/>
              </a:rPr>
              <a:t>Changing daily logs of a project to weekly logs </a:t>
            </a:r>
            <a:endParaRPr lang="en-US" b="0" i="0" dirty="0">
              <a:solidFill>
                <a:schemeClr val="tx1"/>
              </a:solidFill>
              <a:effectLst/>
              <a:latin typeface="Bell MT" panose="02020503060305020303" pitchFamily="18" charset="0"/>
            </a:endParaRPr>
          </a:p>
        </p:txBody>
      </p:sp>
      <p:sp>
        <p:nvSpPr>
          <p:cNvPr id="4" name="Slide Number Placeholder 3">
            <a:extLst>
              <a:ext uri="{FF2B5EF4-FFF2-40B4-BE49-F238E27FC236}">
                <a16:creationId xmlns:a16="http://schemas.microsoft.com/office/drawing/2014/main" xmlns="" id="{F25B5F00-EDDA-40A1-8B8A-260F16B95A94}"/>
              </a:ext>
            </a:extLst>
          </p:cNvPr>
          <p:cNvSpPr>
            <a:spLocks noGrp="1"/>
          </p:cNvSpPr>
          <p:nvPr>
            <p:ph type="sldNum" idx="12"/>
          </p:nvPr>
        </p:nvSpPr>
        <p:spPr/>
        <p:txBody>
          <a:bodyPr/>
          <a:lstStyle/>
          <a:p>
            <a:fld id="{00000000-1234-1234-1234-123412341234}" type="slidenum">
              <a:rPr lang="en" smtClean="0"/>
              <a:pPr/>
              <a:t>34</a:t>
            </a:fld>
            <a:endParaRPr lang="en"/>
          </a:p>
        </p:txBody>
      </p:sp>
    </p:spTree>
    <p:extLst>
      <p:ext uri="{BB962C8B-B14F-4D97-AF65-F5344CB8AC3E}">
        <p14:creationId xmlns:p14="http://schemas.microsoft.com/office/powerpoint/2010/main" val="713577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9B2E26-50D9-42F9-901B-7AD17150C088}"/>
              </a:ext>
            </a:extLst>
          </p:cNvPr>
          <p:cNvSpPr>
            <a:spLocks noGrp="1"/>
          </p:cNvSpPr>
          <p:nvPr>
            <p:ph type="ctrTitle"/>
          </p:nvPr>
        </p:nvSpPr>
        <p:spPr>
          <a:xfrm>
            <a:off x="3143700" y="1659461"/>
            <a:ext cx="5904600" cy="1546500"/>
          </a:xfrm>
        </p:spPr>
        <p:txBody>
          <a:bodyPr/>
          <a:lstStyle/>
          <a:p>
            <a:r>
              <a:rPr lang="en-US" dirty="0">
                <a:latin typeface="Bell MT" panose="02020503060305020303" pitchFamily="18" charset="0"/>
              </a:rPr>
              <a:t>Punishment</a:t>
            </a:r>
          </a:p>
        </p:txBody>
      </p:sp>
      <p:sp>
        <p:nvSpPr>
          <p:cNvPr id="3" name="Subtitle 2">
            <a:extLst>
              <a:ext uri="{FF2B5EF4-FFF2-40B4-BE49-F238E27FC236}">
                <a16:creationId xmlns:a16="http://schemas.microsoft.com/office/drawing/2014/main" xmlns="" id="{17980F71-2B83-45DD-8838-7E8894538CAA}"/>
              </a:ext>
            </a:extLst>
          </p:cNvPr>
          <p:cNvSpPr>
            <a:spLocks noGrp="1"/>
          </p:cNvSpPr>
          <p:nvPr>
            <p:ph type="subTitle" idx="1"/>
          </p:nvPr>
        </p:nvSpPr>
        <p:spPr>
          <a:xfrm>
            <a:off x="3143700" y="3429000"/>
            <a:ext cx="5904600" cy="1046400"/>
          </a:xfrm>
        </p:spPr>
        <p:txBody>
          <a:bodyPr/>
          <a:lstStyle/>
          <a:p>
            <a:r>
              <a:rPr lang="en-US" dirty="0">
                <a:solidFill>
                  <a:schemeClr val="tx1"/>
                </a:solidFill>
                <a:latin typeface="Bell MT" panose="02020503060305020303" pitchFamily="18" charset="0"/>
              </a:rPr>
              <a:t>Actions that result in punishment or undesirable consequences will be weakened and less likely to occur again in the future</a:t>
            </a:r>
          </a:p>
          <a:p>
            <a:endParaRPr lang="en-US" dirty="0">
              <a:latin typeface="Bell MT" panose="02020503060305020303" pitchFamily="18" charset="0"/>
            </a:endParaRPr>
          </a:p>
        </p:txBody>
      </p:sp>
      <p:sp>
        <p:nvSpPr>
          <p:cNvPr id="4" name="Slide Number Placeholder 3">
            <a:extLst>
              <a:ext uri="{FF2B5EF4-FFF2-40B4-BE49-F238E27FC236}">
                <a16:creationId xmlns:a16="http://schemas.microsoft.com/office/drawing/2014/main" xmlns="" id="{43F30511-7022-467E-8B05-F0ED7A8E02B7}"/>
              </a:ext>
            </a:extLst>
          </p:cNvPr>
          <p:cNvSpPr>
            <a:spLocks noGrp="1"/>
          </p:cNvSpPr>
          <p:nvPr>
            <p:ph type="sldNum" idx="12"/>
          </p:nvPr>
        </p:nvSpPr>
        <p:spPr/>
        <p:txBody>
          <a:bodyPr/>
          <a:lstStyle/>
          <a:p>
            <a:fld id="{00000000-1234-1234-1234-123412341234}" type="slidenum">
              <a:rPr lang="en" smtClean="0">
                <a:latin typeface="Bell MT" panose="02020503060305020303" pitchFamily="18" charset="0"/>
              </a:rPr>
              <a:pPr/>
              <a:t>35</a:t>
            </a:fld>
            <a:endParaRPr lang="en">
              <a:latin typeface="Bell MT" panose="02020503060305020303" pitchFamily="18" charset="0"/>
            </a:endParaRPr>
          </a:p>
        </p:txBody>
      </p:sp>
    </p:spTree>
    <p:extLst>
      <p:ext uri="{BB962C8B-B14F-4D97-AF65-F5344CB8AC3E}">
        <p14:creationId xmlns:p14="http://schemas.microsoft.com/office/powerpoint/2010/main" val="1224417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7CC6194-9673-4632-BF2F-048592F85AE6}"/>
              </a:ext>
            </a:extLst>
          </p:cNvPr>
          <p:cNvSpPr>
            <a:spLocks noGrp="1"/>
          </p:cNvSpPr>
          <p:nvPr>
            <p:ph type="body" idx="1"/>
          </p:nvPr>
        </p:nvSpPr>
        <p:spPr>
          <a:xfrm>
            <a:off x="2117248" y="1180290"/>
            <a:ext cx="7957503" cy="4090200"/>
          </a:xfrm>
        </p:spPr>
        <p:txBody>
          <a:bodyPr/>
          <a:lstStyle/>
          <a:p>
            <a:r>
              <a:rPr lang="en-US" dirty="0">
                <a:latin typeface="Bell MT" panose="02020503060305020303" pitchFamily="18" charset="0"/>
              </a:rPr>
              <a:t>Actions that are followed by punishment will be weakened and more likely to not occur again in the future – positive punishment/negative punishment</a:t>
            </a:r>
          </a:p>
          <a:p>
            <a:endParaRPr lang="en-US" dirty="0">
              <a:latin typeface="Bell MT" panose="02020503060305020303" pitchFamily="18" charset="0"/>
            </a:endParaRPr>
          </a:p>
          <a:p>
            <a:pPr lvl="1"/>
            <a:r>
              <a:rPr lang="en-US" dirty="0">
                <a:latin typeface="Bell MT" panose="02020503060305020303" pitchFamily="18" charset="0"/>
              </a:rPr>
              <a:t>Positive punishment = (+) Add something</a:t>
            </a:r>
          </a:p>
          <a:p>
            <a:pPr lvl="1"/>
            <a:r>
              <a:rPr lang="en-US" dirty="0">
                <a:latin typeface="Bell MT" panose="02020503060305020303" pitchFamily="18" charset="0"/>
              </a:rPr>
              <a:t>Negative punishment = (-) minus something</a:t>
            </a:r>
          </a:p>
          <a:p>
            <a:pPr lvl="1"/>
            <a:endParaRPr lang="en-US" dirty="0">
              <a:latin typeface="Bell MT" panose="02020503060305020303" pitchFamily="18" charset="0"/>
            </a:endParaRPr>
          </a:p>
          <a:p>
            <a:r>
              <a:rPr lang="en-US" dirty="0">
                <a:latin typeface="Bell MT" panose="02020503060305020303" pitchFamily="18" charset="0"/>
              </a:rPr>
              <a:t>Used as a </a:t>
            </a:r>
            <a:r>
              <a:rPr lang="en-US" sz="2800" dirty="0">
                <a:latin typeface="Bell MT" panose="02020503060305020303" pitchFamily="18" charset="0"/>
              </a:rPr>
              <a:t>last</a:t>
            </a:r>
            <a:r>
              <a:rPr lang="en-US" dirty="0">
                <a:latin typeface="Bell MT" panose="02020503060305020303" pitchFamily="18" charset="0"/>
              </a:rPr>
              <a:t> resort = undesirable method</a:t>
            </a:r>
          </a:p>
          <a:p>
            <a:pPr marL="558800" lvl="1" indent="0">
              <a:buNone/>
            </a:pPr>
            <a:endParaRPr lang="en-US" dirty="0">
              <a:latin typeface="Bell MT" panose="02020503060305020303" pitchFamily="18" charset="0"/>
            </a:endParaRPr>
          </a:p>
          <a:p>
            <a:endParaRPr lang="en-US" dirty="0">
              <a:latin typeface="Bell MT" panose="02020503060305020303" pitchFamily="18" charset="0"/>
            </a:endParaRPr>
          </a:p>
        </p:txBody>
      </p:sp>
      <p:sp>
        <p:nvSpPr>
          <p:cNvPr id="4" name="Slide Number Placeholder 3">
            <a:extLst>
              <a:ext uri="{FF2B5EF4-FFF2-40B4-BE49-F238E27FC236}">
                <a16:creationId xmlns:a16="http://schemas.microsoft.com/office/drawing/2014/main" xmlns="" id="{3D894B26-FBE0-41F8-BBF4-E462366A2425}"/>
              </a:ext>
            </a:extLst>
          </p:cNvPr>
          <p:cNvSpPr>
            <a:spLocks noGrp="1"/>
          </p:cNvSpPr>
          <p:nvPr>
            <p:ph type="sldNum" idx="12"/>
          </p:nvPr>
        </p:nvSpPr>
        <p:spPr/>
        <p:txBody>
          <a:bodyPr/>
          <a:lstStyle/>
          <a:p>
            <a:fld id="{00000000-1234-1234-1234-123412341234}" type="slidenum">
              <a:rPr lang="en" smtClean="0"/>
              <a:pPr/>
              <a:t>36</a:t>
            </a:fld>
            <a:endParaRPr lang="en"/>
          </a:p>
        </p:txBody>
      </p:sp>
    </p:spTree>
    <p:extLst>
      <p:ext uri="{BB962C8B-B14F-4D97-AF65-F5344CB8AC3E}">
        <p14:creationId xmlns:p14="http://schemas.microsoft.com/office/powerpoint/2010/main" val="1993926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2639B3-3C3C-49BB-9A43-3933C116425F}"/>
              </a:ext>
            </a:extLst>
          </p:cNvPr>
          <p:cNvSpPr>
            <a:spLocks noGrp="1"/>
          </p:cNvSpPr>
          <p:nvPr>
            <p:ph type="ctrTitle"/>
          </p:nvPr>
        </p:nvSpPr>
        <p:spPr>
          <a:xfrm>
            <a:off x="3143700" y="1851925"/>
            <a:ext cx="5904600" cy="1546500"/>
          </a:xfrm>
        </p:spPr>
        <p:txBody>
          <a:bodyPr/>
          <a:lstStyle/>
          <a:p>
            <a:r>
              <a:rPr lang="en-US" dirty="0">
                <a:latin typeface="Bell MT" panose="02020503060305020303" pitchFamily="18" charset="0"/>
              </a:rPr>
              <a:t>Activity </a:t>
            </a:r>
          </a:p>
        </p:txBody>
      </p:sp>
      <p:sp>
        <p:nvSpPr>
          <p:cNvPr id="3" name="Subtitle 2">
            <a:extLst>
              <a:ext uri="{FF2B5EF4-FFF2-40B4-BE49-F238E27FC236}">
                <a16:creationId xmlns:a16="http://schemas.microsoft.com/office/drawing/2014/main" xmlns="" id="{78B99FE2-015E-4146-BA54-A8001C123090}"/>
              </a:ext>
            </a:extLst>
          </p:cNvPr>
          <p:cNvSpPr>
            <a:spLocks noGrp="1"/>
          </p:cNvSpPr>
          <p:nvPr>
            <p:ph type="subTitle" idx="1"/>
          </p:nvPr>
        </p:nvSpPr>
        <p:spPr>
          <a:xfrm>
            <a:off x="3143700" y="3459576"/>
            <a:ext cx="5904600" cy="1046400"/>
          </a:xfrm>
        </p:spPr>
        <p:txBody>
          <a:bodyPr/>
          <a:lstStyle/>
          <a:p>
            <a:r>
              <a:rPr lang="en-US" i="0" dirty="0">
                <a:solidFill>
                  <a:schemeClr val="tx1"/>
                </a:solidFill>
                <a:latin typeface="Bell MT" panose="02020503060305020303" pitchFamily="18" charset="0"/>
              </a:rPr>
              <a:t>Design 3 punishments that can be used in an educational setup and/or a company</a:t>
            </a:r>
          </a:p>
        </p:txBody>
      </p:sp>
      <p:sp>
        <p:nvSpPr>
          <p:cNvPr id="4" name="Slide Number Placeholder 3">
            <a:extLst>
              <a:ext uri="{FF2B5EF4-FFF2-40B4-BE49-F238E27FC236}">
                <a16:creationId xmlns:a16="http://schemas.microsoft.com/office/drawing/2014/main" xmlns="" id="{90C005CE-5AE3-449D-BD43-A27C7D231A8C}"/>
              </a:ext>
            </a:extLst>
          </p:cNvPr>
          <p:cNvSpPr>
            <a:spLocks noGrp="1"/>
          </p:cNvSpPr>
          <p:nvPr>
            <p:ph type="sldNum" idx="12"/>
          </p:nvPr>
        </p:nvSpPr>
        <p:spPr/>
        <p:txBody>
          <a:bodyPr/>
          <a:lstStyle/>
          <a:p>
            <a:fld id="{00000000-1234-1234-1234-123412341234}" type="slidenum">
              <a:rPr lang="en" smtClean="0">
                <a:latin typeface="Bell MT" panose="02020503060305020303" pitchFamily="18" charset="0"/>
              </a:rPr>
              <a:pPr/>
              <a:t>37</a:t>
            </a:fld>
            <a:endParaRPr lang="en">
              <a:latin typeface="Bell MT" panose="02020503060305020303" pitchFamily="18" charset="0"/>
            </a:endParaRPr>
          </a:p>
        </p:txBody>
      </p:sp>
    </p:spTree>
    <p:extLst>
      <p:ext uri="{BB962C8B-B14F-4D97-AF65-F5344CB8AC3E}">
        <p14:creationId xmlns:p14="http://schemas.microsoft.com/office/powerpoint/2010/main" val="1925835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A1C8A7-AB6B-4DD7-810F-9DC9BDB8C919}"/>
              </a:ext>
            </a:extLst>
          </p:cNvPr>
          <p:cNvSpPr>
            <a:spLocks noGrp="1"/>
          </p:cNvSpPr>
          <p:nvPr>
            <p:ph type="title"/>
          </p:nvPr>
        </p:nvSpPr>
        <p:spPr/>
        <p:txBody>
          <a:bodyPr>
            <a:normAutofit/>
          </a:bodyPr>
          <a:lstStyle/>
          <a:p>
            <a:pPr algn="ctr"/>
            <a:r>
              <a:rPr lang="en-US" sz="3200" b="1" dirty="0">
                <a:solidFill>
                  <a:schemeClr val="tx1"/>
                </a:solidFill>
                <a:latin typeface="Bell MT" panose="02020503060305020303" pitchFamily="18" charset="0"/>
              </a:rPr>
              <a:t>PUNISHMENT EXAMPLES</a:t>
            </a:r>
          </a:p>
        </p:txBody>
      </p:sp>
      <p:sp>
        <p:nvSpPr>
          <p:cNvPr id="3" name="Text Placeholder 2">
            <a:extLst>
              <a:ext uri="{FF2B5EF4-FFF2-40B4-BE49-F238E27FC236}">
                <a16:creationId xmlns:a16="http://schemas.microsoft.com/office/drawing/2014/main" xmlns="" id="{411ABC1E-1498-4562-8A0A-522218B6EE7E}"/>
              </a:ext>
            </a:extLst>
          </p:cNvPr>
          <p:cNvSpPr>
            <a:spLocks noGrp="1"/>
          </p:cNvSpPr>
          <p:nvPr>
            <p:ph type="body" idx="1"/>
          </p:nvPr>
        </p:nvSpPr>
        <p:spPr>
          <a:xfrm>
            <a:off x="2775600" y="1468075"/>
            <a:ext cx="6640800" cy="4090200"/>
          </a:xfrm>
        </p:spPr>
        <p:txBody>
          <a:bodyPr/>
          <a:lstStyle/>
          <a:p>
            <a:endParaRPr lang="en-US" dirty="0">
              <a:latin typeface="Bell MT" panose="02020503060305020303" pitchFamily="18" charset="0"/>
            </a:endParaRPr>
          </a:p>
          <a:p>
            <a:r>
              <a:rPr lang="en-US" dirty="0">
                <a:latin typeface="Bell MT" panose="02020503060305020303" pitchFamily="18" charset="0"/>
              </a:rPr>
              <a:t>Deducting salary after every late</a:t>
            </a:r>
          </a:p>
          <a:p>
            <a:r>
              <a:rPr lang="en-US" dirty="0">
                <a:latin typeface="Bell MT" panose="02020503060305020303" pitchFamily="18" charset="0"/>
              </a:rPr>
              <a:t>Marked absent for coming late</a:t>
            </a:r>
          </a:p>
          <a:p>
            <a:r>
              <a:rPr lang="en-US" dirty="0">
                <a:latin typeface="Bell MT" panose="02020503060305020303" pitchFamily="18" charset="0"/>
              </a:rPr>
              <a:t>Unpaid leaves</a:t>
            </a:r>
          </a:p>
          <a:p>
            <a:r>
              <a:rPr lang="en-US" dirty="0">
                <a:latin typeface="Bell MT" panose="02020503060305020303" pitchFamily="18" charset="0"/>
              </a:rPr>
              <a:t>Extra working hours due to failure in completing the assignments</a:t>
            </a:r>
          </a:p>
          <a:p>
            <a:r>
              <a:rPr lang="en-US" dirty="0">
                <a:latin typeface="Bell MT" panose="02020503060305020303" pitchFamily="18" charset="0"/>
              </a:rPr>
              <a:t>Demotion from the current position</a:t>
            </a:r>
          </a:p>
          <a:p>
            <a:r>
              <a:rPr lang="en-US" dirty="0">
                <a:latin typeface="Bell MT" panose="02020503060305020303" pitchFamily="18" charset="0"/>
              </a:rPr>
              <a:t>No bonuses</a:t>
            </a:r>
          </a:p>
          <a:p>
            <a:pPr marL="101600" indent="0">
              <a:buNone/>
            </a:pPr>
            <a:endParaRPr lang="en-US" dirty="0">
              <a:latin typeface="Bell MT" panose="02020503060305020303" pitchFamily="18" charset="0"/>
            </a:endParaRPr>
          </a:p>
        </p:txBody>
      </p:sp>
      <p:sp>
        <p:nvSpPr>
          <p:cNvPr id="4" name="Slide Number Placeholder 3">
            <a:extLst>
              <a:ext uri="{FF2B5EF4-FFF2-40B4-BE49-F238E27FC236}">
                <a16:creationId xmlns:a16="http://schemas.microsoft.com/office/drawing/2014/main" xmlns="" id="{C0447F74-5B80-4E78-9770-194BEFEFE71D}"/>
              </a:ext>
            </a:extLst>
          </p:cNvPr>
          <p:cNvSpPr>
            <a:spLocks noGrp="1"/>
          </p:cNvSpPr>
          <p:nvPr>
            <p:ph type="sldNum" idx="12"/>
          </p:nvPr>
        </p:nvSpPr>
        <p:spPr/>
        <p:txBody>
          <a:bodyPr/>
          <a:lstStyle/>
          <a:p>
            <a:fld id="{00000000-1234-1234-1234-123412341234}" type="slidenum">
              <a:rPr lang="en" smtClean="0"/>
              <a:pPr/>
              <a:t>38</a:t>
            </a:fld>
            <a:endParaRPr lang="en"/>
          </a:p>
        </p:txBody>
      </p:sp>
    </p:spTree>
    <p:extLst>
      <p:ext uri="{BB962C8B-B14F-4D97-AF65-F5344CB8AC3E}">
        <p14:creationId xmlns:p14="http://schemas.microsoft.com/office/powerpoint/2010/main" val="122977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Bell MT" panose="02020503060305020303" pitchFamily="18" charset="0"/>
              </a:rPr>
              <a:t>Shaping Behavior</a:t>
            </a:r>
          </a:p>
        </p:txBody>
      </p:sp>
      <p:sp>
        <p:nvSpPr>
          <p:cNvPr id="3" name="Content Placeholder 2"/>
          <p:cNvSpPr>
            <a:spLocks noGrp="1"/>
          </p:cNvSpPr>
          <p:nvPr>
            <p:ph sz="quarter" idx="1"/>
          </p:nvPr>
        </p:nvSpPr>
        <p:spPr/>
        <p:txBody>
          <a:bodyPr/>
          <a:lstStyle/>
          <a:p>
            <a:r>
              <a:rPr lang="en-US" i="1" dirty="0">
                <a:solidFill>
                  <a:schemeClr val="tx1"/>
                </a:solidFill>
                <a:latin typeface="Bell MT" panose="02020503060305020303" pitchFamily="18" charset="0"/>
              </a:rPr>
              <a:t>Shaping</a:t>
            </a:r>
            <a:r>
              <a:rPr lang="en-US" dirty="0">
                <a:solidFill>
                  <a:schemeClr val="tx1"/>
                </a:solidFill>
                <a:latin typeface="Bell MT" panose="02020503060305020303" pitchFamily="18" charset="0"/>
              </a:rPr>
              <a:t> is the </a:t>
            </a:r>
            <a:r>
              <a:rPr lang="en-US" i="1" dirty="0">
                <a:solidFill>
                  <a:schemeClr val="tx1"/>
                </a:solidFill>
                <a:latin typeface="Bell MT" panose="02020503060305020303" pitchFamily="18" charset="0"/>
              </a:rPr>
              <a:t>process</a:t>
            </a:r>
            <a:r>
              <a:rPr lang="en-US" dirty="0">
                <a:solidFill>
                  <a:schemeClr val="tx1"/>
                </a:solidFill>
                <a:latin typeface="Bell MT" panose="02020503060305020303" pitchFamily="18" charset="0"/>
              </a:rPr>
              <a:t> of teaching a complex behavior by </a:t>
            </a:r>
            <a:r>
              <a:rPr lang="en-US" i="1" dirty="0">
                <a:solidFill>
                  <a:schemeClr val="tx1"/>
                </a:solidFill>
                <a:latin typeface="Bell MT" panose="02020503060305020303" pitchFamily="18" charset="0"/>
              </a:rPr>
              <a:t>rewarding closer and closer approximations of the desired behavior</a:t>
            </a:r>
            <a:r>
              <a:rPr lang="en-US" dirty="0">
                <a:solidFill>
                  <a:schemeClr val="tx1"/>
                </a:solidFill>
                <a:latin typeface="Bell MT" panose="02020503060305020303" pitchFamily="18" charset="0"/>
              </a:rPr>
              <a:t>. </a:t>
            </a:r>
          </a:p>
          <a:p>
            <a:pPr lvl="1"/>
            <a:r>
              <a:rPr lang="en-US" dirty="0">
                <a:solidFill>
                  <a:schemeClr val="tx1"/>
                </a:solidFill>
                <a:latin typeface="Bell MT" panose="02020503060305020303" pitchFamily="18" charset="0"/>
              </a:rPr>
              <a:t>In shaping, you start by reinforcing any behavior that is at all similar to the behavior you want the person to learn. </a:t>
            </a:r>
          </a:p>
          <a:p>
            <a:pPr lvl="1"/>
            <a:r>
              <a:rPr lang="en-US" dirty="0">
                <a:solidFill>
                  <a:schemeClr val="tx1"/>
                </a:solidFill>
                <a:latin typeface="Bell MT" panose="02020503060305020303" pitchFamily="18" charset="0"/>
              </a:rPr>
              <a:t>Later, you reinforce only responses that are closer to the behavior you ultimately want to teach. </a:t>
            </a:r>
          </a:p>
          <a:p>
            <a:pPr lvl="1"/>
            <a:r>
              <a:rPr lang="en-US" dirty="0">
                <a:solidFill>
                  <a:schemeClr val="tx1"/>
                </a:solidFill>
                <a:latin typeface="Bell MT" panose="02020503060305020303" pitchFamily="18" charset="0"/>
              </a:rPr>
              <a:t>Finally, you reinforce only the desired response. </a:t>
            </a:r>
          </a:p>
          <a:p>
            <a:pPr lvl="1"/>
            <a:r>
              <a:rPr lang="en-US" dirty="0">
                <a:solidFill>
                  <a:schemeClr val="tx1"/>
                </a:solidFill>
                <a:latin typeface="Bell MT" panose="02020503060305020303" pitchFamily="18" charset="0"/>
              </a:rPr>
              <a:t>Each step moves only slightly beyond the previously learned behavior, permitting the person to link the new step to the behavior learned earlier. </a:t>
            </a:r>
          </a:p>
          <a:p>
            <a:endParaRPr lang="en-US" dirty="0">
              <a:solidFill>
                <a:schemeClr val="tx1"/>
              </a:solidFill>
              <a:latin typeface="Bell MT" panose="02020503060305020303" pitchFamily="18" charset="0"/>
            </a:endParaRPr>
          </a:p>
        </p:txBody>
      </p:sp>
    </p:spTree>
    <p:extLst>
      <p:ext uri="{BB962C8B-B14F-4D97-AF65-F5344CB8AC3E}">
        <p14:creationId xmlns:p14="http://schemas.microsoft.com/office/powerpoint/2010/main" val="328036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8363B-B954-49C9-8331-5B24C735F8AE}"/>
              </a:ext>
            </a:extLst>
          </p:cNvPr>
          <p:cNvSpPr>
            <a:spLocks noGrp="1"/>
          </p:cNvSpPr>
          <p:nvPr>
            <p:ph type="ctrTitle"/>
          </p:nvPr>
        </p:nvSpPr>
        <p:spPr>
          <a:xfrm>
            <a:off x="1915385" y="2161316"/>
            <a:ext cx="8361229" cy="2098226"/>
          </a:xfrm>
        </p:spPr>
        <p:txBody>
          <a:bodyPr/>
          <a:lstStyle/>
          <a:p>
            <a:r>
              <a:rPr lang="en-US" sz="3600" b="1" i="1" cap="none" dirty="0">
                <a:solidFill>
                  <a:schemeClr val="tx1"/>
                </a:solidFill>
                <a:effectLst/>
                <a:latin typeface="Bradley Hand ITC" panose="03070402050302030203" pitchFamily="66" charset="0"/>
              </a:rPr>
              <a:t>Conditioning</a:t>
            </a:r>
            <a:r>
              <a:rPr lang="en-US" sz="2800" b="0" i="0" dirty="0">
                <a:solidFill>
                  <a:schemeClr val="tx1"/>
                </a:solidFill>
                <a:effectLst/>
                <a:latin typeface="Bell MT" panose="02020503060305020303" pitchFamily="18" charset="0"/>
              </a:rPr>
              <a:t> </a:t>
            </a:r>
            <a:r>
              <a:rPr lang="en-US" sz="2800" b="0" i="0" cap="none" dirty="0">
                <a:solidFill>
                  <a:schemeClr val="tx1"/>
                </a:solidFill>
                <a:effectLst/>
                <a:latin typeface="Bell MT" panose="02020503060305020303" pitchFamily="18" charset="0"/>
              </a:rPr>
              <a:t>is a type of learning that links some sort of stimulus to a human behavior or </a:t>
            </a:r>
            <a:r>
              <a:rPr lang="en-US" sz="3600" b="1" i="1" cap="none" dirty="0">
                <a:solidFill>
                  <a:schemeClr val="tx1"/>
                </a:solidFill>
                <a:effectLst/>
                <a:latin typeface="Bradley Hand ITC" panose="03070402050302030203" pitchFamily="66" charset="0"/>
              </a:rPr>
              <a:t>response</a:t>
            </a:r>
            <a:r>
              <a:rPr lang="en-US" sz="2800" b="0" i="0" dirty="0">
                <a:solidFill>
                  <a:schemeClr val="tx1"/>
                </a:solidFill>
                <a:effectLst/>
                <a:latin typeface="Bell MT" panose="02020503060305020303" pitchFamily="18" charset="0"/>
              </a:rPr>
              <a:t>. </a:t>
            </a:r>
            <a:r>
              <a:rPr lang="en-US" sz="2800" dirty="0">
                <a:solidFill>
                  <a:schemeClr val="tx1"/>
                </a:solidFill>
                <a:latin typeface="Bell MT" panose="02020503060305020303" pitchFamily="18" charset="0"/>
              </a:rPr>
              <a:t/>
            </a:r>
            <a:br>
              <a:rPr lang="en-US" sz="2800" dirty="0">
                <a:solidFill>
                  <a:schemeClr val="tx1"/>
                </a:solidFill>
                <a:latin typeface="Bell MT" panose="02020503060305020303" pitchFamily="18" charset="0"/>
              </a:rPr>
            </a:br>
            <a:endParaRPr lang="en-US" sz="2800" dirty="0">
              <a:latin typeface="Bell MT" panose="02020503060305020303" pitchFamily="18" charset="0"/>
            </a:endParaRPr>
          </a:p>
        </p:txBody>
      </p:sp>
    </p:spTree>
    <p:extLst>
      <p:ext uri="{BB962C8B-B14F-4D97-AF65-F5344CB8AC3E}">
        <p14:creationId xmlns:p14="http://schemas.microsoft.com/office/powerpoint/2010/main" val="542295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0" y="3661410"/>
            <a:ext cx="6172200" cy="2053590"/>
          </a:xfrm>
        </p:spPr>
        <p:txBody>
          <a:bodyPr>
            <a:normAutofit/>
          </a:bodyPr>
          <a:lstStyle/>
          <a:p>
            <a:r>
              <a:rPr lang="en-US" sz="3200" dirty="0"/>
              <a:t>Applications of Classical &amp; Operant Conditioning</a:t>
            </a:r>
          </a:p>
        </p:txBody>
      </p:sp>
    </p:spTree>
    <p:extLst>
      <p:ext uri="{BB962C8B-B14F-4D97-AF65-F5344CB8AC3E}">
        <p14:creationId xmlns:p14="http://schemas.microsoft.com/office/powerpoint/2010/main" val="3014837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Advertisements </a:t>
            </a:r>
          </a:p>
        </p:txBody>
      </p:sp>
      <p:sp>
        <p:nvSpPr>
          <p:cNvPr id="3" name="Content Placeholder 2"/>
          <p:cNvSpPr>
            <a:spLocks noGrp="1"/>
          </p:cNvSpPr>
          <p:nvPr>
            <p:ph sz="quarter" idx="1"/>
          </p:nvPr>
        </p:nvSpPr>
        <p:spPr/>
        <p:txBody>
          <a:bodyPr>
            <a:normAutofit/>
          </a:bodyPr>
          <a:lstStyle/>
          <a:p>
            <a:r>
              <a:rPr lang="en-US" dirty="0"/>
              <a:t>What was it based on? Classical or Operant?</a:t>
            </a:r>
          </a:p>
          <a:p>
            <a:r>
              <a:rPr lang="en-US" dirty="0"/>
              <a:t>The commercial displays heartbreaking images of animals in distress. The images of the abused animals evoke emotions of sympathy and compassion. </a:t>
            </a:r>
          </a:p>
        </p:txBody>
      </p:sp>
    </p:spTree>
    <p:extLst>
      <p:ext uri="{BB962C8B-B14F-4D97-AF65-F5344CB8AC3E}">
        <p14:creationId xmlns:p14="http://schemas.microsoft.com/office/powerpoint/2010/main" val="603120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In classical conditioning, the advertiser attempts to get consumers to </a:t>
            </a:r>
            <a:r>
              <a:rPr lang="en-US" dirty="0">
                <a:solidFill>
                  <a:srgbClr val="FF0000"/>
                </a:solidFill>
              </a:rPr>
              <a:t>associate</a:t>
            </a:r>
            <a:r>
              <a:rPr lang="en-US" dirty="0"/>
              <a:t> their product with a particular feeling or response, in the hope that the consumer will then buy the product. </a:t>
            </a:r>
          </a:p>
          <a:p>
            <a:pPr lvl="1"/>
            <a:r>
              <a:rPr lang="en-US" dirty="0"/>
              <a:t>Music that is happy and repetitive helps consumers to feel happy when they hear it. Consumers then associate the feelings of happiness with the product and may be more likely to buy the product.</a:t>
            </a:r>
          </a:p>
        </p:txBody>
      </p:sp>
    </p:spTree>
    <p:extLst>
      <p:ext uri="{BB962C8B-B14F-4D97-AF65-F5344CB8AC3E}">
        <p14:creationId xmlns:p14="http://schemas.microsoft.com/office/powerpoint/2010/main" val="737170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cdn.thegloss.com/files/2008/01/michael-jordan-airjordan-xx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858" y="533401"/>
            <a:ext cx="6291942" cy="518159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idx="4294967295"/>
          </p:nvPr>
        </p:nvSpPr>
        <p:spPr>
          <a:xfrm>
            <a:off x="2514600" y="5714999"/>
            <a:ext cx="6858000" cy="566738"/>
          </a:xfrm>
        </p:spPr>
        <p:txBody>
          <a:bodyPr>
            <a:noAutofit/>
          </a:bodyPr>
          <a:lstStyle/>
          <a:p>
            <a:r>
              <a:rPr lang="en-US" sz="2400" dirty="0"/>
              <a:t>Michael Jordan promoting Air Jordan XX3 in 2008</a:t>
            </a:r>
          </a:p>
        </p:txBody>
      </p:sp>
    </p:spTree>
    <p:extLst>
      <p:ext uri="{BB962C8B-B14F-4D97-AF65-F5344CB8AC3E}">
        <p14:creationId xmlns:p14="http://schemas.microsoft.com/office/powerpoint/2010/main" val="4266470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2.bp.blogspot.com/-ir8mrXm0sjk/T1b4-rbynnI/AAAAAAAAAkQ/zYCjQZ_HT1U/s1600/404949229402657137661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1000"/>
            <a:ext cx="8001000" cy="60121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359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1.bp.blogspot.com/-HSknAsREnh4/Te3GDcrBhPI/AAAAAAAABqU/vP5G6Txx_jk/s1600/Mcdonalds_Uf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8382000" cy="39624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683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www.vsocio.com/wp-content/uploads/2012/09/championOff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752601"/>
            <a:ext cx="8396287" cy="312420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909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62400" y="3204210"/>
            <a:ext cx="6640286" cy="2053590"/>
          </a:xfrm>
        </p:spPr>
        <p:txBody>
          <a:bodyPr>
            <a:normAutofit/>
          </a:bodyPr>
          <a:lstStyle/>
          <a:p>
            <a:r>
              <a:rPr lang="en-US" sz="6000" b="1" dirty="0">
                <a:latin typeface="Bell MT" panose="02020503060305020303" pitchFamily="18" charset="0"/>
              </a:rPr>
              <a:t>Observational Learning</a:t>
            </a:r>
          </a:p>
        </p:txBody>
      </p:sp>
    </p:spTree>
    <p:extLst>
      <p:ext uri="{BB962C8B-B14F-4D97-AF65-F5344CB8AC3E}">
        <p14:creationId xmlns:p14="http://schemas.microsoft.com/office/powerpoint/2010/main" val="3710224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Observational Learning?</a:t>
            </a:r>
          </a:p>
        </p:txBody>
      </p:sp>
      <p:sp>
        <p:nvSpPr>
          <p:cNvPr id="3" name="Content Placeholder 2"/>
          <p:cNvSpPr>
            <a:spLocks noGrp="1"/>
          </p:cNvSpPr>
          <p:nvPr>
            <p:ph sz="quarter" idx="1"/>
          </p:nvPr>
        </p:nvSpPr>
        <p:spPr/>
        <p:txBody>
          <a:bodyPr>
            <a:normAutofit/>
          </a:bodyPr>
          <a:lstStyle/>
          <a:p>
            <a:r>
              <a:rPr lang="en-US" dirty="0">
                <a:latin typeface="Bell MT" panose="02020503060305020303" pitchFamily="18" charset="0"/>
              </a:rPr>
              <a:t>Observational learning occurs when an organism’s responding is influenced by the observation of others, called </a:t>
            </a:r>
            <a:r>
              <a:rPr lang="en-US" dirty="0">
                <a:solidFill>
                  <a:srgbClr val="FF0000"/>
                </a:solidFill>
                <a:latin typeface="Bell MT" panose="02020503060305020303" pitchFamily="18" charset="0"/>
              </a:rPr>
              <a:t>models</a:t>
            </a:r>
            <a:r>
              <a:rPr lang="en-US" dirty="0">
                <a:latin typeface="Bell MT" panose="02020503060305020303" pitchFamily="18" charset="0"/>
              </a:rPr>
              <a:t>. </a:t>
            </a:r>
          </a:p>
          <a:p>
            <a:r>
              <a:rPr lang="en-US" dirty="0">
                <a:solidFill>
                  <a:schemeClr val="tx1"/>
                </a:solidFill>
                <a:latin typeface="Bell MT" panose="02020503060305020303" pitchFamily="18" charset="0"/>
                <a:cs typeface="Times New Roman" panose="02020603050405020304" pitchFamily="18" charset="0"/>
              </a:rPr>
              <a:t>Replicating others’ novel behavior through observation and imitation; also known as </a:t>
            </a:r>
            <a:r>
              <a:rPr lang="en-US" i="1" dirty="0">
                <a:solidFill>
                  <a:schemeClr val="tx1"/>
                </a:solidFill>
                <a:latin typeface="Bell MT" panose="02020503060305020303" pitchFamily="18" charset="0"/>
                <a:cs typeface="Times New Roman" panose="02020603050405020304" pitchFamily="18" charset="0"/>
              </a:rPr>
              <a:t>vicarious learning, modeling, or social learning. </a:t>
            </a:r>
          </a:p>
          <a:p>
            <a:r>
              <a:rPr lang="en-US" dirty="0">
                <a:solidFill>
                  <a:schemeClr val="tx1"/>
                </a:solidFill>
                <a:latin typeface="Bell MT" panose="02020503060305020303" pitchFamily="18" charset="0"/>
                <a:cs typeface="Times New Roman" panose="02020603050405020304" pitchFamily="18" charset="0"/>
              </a:rPr>
              <a:t>It is based on the principle of </a:t>
            </a:r>
            <a:r>
              <a:rPr lang="en-US" i="1" dirty="0">
                <a:solidFill>
                  <a:schemeClr val="tx1"/>
                </a:solidFill>
                <a:latin typeface="Bell MT" panose="02020503060305020303" pitchFamily="18" charset="0"/>
                <a:cs typeface="Times New Roman" panose="02020603050405020304" pitchFamily="18" charset="0"/>
              </a:rPr>
              <a:t>modifying or adopting new behavior </a:t>
            </a:r>
            <a:r>
              <a:rPr lang="en-US" dirty="0">
                <a:solidFill>
                  <a:schemeClr val="tx1"/>
                </a:solidFill>
                <a:latin typeface="Bell MT" panose="02020503060305020303" pitchFamily="18" charset="0"/>
                <a:cs typeface="Times New Roman" panose="02020603050405020304" pitchFamily="18" charset="0"/>
              </a:rPr>
              <a:t>after </a:t>
            </a:r>
            <a:r>
              <a:rPr lang="en-US" i="1" dirty="0">
                <a:solidFill>
                  <a:schemeClr val="tx1"/>
                </a:solidFill>
                <a:latin typeface="Bell MT" panose="02020503060305020303" pitchFamily="18" charset="0"/>
                <a:cs typeface="Times New Roman" panose="02020603050405020304" pitchFamily="18" charset="0"/>
              </a:rPr>
              <a:t>observing another </a:t>
            </a:r>
            <a:r>
              <a:rPr lang="en-US" dirty="0">
                <a:solidFill>
                  <a:schemeClr val="tx1"/>
                </a:solidFill>
                <a:latin typeface="Bell MT" panose="02020503060305020303" pitchFamily="18" charset="0"/>
                <a:cs typeface="Times New Roman" panose="02020603050405020304" pitchFamily="18" charset="0"/>
              </a:rPr>
              <a:t>individual performing it. </a:t>
            </a:r>
          </a:p>
          <a:p>
            <a:r>
              <a:rPr lang="en-US" dirty="0">
                <a:solidFill>
                  <a:schemeClr val="tx1"/>
                </a:solidFill>
                <a:latin typeface="Bell MT" panose="02020503060305020303" pitchFamily="18" charset="0"/>
                <a:cs typeface="Times New Roman" panose="02020603050405020304" pitchFamily="18" charset="0"/>
              </a:rPr>
              <a:t>The observer will either perform or avoid the behavior based on the consequence the model received after doing the behavior. </a:t>
            </a:r>
          </a:p>
          <a:p>
            <a:endParaRPr lang="en-US" dirty="0">
              <a:solidFill>
                <a:schemeClr val="tx1"/>
              </a:solidFill>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1215212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
          </p:nvPr>
        </p:nvSpPr>
        <p:spPr/>
        <p:txBody>
          <a:bodyPr/>
          <a:lstStyle/>
          <a:p>
            <a:r>
              <a:rPr lang="en-US" dirty="0">
                <a:latin typeface="Bell MT" panose="02020503060305020303" pitchFamily="18" charset="0"/>
              </a:rPr>
              <a:t>It was pioneered by </a:t>
            </a:r>
            <a:r>
              <a:rPr lang="en-US" b="1" dirty="0">
                <a:latin typeface="Bell MT" panose="02020503060305020303" pitchFamily="18" charset="0"/>
              </a:rPr>
              <a:t>Albert Bandura</a:t>
            </a:r>
            <a:r>
              <a:rPr lang="en-US" dirty="0">
                <a:latin typeface="Bell MT" panose="02020503060305020303" pitchFamily="18" charset="0"/>
              </a:rPr>
              <a:t>, who showed that conditioning does not have to be a product of direct experience. </a:t>
            </a:r>
          </a:p>
          <a:p>
            <a:r>
              <a:rPr lang="en-US" dirty="0">
                <a:latin typeface="Bell MT" panose="02020503060305020303" pitchFamily="18" charset="0"/>
              </a:rPr>
              <a:t>Both classical and operant conditioning can take place through observational learning</a:t>
            </a:r>
          </a:p>
          <a:p>
            <a:r>
              <a:rPr lang="en-US" dirty="0">
                <a:latin typeface="Bell MT" panose="02020503060305020303" pitchFamily="18" charset="0"/>
              </a:rPr>
              <a:t>Observational learning depends on the processes of attention, retention, reproduction and motivation.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0536" y="2499846"/>
            <a:ext cx="9612971" cy="2852737"/>
          </a:xfrm>
        </p:spPr>
        <p:txBody>
          <a:bodyPr/>
          <a:lstStyle/>
          <a:p>
            <a:r>
              <a:rPr lang="en-GB" b="1" dirty="0">
                <a:latin typeface="Bell MT" panose="02020503060305020303" pitchFamily="18" charset="0"/>
              </a:rPr>
              <a:t>Classical conditioning </a:t>
            </a:r>
            <a:endParaRPr lang="en-US" b="1" dirty="0">
              <a:latin typeface="Bell MT" panose="02020503060305020303"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330693"/>
            <a:ext cx="9601200" cy="1485900"/>
          </a:xfrm>
        </p:spPr>
        <p:txBody>
          <a:bodyPr>
            <a:normAutofit/>
          </a:bodyPr>
          <a:lstStyle/>
          <a:p>
            <a:pPr algn="ctr"/>
            <a:r>
              <a:rPr lang="en-US" sz="3200" dirty="0">
                <a:latin typeface="Bell MT" panose="02020503060305020303" pitchFamily="18" charset="0"/>
              </a:rPr>
              <a:t>Bandura’s experiments on children using the Bobo Doll (Modelling)</a:t>
            </a:r>
          </a:p>
        </p:txBody>
      </p:sp>
      <p:pic>
        <p:nvPicPr>
          <p:cNvPr id="75780" name="Picture 4" descr="ED209_1_005i"/>
          <p:cNvPicPr>
            <a:picLocks noGrp="1" noChangeAspect="1" noChangeArrowheads="1"/>
          </p:cNvPicPr>
          <p:nvPr>
            <p:ph idx="1"/>
          </p:nvPr>
        </p:nvPicPr>
        <p:blipFill>
          <a:blip r:embed="rId2" cstate="print"/>
          <a:srcRect/>
          <a:stretch>
            <a:fillRect/>
          </a:stretch>
        </p:blipFill>
        <p:spPr>
          <a:xfrm>
            <a:off x="1981200" y="1600200"/>
            <a:ext cx="8382000" cy="5257800"/>
          </a:xfrm>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latin typeface="Bell MT" panose="02020503060305020303" pitchFamily="18" charset="0"/>
              </a:rPr>
              <a:t>Bandura distinguishes between the </a:t>
            </a:r>
            <a:r>
              <a:rPr lang="en-US" dirty="0">
                <a:solidFill>
                  <a:srgbClr val="FF0000"/>
                </a:solidFill>
                <a:latin typeface="Bell MT" panose="02020503060305020303" pitchFamily="18" charset="0"/>
              </a:rPr>
              <a:t>acquisition</a:t>
            </a:r>
            <a:r>
              <a:rPr lang="en-US" dirty="0">
                <a:latin typeface="Bell MT" panose="02020503060305020303" pitchFamily="18" charset="0"/>
              </a:rPr>
              <a:t> of a learned response and the </a:t>
            </a:r>
            <a:r>
              <a:rPr lang="en-US" dirty="0">
                <a:solidFill>
                  <a:srgbClr val="FF0000"/>
                </a:solidFill>
                <a:latin typeface="Bell MT" panose="02020503060305020303" pitchFamily="18" charset="0"/>
              </a:rPr>
              <a:t>performance</a:t>
            </a:r>
            <a:r>
              <a:rPr lang="en-US" dirty="0">
                <a:latin typeface="Bell MT" panose="02020503060305020303" pitchFamily="18" charset="0"/>
              </a:rPr>
              <a:t> of that response with the latter depending on reinforcement. </a:t>
            </a:r>
          </a:p>
          <a:p>
            <a:r>
              <a:rPr lang="en-US" dirty="0">
                <a:latin typeface="Bell MT" panose="02020503060305020303" pitchFamily="18" charset="0"/>
              </a:rPr>
              <a:t>Observational learning can explain why physical punishment tends to increase aggression in children even when it is intended to do the opposite.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06540" y="2444360"/>
            <a:ext cx="9612971" cy="2852737"/>
          </a:xfrm>
        </p:spPr>
        <p:txBody>
          <a:bodyPr/>
          <a:lstStyle/>
          <a:p>
            <a:r>
              <a:rPr lang="en-US" b="1" dirty="0">
                <a:latin typeface="Bell MT" panose="02020503060305020303" pitchFamily="18" charset="0"/>
              </a:rPr>
              <a:t>COGNITIVE </a:t>
            </a:r>
            <a:br>
              <a:rPr lang="en-US" b="1" dirty="0">
                <a:latin typeface="Bell MT" panose="02020503060305020303" pitchFamily="18" charset="0"/>
              </a:rPr>
            </a:br>
            <a:r>
              <a:rPr lang="en-US" b="1" dirty="0">
                <a:latin typeface="Bell MT" panose="02020503060305020303" pitchFamily="18" charset="0"/>
              </a:rPr>
              <a:t>MODEL</a:t>
            </a:r>
          </a:p>
        </p:txBody>
      </p:sp>
    </p:spTree>
    <p:extLst>
      <p:ext uri="{BB962C8B-B14F-4D97-AF65-F5344CB8AC3E}">
        <p14:creationId xmlns:p14="http://schemas.microsoft.com/office/powerpoint/2010/main" val="23657293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Bell MT" panose="02020503060305020303" pitchFamily="18" charset="0"/>
              </a:rPr>
              <a:t>What is Cognitive Learning?</a:t>
            </a:r>
          </a:p>
        </p:txBody>
      </p:sp>
      <p:sp>
        <p:nvSpPr>
          <p:cNvPr id="3" name="Content Placeholder 2"/>
          <p:cNvSpPr>
            <a:spLocks noGrp="1"/>
          </p:cNvSpPr>
          <p:nvPr>
            <p:ph sz="quarter" idx="1"/>
          </p:nvPr>
        </p:nvSpPr>
        <p:spPr/>
        <p:txBody>
          <a:bodyPr>
            <a:normAutofit/>
          </a:bodyPr>
          <a:lstStyle/>
          <a:p>
            <a:r>
              <a:rPr lang="en-US" sz="2400" dirty="0">
                <a:solidFill>
                  <a:schemeClr val="tx1"/>
                </a:solidFill>
                <a:latin typeface="Bell MT" panose="02020503060305020303" pitchFamily="18" charset="0"/>
              </a:rPr>
              <a:t>According to the cognitive perspective, the crux of learning lies in an organisms ability to </a:t>
            </a:r>
            <a:r>
              <a:rPr lang="en-US" sz="2400" i="1" dirty="0">
                <a:solidFill>
                  <a:schemeClr val="tx1"/>
                </a:solidFill>
                <a:latin typeface="Bell MT" panose="02020503060305020303" pitchFamily="18" charset="0"/>
              </a:rPr>
              <a:t>mentally represent aspects of the world</a:t>
            </a:r>
            <a:r>
              <a:rPr lang="en-US" sz="2400" dirty="0">
                <a:solidFill>
                  <a:schemeClr val="tx1"/>
                </a:solidFill>
                <a:latin typeface="Bell MT" panose="02020503060305020303" pitchFamily="18" charset="0"/>
              </a:rPr>
              <a:t> and then </a:t>
            </a:r>
            <a:r>
              <a:rPr lang="en-US" sz="2400" i="1" dirty="0">
                <a:solidFill>
                  <a:schemeClr val="tx1"/>
                </a:solidFill>
                <a:latin typeface="Bell MT" panose="02020503060305020303" pitchFamily="18" charset="0"/>
              </a:rPr>
              <a:t>operate on these mental representations</a:t>
            </a:r>
            <a:r>
              <a:rPr lang="en-US" sz="2400" dirty="0">
                <a:solidFill>
                  <a:schemeClr val="tx1"/>
                </a:solidFill>
                <a:latin typeface="Bell MT" panose="02020503060305020303" pitchFamily="18" charset="0"/>
              </a:rPr>
              <a:t> rather than on the world itself.</a:t>
            </a:r>
          </a:p>
          <a:p>
            <a:r>
              <a:rPr lang="en-US" sz="2400" dirty="0">
                <a:solidFill>
                  <a:schemeClr val="tx1"/>
                </a:solidFill>
                <a:latin typeface="Bell MT" panose="02020503060305020303" pitchFamily="18" charset="0"/>
              </a:rPr>
              <a:t>Learning develops from bits of knowledge and cognitions about the environment and how the organism relates to it</a:t>
            </a:r>
          </a:p>
        </p:txBody>
      </p:sp>
    </p:spTree>
    <p:extLst>
      <p:ext uri="{BB962C8B-B14F-4D97-AF65-F5344CB8AC3E}">
        <p14:creationId xmlns:p14="http://schemas.microsoft.com/office/powerpoint/2010/main" val="1345893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457" y="977319"/>
            <a:ext cx="7467600" cy="1143000"/>
          </a:xfrm>
        </p:spPr>
        <p:txBody>
          <a:bodyPr>
            <a:normAutofit/>
          </a:bodyPr>
          <a:lstStyle/>
          <a:p>
            <a:r>
              <a:rPr lang="en-US" b="1" dirty="0">
                <a:latin typeface="Bell MT" panose="02020503060305020303" pitchFamily="18" charset="0"/>
              </a:rPr>
              <a:t>Edward </a:t>
            </a:r>
            <a:r>
              <a:rPr lang="en-US" b="1" dirty="0" err="1">
                <a:latin typeface="Bell MT" panose="02020503060305020303" pitchFamily="18" charset="0"/>
              </a:rPr>
              <a:t>Tolman</a:t>
            </a:r>
            <a:endParaRPr lang="en-US" b="1" dirty="0">
              <a:latin typeface="Bell MT" panose="02020503060305020303" pitchFamily="18" charset="0"/>
            </a:endParaRPr>
          </a:p>
        </p:txBody>
      </p:sp>
      <p:sp>
        <p:nvSpPr>
          <p:cNvPr id="3" name="Content Placeholder 2"/>
          <p:cNvSpPr>
            <a:spLocks noGrp="1"/>
          </p:cNvSpPr>
          <p:nvPr>
            <p:ph sz="quarter" idx="1"/>
          </p:nvPr>
        </p:nvSpPr>
        <p:spPr>
          <a:xfrm>
            <a:off x="1796143" y="2256391"/>
            <a:ext cx="6172200" cy="3349752"/>
          </a:xfrm>
        </p:spPr>
        <p:txBody>
          <a:bodyPr>
            <a:normAutofit/>
          </a:bodyPr>
          <a:lstStyle/>
          <a:p>
            <a:r>
              <a:rPr lang="en-US" dirty="0">
                <a:latin typeface="Bell MT" panose="02020503060305020303" pitchFamily="18" charset="0"/>
              </a:rPr>
              <a:t>Early advocate of the cognitive approach to learning was Edward </a:t>
            </a:r>
            <a:r>
              <a:rPr lang="en-US" dirty="0" err="1">
                <a:latin typeface="Bell MT" panose="02020503060305020303" pitchFamily="18" charset="0"/>
              </a:rPr>
              <a:t>Tolman</a:t>
            </a:r>
            <a:endParaRPr lang="en-US" dirty="0">
              <a:latin typeface="Bell MT" panose="02020503060305020303" pitchFamily="18" charset="0"/>
            </a:endParaRPr>
          </a:p>
          <a:p>
            <a:r>
              <a:rPr lang="en-US" dirty="0" err="1">
                <a:latin typeface="Bell MT" panose="02020503060305020303" pitchFamily="18" charset="0"/>
              </a:rPr>
              <a:t>Tolman</a:t>
            </a:r>
            <a:r>
              <a:rPr lang="en-US" dirty="0">
                <a:latin typeface="Bell MT" panose="02020503060305020303" pitchFamily="18" charset="0"/>
              </a:rPr>
              <a:t> is virtually the only behaviorist who found the </a:t>
            </a:r>
            <a:r>
              <a:rPr lang="en-US" i="1" dirty="0">
                <a:solidFill>
                  <a:schemeClr val="accent1">
                    <a:lumMod val="75000"/>
                  </a:schemeClr>
                </a:solidFill>
                <a:latin typeface="Bell MT" panose="02020503060305020303" pitchFamily="18" charset="0"/>
              </a:rPr>
              <a:t>Stimulus-Response theory</a:t>
            </a:r>
            <a:r>
              <a:rPr lang="en-US" dirty="0">
                <a:latin typeface="Bell MT" panose="02020503060305020303" pitchFamily="18" charset="0"/>
              </a:rPr>
              <a:t> unacceptable, because reinforcement was not necessary for learning to occur. </a:t>
            </a:r>
          </a:p>
          <a:p>
            <a:pPr lvl="1"/>
            <a:r>
              <a:rPr lang="en-US" dirty="0">
                <a:latin typeface="Bell MT" panose="02020503060305020303" pitchFamily="18" charset="0"/>
              </a:rPr>
              <a:t>He felt behavior was holistic, purposive, and cognitive. </a:t>
            </a:r>
          </a:p>
        </p:txBody>
      </p:sp>
      <p:pic>
        <p:nvPicPr>
          <p:cNvPr id="1026" name="Picture 2" descr="tolma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2667001"/>
            <a:ext cx="1600200"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6326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447800"/>
            <a:ext cx="8077200" cy="5029200"/>
          </a:xfrm>
        </p:spPr>
        <p:txBody>
          <a:bodyPr>
            <a:normAutofit/>
          </a:bodyPr>
          <a:lstStyle/>
          <a:p>
            <a:r>
              <a:rPr lang="en-US" sz="2800" dirty="0">
                <a:latin typeface="Bell MT" panose="02020503060305020303" pitchFamily="18" charset="0"/>
              </a:rPr>
              <a:t>Cognitive Maps</a:t>
            </a:r>
          </a:p>
          <a:p>
            <a:pPr lvl="1"/>
            <a:r>
              <a:rPr lang="en-US" sz="2400" dirty="0" err="1">
                <a:latin typeface="Bell MT" panose="02020503060305020303" pitchFamily="18" charset="0"/>
              </a:rPr>
              <a:t>Tolman’s</a:t>
            </a:r>
            <a:r>
              <a:rPr lang="en-US" sz="2400" dirty="0">
                <a:latin typeface="Bell MT" panose="02020503060305020303" pitchFamily="18" charset="0"/>
              </a:rPr>
              <a:t> research dealt with rats learning their way through complex mazes</a:t>
            </a:r>
          </a:p>
          <a:p>
            <a:pPr lvl="1"/>
            <a:r>
              <a:rPr lang="en-US" sz="2400" dirty="0">
                <a:latin typeface="Bell MT" panose="02020503060305020303" pitchFamily="18" charset="0"/>
              </a:rPr>
              <a:t>In his view, a rat running through a complex maze was not learning a sequence of right-and-left running responses but rather was developing a cognitive map – </a:t>
            </a:r>
          </a:p>
          <a:p>
            <a:pPr lvl="2"/>
            <a:r>
              <a:rPr lang="en-US" sz="2000" dirty="0">
                <a:latin typeface="Bell MT" panose="02020503060305020303" pitchFamily="18" charset="0"/>
              </a:rPr>
              <a:t>A mental representation of the layout of the maze</a:t>
            </a:r>
          </a:p>
        </p:txBody>
      </p:sp>
    </p:spTree>
    <p:extLst>
      <p:ext uri="{BB962C8B-B14F-4D97-AF65-F5344CB8AC3E}">
        <p14:creationId xmlns:p14="http://schemas.microsoft.com/office/powerpoint/2010/main" val="34338922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79713" y="713892"/>
            <a:ext cx="5704115" cy="4711755"/>
          </a:xfrm>
        </p:spPr>
        <p:txBody>
          <a:bodyPr>
            <a:noAutofit/>
          </a:bodyPr>
          <a:lstStyle/>
          <a:p>
            <a:r>
              <a:rPr lang="en-US" sz="1800" dirty="0">
                <a:solidFill>
                  <a:schemeClr val="tx1"/>
                </a:solidFill>
                <a:latin typeface="Bell MT" panose="02020503060305020303" pitchFamily="18" charset="0"/>
              </a:rPr>
              <a:t>Maze Learning in Rats</a:t>
            </a:r>
          </a:p>
          <a:p>
            <a:pPr lvl="1"/>
            <a:r>
              <a:rPr lang="en-US" sz="1800" dirty="0" err="1">
                <a:solidFill>
                  <a:schemeClr val="tx1"/>
                </a:solidFill>
                <a:latin typeface="Bell MT" panose="02020503060305020303" pitchFamily="18" charset="0"/>
              </a:rPr>
              <a:t>Tolman</a:t>
            </a:r>
            <a:r>
              <a:rPr lang="en-US" sz="1800" dirty="0">
                <a:solidFill>
                  <a:schemeClr val="tx1"/>
                </a:solidFill>
                <a:latin typeface="Bell MT" panose="02020503060305020303" pitchFamily="18" charset="0"/>
              </a:rPr>
              <a:t> would run rats through mazes</a:t>
            </a:r>
          </a:p>
          <a:p>
            <a:pPr lvl="2"/>
            <a:r>
              <a:rPr lang="en-US" b="1" dirty="0">
                <a:solidFill>
                  <a:schemeClr val="tx1"/>
                </a:solidFill>
                <a:latin typeface="Bell MT" panose="02020503060305020303" pitchFamily="18" charset="0"/>
              </a:rPr>
              <a:t>A</a:t>
            </a:r>
            <a:r>
              <a:rPr lang="en-US" dirty="0">
                <a:solidFill>
                  <a:schemeClr val="tx1"/>
                </a:solidFill>
                <a:latin typeface="Bell MT" panose="02020503060305020303" pitchFamily="18" charset="0"/>
              </a:rPr>
              <a:t> was the starting point for the rats. </a:t>
            </a:r>
          </a:p>
          <a:p>
            <a:pPr lvl="2"/>
            <a:r>
              <a:rPr lang="en-US" b="1" dirty="0">
                <a:solidFill>
                  <a:schemeClr val="tx1"/>
                </a:solidFill>
                <a:latin typeface="Bell MT" panose="02020503060305020303" pitchFamily="18" charset="0"/>
              </a:rPr>
              <a:t>B</a:t>
            </a:r>
            <a:r>
              <a:rPr lang="en-US" dirty="0">
                <a:solidFill>
                  <a:schemeClr val="tx1"/>
                </a:solidFill>
                <a:latin typeface="Bell MT" panose="02020503060305020303" pitchFamily="18" charset="0"/>
              </a:rPr>
              <a:t> was the goal at which he wanted them to reach. </a:t>
            </a:r>
          </a:p>
          <a:p>
            <a:pPr lvl="2"/>
            <a:r>
              <a:rPr lang="en-US" dirty="0">
                <a:solidFill>
                  <a:schemeClr val="tx1"/>
                </a:solidFill>
                <a:latin typeface="Bell MT" panose="02020503060305020303" pitchFamily="18" charset="0"/>
              </a:rPr>
              <a:t>He ran several experiments in which one would have the rats start at A and learn to run to B to get the food. </a:t>
            </a:r>
          </a:p>
          <a:p>
            <a:pPr lvl="2"/>
            <a:r>
              <a:rPr lang="en-US" dirty="0">
                <a:solidFill>
                  <a:schemeClr val="tx1"/>
                </a:solidFill>
                <a:latin typeface="Bell MT" panose="02020503060305020303" pitchFamily="18" charset="0"/>
              </a:rPr>
              <a:t>In doing so, they would have to turn right to get the food. </a:t>
            </a:r>
          </a:p>
          <a:p>
            <a:pPr lvl="2"/>
            <a:r>
              <a:rPr lang="en-US" dirty="0">
                <a:solidFill>
                  <a:schemeClr val="tx1"/>
                </a:solidFill>
                <a:latin typeface="Bell MT" panose="02020503060305020303" pitchFamily="18" charset="0"/>
              </a:rPr>
              <a:t>Once the rats learned, this he tried a different method. </a:t>
            </a:r>
          </a:p>
          <a:p>
            <a:pPr lvl="2"/>
            <a:r>
              <a:rPr lang="en-US" dirty="0">
                <a:solidFill>
                  <a:schemeClr val="tx1"/>
                </a:solidFill>
                <a:latin typeface="Bell MT" panose="02020503060305020303" pitchFamily="18" charset="0"/>
              </a:rPr>
              <a:t>He would start them at point C; if the rat turned right and went to section D, then they were not using cognitive maps, but instead he found they turned left and went to section B proving the use of cognitive maps.</a:t>
            </a:r>
          </a:p>
          <a:p>
            <a:pPr lvl="2"/>
            <a:endParaRPr lang="en-US" dirty="0">
              <a:solidFill>
                <a:schemeClr val="tx1"/>
              </a:solidFill>
              <a:latin typeface="Bell MT" panose="02020503060305020303" pitchFamily="18" charset="0"/>
            </a:endParaRPr>
          </a:p>
          <a:p>
            <a:pPr lvl="2"/>
            <a:endParaRPr lang="en-US" dirty="0">
              <a:solidFill>
                <a:schemeClr val="tx1"/>
              </a:solidFill>
              <a:latin typeface="Bell MT" panose="02020503060305020303" pitchFamily="18" charset="0"/>
            </a:endParaRPr>
          </a:p>
        </p:txBody>
      </p:sp>
      <p:pic>
        <p:nvPicPr>
          <p:cNvPr id="2050" name="Picture 2" descr="http://faculty.frostburg.edu/mbradley/psyography/tolmanr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599" y="1502230"/>
            <a:ext cx="3701143" cy="404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214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612648"/>
            <a:ext cx="7467600" cy="4873752"/>
          </a:xfrm>
        </p:spPr>
        <p:txBody>
          <a:bodyPr/>
          <a:lstStyle/>
          <a:p>
            <a:r>
              <a:rPr lang="en-US" b="1" dirty="0">
                <a:latin typeface="Bell MT" panose="02020503060305020303" pitchFamily="18" charset="0"/>
              </a:rPr>
              <a:t>Experiment on Latent Learning</a:t>
            </a:r>
          </a:p>
        </p:txBody>
      </p:sp>
      <p:graphicFrame>
        <p:nvGraphicFramePr>
          <p:cNvPr id="4" name="Content Placeholder 3"/>
          <p:cNvGraphicFramePr>
            <a:graphicFrameLocks/>
          </p:cNvGraphicFramePr>
          <p:nvPr>
            <p:extLst>
              <p:ext uri="{D42A27DB-BD31-4B8C-83A1-F6EECF244321}">
                <p14:modId xmlns:p14="http://schemas.microsoft.com/office/powerpoint/2010/main" val="2687537380"/>
              </p:ext>
            </p:extLst>
          </p:nvPr>
        </p:nvGraphicFramePr>
        <p:xfrm>
          <a:off x="2133600" y="1298576"/>
          <a:ext cx="7772400" cy="5178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789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1325754195"/>
              </p:ext>
            </p:extLst>
          </p:nvPr>
        </p:nvGraphicFramePr>
        <p:xfrm>
          <a:off x="1981200" y="838201"/>
          <a:ext cx="8316686" cy="5635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8756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gn="ctr"/>
            <a:r>
              <a:rPr lang="en-US" sz="2400" dirty="0">
                <a:solidFill>
                  <a:schemeClr val="tx1"/>
                </a:solidFill>
                <a:latin typeface="Bell MT" panose="02020503060305020303" pitchFamily="18" charset="0"/>
              </a:rPr>
              <a:t>This idea that rats don’t just learn movements for only rewards but instead learn even when there are no rewards suggests a </a:t>
            </a:r>
          </a:p>
          <a:p>
            <a:pPr marL="0" indent="0" algn="ctr">
              <a:buNone/>
            </a:pPr>
            <a:r>
              <a:rPr lang="en-US" sz="3200" i="1" dirty="0">
                <a:solidFill>
                  <a:schemeClr val="tx1"/>
                </a:solidFill>
                <a:latin typeface="Bell MT" panose="02020503060305020303" pitchFamily="18" charset="0"/>
              </a:rPr>
              <a:t>Latent Learning Theory</a:t>
            </a:r>
          </a:p>
          <a:p>
            <a:pPr algn="ctr"/>
            <a:endParaRPr lang="en-US" sz="24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329914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Conditioning</a:t>
            </a:r>
          </a:p>
        </p:txBody>
      </p:sp>
      <p:sp>
        <p:nvSpPr>
          <p:cNvPr id="3" name="Content Placeholder 2"/>
          <p:cNvSpPr>
            <a:spLocks noGrp="1"/>
          </p:cNvSpPr>
          <p:nvPr>
            <p:ph sz="quarter" idx="1"/>
          </p:nvPr>
        </p:nvSpPr>
        <p:spPr>
          <a:xfrm>
            <a:off x="1981200" y="1600200"/>
            <a:ext cx="5257800" cy="4800600"/>
          </a:xfrm>
        </p:spPr>
        <p:txBody>
          <a:bodyPr>
            <a:normAutofit/>
          </a:bodyPr>
          <a:lstStyle/>
          <a:p>
            <a:r>
              <a:rPr lang="en-US" dirty="0"/>
              <a:t>It is a form of associative learning that was first demonstrated by Ivan Pavlov. </a:t>
            </a:r>
          </a:p>
          <a:p>
            <a:r>
              <a:rPr lang="en-US" dirty="0"/>
              <a:t>The study of classical conditioning began in the 20</a:t>
            </a:r>
            <a:r>
              <a:rPr lang="en-US" baseline="30000" dirty="0"/>
              <a:t>th</a:t>
            </a:r>
            <a:r>
              <a:rPr lang="en-US" dirty="0"/>
              <a:t> century, when Ivan Pavlov, a Russian psychologist turned his attention to learning.</a:t>
            </a:r>
          </a:p>
          <a:p>
            <a:endParaRPr lang="en-US" dirty="0"/>
          </a:p>
        </p:txBody>
      </p:sp>
      <p:pic>
        <p:nvPicPr>
          <p:cNvPr id="1026" name="Picture 2" descr="http://blog.lib.umn.edu/paldr001/myblog/24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514601"/>
            <a:ext cx="2857500" cy="29337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463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800" dirty="0">
                <a:solidFill>
                  <a:schemeClr val="tx1"/>
                </a:solidFill>
                <a:latin typeface="Bell MT" panose="02020503060305020303" pitchFamily="18" charset="0"/>
              </a:rPr>
              <a:t>Latent Learning</a:t>
            </a:r>
          </a:p>
          <a:p>
            <a:pPr lvl="1"/>
            <a:r>
              <a:rPr lang="en-US" sz="2400" dirty="0">
                <a:solidFill>
                  <a:schemeClr val="tx1"/>
                </a:solidFill>
                <a:latin typeface="Bell MT" panose="02020503060305020303" pitchFamily="18" charset="0"/>
              </a:rPr>
              <a:t>Learning </a:t>
            </a:r>
            <a:r>
              <a:rPr lang="en-US" sz="2400" b="1" dirty="0">
                <a:solidFill>
                  <a:schemeClr val="tx1"/>
                </a:solidFill>
                <a:latin typeface="Bell MT" panose="02020503060305020303" pitchFamily="18" charset="0"/>
              </a:rPr>
              <a:t>without reinforcement </a:t>
            </a:r>
            <a:r>
              <a:rPr lang="en-US" sz="2400" dirty="0">
                <a:solidFill>
                  <a:schemeClr val="tx1"/>
                </a:solidFill>
                <a:latin typeface="Bell MT" panose="02020503060305020303" pitchFamily="18" charset="0"/>
              </a:rPr>
              <a:t>and is </a:t>
            </a:r>
            <a:r>
              <a:rPr lang="en-US" sz="2400" b="1" dirty="0">
                <a:solidFill>
                  <a:schemeClr val="tx1"/>
                </a:solidFill>
                <a:latin typeface="Bell MT" panose="02020503060305020303" pitchFamily="18" charset="0"/>
              </a:rPr>
              <a:t>not immediately demonstrated </a:t>
            </a:r>
            <a:r>
              <a:rPr lang="en-US" sz="2400" dirty="0">
                <a:solidFill>
                  <a:schemeClr val="tx1"/>
                </a:solidFill>
                <a:latin typeface="Bell MT" panose="02020503060305020303" pitchFamily="18" charset="0"/>
              </a:rPr>
              <a:t>when it occurs</a:t>
            </a:r>
          </a:p>
          <a:p>
            <a:pPr lvl="1"/>
            <a:r>
              <a:rPr lang="en-US" sz="2400" dirty="0">
                <a:solidFill>
                  <a:schemeClr val="tx1"/>
                </a:solidFill>
                <a:latin typeface="Bell MT" panose="02020503060305020303" pitchFamily="18" charset="0"/>
              </a:rPr>
              <a:t>Learning takes place, but is not displayed until a reward is given for a behavior that would demonstrate that the learning has occurred.</a:t>
            </a:r>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1278723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7" y="674914"/>
            <a:ext cx="7467600" cy="1143000"/>
          </a:xfrm>
        </p:spPr>
        <p:txBody>
          <a:bodyPr/>
          <a:lstStyle/>
          <a:p>
            <a:r>
              <a:rPr lang="en-US" b="1" dirty="0" err="1">
                <a:latin typeface="Bell MT" panose="02020503060305020303" pitchFamily="18" charset="0"/>
              </a:rPr>
              <a:t>Wolgang</a:t>
            </a:r>
            <a:r>
              <a:rPr lang="en-US" b="1" dirty="0">
                <a:latin typeface="Bell MT" panose="02020503060305020303" pitchFamily="18" charset="0"/>
              </a:rPr>
              <a:t> Kohler</a:t>
            </a:r>
          </a:p>
        </p:txBody>
      </p:sp>
      <p:sp>
        <p:nvSpPr>
          <p:cNvPr id="3" name="Content Placeholder 2"/>
          <p:cNvSpPr>
            <a:spLocks noGrp="1"/>
          </p:cNvSpPr>
          <p:nvPr>
            <p:ph sz="quarter" idx="1"/>
          </p:nvPr>
        </p:nvSpPr>
        <p:spPr>
          <a:xfrm>
            <a:off x="1687286" y="1817914"/>
            <a:ext cx="9067800" cy="4873752"/>
          </a:xfrm>
        </p:spPr>
        <p:txBody>
          <a:bodyPr>
            <a:normAutofit/>
          </a:bodyPr>
          <a:lstStyle/>
          <a:p>
            <a:r>
              <a:rPr lang="en-US" dirty="0">
                <a:latin typeface="Times New Roman" panose="02020603050405020304" pitchFamily="18" charset="0"/>
                <a:cs typeface="Times New Roman" panose="02020603050405020304" pitchFamily="18" charset="0"/>
              </a:rPr>
              <a:t>Was a Gestalt theorist</a:t>
            </a:r>
          </a:p>
          <a:p>
            <a:pPr lvl="1"/>
            <a:r>
              <a:rPr lang="en-US" dirty="0">
                <a:latin typeface="Times New Roman" panose="02020603050405020304" pitchFamily="18" charset="0"/>
                <a:cs typeface="Times New Roman" panose="02020603050405020304" pitchFamily="18" charset="0"/>
              </a:rPr>
              <a:t>The term "Gestalt" refers to any pattern or organized whole. </a:t>
            </a:r>
          </a:p>
          <a:p>
            <a:pPr lvl="1"/>
            <a:r>
              <a:rPr lang="en-US" dirty="0">
                <a:latin typeface="Times New Roman" panose="02020603050405020304" pitchFamily="18" charset="0"/>
                <a:cs typeface="Times New Roman" panose="02020603050405020304" pitchFamily="18" charset="0"/>
              </a:rPr>
              <a:t>The key concept in Gestalt theory is that the nature of the parts is determined by the whole - parts are secondary to the whole. </a:t>
            </a:r>
          </a:p>
          <a:p>
            <a:pPr lvl="1"/>
            <a:r>
              <a:rPr lang="en-US" dirty="0">
                <a:latin typeface="Times New Roman" panose="02020603050405020304" pitchFamily="18" charset="0"/>
                <a:cs typeface="Times New Roman" panose="02020603050405020304" pitchFamily="18" charset="0"/>
              </a:rPr>
              <a:t>For example, when listening to music, we perceive a melody rather than individual notes, or when looking at a painting, we see the overall image rather than individual brush strokes. </a:t>
            </a:r>
          </a:p>
          <a:p>
            <a:pPr lvl="1"/>
            <a:r>
              <a:rPr lang="en-US" dirty="0" err="1">
                <a:latin typeface="Times New Roman" panose="02020603050405020304" pitchFamily="18" charset="0"/>
                <a:cs typeface="Times New Roman" panose="02020603050405020304" pitchFamily="18" charset="0"/>
              </a:rPr>
              <a:t>Köhler</a:t>
            </a:r>
            <a:r>
              <a:rPr lang="en-US" dirty="0">
                <a:latin typeface="Times New Roman" panose="02020603050405020304" pitchFamily="18" charset="0"/>
                <a:cs typeface="Times New Roman" panose="02020603050405020304" pitchFamily="18" charset="0"/>
              </a:rPr>
              <a:t> emphasized that one must examine the whole to discover what its natural parts are, and not proceed from smaller elements into wholes. </a:t>
            </a:r>
          </a:p>
        </p:txBody>
      </p:sp>
    </p:spTree>
    <p:extLst>
      <p:ext uri="{BB962C8B-B14F-4D97-AF65-F5344CB8AC3E}">
        <p14:creationId xmlns:p14="http://schemas.microsoft.com/office/powerpoint/2010/main" val="30006175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317171" y="1546030"/>
            <a:ext cx="6564086" cy="4873752"/>
          </a:xfrm>
        </p:spPr>
        <p:txBody>
          <a:bodyPr>
            <a:normAutofit/>
          </a:bodyPr>
          <a:lstStyle/>
          <a:p>
            <a:r>
              <a:rPr lang="en-US" dirty="0">
                <a:solidFill>
                  <a:schemeClr val="tx1"/>
                </a:solidFill>
                <a:latin typeface="Bell MT" panose="02020503060305020303" pitchFamily="18" charset="0"/>
              </a:rPr>
              <a:t>Kohler’s theory suggested that learning could occur by </a:t>
            </a:r>
            <a:r>
              <a:rPr lang="en-US" i="1" dirty="0">
                <a:solidFill>
                  <a:schemeClr val="tx1"/>
                </a:solidFill>
                <a:latin typeface="Bell MT" panose="02020503060305020303" pitchFamily="18" charset="0"/>
              </a:rPr>
              <a:t>sudden comprehension</a:t>
            </a:r>
            <a:r>
              <a:rPr lang="en-US" dirty="0">
                <a:solidFill>
                  <a:schemeClr val="tx1"/>
                </a:solidFill>
                <a:latin typeface="Bell MT" panose="02020503060305020303" pitchFamily="18" charset="0"/>
              </a:rPr>
              <a:t> as opposed to gradual understanding. </a:t>
            </a:r>
          </a:p>
          <a:p>
            <a:r>
              <a:rPr lang="en-US" dirty="0">
                <a:solidFill>
                  <a:schemeClr val="tx1"/>
                </a:solidFill>
                <a:latin typeface="Bell MT" panose="02020503060305020303" pitchFamily="18" charset="0"/>
              </a:rPr>
              <a:t>This could </a:t>
            </a:r>
            <a:r>
              <a:rPr lang="en-US" i="1" dirty="0">
                <a:solidFill>
                  <a:schemeClr val="tx1"/>
                </a:solidFill>
                <a:latin typeface="Bell MT" panose="02020503060305020303" pitchFamily="18" charset="0"/>
              </a:rPr>
              <a:t>occur without reinforcement</a:t>
            </a:r>
            <a:r>
              <a:rPr lang="en-US" dirty="0">
                <a:solidFill>
                  <a:schemeClr val="tx1"/>
                </a:solidFill>
                <a:latin typeface="Bell MT" panose="02020503060305020303" pitchFamily="18" charset="0"/>
              </a:rPr>
              <a:t>, and once it occurs, no review, training, or investigation are necessary. </a:t>
            </a:r>
          </a:p>
          <a:p>
            <a:r>
              <a:rPr lang="en-US" dirty="0">
                <a:solidFill>
                  <a:schemeClr val="tx1"/>
                </a:solidFill>
                <a:latin typeface="Bell MT" panose="02020503060305020303" pitchFamily="18" charset="0"/>
              </a:rPr>
              <a:t>He said that </a:t>
            </a:r>
            <a:r>
              <a:rPr lang="en-US" sz="2800" i="1" dirty="0">
                <a:solidFill>
                  <a:schemeClr val="tx1"/>
                </a:solidFill>
                <a:latin typeface="Bell MT" panose="02020503060305020303" pitchFamily="18" charset="0"/>
              </a:rPr>
              <a:t>insight</a:t>
            </a:r>
            <a:r>
              <a:rPr lang="en-US" dirty="0">
                <a:solidFill>
                  <a:schemeClr val="tx1"/>
                </a:solidFill>
                <a:latin typeface="Bell MT" panose="02020503060305020303" pitchFamily="18" charset="0"/>
              </a:rPr>
              <a:t> learning is a type of learning or problem solving that happens all-of-a-sudden through understanding the relationships between various parts of a problem rather than through trial and error</a:t>
            </a:r>
          </a:p>
        </p:txBody>
      </p:sp>
      <p:pic>
        <p:nvPicPr>
          <p:cNvPr id="5122" name="Picture 2" descr="http://us.123rf.com/400wm/400/400/antonbrand/antonbrand1108/antonbrand110800007/10365772-cartoon-man-gets-a-bright-idea-a-light-bulb-above-his-he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5029" y="1730830"/>
            <a:ext cx="2209800" cy="2936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1139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01485" y="1175657"/>
            <a:ext cx="7086600" cy="5486400"/>
          </a:xfrm>
        </p:spPr>
        <p:txBody>
          <a:bodyPr>
            <a:normAutofit/>
          </a:bodyPr>
          <a:lstStyle/>
          <a:p>
            <a:r>
              <a:rPr lang="en-US" sz="2200" dirty="0">
                <a:solidFill>
                  <a:schemeClr val="tx1"/>
                </a:solidFill>
                <a:latin typeface="Bell MT" panose="02020503060305020303" pitchFamily="18" charset="0"/>
              </a:rPr>
              <a:t> Kohler’s groundbreaking experiment involved one of his chimpanzees, Sultan.</a:t>
            </a:r>
          </a:p>
          <a:p>
            <a:pPr lvl="1"/>
            <a:r>
              <a:rPr lang="en-US" sz="2200" dirty="0">
                <a:solidFill>
                  <a:schemeClr val="tx1"/>
                </a:solidFill>
                <a:latin typeface="Bell MT" panose="02020503060305020303" pitchFamily="18" charset="0"/>
              </a:rPr>
              <a:t>Sultan learned to use a “stick” to rake in bananas outside of his cage.   </a:t>
            </a:r>
          </a:p>
          <a:p>
            <a:pPr lvl="1"/>
            <a:r>
              <a:rPr lang="en-US" sz="2200" dirty="0">
                <a:solidFill>
                  <a:schemeClr val="tx1"/>
                </a:solidFill>
                <a:latin typeface="Bell MT" panose="02020503060305020303" pitchFamily="18" charset="0"/>
              </a:rPr>
              <a:t>Kohler placed the banana outside of the reach of just one stick and gave Sultan two sticks that could be fitted together to make a single pole that was long enough to reach the banana.   </a:t>
            </a:r>
          </a:p>
          <a:p>
            <a:pPr lvl="1"/>
            <a:r>
              <a:rPr lang="en-US" sz="2200" dirty="0">
                <a:solidFill>
                  <a:schemeClr val="tx1"/>
                </a:solidFill>
                <a:latin typeface="Bell MT" panose="02020503060305020303" pitchFamily="18" charset="0"/>
              </a:rPr>
              <a:t>After fiddling with the sticks for an hour or so, Sultan happened to align the sticks and in a flash of sudden inspiration, fitted the two sticks together and pulled in the banana. </a:t>
            </a:r>
          </a:p>
          <a:p>
            <a:endParaRPr lang="en-US" sz="2200" dirty="0">
              <a:solidFill>
                <a:schemeClr val="tx1"/>
              </a:solidFill>
              <a:latin typeface="Bell MT" panose="02020503060305020303" pitchFamily="18" charset="0"/>
            </a:endParaRPr>
          </a:p>
        </p:txBody>
      </p:sp>
      <p:pic>
        <p:nvPicPr>
          <p:cNvPr id="6146" name="Picture 2" descr="http://t2.gstatic.com/images?q=tbn:ANd9GcQZvTHhlzj6RyPxGNJFjxWsNrOAdZepdKjgfmMJ6Ndy4ZMz3b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715" y="1687285"/>
            <a:ext cx="2284438"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269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614300"/>
            <a:ext cx="7924800" cy="4873752"/>
          </a:xfrm>
        </p:spPr>
        <p:txBody>
          <a:bodyPr>
            <a:normAutofit/>
          </a:bodyPr>
          <a:lstStyle/>
          <a:p>
            <a:r>
              <a:rPr lang="en-US" sz="2400" dirty="0">
                <a:solidFill>
                  <a:schemeClr val="tx1"/>
                </a:solidFill>
                <a:latin typeface="Bell MT" panose="02020503060305020303" pitchFamily="18" charset="0"/>
              </a:rPr>
              <a:t>Kohler also demonstrated insightful learning in the 'box' problem, in the 'box' problem. </a:t>
            </a:r>
          </a:p>
          <a:p>
            <a:pPr lvl="1"/>
            <a:r>
              <a:rPr lang="en-US" sz="2400" dirty="0">
                <a:solidFill>
                  <a:schemeClr val="tx1"/>
                </a:solidFill>
                <a:latin typeface="Bell MT" panose="02020503060305020303" pitchFamily="18" charset="0"/>
              </a:rPr>
              <a:t>A banana was hung from the ceiling of a cage, which the chimpanzee could not reach ordinarily. </a:t>
            </a:r>
          </a:p>
          <a:p>
            <a:pPr lvl="1"/>
            <a:r>
              <a:rPr lang="en-US" sz="2400" dirty="0">
                <a:solidFill>
                  <a:schemeClr val="tx1"/>
                </a:solidFill>
                <a:latin typeface="Bell MT" panose="02020503060305020303" pitchFamily="18" charset="0"/>
              </a:rPr>
              <a:t>There were several boxes inside the cage. After some initial period the animal stacked several boxes, and stood on the top box to fetch the banana. </a:t>
            </a:r>
          </a:p>
        </p:txBody>
      </p:sp>
      <p:pic>
        <p:nvPicPr>
          <p:cNvPr id="7170" name="Picture 2" descr="http://blog.lib.umn.edu/chamb169/myblog/insight.jpg"/>
          <p:cNvPicPr>
            <a:picLocks noChangeAspect="1" noChangeArrowheads="1"/>
          </p:cNvPicPr>
          <p:nvPr/>
        </p:nvPicPr>
        <p:blipFill rotWithShape="1">
          <a:blip r:embed="rId2">
            <a:extLst>
              <a:ext uri="{28A0092B-C50C-407E-A947-70E740481C1C}">
                <a14:useLocalDpi xmlns:a14="http://schemas.microsoft.com/office/drawing/2010/main" val="0"/>
              </a:ext>
            </a:extLst>
          </a:blip>
          <a:srcRect b="30908"/>
          <a:stretch/>
        </p:blipFill>
        <p:spPr bwMode="auto">
          <a:xfrm>
            <a:off x="2286000" y="3497324"/>
            <a:ext cx="7339142" cy="274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69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Classical Conditioning?</a:t>
            </a:r>
          </a:p>
        </p:txBody>
      </p:sp>
      <p:sp>
        <p:nvSpPr>
          <p:cNvPr id="3" name="Content Placeholder 2"/>
          <p:cNvSpPr>
            <a:spLocks noGrp="1"/>
          </p:cNvSpPr>
          <p:nvPr>
            <p:ph sz="quarter" idx="1"/>
          </p:nvPr>
        </p:nvSpPr>
        <p:spPr/>
        <p:txBody>
          <a:bodyPr>
            <a:normAutofit/>
          </a:bodyPr>
          <a:lstStyle/>
          <a:p>
            <a:r>
              <a:rPr lang="en-US" dirty="0"/>
              <a:t>A learning process in which a </a:t>
            </a:r>
            <a:r>
              <a:rPr lang="en-US" b="1" dirty="0">
                <a:solidFill>
                  <a:srgbClr val="FF0000"/>
                </a:solidFill>
              </a:rPr>
              <a:t>previously neutral stimulus </a:t>
            </a:r>
            <a:r>
              <a:rPr lang="en-US" dirty="0"/>
              <a:t>becomes </a:t>
            </a:r>
            <a:r>
              <a:rPr lang="en-US" dirty="0">
                <a:solidFill>
                  <a:srgbClr val="FF0000"/>
                </a:solidFill>
              </a:rPr>
              <a:t>associated</a:t>
            </a:r>
            <a:r>
              <a:rPr lang="en-US" dirty="0"/>
              <a:t> with another stimulus through </a:t>
            </a:r>
            <a:r>
              <a:rPr lang="en-US" dirty="0">
                <a:solidFill>
                  <a:srgbClr val="FF0000"/>
                </a:solidFill>
              </a:rPr>
              <a:t>repeated pairing</a:t>
            </a:r>
            <a:r>
              <a:rPr lang="en-US" dirty="0"/>
              <a:t> with that stimulus.</a:t>
            </a:r>
          </a:p>
          <a:p>
            <a:r>
              <a:rPr lang="en-US" dirty="0"/>
              <a:t>Classical conditioning theory involves learning a new behavior via the process of </a:t>
            </a:r>
            <a:r>
              <a:rPr lang="en-US" b="1" i="1" dirty="0">
                <a:solidFill>
                  <a:srgbClr val="FF0000"/>
                </a:solidFill>
              </a:rPr>
              <a:t>association</a:t>
            </a:r>
            <a:r>
              <a:rPr lang="en-US" dirty="0"/>
              <a:t>. </a:t>
            </a:r>
          </a:p>
          <a:p>
            <a:r>
              <a:rPr lang="en-US" dirty="0"/>
              <a:t>In simple terms two stimuli are linked together to produce a new learned response in a person or animal.</a:t>
            </a:r>
          </a:p>
        </p:txBody>
      </p:sp>
    </p:spTree>
    <p:extLst>
      <p:ext uri="{BB962C8B-B14F-4D97-AF65-F5344CB8AC3E}">
        <p14:creationId xmlns:p14="http://schemas.microsoft.com/office/powerpoint/2010/main" val="318000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ell MT" panose="02020503060305020303" pitchFamily="18" charset="0"/>
              </a:rPr>
              <a:t>Terminology and procedures</a:t>
            </a:r>
          </a:p>
        </p:txBody>
      </p:sp>
      <p:sp>
        <p:nvSpPr>
          <p:cNvPr id="3" name="Content Placeholder 2"/>
          <p:cNvSpPr>
            <a:spLocks noGrp="1"/>
          </p:cNvSpPr>
          <p:nvPr>
            <p:ph sz="quarter" idx="1"/>
          </p:nvPr>
        </p:nvSpPr>
        <p:spPr/>
        <p:txBody>
          <a:bodyPr>
            <a:normAutofit/>
          </a:bodyPr>
          <a:lstStyle/>
          <a:p>
            <a:r>
              <a:rPr lang="en-US" sz="2400" dirty="0">
                <a:latin typeface="Bell MT" panose="02020503060305020303" pitchFamily="18" charset="0"/>
              </a:rPr>
              <a:t>Responses controlled through classical conditioning are said to be </a:t>
            </a:r>
            <a:r>
              <a:rPr lang="en-US" sz="2400" dirty="0">
                <a:solidFill>
                  <a:srgbClr val="FF0000"/>
                </a:solidFill>
                <a:latin typeface="Bell MT" panose="02020503060305020303" pitchFamily="18" charset="0"/>
              </a:rPr>
              <a:t>elicited</a:t>
            </a:r>
            <a:r>
              <a:rPr lang="en-US" sz="2400" dirty="0">
                <a:latin typeface="Bell MT" panose="02020503060305020303" pitchFamily="18" charset="0"/>
              </a:rPr>
              <a:t>.</a:t>
            </a:r>
          </a:p>
          <a:p>
            <a:r>
              <a:rPr lang="en-US" sz="2400" dirty="0">
                <a:latin typeface="Bell MT" panose="02020503060305020303" pitchFamily="18" charset="0"/>
              </a:rPr>
              <a:t>Classical conditioning begins with an </a:t>
            </a:r>
            <a:r>
              <a:rPr lang="en-US" sz="2400" dirty="0">
                <a:solidFill>
                  <a:srgbClr val="FF0000"/>
                </a:solidFill>
                <a:latin typeface="Bell MT" panose="02020503060305020303" pitchFamily="18" charset="0"/>
              </a:rPr>
              <a:t>unconditioned stimulus (UCS) </a:t>
            </a:r>
            <a:r>
              <a:rPr lang="en-US" sz="2400" dirty="0">
                <a:latin typeface="Bell MT" panose="02020503060305020303" pitchFamily="18" charset="0"/>
              </a:rPr>
              <a:t>that elicits an </a:t>
            </a:r>
            <a:r>
              <a:rPr lang="en-US" sz="2400" dirty="0">
                <a:solidFill>
                  <a:srgbClr val="FF0000"/>
                </a:solidFill>
                <a:latin typeface="Bell MT" panose="02020503060305020303" pitchFamily="18" charset="0"/>
              </a:rPr>
              <a:t>unconditioned response (UCR). </a:t>
            </a:r>
          </a:p>
          <a:p>
            <a:r>
              <a:rPr lang="en-US" sz="2400" dirty="0">
                <a:latin typeface="Bell MT" panose="02020503060305020303" pitchFamily="18" charset="0"/>
              </a:rPr>
              <a:t>Then a </a:t>
            </a:r>
            <a:r>
              <a:rPr lang="en-US" sz="2400" dirty="0">
                <a:solidFill>
                  <a:srgbClr val="FF0000"/>
                </a:solidFill>
                <a:latin typeface="Bell MT" panose="02020503060305020303" pitchFamily="18" charset="0"/>
              </a:rPr>
              <a:t>neutral stimulus </a:t>
            </a:r>
            <a:r>
              <a:rPr lang="en-US" sz="2400" dirty="0">
                <a:latin typeface="Bell MT" panose="02020503060305020303" pitchFamily="18" charset="0"/>
              </a:rPr>
              <a:t>is paired with the UCS until it becomes a </a:t>
            </a:r>
            <a:r>
              <a:rPr lang="en-US" sz="2400" dirty="0">
                <a:solidFill>
                  <a:srgbClr val="FF0000"/>
                </a:solidFill>
                <a:latin typeface="Bell MT" panose="02020503060305020303" pitchFamily="18" charset="0"/>
              </a:rPr>
              <a:t>conditioned stimulus (CS) </a:t>
            </a:r>
            <a:r>
              <a:rPr lang="en-US" sz="2400" dirty="0">
                <a:latin typeface="Bell MT" panose="02020503060305020303" pitchFamily="18" charset="0"/>
              </a:rPr>
              <a:t>that elicits a </a:t>
            </a:r>
            <a:r>
              <a:rPr lang="en-US" sz="2400" dirty="0">
                <a:solidFill>
                  <a:srgbClr val="FF0000"/>
                </a:solidFill>
                <a:latin typeface="Bell MT" panose="02020503060305020303" pitchFamily="18" charset="0"/>
              </a:rPr>
              <a:t>conditioned response (CR).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Pavlov’s Experiment</a:t>
            </a:r>
          </a:p>
        </p:txBody>
      </p:sp>
      <p:sp>
        <p:nvSpPr>
          <p:cNvPr id="3" name="Content Placeholder 2"/>
          <p:cNvSpPr>
            <a:spLocks noGrp="1"/>
          </p:cNvSpPr>
          <p:nvPr>
            <p:ph sz="quarter" idx="1"/>
          </p:nvPr>
        </p:nvSpPr>
        <p:spPr>
          <a:xfrm>
            <a:off x="1905000" y="2060448"/>
            <a:ext cx="7124700" cy="4873752"/>
          </a:xfrm>
        </p:spPr>
        <p:txBody>
          <a:bodyPr>
            <a:normAutofit/>
          </a:bodyPr>
          <a:lstStyle/>
          <a:p>
            <a:r>
              <a:rPr lang="en-US" dirty="0"/>
              <a:t>In his initial experiment, Pavlov used bells to call the dogs to their food and, after a few repetitions, the dogs started to salivate in response to the bell. </a:t>
            </a:r>
          </a:p>
          <a:p>
            <a:r>
              <a:rPr lang="en-US" dirty="0">
                <a:solidFill>
                  <a:srgbClr val="FF0000"/>
                </a:solidFill>
              </a:rPr>
              <a:t>Thus, a neutral stimulus (bell) became a conditioned stimulus (CS) as a result of consistent pairing with the unconditioned stimulus (US - meat powder in this example). </a:t>
            </a:r>
          </a:p>
          <a:p>
            <a:r>
              <a:rPr lang="en-US" dirty="0"/>
              <a:t>Pavlov referred to this learned relationship as a conditional reflex (now called Conditioned Response). </a:t>
            </a:r>
          </a:p>
        </p:txBody>
      </p:sp>
      <p:pic>
        <p:nvPicPr>
          <p:cNvPr id="1026" name="Picture 2" descr="http://animalbehaviour.net/gifs+pics/Pavlov's_do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99518"/>
            <a:ext cx="2514600" cy="1805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9465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1531</TotalTime>
  <Words>2491</Words>
  <Application>Microsoft Office PowerPoint</Application>
  <PresentationFormat>Widescreen</PresentationFormat>
  <Paragraphs>230</Paragraphs>
  <Slides>64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64</vt:i4>
      </vt:variant>
    </vt:vector>
  </HeadingPairs>
  <TitlesOfParts>
    <vt:vector size="76" baseType="lpstr">
      <vt:lpstr>ACaslonPro-Regular</vt:lpstr>
      <vt:lpstr>Arial</vt:lpstr>
      <vt:lpstr>Bell MT</vt:lpstr>
      <vt:lpstr>Bradley Hand ITC</vt:lpstr>
      <vt:lpstr>Calibri</vt:lpstr>
      <vt:lpstr>Cambria</vt:lpstr>
      <vt:lpstr>Franklin Gothic Book</vt:lpstr>
      <vt:lpstr>Playfair Display</vt:lpstr>
      <vt:lpstr>PT Serif</vt:lpstr>
      <vt:lpstr>Times New Roman</vt:lpstr>
      <vt:lpstr>Wingdings</vt:lpstr>
      <vt:lpstr>Crop</vt:lpstr>
      <vt:lpstr>Learning &amp; Behavior</vt:lpstr>
      <vt:lpstr>Contents</vt:lpstr>
      <vt:lpstr>What is Learning?</vt:lpstr>
      <vt:lpstr>Conditioning is a type of learning that links some sort of stimulus to a human behavior or response.  </vt:lpstr>
      <vt:lpstr>Classical conditioning </vt:lpstr>
      <vt:lpstr>Classical Conditioning</vt:lpstr>
      <vt:lpstr>What is Classical Conditioning?</vt:lpstr>
      <vt:lpstr>Terminology and procedures</vt:lpstr>
      <vt:lpstr>Pavlov’s Experiment</vt:lpstr>
      <vt:lpstr>PowerPoint Presentation</vt:lpstr>
      <vt:lpstr>Stage 1: Before Conditioning</vt:lpstr>
      <vt:lpstr>PowerPoint Presentation</vt:lpstr>
      <vt:lpstr>Stage 2: During Conditioning</vt:lpstr>
      <vt:lpstr>After Conditioning</vt:lpstr>
      <vt:lpstr>PowerPoint Presentation</vt:lpstr>
      <vt:lpstr>PowerPoint Presentation</vt:lpstr>
      <vt:lpstr>PowerPoint Presentation</vt:lpstr>
      <vt:lpstr>PowerPoint Presentation</vt:lpstr>
      <vt:lpstr>PowerPoint Presentation</vt:lpstr>
      <vt:lpstr>Operant conditioning</vt:lpstr>
      <vt:lpstr>Description </vt:lpstr>
      <vt:lpstr>PowerPoint Presentation</vt:lpstr>
      <vt:lpstr>Thorndike’s Law of Effect</vt:lpstr>
      <vt:lpstr>PowerPoint Presentation</vt:lpstr>
      <vt:lpstr>Skinner’s experiment</vt:lpstr>
      <vt:lpstr>PowerPoint Presentation</vt:lpstr>
      <vt:lpstr>PowerPoint Presentation</vt:lpstr>
      <vt:lpstr>PowerPoint Presentation</vt:lpstr>
      <vt:lpstr>Schedules of Reinforcement</vt:lpstr>
      <vt:lpstr>Interval schedules</vt:lpstr>
      <vt:lpstr>Ratio schedules </vt:lpstr>
      <vt:lpstr>PowerPoint Presentation</vt:lpstr>
      <vt:lpstr>Application</vt:lpstr>
      <vt:lpstr>Activity  Separate the positive and negative reinforcements from the list given</vt:lpstr>
      <vt:lpstr>Punishment</vt:lpstr>
      <vt:lpstr>PowerPoint Presentation</vt:lpstr>
      <vt:lpstr>Activity </vt:lpstr>
      <vt:lpstr>PUNISHMENT EXAMPLES</vt:lpstr>
      <vt:lpstr>Shaping Behavior</vt:lpstr>
      <vt:lpstr>Applications of Classical &amp; Operant Conditioning</vt:lpstr>
      <vt:lpstr>Advertisements </vt:lpstr>
      <vt:lpstr>PowerPoint Presentation</vt:lpstr>
      <vt:lpstr>Michael Jordan promoting Air Jordan XX3 in 2008</vt:lpstr>
      <vt:lpstr>PowerPoint Presentation</vt:lpstr>
      <vt:lpstr>PowerPoint Presentation</vt:lpstr>
      <vt:lpstr>PowerPoint Presentation</vt:lpstr>
      <vt:lpstr>Observational Learning</vt:lpstr>
      <vt:lpstr>What is Observational Learning?</vt:lpstr>
      <vt:lpstr>PowerPoint Presentation</vt:lpstr>
      <vt:lpstr>Bandura’s experiments on children using the Bobo Doll (Modelling)</vt:lpstr>
      <vt:lpstr>PowerPoint Presentation</vt:lpstr>
      <vt:lpstr>COGNITIVE  MODEL</vt:lpstr>
      <vt:lpstr>What is Cognitive Learning?</vt:lpstr>
      <vt:lpstr>Edward Tolman</vt:lpstr>
      <vt:lpstr>PowerPoint Presentation</vt:lpstr>
      <vt:lpstr>PowerPoint Presentation</vt:lpstr>
      <vt:lpstr>PowerPoint Presentation</vt:lpstr>
      <vt:lpstr>PowerPoint Presentation</vt:lpstr>
      <vt:lpstr>PowerPoint Presentation</vt:lpstr>
      <vt:lpstr>PowerPoint Presentation</vt:lpstr>
      <vt:lpstr>Wolgang Kohler</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Farah Nasir</dc:creator>
  <cp:lastModifiedBy>Microsoft account</cp:lastModifiedBy>
  <cp:revision>96</cp:revision>
  <dcterms:created xsi:type="dcterms:W3CDTF">2020-09-11T15:38:45Z</dcterms:created>
  <dcterms:modified xsi:type="dcterms:W3CDTF">2023-10-24T16:53:46Z</dcterms:modified>
</cp:coreProperties>
</file>