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5" r:id="rId2"/>
    <p:sldId id="257" r:id="rId3"/>
    <p:sldId id="258" r:id="rId4"/>
    <p:sldId id="259" r:id="rId5"/>
    <p:sldId id="260" r:id="rId6"/>
    <p:sldId id="261" r:id="rId7"/>
    <p:sldId id="262" r:id="rId8"/>
    <p:sldId id="264" r:id="rId9"/>
    <p:sldId id="266" r:id="rId10"/>
    <p:sldId id="274" r:id="rId11"/>
    <p:sldId id="267" r:id="rId12"/>
    <p:sldId id="268" r:id="rId13"/>
    <p:sldId id="270" r:id="rId14"/>
    <p:sldId id="271" r:id="rId15"/>
    <p:sldId id="269" r:id="rId16"/>
    <p:sldId id="272" r:id="rId17"/>
    <p:sldId id="273" r:id="rId18"/>
    <p:sldId id="282"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27375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125743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241801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47466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96666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9497524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790"/>
          </a:xfrm>
          <a:prstGeom prst="rect">
            <a:avLst/>
          </a:prstGeom>
        </p:spPr>
        <p:txBody>
          <a:bodyPr vert="horz" wrap="square" lIns="0" tIns="13335" rIns="0" bIns="0" rtlCol="0">
            <a:spAutoFit/>
          </a:bodyPr>
          <a:lstStyle/>
          <a:p>
            <a:pPr marL="12700" marR="5080">
              <a:lnSpc>
                <a:spcPct val="100000"/>
              </a:lnSpc>
              <a:spcBef>
                <a:spcPts val="105"/>
              </a:spcBef>
            </a:pPr>
            <a:r>
              <a:rPr lang="en-US" sz="4400" spc="-10" smtClean="0">
                <a:solidFill>
                  <a:srgbClr val="FFFFFF"/>
                </a:solidFill>
              </a:rPr>
              <a:t>Software </a:t>
            </a:r>
            <a:r>
              <a:rPr sz="4400" spc="-15" smtClean="0">
                <a:solidFill>
                  <a:srgbClr val="FFFFFF"/>
                </a:solidFill>
              </a:rPr>
              <a:t>Requirement </a:t>
            </a:r>
            <a:r>
              <a:rPr sz="4400" spc="-980" smtClean="0">
                <a:solidFill>
                  <a:srgbClr val="FFFFFF"/>
                </a:solidFill>
              </a:rPr>
              <a:t> </a:t>
            </a:r>
            <a:r>
              <a:rPr sz="4400" spc="-5">
                <a:solidFill>
                  <a:srgbClr val="FFFFFF"/>
                </a:solidFill>
              </a:rPr>
              <a:t>Engineering</a:t>
            </a:r>
            <a:r>
              <a:rPr sz="4400" spc="-30">
                <a:solidFill>
                  <a:srgbClr val="FFFFFF"/>
                </a:solidFill>
              </a:rPr>
              <a:t> </a:t>
            </a:r>
            <a:endParaRPr sz="4400" dirty="0"/>
          </a:p>
        </p:txBody>
      </p:sp>
      <p:sp>
        <p:nvSpPr>
          <p:cNvPr id="18" name="object 18"/>
          <p:cNvSpPr txBox="1"/>
          <p:nvPr/>
        </p:nvSpPr>
        <p:spPr>
          <a:xfrm>
            <a:off x="10032238" y="4254753"/>
            <a:ext cx="128778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40" dirty="0">
                <a:latin typeface="Calibri"/>
                <a:cs typeface="Calibri"/>
              </a:rPr>
              <a:t> </a:t>
            </a:r>
            <a:r>
              <a:rPr sz="2600" b="1" dirty="0">
                <a:latin typeface="Calibri"/>
                <a:cs typeface="Calibri"/>
              </a:rPr>
              <a:t>#</a:t>
            </a:r>
            <a:r>
              <a:rPr sz="2600" b="1" spc="-45" dirty="0">
                <a:latin typeface="Calibri"/>
                <a:cs typeface="Calibri"/>
              </a:rPr>
              <a:t> </a:t>
            </a:r>
            <a:r>
              <a:rPr lang="en-US" sz="2600" b="1" spc="-45" dirty="0" smtClean="0">
                <a:latin typeface="Calibri"/>
                <a:cs typeface="Calibri"/>
              </a:rPr>
              <a:t>5</a:t>
            </a:r>
            <a:endParaRPr sz="2600" dirty="0">
              <a:latin typeface="Calibri"/>
              <a:cs typeface="Calibri"/>
            </a:endParaRPr>
          </a:p>
        </p:txBody>
      </p:sp>
      <p:sp>
        <p:nvSpPr>
          <p:cNvPr id="17" name="Title 1"/>
          <p:cNvSpPr txBox="1">
            <a:spLocks/>
          </p:cNvSpPr>
          <p:nvPr/>
        </p:nvSpPr>
        <p:spPr>
          <a:xfrm>
            <a:off x="397423" y="3981002"/>
            <a:ext cx="6815669" cy="861774"/>
          </a:xfrm>
          <a:prstGeom prst="rect">
            <a:avLst/>
          </a:prstGeom>
        </p:spPr>
        <p:txBody>
          <a:bodyPr wrap="square" lIns="0" tIns="0" rIns="0" bIns="0">
            <a:spAutoFit/>
          </a:bodyPr>
          <a:lstStyle>
            <a:lvl1pPr eaLnBrk="1" hangingPunct="1">
              <a:defRPr sz="4000" b="0" i="0">
                <a:solidFill>
                  <a:srgbClr val="455F51"/>
                </a:solidFill>
                <a:latin typeface="Calibri"/>
                <a:ea typeface="+mj-ea"/>
                <a:cs typeface="Calibri"/>
              </a:defRPr>
            </a:lvl1pPr>
          </a:lstStyle>
          <a:p>
            <a:r>
              <a:rPr lang="en-US" sz="2800" kern="0" smtClean="0"/>
              <a:t>Requirements Analysts – Knowledge, Skills and Tasks </a:t>
            </a:r>
            <a:endParaRPr lang="en-US" sz="2800" kern="0" dirty="0"/>
          </a:p>
        </p:txBody>
      </p:sp>
    </p:spTree>
    <p:extLst>
      <p:ext uri="{BB962C8B-B14F-4D97-AF65-F5344CB8AC3E}">
        <p14:creationId xmlns:p14="http://schemas.microsoft.com/office/powerpoint/2010/main" val="104428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85CC14-3886-4194-8155-92C0DFE56734}"/>
              </a:ext>
            </a:extLst>
          </p:cNvPr>
          <p:cNvSpPr>
            <a:spLocks noGrp="1"/>
          </p:cNvSpPr>
          <p:nvPr>
            <p:ph type="title"/>
          </p:nvPr>
        </p:nvSpPr>
        <p:spPr>
          <a:xfrm>
            <a:off x="606425" y="610509"/>
            <a:ext cx="6631502" cy="635000"/>
          </a:xfrm>
        </p:spPr>
        <p:txBody>
          <a:bodyPr/>
          <a:lstStyle/>
          <a:p>
            <a:r>
              <a:rPr lang="en-US" b="1" dirty="0"/>
              <a:t>The Business Analyst’s Skills</a:t>
            </a:r>
            <a:endParaRPr lang="en-US" dirty="0"/>
          </a:p>
        </p:txBody>
      </p:sp>
      <p:sp>
        <p:nvSpPr>
          <p:cNvPr id="3" name="Content Placeholder 2">
            <a:extLst>
              <a:ext uri="{FF2B5EF4-FFF2-40B4-BE49-F238E27FC236}">
                <a16:creationId xmlns:a16="http://schemas.microsoft.com/office/drawing/2014/main" id="{9566E351-90DD-4566-BA66-3B791CD2542D}"/>
              </a:ext>
            </a:extLst>
          </p:cNvPr>
          <p:cNvSpPr>
            <a:spLocks noGrp="1"/>
          </p:cNvSpPr>
          <p:nvPr>
            <p:ph type="body" idx="1"/>
          </p:nvPr>
        </p:nvSpPr>
        <p:spPr>
          <a:xfrm>
            <a:off x="606425" y="1538038"/>
            <a:ext cx="10982325" cy="2621838"/>
          </a:xfrm>
        </p:spPr>
        <p:txBody>
          <a:bodyPr>
            <a:noAutofit/>
          </a:bodyPr>
          <a:lstStyle/>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Problem Solving </a:t>
            </a:r>
            <a:r>
              <a:rPr lang="en-US" sz="2000" b="0" i="0" u="none" strike="noStrike" baseline="0" dirty="0">
                <a:solidFill>
                  <a:srgbClr val="444444"/>
                </a:solidFill>
                <a:latin typeface="Arial" panose="020B0604020202020204" pitchFamily="34" charset="0"/>
              </a:rPr>
              <a:t>: Each project in itself is a solution to a problem and BAs frequently find themselves surrounded by different sorts of issues, problems and changes all requiring swift and stable resolution</a:t>
            </a:r>
          </a:p>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Communication</a:t>
            </a:r>
            <a:r>
              <a:rPr lang="en-US" sz="2000" b="0" i="0" u="none" strike="noStrike" baseline="0" dirty="0">
                <a:solidFill>
                  <a:srgbClr val="E12222"/>
                </a:solidFill>
                <a:latin typeface="Arial" panose="020B0604020202020204" pitchFamily="34" charset="0"/>
              </a:rPr>
              <a:t> </a:t>
            </a:r>
            <a:r>
              <a:rPr lang="en-US" sz="2000" b="0" i="0" u="none" strike="noStrike" baseline="0" dirty="0">
                <a:solidFill>
                  <a:srgbClr val="444444"/>
                </a:solidFill>
                <a:latin typeface="Arial" panose="020B0604020202020204" pitchFamily="34" charset="0"/>
              </a:rPr>
              <a:t>: Nothing holds more importance than being able to communicate clearly. A business analyst should be expressive and articulate, should be an effective listener and should make sure that the receiver corrects understands what is being communicated.</a:t>
            </a:r>
          </a:p>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Management skills </a:t>
            </a:r>
            <a:r>
              <a:rPr lang="en-US" sz="2000" b="0" i="0" u="none" strike="noStrike" baseline="0" dirty="0">
                <a:solidFill>
                  <a:srgbClr val="444444"/>
                </a:solidFill>
                <a:latin typeface="Arial" panose="020B0604020202020204" pitchFamily="34" charset="0"/>
              </a:rPr>
              <a:t>: Since a BA juggles various activities throughout the day, he should be able to effectively manage his responsibilities and excel in balancing all the sides of the project. It includes collecting requirements, getting sign-offs, documenting requirements, testing, performing change control, attending meetings, ad-hoc tasks and managing the project as a whole.</a:t>
            </a:r>
            <a:endParaRPr lang="en-US" sz="2000" dirty="0"/>
          </a:p>
        </p:txBody>
      </p:sp>
    </p:spTree>
    <p:extLst>
      <p:ext uri="{BB962C8B-B14F-4D97-AF65-F5344CB8AC3E}">
        <p14:creationId xmlns:p14="http://schemas.microsoft.com/office/powerpoint/2010/main" val="299562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36266"/>
            <a:ext cx="6309530"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525160"/>
            <a:ext cx="10982325" cy="3843020"/>
          </a:xfrm>
        </p:spPr>
        <p:txBody>
          <a:bodyPr>
            <a:normAutofit/>
          </a:bodyPr>
          <a:lstStyle/>
          <a:p>
            <a:r>
              <a:rPr lang="en-US" sz="3200" b="1" dirty="0"/>
              <a:t>Technical skills</a:t>
            </a:r>
          </a:p>
          <a:p>
            <a:pPr marL="285750" indent="-285750">
              <a:buFont typeface="Arial" panose="020B0604020202020204" pitchFamily="34" charset="0"/>
              <a:buChar char="•"/>
            </a:pPr>
            <a:r>
              <a:rPr lang="en-US" sz="2000" b="1" dirty="0"/>
              <a:t>Knowledge of IT  </a:t>
            </a:r>
            <a:r>
              <a:rPr lang="en-US" sz="2000" dirty="0"/>
              <a:t>BA can’t get away without the basic knowledge of the various areas of the Information Technology space.</a:t>
            </a:r>
          </a:p>
          <a:p>
            <a:pPr marL="285750" indent="-285750">
              <a:buFont typeface="Arial" panose="020B0604020202020204" pitchFamily="34" charset="0"/>
              <a:buChar char="•"/>
            </a:pPr>
            <a:r>
              <a:rPr lang="en-US" sz="2000" b="1" dirty="0"/>
              <a:t>Software development understanding  </a:t>
            </a:r>
            <a:r>
              <a:rPr lang="en-US" sz="2000" dirty="0"/>
              <a:t> the knowledge of development methodologies is one of the key skills for any business analyst to be successful</a:t>
            </a:r>
          </a:p>
          <a:p>
            <a:pPr marL="285750" indent="-285750">
              <a:buFont typeface="Arial" panose="020B0604020202020204" pitchFamily="34" charset="0"/>
              <a:buChar char="•"/>
            </a:pPr>
            <a:r>
              <a:rPr lang="en-US" sz="2000" b="1" dirty="0"/>
              <a:t>Domain knowledge </a:t>
            </a:r>
            <a:r>
              <a:rPr lang="en-US" sz="2000" dirty="0"/>
              <a:t>A business analyst must have a knowledge of the domain he is working in as it will help him better understand the business case of the project,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4699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507477"/>
            <a:ext cx="6554229"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447885"/>
            <a:ext cx="10982325" cy="2505928"/>
          </a:xfrm>
        </p:spPr>
        <p:txBody>
          <a:bodyPr>
            <a:normAutofit/>
          </a:bodyPr>
          <a:lstStyle/>
          <a:p>
            <a:r>
              <a:rPr lang="en-US" sz="2800" b="1" dirty="0"/>
              <a:t>Business analysis skills </a:t>
            </a:r>
          </a:p>
          <a:p>
            <a:pPr marL="285750" indent="-285750">
              <a:buFont typeface="Arial" panose="020B0604020202020204" pitchFamily="34" charset="0"/>
              <a:buChar char="•"/>
            </a:pPr>
            <a:r>
              <a:rPr lang="en-US" sz="2000" b="1" dirty="0"/>
              <a:t>Modeling skills </a:t>
            </a:r>
            <a:r>
              <a:rPr lang="en-US" sz="2000" dirty="0"/>
              <a:t>Modeling skills Models ranging from the venerable flowchart through structured analysis models to Unified Modeling Language notations should be part of every analyst’s repertoire</a:t>
            </a:r>
          </a:p>
          <a:p>
            <a:pPr marL="285750" indent="-285750">
              <a:buFont typeface="Arial" panose="020B0604020202020204" pitchFamily="34" charset="0"/>
              <a:buChar char="•"/>
            </a:pPr>
            <a:r>
              <a:rPr lang="en-US" sz="2000" b="1" dirty="0"/>
              <a:t>Creativity</a:t>
            </a:r>
            <a:r>
              <a:rPr lang="en-US" sz="2000" dirty="0"/>
              <a:t> They conceive innovative product capabilities, imagine new markets and business opportunities, and think of ways to  surprise and delight their customers. </a:t>
            </a:r>
          </a:p>
          <a:p>
            <a:pPr marL="285750" indent="-285750">
              <a:buFont typeface="Arial" panose="020B0604020202020204" pitchFamily="34" charset="0"/>
              <a:buChar char="•"/>
            </a:pPr>
            <a:r>
              <a:rPr lang="en-US" sz="2000" b="1" dirty="0"/>
              <a:t>Analytical skills </a:t>
            </a:r>
            <a:r>
              <a:rPr lang="en-US" sz="2000" dirty="0"/>
              <a:t>An effective business analyst can think at both high and low levels of  abstraction and knows when to move from one to another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9345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49145"/>
            <a:ext cx="6670138"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731221"/>
            <a:ext cx="10982325" cy="1939258"/>
          </a:xfrm>
        </p:spPr>
        <p:txBody>
          <a:bodyPr>
            <a:noAutofit/>
          </a:bodyPr>
          <a:lstStyle/>
          <a:p>
            <a:pPr marL="285750" indent="-285750">
              <a:buFont typeface="Arial" panose="020B0604020202020204" pitchFamily="34" charset="0"/>
              <a:buChar char="•"/>
            </a:pPr>
            <a:r>
              <a:rPr lang="en-US" sz="2000" b="1" dirty="0"/>
              <a:t>Leadership skills </a:t>
            </a:r>
            <a:r>
              <a:rPr lang="en-US" sz="2000" dirty="0"/>
              <a:t>BA must have the capability to led the team. A strong analyst can influence a group of stakeholders to move in a certain direction</a:t>
            </a:r>
          </a:p>
          <a:p>
            <a:pPr marL="285750" indent="-285750">
              <a:buFont typeface="Arial" panose="020B0604020202020204" pitchFamily="34" charset="0"/>
              <a:buChar char="•"/>
            </a:pPr>
            <a:r>
              <a:rPr lang="en-US" sz="2000" b="1" dirty="0"/>
              <a:t>Observational skills </a:t>
            </a:r>
            <a:r>
              <a:rPr lang="en-US" sz="2000" dirty="0"/>
              <a:t>By watching a user perform her job or use a current application, a good  observer can detect subtleties that the user might not think to mention.</a:t>
            </a:r>
          </a:p>
          <a:p>
            <a:pPr marL="285750" indent="-285750">
              <a:buFont typeface="Arial" panose="020B0604020202020204" pitchFamily="34" charset="0"/>
              <a:buChar char="•"/>
            </a:pPr>
            <a:r>
              <a:rPr lang="en-US" sz="2000" b="1" dirty="0"/>
              <a:t>Decision making skills  </a:t>
            </a:r>
            <a:r>
              <a:rPr lang="en-US" sz="2000" dirty="0"/>
              <a:t>A BA, apart from the project manager, is expected to make many decision himself like controlling changes, deciding the viability of a solution and taking management decisions in the interest of the projects.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97745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36266"/>
            <a:ext cx="6399682"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383491"/>
            <a:ext cx="10982325" cy="1538883"/>
          </a:xfrm>
        </p:spPr>
        <p:txBody>
          <a:bodyPr/>
          <a:lstStyle/>
          <a:p>
            <a:pPr marL="342900" indent="-342900">
              <a:buFont typeface="Arial" panose="020B0604020202020204" pitchFamily="34" charset="0"/>
              <a:buChar char="•"/>
            </a:pPr>
            <a:r>
              <a:rPr lang="en-US" sz="2000" b="1" dirty="0"/>
              <a:t>Documentation skills  </a:t>
            </a:r>
            <a:r>
              <a:rPr lang="en-US" sz="2000" dirty="0"/>
              <a:t>As an analyst, you need to be able to set up an information architecture to support the project information as it grows throughout the project</a:t>
            </a:r>
          </a:p>
          <a:p>
            <a:pPr marL="342900" indent="-342900">
              <a:buFont typeface="Arial" panose="020B0604020202020204" pitchFamily="34" charset="0"/>
              <a:buChar char="•"/>
            </a:pPr>
            <a:r>
              <a:rPr lang="en-US" sz="2000" b="1" dirty="0"/>
              <a:t>Interviewing and questioning skills </a:t>
            </a:r>
            <a:r>
              <a:rPr lang="en-US" sz="2000" dirty="0"/>
              <a:t>Most requirements input comes through discussions, so the BA must be able to interact with diverse individuals and groups about their needs.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516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0944" y="674904"/>
            <a:ext cx="6708802" cy="635000"/>
          </a:xfrm>
        </p:spPr>
        <p:txBody>
          <a:bodyPr/>
          <a:lstStyle/>
          <a:p>
            <a:r>
              <a:rPr lang="en-US" b="1" dirty="0"/>
              <a:t>The Business Analyst’s Skills</a:t>
            </a:r>
            <a:endParaRPr lang="en-US" dirty="0"/>
          </a:p>
        </p:txBody>
      </p:sp>
      <p:pic>
        <p:nvPicPr>
          <p:cNvPr id="4" name="Content Placeholder 3"/>
          <p:cNvPicPr>
            <a:picLocks noGrp="1" noChangeAspect="1"/>
          </p:cNvPicPr>
          <p:nvPr>
            <p:ph idx="4294967295"/>
          </p:nvPr>
        </p:nvPicPr>
        <p:blipFill>
          <a:blip r:embed="rId2"/>
          <a:stretch>
            <a:fillRect/>
          </a:stretch>
        </p:blipFill>
        <p:spPr>
          <a:xfrm>
            <a:off x="4115345" y="2443185"/>
            <a:ext cx="3651250" cy="2360613"/>
          </a:xfrm>
          <a:prstGeom prst="rect">
            <a:avLst/>
          </a:prstGeom>
        </p:spPr>
      </p:pic>
      <p:sp>
        <p:nvSpPr>
          <p:cNvPr id="6" name="TextBox 5"/>
          <p:cNvSpPr txBox="1"/>
          <p:nvPr/>
        </p:nvSpPr>
        <p:spPr>
          <a:xfrm>
            <a:off x="1369453" y="1612188"/>
            <a:ext cx="8560158" cy="830997"/>
          </a:xfrm>
          <a:prstGeom prst="rect">
            <a:avLst/>
          </a:prstGeom>
          <a:noFill/>
        </p:spPr>
        <p:txBody>
          <a:bodyPr wrap="square" rtlCol="0">
            <a:spAutoFit/>
          </a:bodyPr>
          <a:lstStyle/>
          <a:p>
            <a:r>
              <a:rPr lang="en-US" sz="2400" b="1" dirty="0"/>
              <a:t>Other skills</a:t>
            </a:r>
          </a:p>
          <a:p>
            <a:pPr marL="342900" indent="-342900">
              <a:buFont typeface="Arial" panose="020B0604020202020204" pitchFamily="34" charset="0"/>
              <a:buChar char="•"/>
            </a:pPr>
            <a:r>
              <a:rPr lang="en-US" sz="2400" dirty="0"/>
              <a:t>Interpersonal skills</a:t>
            </a:r>
          </a:p>
        </p:txBody>
      </p:sp>
    </p:spTree>
    <p:extLst>
      <p:ext uri="{BB962C8B-B14F-4D97-AF65-F5344CB8AC3E}">
        <p14:creationId xmlns:p14="http://schemas.microsoft.com/office/powerpoint/2010/main" val="140811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74903"/>
            <a:ext cx="7069383" cy="635000"/>
          </a:xfrm>
        </p:spPr>
        <p:txBody>
          <a:bodyPr>
            <a:normAutofit/>
          </a:bodyPr>
          <a:lstStyle/>
          <a:p>
            <a:r>
              <a:rPr lang="en-US" dirty="0"/>
              <a:t>The making of a business analyst</a:t>
            </a:r>
          </a:p>
        </p:txBody>
      </p:sp>
      <p:sp>
        <p:nvSpPr>
          <p:cNvPr id="3" name="Content Placeholder 2"/>
          <p:cNvSpPr>
            <a:spLocks noGrp="1"/>
          </p:cNvSpPr>
          <p:nvPr>
            <p:ph type="body" idx="1"/>
          </p:nvPr>
        </p:nvSpPr>
        <p:spPr>
          <a:xfrm>
            <a:off x="606425" y="1666826"/>
            <a:ext cx="10982325" cy="1477328"/>
          </a:xfrm>
        </p:spPr>
        <p:txBody>
          <a:bodyPr/>
          <a:lstStyle/>
          <a:p>
            <a:r>
              <a:rPr lang="en-US" sz="2400" dirty="0"/>
              <a:t>No matter what his background, a creative business analyst can apply it to enhance his effectiveness. The analyst needs to gain the knowledge and skills he is lacking, build on any past experiences, and practice performing the BA tasks to become more proficient. All of these help create the well-rounded BA </a:t>
            </a:r>
          </a:p>
        </p:txBody>
      </p:sp>
    </p:spTree>
    <p:extLst>
      <p:ext uri="{BB962C8B-B14F-4D97-AF65-F5344CB8AC3E}">
        <p14:creationId xmlns:p14="http://schemas.microsoft.com/office/powerpoint/2010/main" val="226314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48067" y="662025"/>
            <a:ext cx="6502739" cy="635000"/>
          </a:xfrm>
        </p:spPr>
        <p:txBody>
          <a:bodyPr>
            <a:normAutofit fontScale="90000"/>
          </a:bodyPr>
          <a:lstStyle/>
          <a:p>
            <a:r>
              <a:rPr lang="en-US" dirty="0"/>
              <a:t>The making of a business analyst</a:t>
            </a:r>
          </a:p>
        </p:txBody>
      </p:sp>
      <p:pic>
        <p:nvPicPr>
          <p:cNvPr id="6" name="Content Placeholder 5"/>
          <p:cNvPicPr>
            <a:picLocks noGrp="1" noChangeAspect="1"/>
          </p:cNvPicPr>
          <p:nvPr>
            <p:ph idx="4294967295"/>
          </p:nvPr>
        </p:nvPicPr>
        <p:blipFill>
          <a:blip r:embed="rId2"/>
          <a:stretch>
            <a:fillRect/>
          </a:stretch>
        </p:blipFill>
        <p:spPr>
          <a:xfrm>
            <a:off x="2452504" y="1806755"/>
            <a:ext cx="7811769" cy="4411163"/>
          </a:xfrm>
          <a:prstGeom prst="rect">
            <a:avLst/>
          </a:prstGeom>
        </p:spPr>
      </p:pic>
    </p:spTree>
    <p:extLst>
      <p:ext uri="{BB962C8B-B14F-4D97-AF65-F5344CB8AC3E}">
        <p14:creationId xmlns:p14="http://schemas.microsoft.com/office/powerpoint/2010/main" val="170510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7610112" cy="1231106"/>
          </a:xfrm>
        </p:spPr>
        <p:txBody>
          <a:bodyPr/>
          <a:lstStyle/>
          <a:p>
            <a:r>
              <a:rPr lang="en-US" dirty="0"/>
              <a:t>The making of a business analyst </a:t>
            </a:r>
          </a:p>
        </p:txBody>
      </p:sp>
      <p:sp>
        <p:nvSpPr>
          <p:cNvPr id="3" name="Text Placeholder 2"/>
          <p:cNvSpPr>
            <a:spLocks noGrp="1"/>
          </p:cNvSpPr>
          <p:nvPr>
            <p:ph type="body" idx="1"/>
          </p:nvPr>
        </p:nvSpPr>
        <p:spPr>
          <a:xfrm>
            <a:off x="606425" y="1593669"/>
            <a:ext cx="10982325" cy="4431983"/>
          </a:xfrm>
        </p:spPr>
        <p:txBody>
          <a:bodyPr/>
          <a:lstStyle/>
          <a:p>
            <a:pPr marL="285750" indent="-285750">
              <a:buFont typeface="Arial" panose="020B0604020202020204" pitchFamily="34" charset="0"/>
              <a:buChar char="•"/>
            </a:pPr>
            <a:r>
              <a:rPr lang="en-US" b="1" dirty="0"/>
              <a:t>The former user </a:t>
            </a:r>
            <a:endParaRPr lang="en-US" b="1" dirty="0" smtClean="0"/>
          </a:p>
          <a:p>
            <a:pPr marL="742950" lvl="1" indent="-285750">
              <a:buFont typeface="Arial" panose="020B0604020202020204" pitchFamily="34" charset="0"/>
              <a:buChar char="•"/>
            </a:pPr>
            <a:r>
              <a:rPr lang="en-US" dirty="0"/>
              <a:t>Corporate IT departments often have business analysts who migrated into that role after working on the business side as a user of information systems. </a:t>
            </a:r>
            <a:endParaRPr lang="en-US" dirty="0" smtClean="0"/>
          </a:p>
          <a:p>
            <a:pPr marL="742950" lvl="1" indent="-285750">
              <a:buFont typeface="Arial" panose="020B0604020202020204" pitchFamily="34" charset="0"/>
              <a:buChar char="•"/>
            </a:pPr>
            <a:r>
              <a:rPr lang="en-US" dirty="0" smtClean="0"/>
              <a:t>These </a:t>
            </a:r>
            <a:r>
              <a:rPr lang="en-US" dirty="0"/>
              <a:t>individuals understand the business and the work environment, so they can easily gain the trust of their former colleagues. </a:t>
            </a:r>
            <a:endParaRPr lang="en-US" dirty="0" smtClean="0"/>
          </a:p>
          <a:p>
            <a:pPr marL="742950" lvl="1" indent="-285750">
              <a:buFont typeface="Arial" panose="020B0604020202020204" pitchFamily="34" charset="0"/>
              <a:buChar char="•"/>
            </a:pPr>
            <a:r>
              <a:rPr lang="en-US" dirty="0" smtClean="0"/>
              <a:t>They </a:t>
            </a:r>
            <a:r>
              <a:rPr lang="en-US" dirty="0"/>
              <a:t>speak the user’s language, and they know the existing systems and business processes. </a:t>
            </a:r>
            <a:endParaRPr lang="en-US" dirty="0" smtClean="0"/>
          </a:p>
          <a:p>
            <a:pPr marL="742950" lvl="1" indent="-285750">
              <a:buFont typeface="Arial" panose="020B0604020202020204" pitchFamily="34" charset="0"/>
              <a:buChar char="•"/>
            </a:pPr>
            <a:r>
              <a:rPr lang="en-US" b="1" dirty="0" smtClean="0"/>
              <a:t>Problems</a:t>
            </a:r>
          </a:p>
          <a:p>
            <a:pPr marL="1200150" lvl="2" indent="-285750">
              <a:buFont typeface="Arial" panose="020B0604020202020204" pitchFamily="34" charset="0"/>
              <a:buChar char="•"/>
            </a:pPr>
            <a:r>
              <a:rPr lang="en-US" dirty="0" smtClean="0"/>
              <a:t>On </a:t>
            </a:r>
            <a:r>
              <a:rPr lang="en-US" dirty="0"/>
              <a:t>the downside, former users who are now BAs might know little about software engineering or how to communicate with technical people. </a:t>
            </a:r>
            <a:r>
              <a:rPr lang="en-US" dirty="0" smtClean="0"/>
              <a:t>If </a:t>
            </a:r>
            <a:r>
              <a:rPr lang="en-US" dirty="0"/>
              <a:t>they aren’t familiar with modeling techniques, they will express all information in textual form. </a:t>
            </a:r>
            <a:endParaRPr lang="en-US" dirty="0" smtClean="0"/>
          </a:p>
          <a:p>
            <a:pPr marL="1200150" lvl="2" indent="-285750">
              <a:buFont typeface="Arial" panose="020B0604020202020204" pitchFamily="34" charset="0"/>
              <a:buChar char="•"/>
            </a:pPr>
            <a:r>
              <a:rPr lang="en-US" dirty="0" smtClean="0"/>
              <a:t>Some </a:t>
            </a:r>
            <a:r>
              <a:rPr lang="en-US" dirty="0"/>
              <a:t>former users believe they understand what is needed better than current users do, so they don’t solicit or respect input from those who will actually use the new system. </a:t>
            </a:r>
            <a:endParaRPr lang="en-US" dirty="0" smtClean="0"/>
          </a:p>
          <a:p>
            <a:pPr marL="1200150" lvl="2" indent="-285750">
              <a:buFont typeface="Arial" panose="020B0604020202020204" pitchFamily="34" charset="0"/>
              <a:buChar char="•"/>
            </a:pPr>
            <a:r>
              <a:rPr lang="en-US" dirty="0" smtClean="0"/>
              <a:t>Recent </a:t>
            </a:r>
            <a:r>
              <a:rPr lang="en-US" dirty="0"/>
              <a:t>users can be stuck in the here-and-now of the current ways of working, such that they don’t see opportunities to improve business processes with the help of a new information system. It’s also easy for a former user to think of requirements strictly from a user interface perspective. Focusing on solution ideas can impose unnecessary design constraints and often fails to solve the real problem</a:t>
            </a:r>
            <a:endParaRPr lang="en-US" b="1" dirty="0"/>
          </a:p>
        </p:txBody>
      </p:sp>
    </p:spTree>
    <p:extLst>
      <p:ext uri="{BB962C8B-B14F-4D97-AF65-F5344CB8AC3E}">
        <p14:creationId xmlns:p14="http://schemas.microsoft.com/office/powerpoint/2010/main" val="258162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9961426" cy="1231106"/>
          </a:xfrm>
        </p:spPr>
        <p:txBody>
          <a:bodyPr/>
          <a:lstStyle/>
          <a:p>
            <a:r>
              <a:rPr lang="en-US" dirty="0"/>
              <a:t>The making of a business analyst </a:t>
            </a:r>
          </a:p>
        </p:txBody>
      </p:sp>
      <p:sp>
        <p:nvSpPr>
          <p:cNvPr id="3" name="Text Placeholder 2"/>
          <p:cNvSpPr>
            <a:spLocks noGrp="1"/>
          </p:cNvSpPr>
          <p:nvPr>
            <p:ph type="body" idx="1"/>
          </p:nvPr>
        </p:nvSpPr>
        <p:spPr>
          <a:xfrm>
            <a:off x="606425" y="1515292"/>
            <a:ext cx="10982325" cy="2769989"/>
          </a:xfrm>
        </p:spPr>
        <p:txBody>
          <a:bodyPr/>
          <a:lstStyle/>
          <a:p>
            <a:pPr marL="285750" indent="-285750">
              <a:buFont typeface="Arial" panose="020B0604020202020204" pitchFamily="34" charset="0"/>
              <a:buChar char="•"/>
            </a:pPr>
            <a:r>
              <a:rPr lang="en-US" b="1" dirty="0"/>
              <a:t>The former developer or tester </a:t>
            </a:r>
            <a:endParaRPr lang="en-US" b="1" dirty="0" smtClean="0"/>
          </a:p>
          <a:p>
            <a:pPr marL="742950" lvl="1" indent="-285750">
              <a:buFont typeface="Arial" panose="020B0604020202020204" pitchFamily="34" charset="0"/>
              <a:buChar char="•"/>
            </a:pPr>
            <a:r>
              <a:rPr lang="en-US" dirty="0"/>
              <a:t>Project managers who lack a dedicated BA often expect a developer to do the job. </a:t>
            </a:r>
            <a:endParaRPr lang="en-US" dirty="0" smtClean="0"/>
          </a:p>
          <a:p>
            <a:pPr marL="742950" lvl="1" indent="-285750">
              <a:buFont typeface="Arial" panose="020B0604020202020204" pitchFamily="34" charset="0"/>
              <a:buChar char="•"/>
            </a:pPr>
            <a:r>
              <a:rPr lang="en-US" dirty="0" smtClean="0"/>
              <a:t>Different skill set required </a:t>
            </a:r>
          </a:p>
          <a:p>
            <a:pPr marL="742950" lvl="1" indent="-285750">
              <a:buFont typeface="Arial" panose="020B0604020202020204" pitchFamily="34" charset="0"/>
              <a:buChar char="•"/>
            </a:pPr>
            <a:r>
              <a:rPr lang="en-US" dirty="0" smtClean="0"/>
              <a:t>Little </a:t>
            </a:r>
            <a:r>
              <a:rPr lang="en-US" dirty="0"/>
              <a:t>patience with users, </a:t>
            </a:r>
            <a:r>
              <a:rPr lang="en-US" dirty="0" smtClean="0"/>
              <a:t>focused on glamour </a:t>
            </a:r>
            <a:r>
              <a:rPr lang="en-US" dirty="0"/>
              <a:t>of technology. </a:t>
            </a:r>
            <a:endParaRPr lang="en-US" dirty="0" smtClean="0"/>
          </a:p>
          <a:p>
            <a:pPr marL="742950" lvl="1" indent="-285750">
              <a:buFont typeface="Arial" panose="020B0604020202020204" pitchFamily="34" charset="0"/>
              <a:buChar char="•"/>
            </a:pPr>
            <a:r>
              <a:rPr lang="en-US" dirty="0" smtClean="0"/>
              <a:t>Good </a:t>
            </a:r>
            <a:r>
              <a:rPr lang="en-US" dirty="0"/>
              <a:t>candidates</a:t>
            </a:r>
            <a:r>
              <a:rPr lang="en-US" dirty="0" smtClean="0"/>
              <a:t> are those who enjoy </a:t>
            </a:r>
            <a:r>
              <a:rPr lang="en-US" dirty="0"/>
              <a:t>collaborating with </a:t>
            </a:r>
            <a:r>
              <a:rPr lang="en-US" dirty="0" smtClean="0"/>
              <a:t>customers.</a:t>
            </a:r>
          </a:p>
          <a:p>
            <a:pPr marL="742950" lvl="1" indent="-285750">
              <a:buFont typeface="Arial" panose="020B0604020202020204" pitchFamily="34" charset="0"/>
              <a:buChar char="•"/>
            </a:pPr>
            <a:r>
              <a:rPr lang="en-US" dirty="0" smtClean="0"/>
              <a:t>The </a:t>
            </a:r>
            <a:r>
              <a:rPr lang="en-US" dirty="0"/>
              <a:t>developer-turned-analyst might need to learn more about the business </a:t>
            </a:r>
            <a:r>
              <a:rPr lang="en-US" dirty="0" smtClean="0"/>
              <a:t>domain. Developers </a:t>
            </a:r>
            <a:r>
              <a:rPr lang="en-US" dirty="0"/>
              <a:t>will </a:t>
            </a:r>
            <a:r>
              <a:rPr lang="en-US" dirty="0" smtClean="0"/>
              <a:t>benefit </a:t>
            </a:r>
            <a:r>
              <a:rPr lang="en-US" dirty="0"/>
              <a:t>from training and mentoring in the diverse soft skills that the best analysts </a:t>
            </a:r>
            <a:r>
              <a:rPr lang="en-US" dirty="0" smtClean="0"/>
              <a:t>master. </a:t>
            </a:r>
          </a:p>
          <a:p>
            <a:pPr marL="742950" lvl="1" indent="-285750">
              <a:buFont typeface="Arial" panose="020B0604020202020204" pitchFamily="34" charset="0"/>
              <a:buChar char="•"/>
            </a:pPr>
            <a:r>
              <a:rPr lang="en-US" dirty="0" smtClean="0"/>
              <a:t>Testers </a:t>
            </a:r>
            <a:r>
              <a:rPr lang="en-US" dirty="0"/>
              <a:t>aren’t commonly asked to perform the analyst </a:t>
            </a:r>
            <a:r>
              <a:rPr lang="en-US" dirty="0" smtClean="0"/>
              <a:t>role but they have analytical mindset, good at finding </a:t>
            </a:r>
            <a:r>
              <a:rPr lang="en-US" dirty="0"/>
              <a:t>gaps in requirements. As with a former developer, a tester will have to learn about good requirements engineering practices. She might also need to become more knowledgeable about the business domain</a:t>
            </a:r>
            <a:endParaRPr lang="en-US" b="1" dirty="0"/>
          </a:p>
        </p:txBody>
      </p:sp>
    </p:spTree>
    <p:extLst>
      <p:ext uri="{BB962C8B-B14F-4D97-AF65-F5344CB8AC3E}">
        <p14:creationId xmlns:p14="http://schemas.microsoft.com/office/powerpoint/2010/main" val="6360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52" y="687782"/>
            <a:ext cx="5794402" cy="635000"/>
          </a:xfrm>
        </p:spPr>
        <p:txBody>
          <a:bodyPr/>
          <a:lstStyle/>
          <a:p>
            <a:r>
              <a:rPr lang="en-US" b="1" dirty="0"/>
              <a:t>The Business Analyst</a:t>
            </a:r>
            <a:endParaRPr lang="en-US" dirty="0"/>
          </a:p>
        </p:txBody>
      </p:sp>
      <p:sp>
        <p:nvSpPr>
          <p:cNvPr id="3" name="Content Placeholder 2"/>
          <p:cNvSpPr>
            <a:spLocks noGrp="1"/>
          </p:cNvSpPr>
          <p:nvPr>
            <p:ph type="body" idx="1"/>
          </p:nvPr>
        </p:nvSpPr>
        <p:spPr>
          <a:xfrm>
            <a:off x="451852" y="1512280"/>
            <a:ext cx="10982325" cy="3843020"/>
          </a:xfrm>
        </p:spPr>
        <p:txBody>
          <a:bodyPr wrap="square" lIns="0" tIns="0" rIns="0" bIns="0">
            <a:normAutofit/>
          </a:bodyPr>
          <a:lstStyle/>
          <a:p>
            <a:pPr marL="285750" indent="-285750">
              <a:buFont typeface="Arial" panose="020B0604020202020204" pitchFamily="34" charset="0"/>
              <a:buChar char="•"/>
            </a:pPr>
            <a:r>
              <a:rPr lang="en-US" sz="2400" dirty="0"/>
              <a:t>The requirement analyst is the individual who has the primary responsibility to elicit, analyze, document, and validate the needs of the project stakeholders.</a:t>
            </a:r>
          </a:p>
          <a:p>
            <a:pPr marL="285750" indent="-285750">
              <a:buFont typeface="Arial" panose="020B0604020202020204" pitchFamily="34" charset="0"/>
              <a:buChar char="•"/>
            </a:pPr>
            <a:r>
              <a:rPr lang="en-US" sz="2400" dirty="0"/>
              <a:t>The analyst serves as the principal interpreter through which requirements flow between the customer community and the software development team</a:t>
            </a:r>
          </a:p>
          <a:p>
            <a:pPr marL="285750" indent="-285750">
              <a:buFont typeface="Arial" panose="020B0604020202020204" pitchFamily="34" charset="0"/>
              <a:buChar char="•"/>
            </a:pPr>
            <a:r>
              <a:rPr lang="en-US" sz="2400" dirty="0"/>
              <a:t> The BA plays a central role in collecting and disseminating product information, whereas the project manager takes the lead in communicating project information.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49228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8981712" cy="1231106"/>
          </a:xfrm>
        </p:spPr>
        <p:txBody>
          <a:bodyPr/>
          <a:lstStyle/>
          <a:p>
            <a:r>
              <a:rPr lang="en-US" dirty="0"/>
              <a:t>The making of a business analyst </a:t>
            </a:r>
          </a:p>
        </p:txBody>
      </p:sp>
      <p:sp>
        <p:nvSpPr>
          <p:cNvPr id="3" name="Text Placeholder 2"/>
          <p:cNvSpPr>
            <a:spLocks noGrp="1"/>
          </p:cNvSpPr>
          <p:nvPr>
            <p:ph type="body" idx="1"/>
          </p:nvPr>
        </p:nvSpPr>
        <p:spPr>
          <a:xfrm>
            <a:off x="606425" y="1619794"/>
            <a:ext cx="10982325" cy="2492990"/>
          </a:xfrm>
        </p:spPr>
        <p:txBody>
          <a:bodyPr/>
          <a:lstStyle/>
          <a:p>
            <a:pPr marL="285750" indent="-285750">
              <a:buFont typeface="Arial" panose="020B0604020202020204" pitchFamily="34" charset="0"/>
              <a:buChar char="•"/>
            </a:pPr>
            <a:r>
              <a:rPr lang="en-US" b="1" dirty="0"/>
              <a:t>The former (or concurrent) project manager </a:t>
            </a:r>
            <a:endParaRPr lang="en-US" b="1" dirty="0" smtClean="0"/>
          </a:p>
          <a:p>
            <a:pPr marL="285750" indent="-285750">
              <a:buFont typeface="Arial" panose="020B0604020202020204" pitchFamily="34" charset="0"/>
              <a:buChar char="•"/>
            </a:pPr>
            <a:r>
              <a:rPr lang="en-US" dirty="0"/>
              <a:t>Project managers </a:t>
            </a:r>
            <a:r>
              <a:rPr lang="en-US" dirty="0" smtClean="0"/>
              <a:t>have </a:t>
            </a:r>
            <a:r>
              <a:rPr lang="en-US" dirty="0"/>
              <a:t>some of the same skills and domain knowledge required. </a:t>
            </a:r>
            <a:endParaRPr lang="en-US" dirty="0" smtClean="0"/>
          </a:p>
          <a:p>
            <a:pPr marL="285750" indent="-285750">
              <a:buFont typeface="Arial" panose="020B0604020202020204" pitchFamily="34" charset="0"/>
              <a:buChar char="•"/>
            </a:pPr>
            <a:r>
              <a:rPr lang="en-US" dirty="0" smtClean="0"/>
              <a:t>Project </a:t>
            </a:r>
            <a:r>
              <a:rPr lang="en-US" dirty="0"/>
              <a:t>managers will already be used to working with the appropriate teams, understanding the organization and business domains, and demonstrating strong communication skills. </a:t>
            </a:r>
            <a:endParaRPr lang="en-US" dirty="0" smtClean="0"/>
          </a:p>
          <a:p>
            <a:pPr marL="285750" indent="-285750">
              <a:buFont typeface="Arial" panose="020B0604020202020204" pitchFamily="34" charset="0"/>
              <a:buChar char="•"/>
            </a:pPr>
            <a:r>
              <a:rPr lang="en-US" dirty="0" smtClean="0"/>
              <a:t>They </a:t>
            </a:r>
            <a:r>
              <a:rPr lang="en-US" dirty="0"/>
              <a:t>will likely be good at listening, negotiation, and facilitation. They should have strong organizational and writing skills as well. </a:t>
            </a:r>
            <a:endParaRPr lang="en-US" dirty="0" smtClean="0"/>
          </a:p>
          <a:p>
            <a:pPr marL="285750" indent="-285750">
              <a:buFont typeface="Arial" panose="020B0604020202020204" pitchFamily="34" charset="0"/>
              <a:buChar char="•"/>
            </a:pPr>
            <a:r>
              <a:rPr lang="en-US" dirty="0" smtClean="0"/>
              <a:t>However</a:t>
            </a:r>
            <a:r>
              <a:rPr lang="en-US" dirty="0"/>
              <a:t>, the former project manager will have to learn more about requirements engineering practices. </a:t>
            </a:r>
            <a:r>
              <a:rPr lang="en-US" dirty="0" smtClean="0"/>
              <a:t>Need to focus more on requirement engineering practices rather planning and project management activities</a:t>
            </a:r>
          </a:p>
          <a:p>
            <a:pPr marL="285750" indent="-285750">
              <a:buFont typeface="Arial" panose="020B0604020202020204" pitchFamily="34" charset="0"/>
              <a:buChar char="•"/>
            </a:pPr>
            <a:r>
              <a:rPr lang="en-US" dirty="0" smtClean="0"/>
              <a:t>Former </a:t>
            </a:r>
            <a:r>
              <a:rPr lang="en-US" dirty="0"/>
              <a:t>project managers must learn to focus on understanding the business </a:t>
            </a:r>
            <a:r>
              <a:rPr lang="en-US" dirty="0" smtClean="0"/>
              <a:t>needs</a:t>
            </a:r>
            <a:endParaRPr lang="en-US" b="1" dirty="0"/>
          </a:p>
        </p:txBody>
      </p:sp>
    </p:spTree>
    <p:extLst>
      <p:ext uri="{BB962C8B-B14F-4D97-AF65-F5344CB8AC3E}">
        <p14:creationId xmlns:p14="http://schemas.microsoft.com/office/powerpoint/2010/main" val="154079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11960044" cy="1231106"/>
          </a:xfrm>
        </p:spPr>
        <p:txBody>
          <a:bodyPr/>
          <a:lstStyle/>
          <a:p>
            <a:r>
              <a:rPr lang="en-US" dirty="0"/>
              <a:t>The making of a business analyst </a:t>
            </a:r>
          </a:p>
        </p:txBody>
      </p:sp>
      <p:sp>
        <p:nvSpPr>
          <p:cNvPr id="3" name="Text Placeholder 2"/>
          <p:cNvSpPr>
            <a:spLocks noGrp="1"/>
          </p:cNvSpPr>
          <p:nvPr>
            <p:ph type="body" idx="1"/>
          </p:nvPr>
        </p:nvSpPr>
        <p:spPr>
          <a:xfrm>
            <a:off x="606425" y="1515291"/>
            <a:ext cx="10982325" cy="3778073"/>
          </a:xfrm>
        </p:spPr>
        <p:txBody>
          <a:bodyPr/>
          <a:lstStyle/>
          <a:p>
            <a:pPr marL="285750" indent="-285750">
              <a:buFont typeface="Arial" panose="020B0604020202020204" pitchFamily="34" charset="0"/>
              <a:buChar char="•"/>
            </a:pPr>
            <a:r>
              <a:rPr lang="en-US" b="1" dirty="0"/>
              <a:t>The subject matter </a:t>
            </a:r>
            <a:r>
              <a:rPr lang="en-US" b="1" dirty="0" smtClean="0"/>
              <a:t>expert</a:t>
            </a:r>
          </a:p>
          <a:p>
            <a:pPr marL="742950" lvl="1" indent="-285750">
              <a:buFont typeface="Arial" panose="020B0604020202020204" pitchFamily="34" charset="0"/>
              <a:buChar char="•"/>
            </a:pPr>
            <a:r>
              <a:rPr lang="en-US" dirty="0"/>
              <a:t>“SMEs can determine, based on their experience, whether the requirements are reasonable, how they extend the existing system, how the proposed architecture should be designed, and the impacts on users, among other areas</a:t>
            </a:r>
            <a:r>
              <a:rPr lang="en-US" dirty="0" smtClean="0"/>
              <a:t>.</a:t>
            </a:r>
          </a:p>
          <a:p>
            <a:pPr marL="742950" lvl="1" indent="-285750">
              <a:buFont typeface="Arial" panose="020B0604020202020204" pitchFamily="34" charset="0"/>
              <a:buChar char="•"/>
            </a:pPr>
            <a:r>
              <a:rPr lang="en-US" dirty="0"/>
              <a:t>There are risks here, though, too. </a:t>
            </a:r>
            <a:r>
              <a:rPr lang="en-US" dirty="0" smtClean="0"/>
              <a:t>The </a:t>
            </a:r>
            <a:r>
              <a:rPr lang="en-US" dirty="0"/>
              <a:t>business analyst who is a domain expert might specify the system’s requirements to suit his own preferences, rather than addressing the legitimate needs of the various user classes. </a:t>
            </a:r>
            <a:endParaRPr lang="en-US" dirty="0" smtClean="0"/>
          </a:p>
          <a:p>
            <a:pPr marL="742950" lvl="1" indent="-285750">
              <a:buFont typeface="Arial" panose="020B0604020202020204" pitchFamily="34" charset="0"/>
              <a:buChar char="•"/>
            </a:pPr>
            <a:r>
              <a:rPr lang="en-US" dirty="0" smtClean="0"/>
              <a:t>He </a:t>
            </a:r>
            <a:r>
              <a:rPr lang="en-US" dirty="0"/>
              <a:t>might have blinders on when thinking about requirements and be less creative in proposing new ideas. SMEs are expert in their understanding of the “as-is” system; they sometimes have </a:t>
            </a:r>
            <a:r>
              <a:rPr lang="en-US" dirty="0" err="1"/>
              <a:t>diffculty</a:t>
            </a:r>
            <a:r>
              <a:rPr lang="en-US" dirty="0"/>
              <a:t> imagining the “to-be” system. It often works better to have a BA from the development team work with the SME, who then serves as a key user representative or product champion.</a:t>
            </a:r>
          </a:p>
        </p:txBody>
      </p:sp>
    </p:spTree>
    <p:extLst>
      <p:ext uri="{BB962C8B-B14F-4D97-AF65-F5344CB8AC3E}">
        <p14:creationId xmlns:p14="http://schemas.microsoft.com/office/powerpoint/2010/main" val="62214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5624558" cy="635000"/>
          </a:xfrm>
        </p:spPr>
        <p:txBody>
          <a:bodyPr/>
          <a:lstStyle/>
          <a:p>
            <a:endParaRPr lang="en-US" dirty="0"/>
          </a:p>
        </p:txBody>
      </p:sp>
      <p:sp>
        <p:nvSpPr>
          <p:cNvPr id="3" name="Text Placeholder 2"/>
          <p:cNvSpPr>
            <a:spLocks noGrp="1"/>
          </p:cNvSpPr>
          <p:nvPr>
            <p:ph type="body" idx="1"/>
          </p:nvPr>
        </p:nvSpPr>
        <p:spPr>
          <a:xfrm>
            <a:off x="606425" y="2246376"/>
            <a:ext cx="10982325" cy="3788664"/>
          </a:xfrm>
        </p:spPr>
        <p:txBody>
          <a:bodyPr/>
          <a:lstStyle/>
          <a:p>
            <a:endParaRPr lang="en-US" dirty="0"/>
          </a:p>
        </p:txBody>
      </p:sp>
    </p:spTree>
    <p:extLst>
      <p:ext uri="{BB962C8B-B14F-4D97-AF65-F5344CB8AC3E}">
        <p14:creationId xmlns:p14="http://schemas.microsoft.com/office/powerpoint/2010/main" val="187617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5624558" cy="635000"/>
          </a:xfrm>
        </p:spPr>
        <p:txBody>
          <a:bodyPr/>
          <a:lstStyle/>
          <a:p>
            <a:endParaRPr lang="en-US" dirty="0"/>
          </a:p>
        </p:txBody>
      </p:sp>
      <p:sp>
        <p:nvSpPr>
          <p:cNvPr id="3" name="Text Placeholder 2"/>
          <p:cNvSpPr>
            <a:spLocks noGrp="1"/>
          </p:cNvSpPr>
          <p:nvPr>
            <p:ph type="body" idx="1"/>
          </p:nvPr>
        </p:nvSpPr>
        <p:spPr>
          <a:xfrm>
            <a:off x="606425" y="2246376"/>
            <a:ext cx="10982325" cy="3788664"/>
          </a:xfrm>
        </p:spPr>
        <p:txBody>
          <a:bodyPr/>
          <a:lstStyle/>
          <a:p>
            <a:endParaRPr lang="en-US" dirty="0"/>
          </a:p>
        </p:txBody>
      </p:sp>
    </p:spTree>
    <p:extLst>
      <p:ext uri="{BB962C8B-B14F-4D97-AF65-F5344CB8AC3E}">
        <p14:creationId xmlns:p14="http://schemas.microsoft.com/office/powerpoint/2010/main" val="70694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5624558" cy="635000"/>
          </a:xfrm>
        </p:spPr>
        <p:txBody>
          <a:bodyPr/>
          <a:lstStyle/>
          <a:p>
            <a:endParaRPr lang="en-US" dirty="0"/>
          </a:p>
        </p:txBody>
      </p:sp>
      <p:sp>
        <p:nvSpPr>
          <p:cNvPr id="3" name="Text Placeholder 2"/>
          <p:cNvSpPr>
            <a:spLocks noGrp="1"/>
          </p:cNvSpPr>
          <p:nvPr>
            <p:ph type="body" idx="1"/>
          </p:nvPr>
        </p:nvSpPr>
        <p:spPr>
          <a:xfrm>
            <a:off x="606425" y="2246376"/>
            <a:ext cx="10982325" cy="3788664"/>
          </a:xfrm>
        </p:spPr>
        <p:txBody>
          <a:bodyPr/>
          <a:lstStyle/>
          <a:p>
            <a:endParaRPr lang="en-US" dirty="0"/>
          </a:p>
        </p:txBody>
      </p:sp>
    </p:spTree>
    <p:extLst>
      <p:ext uri="{BB962C8B-B14F-4D97-AF65-F5344CB8AC3E}">
        <p14:creationId xmlns:p14="http://schemas.microsoft.com/office/powerpoint/2010/main" val="284838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78420" y="495784"/>
            <a:ext cx="11842595" cy="6027680"/>
          </a:xfrm>
          <a:prstGeom prst="rect">
            <a:avLst/>
          </a:prstGeom>
        </p:spPr>
      </p:pic>
    </p:spTree>
    <p:extLst>
      <p:ext uri="{BB962C8B-B14F-4D97-AF65-F5344CB8AC3E}">
        <p14:creationId xmlns:p14="http://schemas.microsoft.com/office/powerpoint/2010/main" val="151996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23387"/>
            <a:ext cx="5060279" cy="635000"/>
          </a:xfrm>
        </p:spPr>
        <p:txBody>
          <a:bodyPr/>
          <a:lstStyle/>
          <a:p>
            <a:r>
              <a:rPr lang="en-US" b="1" dirty="0"/>
              <a:t>The Business Analyst</a:t>
            </a:r>
            <a:endParaRPr lang="en-US" dirty="0"/>
          </a:p>
        </p:txBody>
      </p:sp>
      <p:sp>
        <p:nvSpPr>
          <p:cNvPr id="3" name="Content Placeholder 2"/>
          <p:cNvSpPr>
            <a:spLocks noGrp="1"/>
          </p:cNvSpPr>
          <p:nvPr>
            <p:ph type="body" idx="1"/>
          </p:nvPr>
        </p:nvSpPr>
        <p:spPr>
          <a:xfrm>
            <a:off x="606425" y="1679706"/>
            <a:ext cx="10982325" cy="3843020"/>
          </a:xfrm>
        </p:spPr>
        <p:txBody>
          <a:bodyPr>
            <a:normAutofit/>
          </a:bodyPr>
          <a:lstStyle/>
          <a:p>
            <a:pPr marL="285750" indent="-285750">
              <a:buFont typeface="Arial" panose="020B0604020202020204" pitchFamily="34" charset="0"/>
              <a:buChar char="•"/>
            </a:pPr>
            <a:r>
              <a:rPr lang="en-US" sz="2400" dirty="0"/>
              <a:t>A talented analyst can make the difference between a project that succeeds and one that struggles. One company discovered that they could inspect requirements specifications written by experienced analysts twice as fast as   those written by novices because they contained fewer defects. </a:t>
            </a:r>
          </a:p>
          <a:p>
            <a:pPr marL="285750" indent="-285750">
              <a:buFont typeface="Arial" panose="020B0604020202020204" pitchFamily="34" charset="0"/>
              <a:buChar char="•"/>
            </a:pPr>
            <a:r>
              <a:rPr lang="en-US" sz="2400" dirty="0"/>
              <a:t>Using highly experienced analysts can reduce the project’s overall effort by one-third compared to similar projects with inexperienced analysts. </a:t>
            </a:r>
          </a:p>
        </p:txBody>
      </p:sp>
    </p:spTree>
    <p:extLst>
      <p:ext uri="{BB962C8B-B14F-4D97-AF65-F5344CB8AC3E}">
        <p14:creationId xmlns:p14="http://schemas.microsoft.com/office/powerpoint/2010/main" val="17750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36267"/>
            <a:ext cx="6476955"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679705"/>
            <a:ext cx="10982325" cy="3843020"/>
          </a:xfrm>
        </p:spPr>
        <p:txBody>
          <a:bodyPr wrap="square" lIns="0" tIns="0" rIns="0" bIns="0">
            <a:normAutofit/>
          </a:bodyPr>
          <a:lstStyle/>
          <a:p>
            <a:pPr marL="285750" indent="-285750">
              <a:buFont typeface="Arial" panose="020B0604020202020204" pitchFamily="34" charset="0"/>
              <a:buChar char="•"/>
            </a:pPr>
            <a:r>
              <a:rPr lang="en-US" sz="2400" dirty="0"/>
              <a:t>Following are the some of the typical activities that you might perform while wearing an analyst’s hat.</a:t>
            </a:r>
          </a:p>
          <a:p>
            <a:pPr marL="285750" indent="-285750">
              <a:buFont typeface="Arial" panose="020B0604020202020204" pitchFamily="34" charset="0"/>
              <a:buChar char="•"/>
            </a:pPr>
            <a:r>
              <a:rPr lang="en-US" sz="2400" b="1" dirty="0"/>
              <a:t>Define business requirements </a:t>
            </a:r>
            <a:r>
              <a:rPr lang="en-US" sz="2400" dirty="0"/>
              <a:t>Your work as a BA begins when you help the business or funding sponsor, product manager, or marketing manager define the project’s business requirements. </a:t>
            </a:r>
          </a:p>
          <a:p>
            <a:pPr marL="285750" indent="-285750">
              <a:buFont typeface="Arial" panose="020B0604020202020204" pitchFamily="34" charset="0"/>
              <a:buChar char="•"/>
            </a:pPr>
            <a:r>
              <a:rPr lang="en-US" sz="2400" b="1" dirty="0"/>
              <a:t>Plan the requirements approach </a:t>
            </a:r>
            <a:r>
              <a:rPr lang="en-US" sz="2400" dirty="0"/>
              <a:t>The analyst should develop plans to elicit, analyze, document, validate, and manage requirements throughout the project.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9830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597630"/>
            <a:ext cx="6296651"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718342"/>
            <a:ext cx="10982325" cy="3843020"/>
          </a:xfrm>
        </p:spPr>
        <p:txBody>
          <a:bodyPr>
            <a:normAutofit/>
          </a:bodyPr>
          <a:lstStyle/>
          <a:p>
            <a:pPr marL="285750" indent="-285750">
              <a:buFont typeface="Arial" panose="020B0604020202020204" pitchFamily="34" charset="0"/>
              <a:buChar char="•"/>
            </a:pPr>
            <a:r>
              <a:rPr lang="en-US" sz="2400" b="1" dirty="0"/>
              <a:t>Identify project stakeholders and user classes </a:t>
            </a:r>
            <a:r>
              <a:rPr lang="en-US" sz="2400" dirty="0"/>
              <a:t>Work with the business sponsors to select appropriate representatives for each user class</a:t>
            </a:r>
          </a:p>
          <a:p>
            <a:pPr marL="285750" indent="-285750">
              <a:buFont typeface="Arial" panose="020B0604020202020204" pitchFamily="34" charset="0"/>
              <a:buChar char="•"/>
            </a:pPr>
            <a:r>
              <a:rPr lang="en-US" sz="2400" b="1" dirty="0"/>
              <a:t>Elicit requirements </a:t>
            </a:r>
            <a:r>
              <a:rPr lang="en-US" sz="2400" dirty="0"/>
              <a:t>A proactive analyst helps users articulate the system capabilities they need to meet their business objectives by using a variety of information-gathering techniques.</a:t>
            </a:r>
          </a:p>
          <a:p>
            <a:pPr marL="285750" indent="-285750">
              <a:buFont typeface="Arial" panose="020B0604020202020204" pitchFamily="34" charset="0"/>
              <a:buChar char="•"/>
            </a:pPr>
            <a:r>
              <a:rPr lang="en-US" sz="2400" b="1" dirty="0"/>
              <a:t>Analyze requirements </a:t>
            </a:r>
            <a:r>
              <a:rPr lang="en-US" sz="2400" dirty="0"/>
              <a:t>Look for derived requirements that are a logical consequence of what the customers requested and for implicit requirements that the customers seem to expect without saying so.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2846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10509"/>
            <a:ext cx="6451198"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525158"/>
            <a:ext cx="10982325" cy="3843020"/>
          </a:xfrm>
        </p:spPr>
        <p:txBody>
          <a:bodyPr>
            <a:normAutofit/>
          </a:bodyPr>
          <a:lstStyle/>
          <a:p>
            <a:pPr marL="285750" indent="-285750">
              <a:buFont typeface="Arial" panose="020B0604020202020204" pitchFamily="34" charset="0"/>
              <a:buChar char="•"/>
            </a:pPr>
            <a:r>
              <a:rPr lang="en-US" sz="2400" b="1" dirty="0"/>
              <a:t>Document requirements </a:t>
            </a:r>
            <a:r>
              <a:rPr lang="en-US" sz="2400" dirty="0"/>
              <a:t>The analyst is responsible for documenting requirements in a well-organized and well-written manner.</a:t>
            </a:r>
          </a:p>
          <a:p>
            <a:pPr marL="285750" indent="-285750">
              <a:buFont typeface="Arial" panose="020B0604020202020204" pitchFamily="34" charset="0"/>
              <a:buChar char="•"/>
            </a:pPr>
            <a:r>
              <a:rPr lang="en-US" sz="2400" b="1" dirty="0"/>
              <a:t>Communicate requirements </a:t>
            </a:r>
            <a:r>
              <a:rPr lang="en-US" sz="2400" dirty="0"/>
              <a:t>You must communicate the requirements effectively and efficiently to all parties.</a:t>
            </a:r>
          </a:p>
          <a:p>
            <a:pPr marL="285750" indent="-285750">
              <a:buFont typeface="Arial" panose="020B0604020202020204" pitchFamily="34" charset="0"/>
              <a:buChar char="•"/>
            </a:pPr>
            <a:r>
              <a:rPr lang="en-US" sz="2400" b="1" dirty="0"/>
              <a:t>Lead requirements validation </a:t>
            </a:r>
            <a:r>
              <a:rPr lang="en-US" sz="2400" dirty="0"/>
              <a:t>The BA must ensure that requirement statements possess the desired characteristics and that a solution based on the requirements will satisfy stakeholder needs.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3778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23388"/>
            <a:ext cx="6489834"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602432"/>
            <a:ext cx="10982325" cy="3843020"/>
          </a:xfrm>
        </p:spPr>
        <p:txBody>
          <a:bodyPr>
            <a:normAutofit/>
          </a:bodyPr>
          <a:lstStyle/>
          <a:p>
            <a:pPr marL="285750" indent="-285750">
              <a:buFont typeface="Arial" panose="020B0604020202020204" pitchFamily="34" charset="0"/>
              <a:buChar char="•"/>
            </a:pPr>
            <a:r>
              <a:rPr lang="en-US" sz="2400" b="1" dirty="0"/>
              <a:t>Facilitate requirements prioritization </a:t>
            </a:r>
            <a:r>
              <a:rPr lang="en-US" sz="2400" dirty="0"/>
              <a:t>The analyst brokers collaboration and negotiation among the various stakeholders and the developers to ensure that they make sensible priority decisions in alignment with achieving business objectives.</a:t>
            </a:r>
          </a:p>
          <a:p>
            <a:pPr marL="285750" indent="-285750">
              <a:buFont typeface="Arial" panose="020B0604020202020204" pitchFamily="34" charset="0"/>
              <a:buChar char="•"/>
            </a:pPr>
            <a:r>
              <a:rPr lang="en-US" sz="2400" b="1" dirty="0"/>
              <a:t>Manage requirements </a:t>
            </a:r>
            <a:r>
              <a:rPr lang="en-US" sz="2400" dirty="0"/>
              <a:t>A business analyst is involved throughout the entire software development life cycle, so she should help create, review, and execute the project’s requirements management plan.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7410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49146"/>
            <a:ext cx="6142105"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602433"/>
            <a:ext cx="10982325" cy="3843020"/>
          </a:xfrm>
        </p:spPr>
        <p:txBody>
          <a:bodyPr>
            <a:normAutofit/>
          </a:bodyPr>
          <a:lstStyle/>
          <a:p>
            <a:pPr marL="285750" indent="-285750">
              <a:buFont typeface="Arial" panose="020B0604020202020204" pitchFamily="34" charset="0"/>
              <a:buChar char="•"/>
            </a:pPr>
            <a:r>
              <a:rPr lang="en-US" sz="2400" b="1" dirty="0"/>
              <a:t>Fundamental:</a:t>
            </a:r>
          </a:p>
          <a:p>
            <a:pPr marL="285750" indent="-285750">
              <a:buFont typeface="Arial" panose="020B0604020202020204" pitchFamily="34" charset="0"/>
              <a:buChar char="•"/>
            </a:pPr>
            <a:r>
              <a:rPr lang="en-US" sz="2400" b="1" dirty="0"/>
              <a:t>Listening skills </a:t>
            </a:r>
            <a:r>
              <a:rPr lang="en-US" sz="2400" dirty="0"/>
              <a:t>To become proficient at two-way communication, learn how to listen effectively. </a:t>
            </a:r>
          </a:p>
          <a:p>
            <a:pPr marL="285750" indent="-285750">
              <a:buFont typeface="Arial" panose="020B0604020202020204" pitchFamily="34" charset="0"/>
              <a:buChar char="•"/>
            </a:pPr>
            <a:r>
              <a:rPr lang="en-US" sz="2400" b="1" dirty="0"/>
              <a:t>Learning skills </a:t>
            </a:r>
            <a:r>
              <a:rPr lang="en-US" sz="2400" dirty="0"/>
              <a:t>Analysts must learn new material quickly, whether it is about new requirements approaches or the application domain.  </a:t>
            </a:r>
          </a:p>
          <a:p>
            <a:pPr marL="285750" indent="-285750">
              <a:buFont typeface="Arial" panose="020B0604020202020204" pitchFamily="34" charset="0"/>
              <a:buChar char="•"/>
            </a:pPr>
            <a:r>
              <a:rPr lang="en-US" sz="2400" b="1" dirty="0"/>
              <a:t>Research</a:t>
            </a:r>
            <a:r>
              <a:rPr lang="en-US" sz="2400" dirty="0"/>
              <a:t>  A business analyst must dig deep to understand the core problem, look for similar solutions elsewhere, explore approaches and come up with a novel resolution to deal with the problem. </a:t>
            </a:r>
          </a:p>
        </p:txBody>
      </p:sp>
    </p:spTree>
    <p:extLst>
      <p:ext uri="{BB962C8B-B14F-4D97-AF65-F5344CB8AC3E}">
        <p14:creationId xmlns:p14="http://schemas.microsoft.com/office/powerpoint/2010/main" val="161847735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395C76A-C5A2-4713-8124-F79D5B4A41F3}" vid="{0B35350C-2626-40D4-832A-D6697FB198D9}"/>
    </a:ext>
  </a:extLst>
</a:theme>
</file>

<file path=docProps/app.xml><?xml version="1.0" encoding="utf-8"?>
<Properties xmlns="http://schemas.openxmlformats.org/officeDocument/2006/extended-properties" xmlns:vt="http://schemas.openxmlformats.org/officeDocument/2006/docPropsVTypes">
  <Template>Theme2</Template>
  <TotalTime>4382</TotalTime>
  <Words>1686</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Theme2</vt:lpstr>
      <vt:lpstr>Software Requirement  Engineering </vt:lpstr>
      <vt:lpstr>The Business Analyst</vt:lpstr>
      <vt:lpstr>PowerPoint Presentation</vt:lpstr>
      <vt:lpstr>The Business Analyst</vt:lpstr>
      <vt:lpstr>The Business Analyst’s Tasks</vt:lpstr>
      <vt:lpstr>The Business Analyst’s Tasks</vt:lpstr>
      <vt:lpstr>The Business Analyst’s Tasks</vt:lpstr>
      <vt:lpstr>The Business Analyst’s Tasks</vt:lpstr>
      <vt:lpstr>The Business Analyst’s Skills</vt:lpstr>
      <vt:lpstr>The Business Analyst’s Skills</vt:lpstr>
      <vt:lpstr>The Business Analyst’s Skills</vt:lpstr>
      <vt:lpstr>The Business Analyst’s Skills</vt:lpstr>
      <vt:lpstr>The Business Analyst’s Skills</vt:lpstr>
      <vt:lpstr>The Business Analyst’s Skills</vt:lpstr>
      <vt:lpstr>The Business Analyst’s Skills</vt:lpstr>
      <vt:lpstr>The making of a business analyst</vt:lpstr>
      <vt:lpstr>The making of a business analyst</vt:lpstr>
      <vt:lpstr>The making of a business analyst </vt:lpstr>
      <vt:lpstr>The making of a business analyst </vt:lpstr>
      <vt:lpstr>The making of a business analyst </vt:lpstr>
      <vt:lpstr>The making of a business analyst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Bushra Fazal BUKC</cp:lastModifiedBy>
  <cp:revision>27</cp:revision>
  <dcterms:created xsi:type="dcterms:W3CDTF">2019-10-14T05:56:13Z</dcterms:created>
  <dcterms:modified xsi:type="dcterms:W3CDTF">2022-10-27T07:29:20Z</dcterms:modified>
</cp:coreProperties>
</file>