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8" r:id="rId14"/>
    <p:sldId id="282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83" r:id="rId23"/>
    <p:sldId id="299" r:id="rId24"/>
    <p:sldId id="285" r:id="rId25"/>
    <p:sldId id="286" r:id="rId26"/>
    <p:sldId id="287" r:id="rId27"/>
    <p:sldId id="300" r:id="rId28"/>
    <p:sldId id="305" r:id="rId29"/>
    <p:sldId id="269" r:id="rId30"/>
    <p:sldId id="270" r:id="rId31"/>
    <p:sldId id="271" r:id="rId32"/>
    <p:sldId id="301" r:id="rId33"/>
    <p:sldId id="303" r:id="rId34"/>
    <p:sldId id="273" r:id="rId35"/>
    <p:sldId id="302" r:id="rId36"/>
    <p:sldId id="304" r:id="rId37"/>
    <p:sldId id="275" r:id="rId38"/>
    <p:sldId id="276" r:id="rId39"/>
    <p:sldId id="277" r:id="rId40"/>
    <p:sldId id="278" r:id="rId41"/>
    <p:sldId id="306" r:id="rId42"/>
    <p:sldId id="307" r:id="rId43"/>
    <p:sldId id="279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466" y="2194077"/>
            <a:ext cx="10815066" cy="3942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423541"/>
            <a:ext cx="54552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spc="-10" smtClean="0">
                <a:solidFill>
                  <a:srgbClr val="FFFFFF"/>
                </a:solidFill>
              </a:rPr>
              <a:t>Software </a:t>
            </a:r>
            <a:r>
              <a:rPr sz="4400" spc="-15" smtClean="0">
                <a:solidFill>
                  <a:srgbClr val="FFFFFF"/>
                </a:solidFill>
              </a:rPr>
              <a:t>Requirement </a:t>
            </a:r>
            <a:r>
              <a:rPr sz="4400" spc="-980" smtClean="0">
                <a:solidFill>
                  <a:srgbClr val="FFFFFF"/>
                </a:solidFill>
              </a:rPr>
              <a:t> </a:t>
            </a:r>
            <a:r>
              <a:rPr sz="4400" spc="-5">
                <a:solidFill>
                  <a:srgbClr val="FFFFFF"/>
                </a:solidFill>
              </a:rPr>
              <a:t>Engineering</a:t>
            </a:r>
            <a:r>
              <a:rPr sz="4400" spc="-30">
                <a:solidFill>
                  <a:srgbClr val="FFFFFF"/>
                </a:solidFill>
              </a:rPr>
              <a:t> </a:t>
            </a:r>
            <a:endParaRPr sz="4400" dirty="0"/>
          </a:p>
        </p:txBody>
      </p:sp>
      <p:sp>
        <p:nvSpPr>
          <p:cNvPr id="18" name="object 18"/>
          <p:cNvSpPr txBox="1"/>
          <p:nvPr/>
        </p:nvSpPr>
        <p:spPr>
          <a:xfrm>
            <a:off x="10032238" y="4254753"/>
            <a:ext cx="12877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25" dirty="0">
                <a:latin typeface="Calibri"/>
                <a:cs typeface="Calibri"/>
              </a:rPr>
              <a:t>Week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#</a:t>
            </a:r>
            <a:r>
              <a:rPr sz="2600" b="1" spc="-45">
                <a:latin typeface="Calibri"/>
                <a:cs typeface="Calibri"/>
              </a:rPr>
              <a:t> </a:t>
            </a:r>
            <a:r>
              <a:rPr lang="en-US" sz="2600" b="1" spc="-45">
                <a:latin typeface="Calibri"/>
                <a:cs typeface="Calibri"/>
              </a:rPr>
              <a:t>6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97423" y="3981002"/>
            <a:ext cx="681566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4000" b="0" i="0">
                <a:solidFill>
                  <a:srgbClr val="455F5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355600" algn="l"/>
              </a:tabLst>
            </a:pPr>
            <a:r>
              <a:rPr lang="en-US" sz="2800" b="1" spc="-10" dirty="0"/>
              <a:t>Establishing </a:t>
            </a:r>
            <a:r>
              <a:rPr lang="en-US" sz="2800" b="1" spc="-5" dirty="0"/>
              <a:t>the</a:t>
            </a:r>
            <a:r>
              <a:rPr lang="en-US" sz="2800" b="1" dirty="0"/>
              <a:t> </a:t>
            </a:r>
            <a:r>
              <a:rPr lang="en-US" sz="2800" b="1" spc="-5" dirty="0"/>
              <a:t>business</a:t>
            </a:r>
            <a:r>
              <a:rPr lang="en-US" sz="2800" b="1" dirty="0"/>
              <a:t> </a:t>
            </a:r>
            <a:r>
              <a:rPr lang="en-US" sz="2800" b="1" spc="-15" dirty="0"/>
              <a:t>requirements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18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9195" y="2771775"/>
            <a:ext cx="5840476" cy="4709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823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Vision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and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scope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document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01392"/>
            <a:ext cx="10707370" cy="366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8255" indent="-256540">
              <a:lnSpc>
                <a:spcPct val="150000"/>
              </a:lnSpc>
              <a:spcBef>
                <a:spcPts val="100"/>
              </a:spcBef>
              <a:tabLst>
                <a:tab pos="911860" algn="l"/>
                <a:tab pos="1823085" algn="l"/>
                <a:tab pos="2478405" algn="l"/>
                <a:tab pos="3382645" algn="l"/>
                <a:tab pos="4871720" algn="l"/>
                <a:tab pos="6025515" algn="l"/>
                <a:tab pos="6616700" algn="l"/>
                <a:tab pos="7905115" algn="l"/>
                <a:tab pos="9860280" algn="l"/>
                <a:tab pos="10532745" algn="l"/>
              </a:tabLst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26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vision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spc="-3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op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docu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ollect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q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ui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ts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nt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	a 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single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deliverable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sets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stage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subsequent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work.</a:t>
            </a:r>
            <a:endParaRPr sz="2600">
              <a:latin typeface="Calibri"/>
              <a:cs typeface="Calibri"/>
            </a:endParaRPr>
          </a:p>
          <a:p>
            <a:pPr marL="268605" marR="6985" indent="-256540">
              <a:lnSpc>
                <a:spcPct val="150000"/>
              </a:lnSpc>
              <a:spcBef>
                <a:spcPts val="300"/>
              </a:spcBef>
              <a:tabLst>
                <a:tab pos="2275840" algn="l"/>
                <a:tab pos="2999740" algn="l"/>
                <a:tab pos="3844290" algn="l"/>
                <a:tab pos="5581650" algn="l"/>
                <a:tab pos="6936740" algn="l"/>
                <a:tab pos="7828915" algn="l"/>
                <a:tab pos="8844915" algn="l"/>
                <a:tab pos="9175750" algn="l"/>
                <a:tab pos="10302240" algn="l"/>
              </a:tabLst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26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ani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z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tions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bu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ild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cial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soft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n	c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a	mar</a:t>
            </a:r>
            <a:r>
              <a:rPr sz="2600" spc="-85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(or 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marketing)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(MRD).</a:t>
            </a:r>
            <a:endParaRPr sz="2600">
              <a:latin typeface="Calibri"/>
              <a:cs typeface="Calibri"/>
            </a:endParaRPr>
          </a:p>
          <a:p>
            <a:pPr marL="268605" marR="5080" indent="-256540">
              <a:lnSpc>
                <a:spcPct val="150100"/>
              </a:lnSpc>
              <a:spcBef>
                <a:spcPts val="295"/>
              </a:spcBef>
              <a:tabLst>
                <a:tab pos="3242310" algn="l"/>
              </a:tabLst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spc="37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MRD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might</a:t>
            </a:r>
            <a:r>
              <a:rPr sz="2600" spc="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go</a:t>
            </a:r>
            <a:r>
              <a:rPr sz="2600" spc="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into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more</a:t>
            </a:r>
            <a:r>
              <a:rPr sz="2600" spc="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detail</a:t>
            </a:r>
            <a:r>
              <a:rPr sz="2600" spc="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about</a:t>
            </a:r>
            <a:r>
              <a:rPr sz="2600" spc="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target</a:t>
            </a:r>
            <a:r>
              <a:rPr sz="26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market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segments</a:t>
            </a:r>
            <a:r>
              <a:rPr sz="26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issues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 pertain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commercial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success.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823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 smtClean="0">
                <a:latin typeface="Calibri"/>
                <a:cs typeface="Calibri"/>
              </a:rPr>
              <a:t>Vision</a:t>
            </a:r>
            <a:r>
              <a:rPr b="1" spc="-3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and</a:t>
            </a:r>
            <a:r>
              <a:rPr b="1" spc="-2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scope</a:t>
            </a:r>
            <a:r>
              <a:rPr b="1" spc="-2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document</a:t>
            </a:r>
            <a:endParaRPr b="1" spc="-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068" y="2206879"/>
            <a:ext cx="11145520" cy="433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6030595" indent="-25654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Figure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solidFill>
                  <a:srgbClr val="455F51"/>
                </a:solidFill>
                <a:latin typeface="Calibri"/>
                <a:cs typeface="Calibri"/>
              </a:rPr>
              <a:t>2</a:t>
            </a:r>
            <a:r>
              <a:rPr sz="2400" spc="-5" dirty="0" smtClean="0">
                <a:solidFill>
                  <a:srgbClr val="455F51"/>
                </a:solidFill>
                <a:latin typeface="Calibri"/>
                <a:cs typeface="Calibri"/>
              </a:rPr>
              <a:t>-</a:t>
            </a:r>
            <a:r>
              <a:rPr lang="en-US" sz="2400" spc="-5" dirty="0" smtClean="0">
                <a:solidFill>
                  <a:srgbClr val="455F51"/>
                </a:solidFill>
                <a:latin typeface="Calibri"/>
                <a:cs typeface="Calibri"/>
              </a:rPr>
              <a:t>2</a:t>
            </a:r>
            <a:r>
              <a:rPr sz="2400" dirty="0" smtClean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suggests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template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vision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scope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document;</a:t>
            </a:r>
            <a:endParaRPr sz="2400" dirty="0">
              <a:latin typeface="Calibri"/>
              <a:cs typeface="Calibri"/>
            </a:endParaRPr>
          </a:p>
          <a:p>
            <a:pPr marL="268605" marR="6031865" indent="-256540" algn="just">
              <a:lnSpc>
                <a:spcPct val="150000"/>
              </a:lnSpc>
              <a:spcBef>
                <a:spcPts val="300"/>
              </a:spcBef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Some elements of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vision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scope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might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reusable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from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project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project,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such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objectives,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business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risks,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and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stakeholder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profiles.</a:t>
            </a:r>
            <a:endParaRPr sz="2400" dirty="0">
              <a:latin typeface="Calibri"/>
              <a:cs typeface="Calibri"/>
            </a:endParaRPr>
          </a:p>
          <a:p>
            <a:pPr marL="6170295">
              <a:lnSpc>
                <a:spcPct val="100000"/>
              </a:lnSpc>
              <a:spcBef>
                <a:spcPts val="1220"/>
              </a:spcBef>
            </a:pP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2</a:t>
            </a:r>
            <a:r>
              <a:rPr sz="1800" spc="-5" dirty="0" smtClean="0">
                <a:latin typeface="Calibri"/>
                <a:cs typeface="Calibri"/>
              </a:rPr>
              <a:t>-</a:t>
            </a:r>
            <a:r>
              <a:rPr lang="en-US" sz="1800" spc="-5" dirty="0" smtClean="0">
                <a:latin typeface="Calibri"/>
                <a:cs typeface="Calibri"/>
              </a:rPr>
              <a:t>2</a:t>
            </a:r>
            <a:r>
              <a:rPr sz="1800" dirty="0" smtClean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Template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vision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scope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961845"/>
            <a:ext cx="4278888" cy="40753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roject charter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362200"/>
            <a:ext cx="4235667" cy="287859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6" y="2194077"/>
            <a:ext cx="5255134" cy="1723549"/>
          </a:xfrm>
        </p:spPr>
        <p:txBody>
          <a:bodyPr/>
          <a:lstStyle/>
          <a:p>
            <a:r>
              <a:rPr lang="en-US" dirty="0"/>
              <a:t>Other teams might store that information in</a:t>
            </a:r>
          </a:p>
          <a:p>
            <a:r>
              <a:rPr lang="en-US" dirty="0"/>
              <a:t>a project charter, using a template like the one in Figure 2.3 (</a:t>
            </a:r>
            <a:r>
              <a:rPr lang="en-US" dirty="0" err="1"/>
              <a:t>Wiegers</a:t>
            </a:r>
            <a:endParaRPr lang="en-US" dirty="0"/>
          </a:p>
          <a:p>
            <a:r>
              <a:rPr lang="en-US" dirty="0"/>
              <a:t>2007). Both templates, with embedded guidance text, are available for</a:t>
            </a:r>
          </a:p>
          <a:p>
            <a:r>
              <a:rPr lang="en-US" dirty="0"/>
              <a:t>downloading from the website that accompanies this book.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40658" y="5240794"/>
            <a:ext cx="4455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 smtClean="0">
                <a:latin typeface="TimesNewRomanPS-BoldMT"/>
              </a:rPr>
              <a:t>Figure 2.3 </a:t>
            </a:r>
            <a:r>
              <a:rPr lang="en-US" sz="1800" b="0" i="1" u="none" strike="noStrike" baseline="0" dirty="0" smtClean="0">
                <a:latin typeface="TimesNewRomanPS-ItalicMT"/>
              </a:rPr>
              <a:t>Suggested template for a project charter (from </a:t>
            </a:r>
            <a:r>
              <a:rPr lang="en-US" sz="1800" b="0" i="0" u="none" strike="noStrike" baseline="0" dirty="0" smtClean="0">
                <a:latin typeface="TimesNewRomanPSMT"/>
              </a:rPr>
              <a:t>Practical</a:t>
            </a:r>
          </a:p>
          <a:p>
            <a:pPr algn="l"/>
            <a:r>
              <a:rPr lang="en-US" sz="1800" b="0" i="0" u="none" strike="noStrike" baseline="0" dirty="0" smtClean="0">
                <a:latin typeface="TimesNewRomanPSMT"/>
              </a:rPr>
              <a:t>Project Initiation </a:t>
            </a:r>
            <a:r>
              <a:rPr lang="en-US" sz="1800" b="0" i="1" u="none" strike="noStrike" baseline="0" dirty="0" smtClean="0">
                <a:latin typeface="TimesNewRomanPS-ItalicMT"/>
              </a:rPr>
              <a:t>by Karl E. </a:t>
            </a:r>
            <a:r>
              <a:rPr lang="en-US" sz="1800" b="0" i="1" u="none" strike="noStrike" baseline="0" dirty="0" err="1" smtClean="0">
                <a:latin typeface="TimesNewRomanPS-ItalicMT"/>
              </a:rPr>
              <a:t>Wiegers</a:t>
            </a:r>
            <a:r>
              <a:rPr lang="en-US" sz="1800" b="0" i="1" u="none" strike="noStrike" baseline="0" dirty="0" smtClean="0">
                <a:latin typeface="TimesNewRomanPS-ItalicMT"/>
              </a:rPr>
              <a:t>)</a:t>
            </a:r>
            <a:r>
              <a:rPr lang="en-US" sz="1800" b="0" i="0" u="none" strike="noStrike" baseline="0" dirty="0" smtClean="0">
                <a:latin typeface="TimesNewRomanPS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941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Vision</a:t>
            </a:r>
            <a:r>
              <a:rPr lang="en-US" b="1" spc="-35" dirty="0"/>
              <a:t> </a:t>
            </a:r>
            <a:r>
              <a:rPr lang="en-US" b="1" spc="-5" dirty="0"/>
              <a:t>and</a:t>
            </a:r>
            <a:r>
              <a:rPr lang="en-US" b="1" spc="-25" dirty="0"/>
              <a:t> </a:t>
            </a:r>
            <a:r>
              <a:rPr lang="en-US" b="1" spc="-5" dirty="0"/>
              <a:t>scope</a:t>
            </a:r>
            <a:r>
              <a:rPr lang="en-US" b="1" spc="-25" dirty="0"/>
              <a:t> </a:t>
            </a:r>
            <a:r>
              <a:rPr lang="en-US" b="1" spc="-5" dirty="0"/>
              <a:t>document</a:t>
            </a:r>
            <a:endParaRPr b="1" spc="-1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0850" y="1961845"/>
            <a:ext cx="10815066" cy="2672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256540">
              <a:lnSpc>
                <a:spcPct val="150000"/>
              </a:lnSpc>
              <a:spcBef>
                <a:spcPts val="100"/>
              </a:spcBef>
              <a:tabLst>
                <a:tab pos="1640205" algn="l"/>
                <a:tab pos="3185795" algn="l"/>
                <a:tab pos="4841240" algn="l"/>
                <a:tab pos="5850255" algn="l"/>
                <a:tab pos="7035800" algn="l"/>
                <a:tab pos="7997825" algn="l"/>
                <a:tab pos="8683625" algn="l"/>
                <a:tab pos="9636760" algn="l"/>
                <a:tab pos="10334625" algn="l"/>
              </a:tabLst>
            </a:pPr>
            <a:r>
              <a:rPr lang="en-US" sz="2400" dirty="0" smtClean="0"/>
              <a:t>1.1 Background</a:t>
            </a:r>
          </a:p>
          <a:p>
            <a:pPr marL="377825" marR="5080" indent="-256540">
              <a:lnSpc>
                <a:spcPct val="150000"/>
              </a:lnSpc>
              <a:spcBef>
                <a:spcPts val="100"/>
              </a:spcBef>
              <a:tabLst>
                <a:tab pos="1640205" algn="l"/>
                <a:tab pos="3185795" algn="l"/>
                <a:tab pos="4841240" algn="l"/>
                <a:tab pos="5850255" algn="l"/>
                <a:tab pos="7035800" algn="l"/>
                <a:tab pos="7997825" algn="l"/>
                <a:tab pos="8683625" algn="l"/>
                <a:tab pos="9636760" algn="l"/>
                <a:tab pos="10334625" algn="l"/>
              </a:tabLst>
            </a:pPr>
            <a:r>
              <a:rPr lang="en-US" sz="2400" dirty="0" smtClean="0"/>
              <a:t>Identifying business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business problem is any issue that prevents the business from </a:t>
            </a:r>
            <a:r>
              <a:rPr lang="en-US" sz="2000" dirty="0" smtClean="0"/>
              <a:t>achieving its </a:t>
            </a:r>
            <a:r>
              <a:rPr lang="en-US" sz="2000" dirty="0"/>
              <a:t>goals or exploiting an opportunity (Beatty and Chen 2012). 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business problem </a:t>
            </a:r>
            <a:r>
              <a:rPr lang="en-US" sz="2000" dirty="0"/>
              <a:t>can be small, such as a user complaint that some task takes </a:t>
            </a:r>
            <a:r>
              <a:rPr lang="en-US" sz="2000" dirty="0" smtClean="0"/>
              <a:t>too long</a:t>
            </a:r>
            <a:r>
              <a:rPr lang="en-US" sz="2000" dirty="0"/>
              <a:t>, which can perhaps be solved by streamlining some functionality. Or </a:t>
            </a:r>
            <a:r>
              <a:rPr lang="en-US" sz="2000" dirty="0" smtClean="0"/>
              <a:t>it can </a:t>
            </a:r>
            <a:r>
              <a:rPr lang="en-US" sz="2000" dirty="0"/>
              <a:t>be as large as organization-level business challenges—spending </a:t>
            </a:r>
            <a:r>
              <a:rPr lang="en-US" sz="2000" dirty="0" smtClean="0"/>
              <a:t>too much </a:t>
            </a:r>
            <a:r>
              <a:rPr lang="en-US" sz="2000" dirty="0"/>
              <a:t>money, not making enough money,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9945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609600"/>
            <a:ext cx="5919787" cy="61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2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90600"/>
            <a:ext cx="6258791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4600" y="573655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Figure 2.1 </a:t>
            </a:r>
            <a:r>
              <a:rPr lang="en-US" sz="1800" i="1"/>
              <a:t>A root cause analysis (fishbone or Ishikawa) diagram</a:t>
            </a:r>
          </a:p>
          <a:p>
            <a:r>
              <a:rPr lang="en-US" sz="1800" i="1"/>
              <a:t>example shows the factors that contribute to the stated problem</a:t>
            </a:r>
            <a:r>
              <a:rPr lang="en-US" sz="180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7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1231106"/>
          </a:xfrm>
        </p:spPr>
        <p:txBody>
          <a:bodyPr/>
          <a:lstStyle/>
          <a:p>
            <a:r>
              <a:rPr lang="en-US" b="1" dirty="0"/>
              <a:t>Keeping the Business Problem in Focus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6" y="1942398"/>
            <a:ext cx="10815066" cy="4739759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the key stakeholders have agreed upon a clear understanding of the</a:t>
            </a:r>
          </a:p>
          <a:p>
            <a:r>
              <a:rPr lang="en-US" dirty="0"/>
              <a:t>core business concerns, consider writing a problem statement (</a:t>
            </a:r>
            <a:r>
              <a:rPr lang="en-US" dirty="0" err="1"/>
              <a:t>Kyne</a:t>
            </a:r>
            <a:r>
              <a:rPr lang="en-US" dirty="0"/>
              <a:t> 2022).</a:t>
            </a:r>
          </a:p>
          <a:p>
            <a:r>
              <a:rPr lang="en-US" dirty="0"/>
              <a:t>A template like this can be helpful (Compton 2022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b="1" i="1" dirty="0"/>
              <a:t>Situation </a:t>
            </a:r>
            <a:r>
              <a:rPr lang="en-US" dirty="0"/>
              <a:t>Describe the background, context, and environment.</a:t>
            </a:r>
          </a:p>
          <a:p>
            <a:r>
              <a:rPr lang="en-US" b="1" i="1" dirty="0"/>
              <a:t>Problem </a:t>
            </a:r>
            <a:r>
              <a:rPr lang="en-US" dirty="0"/>
              <a:t>Describe the business problems or opportunities as you</a:t>
            </a:r>
          </a:p>
          <a:p>
            <a:r>
              <a:rPr lang="en-US" dirty="0"/>
              <a:t>now understand them.</a:t>
            </a:r>
          </a:p>
          <a:p>
            <a:r>
              <a:rPr lang="en-US" b="1" i="1" dirty="0"/>
              <a:t>Implication </a:t>
            </a:r>
            <a:r>
              <a:rPr lang="en-US" dirty="0"/>
              <a:t>Describe the likely results if the problem isn’t solved.</a:t>
            </a:r>
          </a:p>
          <a:p>
            <a:r>
              <a:rPr lang="en-US" b="1" i="1" dirty="0"/>
              <a:t>Benefit </a:t>
            </a:r>
            <a:r>
              <a:rPr lang="en-US" dirty="0"/>
              <a:t>State the business value of solving the problem.</a:t>
            </a:r>
          </a:p>
          <a:p>
            <a:r>
              <a:rPr lang="en-US" b="1" i="1" dirty="0"/>
              <a:t>Vision </a:t>
            </a:r>
            <a:r>
              <a:rPr lang="en-US" dirty="0"/>
              <a:t>Describe what the desired future state would look like</a:t>
            </a:r>
          </a:p>
        </p:txBody>
      </p:sp>
    </p:spTree>
    <p:extLst>
      <p:ext uri="{BB962C8B-B14F-4D97-AF65-F5344CB8AC3E}">
        <p14:creationId xmlns:p14="http://schemas.microsoft.com/office/powerpoint/2010/main" val="255219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&amp; Vision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type="body" idx="1"/>
          </p:nvPr>
        </p:nvSpPr>
        <p:spPr>
          <a:xfrm>
            <a:off x="688466" y="2194077"/>
            <a:ext cx="10815066" cy="2413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256540">
              <a:lnSpc>
                <a:spcPct val="150000"/>
              </a:lnSpc>
              <a:spcBef>
                <a:spcPts val="100"/>
              </a:spcBef>
              <a:tabLst>
                <a:tab pos="1640205" algn="l"/>
                <a:tab pos="3185795" algn="l"/>
                <a:tab pos="4841240" algn="l"/>
                <a:tab pos="5850255" algn="l"/>
                <a:tab pos="7035800" algn="l"/>
                <a:tab pos="7997825" algn="l"/>
                <a:tab pos="8683625" algn="l"/>
                <a:tab pos="9636760" algn="l"/>
                <a:tab pos="10334625" algn="l"/>
              </a:tabLst>
            </a:pPr>
            <a:r>
              <a:rPr lang="en-US" sz="2400" b="1" spc="-15" dirty="0" smtClean="0"/>
              <a:t>Business Requirements</a:t>
            </a:r>
          </a:p>
          <a:p>
            <a:pPr lvl="1"/>
            <a:r>
              <a:rPr lang="en-US" sz="2400" dirty="0"/>
              <a:t>Some people use the term </a:t>
            </a:r>
            <a:r>
              <a:rPr lang="en-US" sz="2400" i="1" dirty="0"/>
              <a:t>business requirement </a:t>
            </a:r>
            <a:r>
              <a:rPr lang="en-US" sz="2400" dirty="0"/>
              <a:t>to refer to any</a:t>
            </a:r>
          </a:p>
          <a:p>
            <a:pPr lvl="1"/>
            <a:r>
              <a:rPr lang="en-US" sz="2400" dirty="0"/>
              <a:t>requirement, including bits of requested functionality, that comes from </a:t>
            </a:r>
            <a:r>
              <a:rPr lang="en-US" sz="2400" dirty="0" smtClean="0"/>
              <a:t>the business</a:t>
            </a:r>
            <a:r>
              <a:rPr lang="en-US" sz="2400" dirty="0"/>
              <a:t>, but that’s not how we use the term. We’re referring to </a:t>
            </a:r>
            <a:r>
              <a:rPr lang="en-US" sz="2400" dirty="0" smtClean="0"/>
              <a:t>information that </a:t>
            </a:r>
            <a:r>
              <a:rPr lang="en-US" sz="2400" dirty="0"/>
              <a:t>explains why the organization has decided to undertake the project </a:t>
            </a:r>
            <a:r>
              <a:rPr lang="en-US" sz="2400" dirty="0" smtClean="0"/>
              <a:t>and what </a:t>
            </a:r>
            <a:r>
              <a:rPr lang="en-US" sz="2400" dirty="0"/>
              <a:t>value they expect it to deliver (</a:t>
            </a:r>
            <a:r>
              <a:rPr lang="en-US" sz="2400" dirty="0" err="1"/>
              <a:t>Wiegers</a:t>
            </a:r>
            <a:r>
              <a:rPr lang="en-US" sz="2400" dirty="0"/>
              <a:t> and Beatty 2013).</a:t>
            </a:r>
            <a:endParaRPr b="1" spc="-15" dirty="0"/>
          </a:p>
        </p:txBody>
      </p:sp>
    </p:spTree>
    <p:extLst>
      <p:ext uri="{BB962C8B-B14F-4D97-AF65-F5344CB8AC3E}">
        <p14:creationId xmlns:p14="http://schemas.microsoft.com/office/powerpoint/2010/main" val="251294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6" y="1961845"/>
            <a:ext cx="10815066" cy="406265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business problem are you trying to solve or what </a:t>
            </a:r>
            <a:r>
              <a:rPr lang="en-US" sz="2400" dirty="0" smtClean="0"/>
              <a:t>business opportunity </a:t>
            </a:r>
            <a:r>
              <a:rPr lang="en-US" sz="2400" dirty="0"/>
              <a:t>do you perceive?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What’s the motivation for solving this problem or pursuing </a:t>
            </a:r>
            <a:r>
              <a:rPr lang="en-US" sz="2400" dirty="0" smtClean="0"/>
              <a:t>this opportunity</a:t>
            </a:r>
            <a:r>
              <a:rPr lang="en-US" sz="2400" dirty="0"/>
              <a:t>, or what points of pain do you hope to relieve?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are your business objectives? Why aren’t you already </a:t>
            </a:r>
            <a:r>
              <a:rPr lang="en-US" sz="2400" dirty="0" smtClean="0"/>
              <a:t>achieving those </a:t>
            </a:r>
            <a:r>
              <a:rPr lang="en-US" sz="2400" dirty="0"/>
              <a:t>desired outcomes?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How would the proposed product provide value to the </a:t>
            </a:r>
            <a:r>
              <a:rPr lang="en-US" sz="2400" dirty="0" smtClean="0"/>
              <a:t>organization, the </a:t>
            </a:r>
            <a:r>
              <a:rPr lang="en-US" sz="2400" dirty="0"/>
              <a:t>company, your customers, or humanity as a whole?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would a highly successful solution do for you? Can you </a:t>
            </a:r>
            <a:r>
              <a:rPr lang="en-US" sz="2400" dirty="0" smtClean="0"/>
              <a:t>quantify its </a:t>
            </a:r>
            <a:r>
              <a:rPr lang="en-US" sz="2400" dirty="0"/>
              <a:t>potential payoff?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How could you judge the solution’s success?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987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67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30" dirty="0"/>
              <a:t>n</a:t>
            </a:r>
            <a:r>
              <a:rPr spc="-50" dirty="0"/>
              <a:t>t</a:t>
            </a:r>
            <a:r>
              <a:rPr spc="-5" dirty="0"/>
              <a:t>e</a:t>
            </a:r>
            <a:r>
              <a:rPr spc="-40" dirty="0"/>
              <a:t>n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059" y="2274846"/>
            <a:ext cx="6104890" cy="205422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355600" algn="l"/>
              </a:tabLst>
            </a:pPr>
            <a:r>
              <a:rPr sz="2800" spc="-5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Establishing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8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98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Defining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61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Vision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endParaRPr sz="26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615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representation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techniques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</a:t>
            </a:r>
            <a:r>
              <a:rPr lang="en-US" dirty="0" smtClean="0"/>
              <a:t>ask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6" y="2194077"/>
            <a:ext cx="10815066" cy="43088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could the business impact be if you </a:t>
            </a:r>
            <a:r>
              <a:rPr lang="en-US" i="1" dirty="0"/>
              <a:t>don’t </a:t>
            </a:r>
            <a:r>
              <a:rPr lang="en-US" dirty="0"/>
              <a:t>pursue this solution?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Which individuals, groups, products, systems, or projects </a:t>
            </a:r>
            <a:r>
              <a:rPr lang="en-US" dirty="0" smtClean="0"/>
              <a:t>could influence </a:t>
            </a:r>
            <a:r>
              <a:rPr lang="en-US" dirty="0"/>
              <a:t>or be affected by this project?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are the timing goals or constraints for delivering a </a:t>
            </a:r>
            <a:r>
              <a:rPr lang="en-US" dirty="0" smtClean="0"/>
              <a:t>partial solution</a:t>
            </a:r>
            <a:r>
              <a:rPr lang="en-US" dirty="0"/>
              <a:t>? A complete solution?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organization unsuccessfully tried to solve this </a:t>
            </a:r>
            <a:r>
              <a:rPr lang="en-US" dirty="0" smtClean="0"/>
              <a:t>problem previously</a:t>
            </a:r>
            <a:r>
              <a:rPr lang="en-US" dirty="0"/>
              <a:t>, why did the attempt fail and what should the team </a:t>
            </a:r>
            <a:r>
              <a:rPr lang="en-US" dirty="0" smtClean="0"/>
              <a:t>do differently </a:t>
            </a:r>
            <a:r>
              <a:rPr lang="en-US" dirty="0"/>
              <a:t>this time?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assumptions are you making regarding the proposed </a:t>
            </a:r>
            <a:r>
              <a:rPr lang="en-US" dirty="0" smtClean="0"/>
              <a:t>initiative? What </a:t>
            </a:r>
            <a:r>
              <a:rPr lang="en-US" dirty="0"/>
              <a:t>risks do you see associated with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10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34" y="1961845"/>
            <a:ext cx="10815066" cy="480131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Business objectives let you determine when a business problem is solved, </a:t>
            </a:r>
            <a:r>
              <a:rPr lang="en-US" sz="2400" dirty="0" smtClean="0"/>
              <a:t>a need </a:t>
            </a:r>
            <a:r>
              <a:rPr lang="en-US" sz="2400" dirty="0"/>
              <a:t>is fulfilled, or an opportunity is exploited. Business objectives can </a:t>
            </a:r>
            <a:r>
              <a:rPr lang="en-US" sz="2400" dirty="0" smtClean="0"/>
              <a:t>be financial </a:t>
            </a:r>
            <a:r>
              <a:rPr lang="en-US" sz="2400" dirty="0"/>
              <a:t>or nonfinancial, internal (operations) or outward facing (products</a:t>
            </a:r>
            <a:r>
              <a:rPr lang="en-US" sz="2400" dirty="0" smtClean="0"/>
              <a:t>), strategic </a:t>
            </a:r>
            <a:r>
              <a:rPr lang="en-US" sz="2400" dirty="0"/>
              <a:t>or </a:t>
            </a:r>
            <a:r>
              <a:rPr lang="en-US" sz="2400" dirty="0" smtClean="0"/>
              <a:t>tactical.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Setting </a:t>
            </a:r>
            <a:r>
              <a:rPr lang="en-US" sz="2400" dirty="0"/>
              <a:t>targets in the form of business objectives lets the decision </a:t>
            </a:r>
            <a:r>
              <a:rPr lang="en-US" sz="2400" dirty="0" smtClean="0"/>
              <a:t>makers define </a:t>
            </a:r>
            <a:r>
              <a:rPr lang="en-US" sz="2400" dirty="0"/>
              <a:t>the scope of work needed to achieve them. The objectives </a:t>
            </a:r>
            <a:r>
              <a:rPr lang="en-US" sz="2400" dirty="0" smtClean="0"/>
              <a:t>help ensure </a:t>
            </a:r>
            <a:r>
              <a:rPr lang="en-US" sz="2400" dirty="0"/>
              <a:t>that the solution includes all the necessary functionality </a:t>
            </a:r>
            <a:r>
              <a:rPr lang="en-US" sz="2400" dirty="0" smtClean="0"/>
              <a:t>while avoiding </a:t>
            </a:r>
            <a:r>
              <a:rPr lang="en-US" sz="2400" dirty="0"/>
              <a:t>extraneous features that don’t contribute to the desired </a:t>
            </a:r>
            <a:r>
              <a:rPr lang="en-US" sz="2400" dirty="0" smtClean="0"/>
              <a:t>business outcomes.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Defining the business objectives up front drives the creation of </a:t>
            </a:r>
            <a:r>
              <a:rPr lang="en-US" sz="2400" dirty="0" smtClean="0"/>
              <a:t>the solution </a:t>
            </a:r>
            <a:r>
              <a:rPr lang="en-US" sz="2400" dirty="0"/>
              <a:t>concept. That concept then leads to activities to define </a:t>
            </a:r>
            <a:r>
              <a:rPr lang="en-US" sz="2400" dirty="0" smtClean="0"/>
              <a:t>the solution’s </a:t>
            </a:r>
            <a:r>
              <a:rPr lang="en-US" sz="2400" dirty="0"/>
              <a:t>specific features and attributes, a process called </a:t>
            </a:r>
            <a:r>
              <a:rPr lang="en-US" sz="2400" dirty="0" smtClean="0"/>
              <a:t>requirements elicitation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3168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02792"/>
            <a:ext cx="10870960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3600" y="6045858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Figure 2.4 </a:t>
            </a:r>
            <a:r>
              <a:rPr lang="en-US" sz="1800" i="1"/>
              <a:t>A business objectives model links business problems,</a:t>
            </a:r>
          </a:p>
          <a:p>
            <a:r>
              <a:rPr lang="en-US" sz="1800" i="1"/>
              <a:t>business objectives, success metrics, and solution concepts</a:t>
            </a:r>
            <a:r>
              <a:rPr lang="en-US" sz="180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15553"/>
          </a:xfrm>
        </p:spPr>
        <p:txBody>
          <a:bodyPr/>
          <a:lstStyle/>
          <a:p>
            <a:r>
              <a:rPr lang="en-US" b="1" dirty="0"/>
              <a:t>Success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6" y="2194077"/>
            <a:ext cx="10815066" cy="406265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Success metrics </a:t>
            </a:r>
            <a:r>
              <a:rPr lang="en-US" sz="2400" dirty="0"/>
              <a:t>let you judge progress and your solution’s </a:t>
            </a:r>
            <a:r>
              <a:rPr lang="en-US" sz="2400" dirty="0" smtClean="0"/>
              <a:t>contributions toward </a:t>
            </a:r>
            <a:r>
              <a:rPr lang="en-US" sz="2400" dirty="0"/>
              <a:t>your objectives. In some cases, the objective lends itself to </a:t>
            </a:r>
            <a:r>
              <a:rPr lang="en-US" sz="2400" dirty="0" smtClean="0"/>
              <a:t>direct measurement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business objective stated earlier—“Achieve a </a:t>
            </a:r>
            <a:r>
              <a:rPr lang="en-US" sz="2400" dirty="0" smtClean="0"/>
              <a:t>market share </a:t>
            </a:r>
            <a:r>
              <a:rPr lang="en-US" sz="2400" dirty="0"/>
              <a:t>of at least 45 percent in the </a:t>
            </a:r>
            <a:r>
              <a:rPr lang="en-US" sz="2400" dirty="0" smtClean="0"/>
              <a:t>region </a:t>
            </a:r>
            <a:r>
              <a:rPr lang="en-US" sz="2400" dirty="0"/>
              <a:t>by October 1, 2024</a:t>
            </a:r>
            <a:r>
              <a:rPr lang="en-US" sz="2400" dirty="0" smtClean="0"/>
              <a:t>”—is </a:t>
            </a:r>
            <a:r>
              <a:rPr lang="en-US" sz="2400" dirty="0"/>
              <a:t>one of those, assuming you can track your market share as a function </a:t>
            </a:r>
            <a:r>
              <a:rPr lang="en-US" sz="2400" dirty="0" smtClean="0"/>
              <a:t>of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However</a:t>
            </a:r>
            <a:r>
              <a:rPr lang="en-US" sz="2400" dirty="0"/>
              <a:t>, many business objectives are both lagging indicators (</a:t>
            </a:r>
            <a:r>
              <a:rPr lang="en-US" sz="2400" dirty="0" smtClean="0"/>
              <a:t>you can’t </a:t>
            </a:r>
            <a:r>
              <a:rPr lang="en-US" sz="2400" dirty="0"/>
              <a:t>be sure until the end) and potentially influenced by factors </a:t>
            </a:r>
            <a:r>
              <a:rPr lang="en-US" sz="2400" dirty="0" smtClean="0"/>
              <a:t>beyond your </a:t>
            </a:r>
            <a:r>
              <a:rPr lang="en-US" sz="2400" dirty="0"/>
              <a:t>solution. In these situations, you must use metrics that are proxies </a:t>
            </a:r>
            <a:r>
              <a:rPr lang="en-US" sz="2400" dirty="0" smtClean="0"/>
              <a:t>or surrogates </a:t>
            </a:r>
            <a:r>
              <a:rPr lang="en-US" sz="2400" dirty="0"/>
              <a:t>that indicate whether your solution is on track toward </a:t>
            </a:r>
            <a:r>
              <a:rPr lang="en-US" sz="2400" dirty="0" smtClean="0"/>
              <a:t>achieving the </a:t>
            </a:r>
            <a:r>
              <a:rPr lang="en-US" sz="2400" dirty="0"/>
              <a:t>overall business objectives.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0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15553"/>
          </a:xfrm>
        </p:spPr>
        <p:txBody>
          <a:bodyPr/>
          <a:lstStyle/>
          <a:p>
            <a:r>
              <a:rPr lang="en-US" dirty="0"/>
              <a:t>1.5 Vision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61252"/>
            <a:ext cx="5876925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684644"/>
            <a:ext cx="6400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Vision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6" y="1980602"/>
            <a:ext cx="64484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823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 smtClean="0">
                <a:latin typeface="Calibri"/>
                <a:cs typeface="Calibri"/>
              </a:rPr>
              <a:t>Vision</a:t>
            </a:r>
            <a:r>
              <a:rPr b="1" spc="-3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and</a:t>
            </a:r>
            <a:r>
              <a:rPr b="1" spc="-2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scope</a:t>
            </a:r>
            <a:r>
              <a:rPr b="1" spc="-2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document</a:t>
            </a:r>
            <a:endParaRPr b="1" spc="-5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504" y="1894331"/>
            <a:ext cx="4078558" cy="4328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8068" y="2206879"/>
            <a:ext cx="111455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6030595" indent="-25654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Figure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solidFill>
                  <a:srgbClr val="455F51"/>
                </a:solidFill>
                <a:latin typeface="Calibri"/>
                <a:cs typeface="Calibri"/>
              </a:rPr>
              <a:t>2</a:t>
            </a:r>
            <a:r>
              <a:rPr sz="2400" spc="-5" dirty="0" smtClean="0">
                <a:solidFill>
                  <a:srgbClr val="455F51"/>
                </a:solidFill>
                <a:latin typeface="Calibri"/>
                <a:cs typeface="Calibri"/>
              </a:rPr>
              <a:t>-</a:t>
            </a:r>
            <a:r>
              <a:rPr lang="en-US" sz="2400" spc="-5" dirty="0" smtClean="0">
                <a:solidFill>
                  <a:srgbClr val="455F51"/>
                </a:solidFill>
                <a:latin typeface="Calibri"/>
                <a:cs typeface="Calibri"/>
              </a:rPr>
              <a:t>2</a:t>
            </a:r>
            <a:r>
              <a:rPr sz="2400" dirty="0" smtClean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suggests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template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vision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scope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document</a:t>
            </a:r>
            <a:r>
              <a:rPr sz="2400" spc="-5" dirty="0" smtClean="0">
                <a:solidFill>
                  <a:srgbClr val="455F51"/>
                </a:solidFill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roject Charter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362200"/>
            <a:ext cx="4235667" cy="287859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6" y="2194077"/>
            <a:ext cx="5255134" cy="1292662"/>
          </a:xfrm>
        </p:spPr>
        <p:txBody>
          <a:bodyPr/>
          <a:lstStyle/>
          <a:p>
            <a:pPr algn="just"/>
            <a:r>
              <a:rPr lang="en-US" spc="-10" dirty="0"/>
              <a:t>Figure</a:t>
            </a:r>
            <a:r>
              <a:rPr lang="en-US" spc="-5" dirty="0"/>
              <a:t> </a:t>
            </a:r>
            <a:r>
              <a:rPr lang="en-US" spc="-5" dirty="0" smtClean="0"/>
              <a:t>2-3</a:t>
            </a:r>
            <a:r>
              <a:rPr lang="en-US" dirty="0" smtClean="0"/>
              <a:t> </a:t>
            </a:r>
            <a:r>
              <a:rPr lang="en-US" spc="-10" dirty="0"/>
              <a:t>suggests</a:t>
            </a:r>
            <a:r>
              <a:rPr lang="en-US" spc="-5" dirty="0"/>
              <a:t> </a:t>
            </a:r>
            <a:r>
              <a:rPr lang="en-US" dirty="0"/>
              <a:t>a</a:t>
            </a:r>
            <a:r>
              <a:rPr lang="en-US" spc="5" dirty="0"/>
              <a:t> </a:t>
            </a:r>
            <a:r>
              <a:rPr lang="en-US" spc="-10" dirty="0"/>
              <a:t>template</a:t>
            </a:r>
            <a:r>
              <a:rPr lang="en-US" spc="-5" dirty="0"/>
              <a:t> </a:t>
            </a:r>
            <a:r>
              <a:rPr lang="en-US" spc="-20" dirty="0"/>
              <a:t>for</a:t>
            </a:r>
            <a:r>
              <a:rPr lang="en-US" spc="-15" dirty="0"/>
              <a:t> </a:t>
            </a:r>
            <a:r>
              <a:rPr lang="en-US" dirty="0"/>
              <a:t>a </a:t>
            </a:r>
            <a:r>
              <a:rPr lang="en-US" spc="5" dirty="0"/>
              <a:t> </a:t>
            </a:r>
            <a:r>
              <a:rPr lang="en-US" spc="-5" dirty="0" smtClean="0"/>
              <a:t>Project Charter document</a:t>
            </a:r>
            <a:r>
              <a:rPr lang="en-US" spc="-5" dirty="0"/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40658" y="5240794"/>
            <a:ext cx="4455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 smtClean="0">
                <a:latin typeface="TimesNewRomanPS-BoldMT"/>
              </a:rPr>
              <a:t>Figure 2.3 </a:t>
            </a:r>
            <a:r>
              <a:rPr lang="en-US" sz="1800" b="0" i="1" u="none" strike="noStrike" baseline="0" dirty="0" smtClean="0">
                <a:latin typeface="TimesNewRomanPS-ItalicMT"/>
              </a:rPr>
              <a:t>Suggested template for a project charter (from </a:t>
            </a:r>
            <a:r>
              <a:rPr lang="en-US" sz="1800" b="0" i="0" u="none" strike="noStrike" baseline="0" dirty="0" smtClean="0">
                <a:latin typeface="TimesNewRomanPSMT"/>
              </a:rPr>
              <a:t>Practical</a:t>
            </a:r>
          </a:p>
          <a:p>
            <a:pPr algn="l"/>
            <a:r>
              <a:rPr lang="en-US" sz="1800" b="0" i="0" u="none" strike="noStrike" baseline="0" dirty="0" smtClean="0">
                <a:latin typeface="TimesNewRomanPSMT"/>
              </a:rPr>
              <a:t>Project Initiation </a:t>
            </a:r>
            <a:r>
              <a:rPr lang="en-US" sz="1800" b="0" i="1" u="none" strike="noStrike" baseline="0" dirty="0" smtClean="0">
                <a:latin typeface="TimesNewRomanPS-ItalicMT"/>
              </a:rPr>
              <a:t>by Karl E. </a:t>
            </a:r>
            <a:r>
              <a:rPr lang="en-US" sz="1800" b="0" i="1" u="none" strike="noStrike" baseline="0" dirty="0" err="1" smtClean="0">
                <a:latin typeface="TimesNewRomanPS-ItalicMT"/>
              </a:rPr>
              <a:t>Wiegers</a:t>
            </a:r>
            <a:r>
              <a:rPr lang="en-US" sz="1800" b="0" i="1" u="none" strike="noStrike" baseline="0" dirty="0" smtClean="0">
                <a:latin typeface="TimesNewRomanPS-ItalicMT"/>
              </a:rPr>
              <a:t>)</a:t>
            </a:r>
            <a:r>
              <a:rPr lang="en-US" sz="1800" b="0" i="0" u="none" strike="noStrike" baseline="0" dirty="0" smtClean="0">
                <a:latin typeface="TimesNewRomanPS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95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15553"/>
          </a:xfrm>
        </p:spPr>
        <p:txBody>
          <a:bodyPr/>
          <a:lstStyle/>
          <a:p>
            <a:r>
              <a:rPr lang="en-US" b="1" dirty="0"/>
              <a:t>Define the solution’s boundaries.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6" y="2194077"/>
            <a:ext cx="10815066" cy="437042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you start a new initiative, you have funding to solve one or </a:t>
            </a:r>
            <a:r>
              <a:rPr lang="en-US" dirty="0" smtClean="0"/>
              <a:t>more business </a:t>
            </a:r>
            <a:r>
              <a:rPr lang="en-US" dirty="0"/>
              <a:t>problems and a high-level concept of a possible 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However, you might not know exactly where to draw the line between </a:t>
            </a:r>
            <a:r>
              <a:rPr lang="en-US" dirty="0" smtClean="0"/>
              <a:t>what the </a:t>
            </a:r>
            <a:r>
              <a:rPr lang="en-US" dirty="0"/>
              <a:t>solution should and should not </a:t>
            </a:r>
            <a:r>
              <a:rPr lang="en-US" dirty="0" smtClean="0"/>
              <a:t>include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Questions like </a:t>
            </a:r>
            <a:r>
              <a:rPr lang="en-US" dirty="0"/>
              <a:t>these can help you figure all that out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Which business processes, functions, and events will be part of </a:t>
            </a:r>
            <a:r>
              <a:rPr lang="en-US" dirty="0" smtClean="0"/>
              <a:t>the solution</a:t>
            </a:r>
            <a:r>
              <a:rPr lang="en-US" dirty="0"/>
              <a:t>? Which ones will remain outside it?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Who will use or derive benefits from the solution? Who is excluded?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Which software systems will be part of the solution? What will </a:t>
            </a:r>
            <a:r>
              <a:rPr lang="en-US" dirty="0" smtClean="0"/>
              <a:t>the interfaces </a:t>
            </a:r>
            <a:r>
              <a:rPr lang="en-US" dirty="0"/>
              <a:t>between them look like?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Where do each system’s responsibilities begin and end?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data sets, sources, and operations will be incorporated into </a:t>
            </a:r>
            <a:r>
              <a:rPr lang="en-US" dirty="0" smtClean="0"/>
              <a:t>the solution</a:t>
            </a:r>
            <a:r>
              <a:rPr lang="en-US" dirty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do we fit our solution into the rest of our universe?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do we know where to stop?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52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510" y="2763011"/>
            <a:ext cx="7412355" cy="479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6248" y="2760852"/>
            <a:ext cx="6817106" cy="48183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941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Scope </a:t>
            </a:r>
            <a:r>
              <a:rPr b="1" spc="-20" dirty="0">
                <a:latin typeface="Calibri"/>
                <a:cs typeface="Calibri"/>
              </a:rPr>
              <a:t>representation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techniques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256540">
              <a:lnSpc>
                <a:spcPct val="150000"/>
              </a:lnSpc>
              <a:spcBef>
                <a:spcPts val="100"/>
              </a:spcBef>
              <a:tabLst>
                <a:tab pos="1640205" algn="l"/>
                <a:tab pos="3185795" algn="l"/>
                <a:tab pos="4841240" algn="l"/>
                <a:tab pos="5850255" algn="l"/>
                <a:tab pos="7035800" algn="l"/>
                <a:tab pos="7997825" algn="l"/>
                <a:tab pos="8683625" algn="l"/>
                <a:tab pos="9636760" algn="l"/>
                <a:tab pos="10334625" algn="l"/>
              </a:tabLst>
            </a:pPr>
            <a:r>
              <a:rPr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pc="-10" dirty="0"/>
              <a:t>Co</a:t>
            </a:r>
            <a:r>
              <a:rPr spc="-35" dirty="0"/>
              <a:t>nt</a:t>
            </a:r>
            <a:r>
              <a:rPr spc="-55" dirty="0"/>
              <a:t>e</a:t>
            </a:r>
            <a:r>
              <a:rPr spc="5" dirty="0"/>
              <a:t>x</a:t>
            </a:r>
            <a:r>
              <a:rPr spc="-5" dirty="0"/>
              <a:t>t</a:t>
            </a:r>
            <a:r>
              <a:rPr dirty="0"/>
              <a:t>	</a:t>
            </a:r>
            <a:r>
              <a:rPr spc="-10" dirty="0"/>
              <a:t>dia</a:t>
            </a:r>
            <a:r>
              <a:rPr spc="-5" dirty="0"/>
              <a:t>g</a:t>
            </a:r>
            <a:r>
              <a:rPr spc="-70" dirty="0"/>
              <a:t>r</a:t>
            </a:r>
            <a:r>
              <a:rPr spc="-5" dirty="0"/>
              <a:t>ams,</a:t>
            </a:r>
            <a:r>
              <a:rPr dirty="0"/>
              <a:t>	</a:t>
            </a:r>
            <a:r>
              <a:rPr spc="-5" dirty="0"/>
              <a:t>e</a:t>
            </a:r>
            <a:r>
              <a:rPr spc="-25" dirty="0"/>
              <a:t>c</a:t>
            </a:r>
            <a:r>
              <a:rPr spc="-10" dirty="0"/>
              <a:t>o</a:t>
            </a:r>
            <a:r>
              <a:rPr spc="-55" dirty="0"/>
              <a:t>s</a:t>
            </a:r>
            <a:r>
              <a:rPr spc="-35" dirty="0"/>
              <a:t>y</a:t>
            </a:r>
            <a:r>
              <a:rPr spc="-45" dirty="0"/>
              <a:t>s</a:t>
            </a:r>
            <a:r>
              <a:rPr spc="-35" dirty="0"/>
              <a:t>t</a:t>
            </a:r>
            <a:r>
              <a:rPr spc="-5" dirty="0"/>
              <a:t>em</a:t>
            </a:r>
            <a:r>
              <a:rPr dirty="0"/>
              <a:t>	</a:t>
            </a:r>
            <a:r>
              <a:rPr spc="-5" dirty="0"/>
              <a:t>maps,</a:t>
            </a:r>
            <a:r>
              <a:rPr dirty="0"/>
              <a:t>	</a:t>
            </a:r>
            <a:r>
              <a:rPr spc="-80" dirty="0"/>
              <a:t>f</a:t>
            </a:r>
            <a:r>
              <a:rPr spc="-5" dirty="0"/>
              <a:t>e</a:t>
            </a:r>
            <a:r>
              <a:rPr spc="-25" dirty="0"/>
              <a:t>a</a:t>
            </a:r>
            <a:r>
              <a:rPr spc="-5" dirty="0"/>
              <a:t>tu</a:t>
            </a:r>
            <a:r>
              <a:rPr spc="-50" dirty="0"/>
              <a:t>r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t</a:t>
            </a:r>
            <a:r>
              <a:rPr spc="-45" dirty="0"/>
              <a:t>r</a:t>
            </a:r>
            <a:r>
              <a:rPr spc="-5" dirty="0"/>
              <a:t>ee</a:t>
            </a:r>
            <a:r>
              <a:rPr dirty="0"/>
              <a:t>s</a:t>
            </a:r>
            <a:r>
              <a:rPr spc="-5" dirty="0"/>
              <a:t>,</a:t>
            </a:r>
            <a:r>
              <a:rPr dirty="0"/>
              <a:t>	</a:t>
            </a:r>
            <a:r>
              <a:rPr spc="-5" dirty="0"/>
              <a:t>a</a:t>
            </a:r>
            <a:r>
              <a:rPr spc="5" dirty="0"/>
              <a:t>n</a:t>
            </a:r>
            <a:r>
              <a:rPr spc="-5" dirty="0"/>
              <a:t>d</a:t>
            </a:r>
            <a:r>
              <a:rPr dirty="0"/>
              <a:t>	</a:t>
            </a:r>
            <a:r>
              <a:rPr spc="-15" dirty="0"/>
              <a:t>e</a:t>
            </a:r>
            <a:r>
              <a:rPr spc="-35" dirty="0"/>
              <a:t>v</a:t>
            </a:r>
            <a:r>
              <a:rPr spc="-5" dirty="0"/>
              <a:t>e</a:t>
            </a:r>
            <a:r>
              <a:rPr spc="-35" dirty="0"/>
              <a:t>n</a:t>
            </a:r>
            <a:r>
              <a:rPr spc="-5" dirty="0"/>
              <a:t>t</a:t>
            </a:r>
            <a:r>
              <a:rPr dirty="0"/>
              <a:t>	</a:t>
            </a:r>
            <a:r>
              <a:rPr spc="-5" dirty="0"/>
              <a:t>li</a:t>
            </a:r>
            <a:r>
              <a:rPr spc="-45" dirty="0"/>
              <a:t>s</a:t>
            </a:r>
            <a:r>
              <a:rPr dirty="0"/>
              <a:t>t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a</a:t>
            </a:r>
            <a:r>
              <a:rPr spc="-30" dirty="0"/>
              <a:t>r</a:t>
            </a:r>
            <a:r>
              <a:rPr spc="-5" dirty="0"/>
              <a:t>e  the</a:t>
            </a:r>
            <a:r>
              <a:rPr dirty="0"/>
              <a:t> </a:t>
            </a:r>
            <a:r>
              <a:rPr spc="-15" dirty="0"/>
              <a:t>most</a:t>
            </a:r>
            <a:r>
              <a:rPr spc="10" dirty="0"/>
              <a:t> </a:t>
            </a:r>
            <a:r>
              <a:rPr spc="-10" dirty="0"/>
              <a:t>common</a:t>
            </a:r>
            <a:r>
              <a:rPr spc="25" dirty="0"/>
              <a:t> </a:t>
            </a:r>
            <a:r>
              <a:rPr spc="-30" dirty="0"/>
              <a:t>ways</a:t>
            </a:r>
            <a:r>
              <a:rPr spc="-5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15" dirty="0"/>
              <a:t>represent</a:t>
            </a:r>
            <a:r>
              <a:rPr spc="20" dirty="0"/>
              <a:t> </a:t>
            </a:r>
            <a:r>
              <a:rPr spc="-10" dirty="0"/>
              <a:t>scope</a:t>
            </a:r>
            <a:r>
              <a:rPr spc="5" dirty="0"/>
              <a:t> </a:t>
            </a:r>
            <a:r>
              <a:rPr spc="-30" dirty="0"/>
              <a:t>visually.</a:t>
            </a:r>
          </a:p>
          <a:p>
            <a:pPr marL="377825" marR="6350" indent="-256540">
              <a:lnSpc>
                <a:spcPct val="150000"/>
              </a:lnSpc>
              <a:spcBef>
                <a:spcPts val="300"/>
              </a:spcBef>
            </a:pPr>
            <a:r>
              <a:rPr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pc="-5" dirty="0"/>
              <a:t>Identifying</a:t>
            </a:r>
            <a:r>
              <a:rPr spc="330" dirty="0"/>
              <a:t> </a:t>
            </a:r>
            <a:r>
              <a:rPr spc="-20" dirty="0"/>
              <a:t>affected</a:t>
            </a:r>
            <a:r>
              <a:rPr spc="320" dirty="0"/>
              <a:t> </a:t>
            </a:r>
            <a:r>
              <a:rPr spc="-5" dirty="0"/>
              <a:t>business</a:t>
            </a:r>
            <a:r>
              <a:rPr spc="355" dirty="0"/>
              <a:t> </a:t>
            </a:r>
            <a:r>
              <a:rPr spc="-10" dirty="0"/>
              <a:t>processes</a:t>
            </a:r>
            <a:r>
              <a:rPr spc="340" dirty="0"/>
              <a:t> </a:t>
            </a:r>
            <a:r>
              <a:rPr spc="-5" dirty="0"/>
              <a:t>also</a:t>
            </a:r>
            <a:r>
              <a:rPr spc="325" dirty="0"/>
              <a:t> </a:t>
            </a:r>
            <a:r>
              <a:rPr spc="-10" dirty="0"/>
              <a:t>can</a:t>
            </a:r>
            <a:r>
              <a:rPr spc="355" dirty="0"/>
              <a:t> </a:t>
            </a:r>
            <a:r>
              <a:rPr spc="-10" dirty="0"/>
              <a:t>help</a:t>
            </a:r>
            <a:r>
              <a:rPr spc="340" dirty="0"/>
              <a:t> </a:t>
            </a:r>
            <a:r>
              <a:rPr spc="-15" dirty="0"/>
              <a:t>define</a:t>
            </a:r>
            <a:r>
              <a:rPr spc="330" dirty="0"/>
              <a:t> </a:t>
            </a:r>
            <a:r>
              <a:rPr spc="-5" dirty="0"/>
              <a:t>the</a:t>
            </a:r>
            <a:r>
              <a:rPr spc="340" dirty="0"/>
              <a:t> </a:t>
            </a:r>
            <a:r>
              <a:rPr spc="-10" dirty="0"/>
              <a:t>scope </a:t>
            </a:r>
            <a:r>
              <a:rPr spc="-615" dirty="0"/>
              <a:t> </a:t>
            </a:r>
            <a:r>
              <a:rPr spc="-30" dirty="0"/>
              <a:t>boundary.</a:t>
            </a:r>
          </a:p>
          <a:p>
            <a:pPr marL="377825" marR="5080" indent="-256540">
              <a:lnSpc>
                <a:spcPct val="150000"/>
              </a:lnSpc>
              <a:spcBef>
                <a:spcPts val="305"/>
              </a:spcBef>
              <a:tabLst>
                <a:tab pos="1809750" algn="l"/>
                <a:tab pos="3251835" algn="l"/>
                <a:tab pos="4911090" algn="l"/>
                <a:tab pos="6485890" algn="l"/>
                <a:tab pos="8004175" algn="l"/>
              </a:tabLst>
            </a:pPr>
            <a:r>
              <a:rPr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pc="254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pc="-5" dirty="0"/>
              <a:t>Use</a:t>
            </a:r>
            <a:r>
              <a:rPr spc="375" dirty="0"/>
              <a:t> </a:t>
            </a:r>
            <a:r>
              <a:rPr spc="-10" dirty="0"/>
              <a:t>case	</a:t>
            </a:r>
            <a:r>
              <a:rPr spc="-15" dirty="0"/>
              <a:t>diagrams	</a:t>
            </a:r>
            <a:r>
              <a:rPr spc="-10" dirty="0"/>
              <a:t>can</a:t>
            </a:r>
            <a:r>
              <a:rPr spc="380" dirty="0"/>
              <a:t> </a:t>
            </a:r>
            <a:r>
              <a:rPr spc="-10" dirty="0"/>
              <a:t>depict	the</a:t>
            </a:r>
            <a:r>
              <a:rPr spc="375" dirty="0"/>
              <a:t> </a:t>
            </a:r>
            <a:r>
              <a:rPr spc="-10" dirty="0"/>
              <a:t>scope	</a:t>
            </a:r>
            <a:r>
              <a:rPr spc="-5" dirty="0"/>
              <a:t>boundary	</a:t>
            </a:r>
            <a:r>
              <a:rPr spc="-10" dirty="0"/>
              <a:t>between</a:t>
            </a:r>
            <a:r>
              <a:rPr spc="330" dirty="0"/>
              <a:t> </a:t>
            </a:r>
            <a:r>
              <a:rPr spc="-10" dirty="0"/>
              <a:t>use</a:t>
            </a:r>
            <a:r>
              <a:rPr spc="335" dirty="0"/>
              <a:t> </a:t>
            </a:r>
            <a:r>
              <a:rPr spc="-10" dirty="0"/>
              <a:t>cases </a:t>
            </a:r>
            <a:r>
              <a:rPr spc="-61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5" dirty="0"/>
              <a:t>actors.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3620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Context</a:t>
            </a:r>
            <a:r>
              <a:rPr spc="-30" dirty="0"/>
              <a:t> </a:t>
            </a:r>
            <a:r>
              <a:rPr spc="-2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7370" cy="394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8255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description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establishes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boundary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connections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between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you’re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developing.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98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54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455F51"/>
                </a:solidFill>
                <a:latin typeface="Calibri"/>
                <a:cs typeface="Calibri"/>
              </a:rPr>
              <a:t>context</a:t>
            </a:r>
            <a:r>
              <a:rPr sz="2800" i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diagram</a:t>
            </a:r>
            <a:r>
              <a:rPr sz="2800" i="1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visually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illustrates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boundary.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identifies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external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entities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(also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called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terminators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)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outside the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interface to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some </a:t>
            </a:r>
            <a:r>
              <a:rPr sz="2800" spc="-75" dirty="0">
                <a:solidFill>
                  <a:srgbClr val="455F51"/>
                </a:solidFill>
                <a:latin typeface="Calibri"/>
                <a:cs typeface="Calibri"/>
              </a:rPr>
              <a:t>way,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well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data,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control,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material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flows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between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terminators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3661"/>
            <a:ext cx="8458200" cy="62831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0" y="6201118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 smtClean="0">
                <a:latin typeface="TimesNewRomanPS-BoldMT"/>
              </a:rPr>
              <a:t>Figure 2.5 </a:t>
            </a:r>
            <a:r>
              <a:rPr lang="en-US" sz="1800" b="0" i="1" u="none" strike="noStrike" baseline="0" dirty="0" smtClean="0">
                <a:latin typeface="TimesNewRomanPS-ItalicMT"/>
              </a:rPr>
              <a:t>A context diagram shows the immediate environment of the</a:t>
            </a:r>
          </a:p>
          <a:p>
            <a:pPr algn="l"/>
            <a:r>
              <a:rPr lang="en-US" sz="1800" b="0" i="1" u="none" strike="noStrike" baseline="0" dirty="0" smtClean="0">
                <a:latin typeface="TimesNewRomanPS-ItalicMT"/>
              </a:rPr>
              <a:t>restaurant’s new online ordering site</a:t>
            </a:r>
            <a:r>
              <a:rPr lang="en-US" sz="1800" b="0" i="0" u="none" strike="noStrike" baseline="0" dirty="0" smtClean="0">
                <a:latin typeface="TimesNewRomanPS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12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244" y="513588"/>
            <a:ext cx="8202168" cy="61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3268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5" dirty="0">
                <a:latin typeface="Calibri"/>
                <a:cs typeface="Calibri"/>
              </a:rPr>
              <a:t>Ecosystem </a:t>
            </a:r>
            <a:r>
              <a:rPr b="1" spc="-10" dirty="0">
                <a:latin typeface="Calibri"/>
                <a:cs typeface="Calibri"/>
              </a:rPr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60218"/>
            <a:ext cx="10706100" cy="3942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 </a:t>
            </a:r>
            <a:r>
              <a:rPr sz="2800" i="1" spc="-20" dirty="0">
                <a:solidFill>
                  <a:srgbClr val="455F51"/>
                </a:solidFill>
                <a:latin typeface="Calibri"/>
                <a:cs typeface="Calibri"/>
              </a:rPr>
              <a:t>ecosystem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map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shows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all of the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systems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related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interest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interact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one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another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nature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those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interactions.</a:t>
            </a:r>
            <a:endParaRPr sz="2800">
              <a:latin typeface="Calibri"/>
              <a:cs typeface="Calibri"/>
            </a:endParaRPr>
          </a:p>
          <a:p>
            <a:pPr marL="268605" marR="6350" indent="-256540" algn="just">
              <a:lnSpc>
                <a:spcPct val="10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ecosystem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map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represents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scope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showing all the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interconnect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therefore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might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need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modified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accommodate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your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new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Ecosystem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maps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differ from context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diagrams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they show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other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have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relationship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with the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system you’re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working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on,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including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those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without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direct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interfaces.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91" y="1127202"/>
            <a:ext cx="8512936" cy="50095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6211669"/>
            <a:ext cx="7649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 smtClean="0">
                <a:latin typeface="TimesNewRomanPS-BoldMT"/>
              </a:rPr>
              <a:t>Figure 2.6 </a:t>
            </a:r>
            <a:r>
              <a:rPr lang="en-US" sz="1800" b="0" i="1" u="none" strike="noStrike" baseline="0" dirty="0" smtClean="0">
                <a:latin typeface="TimesNewRomanPS-ItalicMT"/>
              </a:rPr>
              <a:t>An ecosystem map shows how the restaurant’s current and</a:t>
            </a:r>
          </a:p>
          <a:p>
            <a:pPr algn="l"/>
            <a:r>
              <a:rPr lang="en-US" sz="1800" b="0" i="1" u="none" strike="noStrike" baseline="0" dirty="0" smtClean="0">
                <a:latin typeface="TimesNewRomanPS-ItalicMT"/>
              </a:rPr>
              <a:t>future systems are interconnected</a:t>
            </a:r>
            <a:r>
              <a:rPr lang="en-US" sz="1800" b="0" i="0" u="none" strike="noStrike" baseline="0" dirty="0" smtClean="0">
                <a:latin typeface="TimesNewRomanPS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9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303" y="612648"/>
            <a:ext cx="8836152" cy="610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2606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Calibri"/>
                <a:cs typeface="Calibri"/>
              </a:rPr>
              <a:t>Feature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17547"/>
            <a:ext cx="10707370" cy="40233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8605" marR="5080" indent="-256540" algn="just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feature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tree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visual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depiction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the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product’s features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organized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logical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groups, hierarchically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subdividing each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feature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into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further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levels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of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detail.</a:t>
            </a:r>
            <a:endParaRPr sz="2800">
              <a:latin typeface="Calibri"/>
              <a:cs typeface="Calibri"/>
            </a:endParaRPr>
          </a:p>
          <a:p>
            <a:pPr marL="268605" marR="5715" indent="-256540" algn="just">
              <a:lnSpc>
                <a:spcPts val="3020"/>
              </a:lnSpc>
              <a:spcBef>
                <a:spcPts val="31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feature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tree provides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concise view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all of the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features</a:t>
            </a:r>
            <a:r>
              <a:rPr sz="2800" spc="5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planned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8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project,</a:t>
            </a:r>
            <a:r>
              <a:rPr sz="28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making</a:t>
            </a:r>
            <a:r>
              <a:rPr sz="28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8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ideal</a:t>
            </a:r>
            <a:r>
              <a:rPr sz="28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model</a:t>
            </a:r>
            <a:r>
              <a:rPr sz="2800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show</a:t>
            </a:r>
            <a:r>
              <a:rPr sz="28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executives</a:t>
            </a:r>
            <a:r>
              <a:rPr sz="28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who</a:t>
            </a:r>
            <a:r>
              <a:rPr sz="28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want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quick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glance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at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scope.</a:t>
            </a:r>
            <a:endParaRPr sz="2800">
              <a:latin typeface="Calibri"/>
              <a:cs typeface="Calibri"/>
            </a:endParaRPr>
          </a:p>
          <a:p>
            <a:pPr marL="268605" marR="8255" indent="-256540" algn="just">
              <a:lnSpc>
                <a:spcPts val="3030"/>
              </a:lnSpc>
              <a:spcBef>
                <a:spcPts val="30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feature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tree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show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up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three levels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features,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commonly called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level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1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(L1),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level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2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(L2),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level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3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(L3).</a:t>
            </a:r>
            <a:endParaRPr sz="2800">
              <a:latin typeface="Calibri"/>
              <a:cs typeface="Calibri"/>
            </a:endParaRPr>
          </a:p>
          <a:p>
            <a:pPr marL="268605" marR="8890" indent="-256540" algn="just">
              <a:lnSpc>
                <a:spcPts val="302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L2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features are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sub-features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L1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features,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L3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features are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sub-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features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L2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features.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442" y="935210"/>
            <a:ext cx="10008217" cy="5729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931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0" dirty="0">
                <a:latin typeface="Calibri"/>
                <a:cs typeface="Calibri"/>
              </a:rPr>
              <a:t>Event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60218"/>
            <a:ext cx="10706100" cy="3942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event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list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identifies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external events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could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trigger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behavior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268605" marR="5715" indent="-256540" algn="just">
              <a:lnSpc>
                <a:spcPct val="10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event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list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depicts the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scope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boundary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naming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possible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events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triggered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by users,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time-triggered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(temporal)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events,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signal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events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received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from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external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components,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such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hardware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devices.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event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list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only names the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events;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functional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800" spc="3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how</a:t>
            </a:r>
            <a:r>
              <a:rPr sz="2800" spc="3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3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8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responds</a:t>
            </a:r>
            <a:r>
              <a:rPr sz="2800" spc="3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3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events</a:t>
            </a:r>
            <a:r>
              <a:rPr sz="2800" spc="3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would</a:t>
            </a:r>
            <a:r>
              <a:rPr sz="2800" spc="3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800" spc="3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detailed</a:t>
            </a:r>
            <a:r>
              <a:rPr sz="280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SRS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using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event-response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tables.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797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Defining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Business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10536"/>
            <a:ext cx="10708005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40000"/>
              </a:lnSpc>
              <a:spcBef>
                <a:spcPts val="1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“Business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requirements” 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refers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set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information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that, in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aggregate,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describes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need that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leads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one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more projects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deliver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solution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desired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ultimate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outcomes.</a:t>
            </a:r>
            <a:endParaRPr sz="26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4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opportunities,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objectives,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success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metrics,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vision 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statement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make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up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600">
              <a:latin typeface="Calibri"/>
              <a:cs typeface="Calibri"/>
            </a:endParaRPr>
          </a:p>
          <a:p>
            <a:pPr marL="268605" marR="5715" indent="-256540" algn="just">
              <a:lnSpc>
                <a:spcPct val="14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provide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reference for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making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decisions about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proposed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enhancements.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8814" y="1597442"/>
            <a:ext cx="7923379" cy="4503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1231106"/>
          </a:xfrm>
        </p:spPr>
        <p:txBody>
          <a:bodyPr/>
          <a:lstStyle/>
          <a:p>
            <a:r>
              <a:rPr lang="en-US" dirty="0"/>
              <a:t>3. Business context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30" y="1927613"/>
            <a:ext cx="10815066" cy="4862870"/>
          </a:xfrm>
        </p:spPr>
        <p:txBody>
          <a:bodyPr/>
          <a:lstStyle/>
          <a:p>
            <a:r>
              <a:rPr lang="en-US" dirty="0" smtClean="0"/>
              <a:t>3.1 </a:t>
            </a:r>
            <a:r>
              <a:rPr lang="en-US" dirty="0"/>
              <a:t>Stakeholder </a:t>
            </a:r>
            <a:r>
              <a:rPr lang="en-US" dirty="0" smtClean="0"/>
              <a:t>profiles</a:t>
            </a:r>
          </a:p>
          <a:p>
            <a:r>
              <a:rPr lang="en-US" dirty="0" smtClean="0"/>
              <a:t>	</a:t>
            </a:r>
            <a:r>
              <a:rPr lang="en-US" sz="2000" dirty="0" smtClean="0"/>
              <a:t>Each stakeholder </a:t>
            </a:r>
            <a:r>
              <a:rPr lang="en-US" sz="2000" dirty="0"/>
              <a:t>profile should include the following information:</a:t>
            </a:r>
          </a:p>
          <a:p>
            <a:r>
              <a:rPr lang="en-US" sz="2000" dirty="0" smtClean="0"/>
              <a:t>	■ </a:t>
            </a:r>
            <a:r>
              <a:rPr lang="en-US" sz="2000" dirty="0"/>
              <a:t>The major value or benefit that the stakeholder will receive </a:t>
            </a:r>
            <a:r>
              <a:rPr lang="en-US" sz="2000" dirty="0" smtClean="0"/>
              <a:t>from the </a:t>
            </a:r>
            <a:r>
              <a:rPr lang="en-US" sz="2000" dirty="0"/>
              <a:t>product. </a:t>
            </a:r>
            <a:r>
              <a:rPr lang="en-US" sz="2000" dirty="0" smtClean="0"/>
              <a:t>Stakeholder 	    value </a:t>
            </a:r>
            <a:r>
              <a:rPr lang="en-US" sz="2000" dirty="0"/>
              <a:t>could be defined in terms of:</a:t>
            </a:r>
          </a:p>
          <a:p>
            <a:r>
              <a:rPr lang="en-US" sz="2000" dirty="0" smtClean="0"/>
              <a:t>		• </a:t>
            </a:r>
            <a:r>
              <a:rPr lang="en-US" sz="1800" dirty="0"/>
              <a:t>Improved productivity</a:t>
            </a:r>
            <a:r>
              <a:rPr lang="en-US" sz="1800" dirty="0" smtClean="0"/>
              <a:t>.</a:t>
            </a:r>
          </a:p>
          <a:p>
            <a:pPr marL="1828800" lvl="8"/>
            <a:r>
              <a:rPr lang="en-US" dirty="0">
                <a:solidFill>
                  <a:srgbClr val="455F51"/>
                </a:solidFill>
                <a:latin typeface="Calibri"/>
                <a:cs typeface="Calibri"/>
              </a:rPr>
              <a:t>• Reduced rework and waste.</a:t>
            </a:r>
          </a:p>
          <a:p>
            <a:pPr marL="1828800" lvl="8"/>
            <a:r>
              <a:rPr lang="en-US" dirty="0">
                <a:solidFill>
                  <a:srgbClr val="455F51"/>
                </a:solidFill>
                <a:latin typeface="Calibri"/>
                <a:cs typeface="Calibri"/>
              </a:rPr>
              <a:t>• Cost savings.</a:t>
            </a:r>
          </a:p>
          <a:p>
            <a:pPr marL="1828800" lvl="8"/>
            <a:r>
              <a:rPr lang="en-US" dirty="0">
                <a:solidFill>
                  <a:srgbClr val="455F51"/>
                </a:solidFill>
                <a:latin typeface="Calibri"/>
                <a:cs typeface="Calibri"/>
              </a:rPr>
              <a:t>• Streamlined business processes.</a:t>
            </a:r>
          </a:p>
          <a:p>
            <a:pPr marL="1828800" lvl="8"/>
            <a:r>
              <a:rPr lang="en-US" dirty="0">
                <a:solidFill>
                  <a:srgbClr val="455F51"/>
                </a:solidFill>
                <a:latin typeface="Calibri"/>
                <a:cs typeface="Calibri"/>
              </a:rPr>
              <a:t>• Automation of previously manual tasks.</a:t>
            </a:r>
          </a:p>
          <a:p>
            <a:pPr marL="1828800" lvl="8"/>
            <a:r>
              <a:rPr lang="en-US" dirty="0">
                <a:solidFill>
                  <a:srgbClr val="455F51"/>
                </a:solidFill>
                <a:latin typeface="Calibri"/>
                <a:cs typeface="Calibri"/>
              </a:rPr>
              <a:t>• Ability to perform entirely new tasks.</a:t>
            </a:r>
          </a:p>
          <a:p>
            <a:pPr marL="1828800" lvl="8"/>
            <a:r>
              <a:rPr lang="en-US" dirty="0">
                <a:solidFill>
                  <a:srgbClr val="455F51"/>
                </a:solidFill>
                <a:latin typeface="Calibri"/>
                <a:cs typeface="Calibri"/>
              </a:rPr>
              <a:t>• Compliance with pertinent standards or regulations.</a:t>
            </a:r>
          </a:p>
          <a:p>
            <a:pPr marL="1828800" lvl="8"/>
            <a:r>
              <a:rPr lang="en-US" dirty="0" smtClean="0">
                <a:solidFill>
                  <a:srgbClr val="455F51"/>
                </a:solidFill>
                <a:latin typeface="Calibri"/>
                <a:cs typeface="Calibri"/>
              </a:rPr>
              <a:t>• </a:t>
            </a:r>
            <a:r>
              <a:rPr lang="en-US" dirty="0">
                <a:solidFill>
                  <a:srgbClr val="455F51"/>
                </a:solidFill>
                <a:latin typeface="Calibri"/>
                <a:cs typeface="Calibri"/>
              </a:rPr>
              <a:t>Improved usability compared to current products.</a:t>
            </a:r>
            <a:endParaRPr lang="en-US" sz="2000" dirty="0">
              <a:solidFill>
                <a:srgbClr val="455F51"/>
              </a:solidFill>
              <a:latin typeface="Calibri"/>
              <a:cs typeface="Calibri"/>
            </a:endParaRPr>
          </a:p>
          <a:p>
            <a:pPr marL="0" lvl="4"/>
            <a:r>
              <a:rPr lang="en-US" sz="2000" dirty="0" smtClean="0">
                <a:solidFill>
                  <a:srgbClr val="455F51"/>
                </a:solidFill>
                <a:latin typeface="Calibri"/>
                <a:cs typeface="Calibri"/>
              </a:rPr>
              <a:t>	■ </a:t>
            </a:r>
            <a:r>
              <a:rPr lang="en-US" sz="2000" dirty="0">
                <a:solidFill>
                  <a:srgbClr val="455F51"/>
                </a:solidFill>
                <a:latin typeface="Calibri"/>
                <a:cs typeface="Calibri"/>
              </a:rPr>
              <a:t>Their likely attitudes toward the product.</a:t>
            </a:r>
          </a:p>
          <a:p>
            <a:pPr marL="0" lvl="4"/>
            <a:r>
              <a:rPr lang="en-US" sz="2000" dirty="0" smtClean="0">
                <a:solidFill>
                  <a:srgbClr val="455F51"/>
                </a:solidFill>
                <a:latin typeface="Calibri"/>
                <a:cs typeface="Calibri"/>
              </a:rPr>
              <a:t>	■ </a:t>
            </a:r>
            <a:r>
              <a:rPr lang="en-US" sz="2000" dirty="0">
                <a:solidFill>
                  <a:srgbClr val="455F51"/>
                </a:solidFill>
                <a:latin typeface="Calibri"/>
                <a:cs typeface="Calibri"/>
              </a:rPr>
              <a:t>Major features and characteristics of interest.</a:t>
            </a:r>
          </a:p>
          <a:p>
            <a:pPr marL="0" lvl="4"/>
            <a:r>
              <a:rPr lang="en-US" sz="2000" dirty="0" smtClean="0">
                <a:solidFill>
                  <a:srgbClr val="455F51"/>
                </a:solidFill>
                <a:latin typeface="Calibri"/>
                <a:cs typeface="Calibri"/>
              </a:rPr>
              <a:t>	■ </a:t>
            </a:r>
            <a:r>
              <a:rPr lang="en-US" sz="2000" dirty="0">
                <a:solidFill>
                  <a:srgbClr val="455F51"/>
                </a:solidFill>
                <a:latin typeface="Calibri"/>
                <a:cs typeface="Calibri"/>
              </a:rPr>
              <a:t>Any known constraints that must be accommodated.</a:t>
            </a:r>
          </a:p>
        </p:txBody>
      </p:sp>
    </p:spTree>
    <p:extLst>
      <p:ext uri="{BB962C8B-B14F-4D97-AF65-F5344CB8AC3E}">
        <p14:creationId xmlns:p14="http://schemas.microsoft.com/office/powerpoint/2010/main" val="15757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priorities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6" y="2194077"/>
            <a:ext cx="10815066" cy="3693319"/>
          </a:xfrm>
        </p:spPr>
        <p:txBody>
          <a:bodyPr/>
          <a:lstStyle/>
          <a:p>
            <a:r>
              <a:rPr lang="en-US" dirty="0"/>
              <a:t>The project manager’s challenge is to adjust the degrees of freedom to achieve the </a:t>
            </a:r>
            <a:r>
              <a:rPr lang="en-US" dirty="0" smtClean="0"/>
              <a:t>project’s success </a:t>
            </a:r>
            <a:r>
              <a:rPr lang="en-US" dirty="0"/>
              <a:t>drivers within the limits imposed by the constraints. Suppose marketing suddenly </a:t>
            </a:r>
            <a:r>
              <a:rPr lang="en-US" dirty="0" smtClean="0"/>
              <a:t>demands that </a:t>
            </a:r>
            <a:r>
              <a:rPr lang="en-US" dirty="0"/>
              <a:t>you release the product one month earlier than scheduled. How do you respond? Do you:</a:t>
            </a:r>
          </a:p>
          <a:p>
            <a:r>
              <a:rPr lang="en-US" dirty="0" smtClean="0"/>
              <a:t>	</a:t>
            </a:r>
            <a:r>
              <a:rPr lang="en-US" sz="2400" dirty="0" smtClean="0"/>
              <a:t>■ </a:t>
            </a:r>
            <a:r>
              <a:rPr lang="en-US" sz="2400" dirty="0"/>
              <a:t>Defer certain requirements to a later release?</a:t>
            </a:r>
          </a:p>
          <a:p>
            <a:r>
              <a:rPr lang="en-US" sz="2400" dirty="0" smtClean="0"/>
              <a:t>	■ </a:t>
            </a:r>
            <a:r>
              <a:rPr lang="en-US" sz="2400" dirty="0"/>
              <a:t>Shorten the planned system test cycle?</a:t>
            </a:r>
          </a:p>
          <a:p>
            <a:r>
              <a:rPr lang="en-US" sz="2400" dirty="0" smtClean="0"/>
              <a:t>	■ </a:t>
            </a:r>
            <a:r>
              <a:rPr lang="en-US" sz="2400" dirty="0"/>
              <a:t>Demand overtime from your staff or hire contractors to </a:t>
            </a:r>
            <a:r>
              <a:rPr lang="en-US" sz="2400" dirty="0" smtClean="0"/>
              <a:t>	accelerate 	  	   development</a:t>
            </a:r>
            <a:r>
              <a:rPr lang="en-US" sz="2400" dirty="0"/>
              <a:t>?</a:t>
            </a:r>
          </a:p>
          <a:p>
            <a:r>
              <a:rPr lang="en-US" sz="2400" dirty="0" smtClean="0"/>
              <a:t>	■ </a:t>
            </a:r>
            <a:r>
              <a:rPr lang="en-US" sz="2400" dirty="0"/>
              <a:t>Shift resources from other projects to help out?</a:t>
            </a:r>
          </a:p>
        </p:txBody>
      </p:sp>
    </p:spTree>
    <p:extLst>
      <p:ext uri="{BB962C8B-B14F-4D97-AF65-F5344CB8AC3E}">
        <p14:creationId xmlns:p14="http://schemas.microsoft.com/office/powerpoint/2010/main" val="39004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98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</a:t>
            </a:r>
            <a:r>
              <a:rPr spc="5"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059" y="2274846"/>
            <a:ext cx="6104890" cy="205422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355600" algn="l"/>
              </a:tabLst>
            </a:pPr>
            <a:r>
              <a:rPr sz="2800" spc="-5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Establishing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98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Defining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61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Vision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615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representation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techniques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37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Identifying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desired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business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10536"/>
            <a:ext cx="10707370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715" indent="-256540" algn="just">
              <a:lnSpc>
                <a:spcPct val="140000"/>
              </a:lnSpc>
              <a:spcBef>
                <a:spcPts val="1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set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context </a:t>
            </a:r>
            <a:r>
              <a:rPr sz="2600" spc="-75" dirty="0">
                <a:solidFill>
                  <a:srgbClr val="455F51"/>
                </a:solidFill>
                <a:latin typeface="Calibri"/>
                <a:cs typeface="Calibri"/>
              </a:rPr>
              <a:t>for,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enable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measurement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60" dirty="0">
                <a:solidFill>
                  <a:srgbClr val="455F51"/>
                </a:solidFill>
                <a:latin typeface="Calibri"/>
                <a:cs typeface="Calibri"/>
              </a:rPr>
              <a:t>of,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benefits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hopes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achieve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undertaking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project.</a:t>
            </a:r>
            <a:endParaRPr sz="2600">
              <a:latin typeface="Calibri"/>
              <a:cs typeface="Calibri"/>
            </a:endParaRPr>
          </a:p>
          <a:p>
            <a:pPr marL="268605" marR="6985" indent="-256540" algn="just">
              <a:lnSpc>
                <a:spcPct val="14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Organizations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should not initiate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any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without a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clear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understanding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value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it will add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business.</a:t>
            </a:r>
            <a:endParaRPr sz="26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4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Set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measurable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targets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objectives,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define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success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metrics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allow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you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measure whether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you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track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meet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those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objectives.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4535" y="2771775"/>
            <a:ext cx="6774815" cy="471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880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Product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vision and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project scope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256540">
              <a:lnSpc>
                <a:spcPct val="150000"/>
              </a:lnSpc>
              <a:spcBef>
                <a:spcPts val="100"/>
              </a:spcBef>
            </a:pPr>
            <a:r>
              <a:rPr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pc="25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pc="-50" dirty="0"/>
              <a:t>Two</a:t>
            </a:r>
            <a:r>
              <a:rPr spc="145" dirty="0"/>
              <a:t> </a:t>
            </a:r>
            <a:r>
              <a:rPr spc="-20" dirty="0"/>
              <a:t>core</a:t>
            </a:r>
            <a:r>
              <a:rPr spc="145" dirty="0"/>
              <a:t> </a:t>
            </a:r>
            <a:r>
              <a:rPr spc="-10" dirty="0"/>
              <a:t>elements</a:t>
            </a:r>
            <a:r>
              <a:rPr spc="160" dirty="0"/>
              <a:t> </a:t>
            </a:r>
            <a:r>
              <a:rPr spc="-5" dirty="0"/>
              <a:t>of</a:t>
            </a:r>
            <a:r>
              <a:rPr spc="140" dirty="0"/>
              <a:t> </a:t>
            </a:r>
            <a:r>
              <a:rPr spc="-5" dirty="0"/>
              <a:t>the</a:t>
            </a:r>
            <a:r>
              <a:rPr spc="150" dirty="0"/>
              <a:t> </a:t>
            </a:r>
            <a:r>
              <a:rPr spc="-5" dirty="0"/>
              <a:t>business</a:t>
            </a:r>
            <a:r>
              <a:rPr spc="155" dirty="0"/>
              <a:t> </a:t>
            </a:r>
            <a:r>
              <a:rPr spc="-15" dirty="0"/>
              <a:t>requirements</a:t>
            </a:r>
            <a:r>
              <a:rPr spc="140" dirty="0"/>
              <a:t> </a:t>
            </a:r>
            <a:r>
              <a:rPr spc="-15" dirty="0"/>
              <a:t>are</a:t>
            </a:r>
            <a:r>
              <a:rPr spc="145" dirty="0"/>
              <a:t> </a:t>
            </a:r>
            <a:r>
              <a:rPr spc="-5" dirty="0"/>
              <a:t>the</a:t>
            </a:r>
            <a:r>
              <a:rPr spc="145" dirty="0"/>
              <a:t> </a:t>
            </a:r>
            <a:r>
              <a:rPr spc="-5" dirty="0"/>
              <a:t>vision</a:t>
            </a:r>
            <a:r>
              <a:rPr spc="145" dirty="0"/>
              <a:t> </a:t>
            </a:r>
            <a:r>
              <a:rPr spc="-5" dirty="0"/>
              <a:t>and</a:t>
            </a:r>
            <a:r>
              <a:rPr spc="150" dirty="0"/>
              <a:t> </a:t>
            </a:r>
            <a:r>
              <a:rPr spc="-5" dirty="0"/>
              <a:t>the </a:t>
            </a:r>
            <a:r>
              <a:rPr spc="-620" dirty="0"/>
              <a:t> </a:t>
            </a:r>
            <a:r>
              <a:rPr spc="-10" dirty="0"/>
              <a:t>scope.</a:t>
            </a:r>
          </a:p>
          <a:p>
            <a:pPr marL="377825" marR="5715" indent="-256540">
              <a:lnSpc>
                <a:spcPct val="150000"/>
              </a:lnSpc>
              <a:spcBef>
                <a:spcPts val="300"/>
              </a:spcBef>
            </a:pPr>
            <a:r>
              <a:rPr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pc="-10" dirty="0"/>
              <a:t>The</a:t>
            </a:r>
            <a:r>
              <a:rPr spc="225" dirty="0"/>
              <a:t> </a:t>
            </a:r>
            <a:r>
              <a:rPr i="1" spc="-5" dirty="0">
                <a:latin typeface="Calibri"/>
                <a:cs typeface="Calibri"/>
              </a:rPr>
              <a:t>product</a:t>
            </a:r>
            <a:r>
              <a:rPr i="1" spc="21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vision</a:t>
            </a:r>
            <a:r>
              <a:rPr i="1" spc="235" dirty="0">
                <a:latin typeface="Calibri"/>
                <a:cs typeface="Calibri"/>
              </a:rPr>
              <a:t> </a:t>
            </a:r>
            <a:r>
              <a:rPr spc="-5" dirty="0"/>
              <a:t>describes</a:t>
            </a:r>
            <a:r>
              <a:rPr spc="220" dirty="0"/>
              <a:t> </a:t>
            </a:r>
            <a:r>
              <a:rPr spc="-5" dirty="0"/>
              <a:t>the</a:t>
            </a:r>
            <a:r>
              <a:rPr spc="225" dirty="0"/>
              <a:t> </a:t>
            </a:r>
            <a:r>
              <a:rPr spc="-15" dirty="0"/>
              <a:t>ultimate</a:t>
            </a:r>
            <a:r>
              <a:rPr spc="225" dirty="0"/>
              <a:t> </a:t>
            </a:r>
            <a:r>
              <a:rPr spc="-15" dirty="0"/>
              <a:t>product</a:t>
            </a:r>
            <a:r>
              <a:rPr spc="245" dirty="0"/>
              <a:t> </a:t>
            </a:r>
            <a:r>
              <a:rPr spc="-10" dirty="0"/>
              <a:t>that</a:t>
            </a:r>
            <a:r>
              <a:rPr spc="215" dirty="0"/>
              <a:t> </a:t>
            </a:r>
            <a:r>
              <a:rPr spc="-5" dirty="0"/>
              <a:t>will</a:t>
            </a:r>
            <a:r>
              <a:rPr spc="215" dirty="0"/>
              <a:t> </a:t>
            </a:r>
            <a:r>
              <a:rPr spc="-10" dirty="0"/>
              <a:t>achieve</a:t>
            </a:r>
            <a:r>
              <a:rPr spc="225" dirty="0"/>
              <a:t> </a:t>
            </a:r>
            <a:r>
              <a:rPr spc="-5" dirty="0"/>
              <a:t>the </a:t>
            </a:r>
            <a:r>
              <a:rPr spc="-620" dirty="0"/>
              <a:t> </a:t>
            </a:r>
            <a:r>
              <a:rPr spc="-10" dirty="0"/>
              <a:t>business</a:t>
            </a:r>
            <a:r>
              <a:rPr spc="50" dirty="0"/>
              <a:t> </a:t>
            </a:r>
            <a:r>
              <a:rPr spc="-10" dirty="0"/>
              <a:t>objectives.</a:t>
            </a:r>
          </a:p>
          <a:p>
            <a:pPr marL="377825" marR="6985" indent="-256540">
              <a:lnSpc>
                <a:spcPct val="150000"/>
              </a:lnSpc>
              <a:spcBef>
                <a:spcPts val="305"/>
              </a:spcBef>
              <a:tabLst>
                <a:tab pos="1128395" algn="l"/>
                <a:tab pos="2432685" algn="l"/>
                <a:tab pos="3394710" algn="l"/>
                <a:tab pos="4339590" algn="l"/>
                <a:tab pos="4818380" algn="l"/>
                <a:tab pos="5469255" algn="l"/>
                <a:tab pos="6993255" algn="l"/>
                <a:tab pos="8329930" algn="l"/>
                <a:tab pos="8910955" algn="l"/>
                <a:tab pos="9563100" algn="l"/>
              </a:tabLst>
            </a:pPr>
            <a:r>
              <a:rPr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pc="-10" dirty="0"/>
              <a:t>Thi</a:t>
            </a:r>
            <a:r>
              <a:rPr spc="-5" dirty="0"/>
              <a:t>s</a:t>
            </a:r>
            <a:r>
              <a:rPr dirty="0"/>
              <a:t>	</a:t>
            </a:r>
            <a:r>
              <a:rPr spc="-10" dirty="0"/>
              <a:t>p</a:t>
            </a:r>
            <a:r>
              <a:rPr spc="-65" dirty="0"/>
              <a:t>r</a:t>
            </a:r>
            <a:r>
              <a:rPr spc="5" dirty="0"/>
              <a:t>o</a:t>
            </a:r>
            <a:r>
              <a:rPr spc="-10" dirty="0"/>
              <a:t>du</a:t>
            </a:r>
            <a:r>
              <a:rPr spc="-5" dirty="0"/>
              <a:t>ct</a:t>
            </a:r>
            <a:r>
              <a:rPr dirty="0"/>
              <a:t>	</a:t>
            </a:r>
            <a:r>
              <a:rPr spc="-25" dirty="0"/>
              <a:t>c</a:t>
            </a:r>
            <a:r>
              <a:rPr spc="5" dirty="0"/>
              <a:t>o</a:t>
            </a:r>
            <a:r>
              <a:rPr spc="-10" dirty="0"/>
              <a:t>ul</a:t>
            </a:r>
            <a:r>
              <a:rPr spc="-5" dirty="0"/>
              <a:t>d</a:t>
            </a:r>
            <a:r>
              <a:rPr dirty="0"/>
              <a:t>	</a:t>
            </a:r>
            <a:r>
              <a:rPr spc="-10" dirty="0"/>
              <a:t>se</a:t>
            </a:r>
            <a:r>
              <a:rPr spc="10" dirty="0"/>
              <a:t>r</a:t>
            </a:r>
            <a:r>
              <a:rPr spc="-35" dirty="0"/>
              <a:t>v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as</a:t>
            </a:r>
            <a:r>
              <a:rPr dirty="0"/>
              <a:t>	</a:t>
            </a:r>
            <a:r>
              <a:rPr spc="-10" dirty="0"/>
              <a:t>th</a:t>
            </a:r>
            <a:r>
              <a:rPr spc="-5" dirty="0"/>
              <a:t>e</a:t>
            </a:r>
            <a:r>
              <a:rPr dirty="0"/>
              <a:t>	</a:t>
            </a:r>
            <a:r>
              <a:rPr spc="-25"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</a:t>
            </a:r>
            <a:r>
              <a:rPr spc="-20" dirty="0"/>
              <a:t>l</a:t>
            </a:r>
            <a:r>
              <a:rPr spc="-15" dirty="0"/>
              <a:t>e</a:t>
            </a:r>
            <a:r>
              <a:rPr spc="-35" dirty="0"/>
              <a:t>t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solutio</a:t>
            </a:r>
            <a:r>
              <a:rPr spc="-5" dirty="0"/>
              <a:t>n</a:t>
            </a:r>
            <a:r>
              <a:rPr dirty="0"/>
              <a:t>	</a:t>
            </a:r>
            <a:r>
              <a:rPr spc="-70" dirty="0"/>
              <a:t>f</a:t>
            </a:r>
            <a:r>
              <a:rPr spc="-10" dirty="0"/>
              <a:t>o</a:t>
            </a:r>
            <a:r>
              <a:rPr spc="-5" dirty="0"/>
              <a:t>r</a:t>
            </a:r>
            <a:r>
              <a:rPr dirty="0"/>
              <a:t>	t</a:t>
            </a:r>
            <a:r>
              <a:rPr spc="-10" dirty="0"/>
              <a:t>h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b</a:t>
            </a:r>
            <a:r>
              <a:rPr spc="5" dirty="0"/>
              <a:t>u</a:t>
            </a:r>
            <a:r>
              <a:rPr spc="-10" dirty="0"/>
              <a:t>sin</a:t>
            </a:r>
            <a:r>
              <a:rPr dirty="0"/>
              <a:t>e</a:t>
            </a:r>
            <a:r>
              <a:rPr spc="-10" dirty="0"/>
              <a:t>ss  </a:t>
            </a:r>
            <a:r>
              <a:rPr spc="-15" dirty="0"/>
              <a:t>requirements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15" dirty="0"/>
              <a:t>just</a:t>
            </a:r>
            <a:r>
              <a:rPr spc="2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0" dirty="0"/>
              <a:t>portion</a:t>
            </a:r>
            <a:r>
              <a:rPr spc="3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solution.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880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Product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vision and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project 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77923"/>
            <a:ext cx="10704830" cy="325120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  <a:tabLst>
                <a:tab pos="268605" algn="l"/>
              </a:tabLst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	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Two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core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elements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4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vision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and 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scope.</a:t>
            </a:r>
            <a:endParaRPr sz="2400">
              <a:latin typeface="Calibri"/>
              <a:cs typeface="Calibri"/>
            </a:endParaRPr>
          </a:p>
          <a:p>
            <a:pPr marL="268605" marR="5715" indent="-256540">
              <a:lnSpc>
                <a:spcPct val="140100"/>
              </a:lnSpc>
              <a:spcBef>
                <a:spcPts val="300"/>
              </a:spcBef>
              <a:tabLst>
                <a:tab pos="268605" algn="l"/>
              </a:tabLst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i="1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55F51"/>
                </a:solidFill>
                <a:latin typeface="Calibri"/>
                <a:cs typeface="Calibri"/>
              </a:rPr>
              <a:t>vision</a:t>
            </a:r>
            <a:r>
              <a:rPr sz="2400" i="1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describes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ultimate</a:t>
            </a:r>
            <a:r>
              <a:rPr sz="2400" spc="4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achieve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objectives.</a:t>
            </a:r>
            <a:endParaRPr sz="2400">
              <a:latin typeface="Calibri"/>
              <a:cs typeface="Calibri"/>
            </a:endParaRPr>
          </a:p>
          <a:p>
            <a:pPr marL="268605" marR="5080" indent="-256540">
              <a:lnSpc>
                <a:spcPct val="140000"/>
              </a:lnSpc>
              <a:spcBef>
                <a:spcPts val="300"/>
              </a:spcBef>
              <a:tabLst>
                <a:tab pos="268605" algn="l"/>
              </a:tabLst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400" spc="1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spc="1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could</a:t>
            </a:r>
            <a:r>
              <a:rPr sz="240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serve</a:t>
            </a:r>
            <a:r>
              <a:rPr sz="240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400" spc="1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complete</a:t>
            </a:r>
            <a:r>
              <a:rPr sz="240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solution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just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portion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solution.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268605" algn="l"/>
              </a:tabLst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vision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about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what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ultimately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could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become.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880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Product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vision and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project 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6100" cy="394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50000"/>
              </a:lnSpc>
              <a:spcBef>
                <a:spcPts val="100"/>
              </a:spcBef>
              <a:tabLst>
                <a:tab pos="5496560" algn="l"/>
                <a:tab pos="6951980" algn="l"/>
                <a:tab pos="9337675" algn="l"/>
              </a:tabLst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vid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5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x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maki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decisi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th</a:t>
            </a:r>
            <a:r>
              <a:rPr sz="2800" spc="-6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ugh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800" spc="-6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uc</a:t>
            </a:r>
            <a:r>
              <a:rPr sz="2800" spc="9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165" dirty="0">
                <a:solidFill>
                  <a:srgbClr val="455F51"/>
                </a:solidFill>
                <a:latin typeface="Calibri"/>
                <a:cs typeface="Calibri"/>
              </a:rPr>
              <a:t>’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 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life,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aligns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all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stakeholders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common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direction.</a:t>
            </a:r>
            <a:endParaRPr sz="2800">
              <a:latin typeface="Calibri"/>
              <a:cs typeface="Calibri"/>
            </a:endParaRPr>
          </a:p>
          <a:p>
            <a:pPr marL="268605" marR="5080" indent="-256540">
              <a:lnSpc>
                <a:spcPct val="15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54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800" i="1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800" i="1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identifies</a:t>
            </a:r>
            <a:r>
              <a:rPr sz="28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2800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portion</a:t>
            </a:r>
            <a:r>
              <a:rPr sz="280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1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ultimate</a:t>
            </a:r>
            <a:r>
              <a:rPr sz="28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8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vision </a:t>
            </a:r>
            <a:r>
              <a:rPr sz="2800" spc="-6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current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iteration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address.</a:t>
            </a:r>
            <a:endParaRPr sz="2800">
              <a:latin typeface="Calibri"/>
              <a:cs typeface="Calibri"/>
            </a:endParaRPr>
          </a:p>
          <a:p>
            <a:pPr marL="268605" marR="5715" indent="-256540">
              <a:lnSpc>
                <a:spcPct val="150000"/>
              </a:lnSpc>
              <a:spcBef>
                <a:spcPts val="305"/>
              </a:spcBef>
              <a:tabLst>
                <a:tab pos="955675" algn="l"/>
                <a:tab pos="2578100" algn="l"/>
                <a:tab pos="3025775" algn="l"/>
                <a:tab pos="4016375" algn="l"/>
                <a:tab pos="5028565" algn="l"/>
                <a:tab pos="5662930" algn="l"/>
                <a:tab pos="7206615" algn="l"/>
                <a:tab pos="8629015" algn="l"/>
                <a:tab pos="9726295" algn="l"/>
                <a:tab pos="10145395" algn="l"/>
              </a:tabLst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spc="-4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me</a:t>
            </a:r>
            <a:r>
              <a:rPr sz="2800" spc="-4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s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op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800" spc="-7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da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ry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een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8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175" dirty="0">
                <a:solidFill>
                  <a:srgbClr val="455F51"/>
                </a:solidFill>
                <a:latin typeface="Calibri"/>
                <a:cs typeface="Calibri"/>
              </a:rPr>
              <a:t>’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i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d 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what’s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out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1774</Words>
  <Application>Microsoft Office PowerPoint</Application>
  <PresentationFormat>Widescreen</PresentationFormat>
  <Paragraphs>163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Georgia</vt:lpstr>
      <vt:lpstr>TimesNewRomanPS-BoldMT</vt:lpstr>
      <vt:lpstr>TimesNewRomanPS-ItalicMT</vt:lpstr>
      <vt:lpstr>TimesNewRomanPSMT</vt:lpstr>
      <vt:lpstr>Office Theme</vt:lpstr>
      <vt:lpstr>Software Requirement  Engineering </vt:lpstr>
      <vt:lpstr>Content</vt:lpstr>
      <vt:lpstr>PowerPoint Presentation</vt:lpstr>
      <vt:lpstr>Defining Business Requirements</vt:lpstr>
      <vt:lpstr>Identifying desired business benefits</vt:lpstr>
      <vt:lpstr>PowerPoint Presentation</vt:lpstr>
      <vt:lpstr>Product vision and project scope</vt:lpstr>
      <vt:lpstr>Product vision and project scope</vt:lpstr>
      <vt:lpstr>Product vision and project scope</vt:lpstr>
      <vt:lpstr>PowerPoint Presentation</vt:lpstr>
      <vt:lpstr>Vision and scope document</vt:lpstr>
      <vt:lpstr>Vision and scope document</vt:lpstr>
      <vt:lpstr>Project charter</vt:lpstr>
      <vt:lpstr>Vision and scope document</vt:lpstr>
      <vt:lpstr>PowerPoint Presentation</vt:lpstr>
      <vt:lpstr>PowerPoint Presentation</vt:lpstr>
      <vt:lpstr>Keeping the Business Problem in Focus </vt:lpstr>
      <vt:lpstr>Scope &amp; Vision</vt:lpstr>
      <vt:lpstr>Questions to ask</vt:lpstr>
      <vt:lpstr>Questions to ask cont…</vt:lpstr>
      <vt:lpstr>Business objectives</vt:lpstr>
      <vt:lpstr>PowerPoint Presentation</vt:lpstr>
      <vt:lpstr>Success Metrics</vt:lpstr>
      <vt:lpstr>1.5 Vision statement</vt:lpstr>
      <vt:lpstr>1.5 Vision statement</vt:lpstr>
      <vt:lpstr>Vision and scope document</vt:lpstr>
      <vt:lpstr>Project Charter</vt:lpstr>
      <vt:lpstr>Define the solution’s boundaries.</vt:lpstr>
      <vt:lpstr>PowerPoint Presentation</vt:lpstr>
      <vt:lpstr>Scope representation techniques</vt:lpstr>
      <vt:lpstr>Context diagrams</vt:lpstr>
      <vt:lpstr>PowerPoint Presentation</vt:lpstr>
      <vt:lpstr>PowerPoint Presentation</vt:lpstr>
      <vt:lpstr>Ecosystem map</vt:lpstr>
      <vt:lpstr>PowerPoint Presentation</vt:lpstr>
      <vt:lpstr>PowerPoint Presentation</vt:lpstr>
      <vt:lpstr>Feature tree</vt:lpstr>
      <vt:lpstr>PowerPoint Presentation</vt:lpstr>
      <vt:lpstr>Event list</vt:lpstr>
      <vt:lpstr>PowerPoint Presentation</vt:lpstr>
      <vt:lpstr>3. Business context </vt:lpstr>
      <vt:lpstr>Project priorities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Dr. Syed Saood Zia</dc:creator>
  <cp:lastModifiedBy>BUKC</cp:lastModifiedBy>
  <cp:revision>12</cp:revision>
  <dcterms:created xsi:type="dcterms:W3CDTF">2021-11-04T05:59:53Z</dcterms:created>
  <dcterms:modified xsi:type="dcterms:W3CDTF">2023-10-30T05:29:11Z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2021-11-04T00:00:00Z</vt:filetime>
  </property>
</Properties>
</file>