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57" r:id="rId4"/>
    <p:sldId id="261" r:id="rId5"/>
    <p:sldId id="262" r:id="rId6"/>
    <p:sldId id="263" r:id="rId7"/>
    <p:sldId id="264" r:id="rId8"/>
    <p:sldId id="274" r:id="rId9"/>
    <p:sldId id="265" r:id="rId10"/>
    <p:sldId id="275" r:id="rId11"/>
    <p:sldId id="276" r:id="rId12"/>
    <p:sldId id="277" r:id="rId13"/>
    <p:sldId id="266" r:id="rId14"/>
    <p:sldId id="267" r:id="rId15"/>
    <p:sldId id="268" r:id="rId16"/>
    <p:sldId id="269" r:id="rId17"/>
    <p:sldId id="270" r:id="rId18"/>
    <p:sldId id="271" r:id="rId19"/>
    <p:sldId id="272" r:id="rId20"/>
    <p:sldId id="273"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326277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166155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148988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24809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5988DE0-01FC-494B-B226-2FF275C24BFD}" type="datetimeFigureOut">
              <a:rPr lang="en-US" smtClean="0"/>
              <a:t>12/1/2022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3965753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B5988DE0-01FC-494B-B226-2FF275C24BFD}" type="datetimeFigureOut">
              <a:rPr lang="en-US" smtClean="0"/>
              <a:t>12/1/2022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4370C15F-476E-4912-BEF9-987E31951213}" type="slidenum">
              <a:rPr lang="en-US" smtClean="0"/>
              <a:t>‹#›</a:t>
            </a:fld>
            <a:endParaRPr lang="en-US"/>
          </a:p>
        </p:txBody>
      </p:sp>
    </p:spTree>
    <p:extLst>
      <p:ext uri="{BB962C8B-B14F-4D97-AF65-F5344CB8AC3E}">
        <p14:creationId xmlns:p14="http://schemas.microsoft.com/office/powerpoint/2010/main" val="1493606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40715" y="2254864"/>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dirty="0" smtClean="0">
                <a:solidFill>
                  <a:schemeClr val="bg1"/>
                </a:solidFill>
                <a:latin typeface="Calibri"/>
                <a:cs typeface="Calibri"/>
              </a:rPr>
              <a:t>Software Requirement Engineering </a:t>
            </a:r>
            <a:endParaRPr sz="4400" dirty="0">
              <a:solidFill>
                <a:schemeClr val="bg1"/>
              </a:solidFill>
              <a:latin typeface="Calibri"/>
              <a:cs typeface="Calibri"/>
            </a:endParaRPr>
          </a:p>
        </p:txBody>
      </p:sp>
      <p:sp>
        <p:nvSpPr>
          <p:cNvPr id="16" name="object 16"/>
          <p:cNvSpPr txBox="1"/>
          <p:nvPr/>
        </p:nvSpPr>
        <p:spPr>
          <a:xfrm>
            <a:off x="752348" y="3914013"/>
            <a:ext cx="5777241" cy="1133644"/>
          </a:xfrm>
          <a:prstGeom prst="rect">
            <a:avLst/>
          </a:prstGeom>
        </p:spPr>
        <p:txBody>
          <a:bodyPr vert="horz" wrap="square" lIns="0" tIns="12700" rIns="0" bIns="0" rtlCol="0">
            <a:spAutoFit/>
          </a:bodyPr>
          <a:lstStyle/>
          <a:p>
            <a:pPr marL="12700">
              <a:spcBef>
                <a:spcPts val="100"/>
              </a:spcBef>
            </a:pPr>
            <a:r>
              <a:rPr lang="en-US" sz="2400" spc="-85" dirty="0" smtClean="0">
                <a:solidFill>
                  <a:srgbClr val="455F51"/>
                </a:solidFill>
                <a:latin typeface="Calibri"/>
                <a:cs typeface="Calibri"/>
              </a:rPr>
              <a:t>Stakeholder, User Classes and </a:t>
            </a:r>
            <a:r>
              <a:rPr lang="en-US" sz="2400" spc="-85" dirty="0">
                <a:solidFill>
                  <a:srgbClr val="455F51"/>
                </a:solidFill>
                <a:latin typeface="Calibri"/>
                <a:cs typeface="Calibri"/>
              </a:rPr>
              <a:t>The product champion</a:t>
            </a:r>
          </a:p>
          <a:p>
            <a:pPr marL="12700">
              <a:lnSpc>
                <a:spcPct val="100000"/>
              </a:lnSpc>
              <a:spcBef>
                <a:spcPts val="100"/>
              </a:spcBef>
            </a:pPr>
            <a:r>
              <a:rPr lang="en-US" sz="2400" spc="-85" dirty="0" smtClean="0">
                <a:solidFill>
                  <a:srgbClr val="455F51"/>
                </a:solidFill>
                <a:latin typeface="Calibri"/>
                <a:cs typeface="Calibri"/>
              </a:rPr>
              <a:t> </a:t>
            </a:r>
            <a:endParaRPr sz="2400" dirty="0">
              <a:latin typeface="Calibri"/>
              <a:cs typeface="Calibri"/>
            </a:endParaRPr>
          </a:p>
        </p:txBody>
      </p:sp>
      <p:sp>
        <p:nvSpPr>
          <p:cNvPr id="18" name="object 18"/>
          <p:cNvSpPr txBox="1"/>
          <p:nvPr/>
        </p:nvSpPr>
        <p:spPr>
          <a:xfrm>
            <a:off x="10032238" y="4254753"/>
            <a:ext cx="128651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lang="en-US" sz="2600" b="1" dirty="0">
                <a:latin typeface="Calibri"/>
                <a:cs typeface="Calibri"/>
              </a:rPr>
              <a:t>9</a:t>
            </a:r>
            <a:endParaRPr sz="2600" dirty="0">
              <a:latin typeface="Calibri"/>
              <a:cs typeface="Calibri"/>
            </a:endParaRPr>
          </a:p>
        </p:txBody>
      </p:sp>
    </p:spTree>
    <p:extLst>
      <p:ext uri="{BB962C8B-B14F-4D97-AF65-F5344CB8AC3E}">
        <p14:creationId xmlns:p14="http://schemas.microsoft.com/office/powerpoint/2010/main" val="3597851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6845"/>
            <a:ext cx="5693410" cy="635000"/>
          </a:xfrm>
          <a:prstGeom prst="rect">
            <a:avLst/>
          </a:prstGeom>
        </p:spPr>
        <p:txBody>
          <a:bodyPr vert="horz" wrap="square" lIns="0" tIns="12065" rIns="0" bIns="0" rtlCol="0">
            <a:spAutoFit/>
          </a:bodyPr>
          <a:lstStyle/>
          <a:p>
            <a:pPr marL="12700">
              <a:lnSpc>
                <a:spcPct val="100000"/>
              </a:lnSpc>
              <a:spcBef>
                <a:spcPts val="95"/>
              </a:spcBef>
            </a:pPr>
            <a:r>
              <a:rPr sz="4000" spc="-20" dirty="0"/>
              <a:t>Differentiating</a:t>
            </a:r>
            <a:r>
              <a:rPr sz="4000" spc="40" dirty="0"/>
              <a:t> </a:t>
            </a:r>
            <a:r>
              <a:rPr sz="4000" spc="-5" dirty="0"/>
              <a:t>user </a:t>
            </a:r>
            <a:r>
              <a:rPr sz="4000" spc="-10" dirty="0"/>
              <a:t>classes</a:t>
            </a:r>
            <a:endParaRPr sz="4000"/>
          </a:p>
        </p:txBody>
      </p:sp>
      <p:sp>
        <p:nvSpPr>
          <p:cNvPr id="3" name="object 3"/>
          <p:cNvSpPr txBox="1"/>
          <p:nvPr/>
        </p:nvSpPr>
        <p:spPr>
          <a:xfrm>
            <a:off x="798068" y="2221509"/>
            <a:ext cx="10104755" cy="4171315"/>
          </a:xfrm>
          <a:prstGeom prst="rect">
            <a:avLst/>
          </a:prstGeom>
        </p:spPr>
        <p:txBody>
          <a:bodyPr vert="horz" wrap="square" lIns="0" tIns="50800" rIns="0" bIns="0" rtlCol="0">
            <a:spAutoFit/>
          </a:bodyPr>
          <a:lstStyle/>
          <a:p>
            <a:pPr marL="12700">
              <a:lnSpc>
                <a:spcPct val="100000"/>
              </a:lnSpc>
              <a:spcBef>
                <a:spcPts val="400"/>
              </a:spcBef>
            </a:pPr>
            <a:r>
              <a:rPr sz="2800" spc="-5" dirty="0">
                <a:solidFill>
                  <a:srgbClr val="297C52"/>
                </a:solidFill>
                <a:latin typeface="Georgia"/>
                <a:cs typeface="Georgia"/>
              </a:rPr>
              <a:t>•</a:t>
            </a:r>
            <a:r>
              <a:rPr sz="2800" spc="240" dirty="0">
                <a:solidFill>
                  <a:srgbClr val="297C52"/>
                </a:solidFill>
                <a:latin typeface="Georgia"/>
                <a:cs typeface="Georgia"/>
              </a:rPr>
              <a:t> </a:t>
            </a:r>
            <a:r>
              <a:rPr sz="2800" spc="-5" dirty="0">
                <a:solidFill>
                  <a:srgbClr val="455F51"/>
                </a:solidFill>
                <a:latin typeface="Calibri"/>
                <a:cs typeface="Calibri"/>
              </a:rPr>
              <a:t>Access</a:t>
            </a:r>
            <a:r>
              <a:rPr sz="2800" spc="5" dirty="0">
                <a:solidFill>
                  <a:srgbClr val="455F51"/>
                </a:solidFill>
                <a:latin typeface="Calibri"/>
                <a:cs typeface="Calibri"/>
              </a:rPr>
              <a:t> </a:t>
            </a:r>
            <a:r>
              <a:rPr sz="2800" spc="-10" dirty="0">
                <a:solidFill>
                  <a:srgbClr val="455F51"/>
                </a:solidFill>
                <a:latin typeface="Calibri"/>
                <a:cs typeface="Calibri"/>
              </a:rPr>
              <a:t>privilege</a:t>
            </a:r>
            <a:r>
              <a:rPr sz="2800" spc="15" dirty="0">
                <a:solidFill>
                  <a:srgbClr val="455F51"/>
                </a:solidFill>
                <a:latin typeface="Calibri"/>
                <a:cs typeface="Calibri"/>
              </a:rPr>
              <a:t> </a:t>
            </a:r>
            <a:r>
              <a:rPr sz="2800" spc="-5" dirty="0">
                <a:solidFill>
                  <a:srgbClr val="455F51"/>
                </a:solidFill>
                <a:latin typeface="Calibri"/>
                <a:cs typeface="Calibri"/>
              </a:rPr>
              <a:t>or </a:t>
            </a:r>
            <a:r>
              <a:rPr sz="2800" spc="-10" dirty="0">
                <a:solidFill>
                  <a:srgbClr val="455F51"/>
                </a:solidFill>
                <a:latin typeface="Calibri"/>
                <a:cs typeface="Calibri"/>
              </a:rPr>
              <a:t>security</a:t>
            </a:r>
            <a:r>
              <a:rPr sz="2800" spc="15" dirty="0">
                <a:solidFill>
                  <a:srgbClr val="455F51"/>
                </a:solidFill>
                <a:latin typeface="Calibri"/>
                <a:cs typeface="Calibri"/>
              </a:rPr>
              <a:t> </a:t>
            </a:r>
            <a:r>
              <a:rPr sz="2800" spc="-15" dirty="0">
                <a:solidFill>
                  <a:srgbClr val="455F51"/>
                </a:solidFill>
                <a:latin typeface="Calibri"/>
                <a:cs typeface="Calibri"/>
              </a:rPr>
              <a:t>level</a:t>
            </a:r>
            <a:r>
              <a:rPr sz="2800" dirty="0">
                <a:solidFill>
                  <a:srgbClr val="455F51"/>
                </a:solidFill>
                <a:latin typeface="Calibri"/>
                <a:cs typeface="Calibri"/>
              </a:rPr>
              <a:t> </a:t>
            </a:r>
            <a:r>
              <a:rPr sz="2800" spc="-10" dirty="0">
                <a:solidFill>
                  <a:srgbClr val="455F51"/>
                </a:solidFill>
                <a:latin typeface="Calibri"/>
                <a:cs typeface="Calibri"/>
              </a:rPr>
              <a:t>(admin/guest/...)</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40" dirty="0">
                <a:solidFill>
                  <a:srgbClr val="297C52"/>
                </a:solidFill>
                <a:latin typeface="Georgia"/>
                <a:cs typeface="Georgia"/>
              </a:rPr>
              <a:t> </a:t>
            </a:r>
            <a:r>
              <a:rPr sz="2800" spc="-50" dirty="0">
                <a:solidFill>
                  <a:srgbClr val="455F51"/>
                </a:solidFill>
                <a:latin typeface="Calibri"/>
                <a:cs typeface="Calibri"/>
              </a:rPr>
              <a:t>Tasks</a:t>
            </a:r>
            <a:r>
              <a:rPr sz="2800" dirty="0">
                <a:solidFill>
                  <a:srgbClr val="455F51"/>
                </a:solidFill>
                <a:latin typeface="Calibri"/>
                <a:cs typeface="Calibri"/>
              </a:rPr>
              <a:t> </a:t>
            </a:r>
            <a:r>
              <a:rPr sz="2800" spc="-15" dirty="0">
                <a:solidFill>
                  <a:srgbClr val="455F51"/>
                </a:solidFill>
                <a:latin typeface="Calibri"/>
                <a:cs typeface="Calibri"/>
              </a:rPr>
              <a:t>performed</a:t>
            </a:r>
            <a:r>
              <a:rPr sz="2800" spc="10" dirty="0">
                <a:solidFill>
                  <a:srgbClr val="455F51"/>
                </a:solidFill>
                <a:latin typeface="Calibri"/>
                <a:cs typeface="Calibri"/>
              </a:rPr>
              <a:t> </a:t>
            </a:r>
            <a:r>
              <a:rPr sz="2800" spc="-10" dirty="0">
                <a:solidFill>
                  <a:srgbClr val="455F51"/>
                </a:solidFill>
                <a:latin typeface="Calibri"/>
                <a:cs typeface="Calibri"/>
              </a:rPr>
              <a:t>(during</a:t>
            </a:r>
            <a:r>
              <a:rPr sz="2800" spc="30" dirty="0">
                <a:solidFill>
                  <a:srgbClr val="455F51"/>
                </a:solidFill>
                <a:latin typeface="Calibri"/>
                <a:cs typeface="Calibri"/>
              </a:rPr>
              <a:t> </a:t>
            </a:r>
            <a:r>
              <a:rPr sz="2800" spc="-10" dirty="0">
                <a:solidFill>
                  <a:srgbClr val="455F51"/>
                </a:solidFill>
                <a:latin typeface="Calibri"/>
                <a:cs typeface="Calibri"/>
              </a:rPr>
              <a:t>business</a:t>
            </a:r>
            <a:r>
              <a:rPr sz="2800" spc="40" dirty="0">
                <a:solidFill>
                  <a:srgbClr val="455F51"/>
                </a:solidFill>
                <a:latin typeface="Calibri"/>
                <a:cs typeface="Calibri"/>
              </a:rPr>
              <a:t> </a:t>
            </a:r>
            <a:r>
              <a:rPr sz="2800" spc="-15" dirty="0">
                <a:solidFill>
                  <a:srgbClr val="455F51"/>
                </a:solidFill>
                <a:latin typeface="Calibri"/>
                <a:cs typeface="Calibri"/>
              </a:rPr>
              <a:t>operations)</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25" dirty="0">
                <a:solidFill>
                  <a:srgbClr val="297C52"/>
                </a:solidFill>
                <a:latin typeface="Georgia"/>
                <a:cs typeface="Georgia"/>
              </a:rPr>
              <a:t> </a:t>
            </a:r>
            <a:r>
              <a:rPr sz="2800" spc="-20" dirty="0">
                <a:solidFill>
                  <a:srgbClr val="455F51"/>
                </a:solidFill>
                <a:latin typeface="Calibri"/>
                <a:cs typeface="Calibri"/>
              </a:rPr>
              <a:t>Features</a:t>
            </a:r>
            <a:r>
              <a:rPr sz="2800" spc="-15" dirty="0">
                <a:solidFill>
                  <a:srgbClr val="455F51"/>
                </a:solidFill>
                <a:latin typeface="Calibri"/>
                <a:cs typeface="Calibri"/>
              </a:rPr>
              <a:t> </a:t>
            </a:r>
            <a:r>
              <a:rPr sz="2800" spc="-10" dirty="0">
                <a:solidFill>
                  <a:srgbClr val="455F51"/>
                </a:solidFill>
                <a:latin typeface="Calibri"/>
                <a:cs typeface="Calibri"/>
              </a:rPr>
              <a:t>used</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25" dirty="0">
                <a:solidFill>
                  <a:srgbClr val="297C52"/>
                </a:solidFill>
                <a:latin typeface="Georgia"/>
                <a:cs typeface="Georgia"/>
              </a:rPr>
              <a:t> </a:t>
            </a:r>
            <a:r>
              <a:rPr sz="2800" spc="-10" dirty="0">
                <a:solidFill>
                  <a:srgbClr val="455F51"/>
                </a:solidFill>
                <a:latin typeface="Calibri"/>
                <a:cs typeface="Calibri"/>
              </a:rPr>
              <a:t>Frequency</a:t>
            </a:r>
            <a:r>
              <a:rPr sz="2800" spc="20" dirty="0">
                <a:solidFill>
                  <a:srgbClr val="455F51"/>
                </a:solidFill>
                <a:latin typeface="Calibri"/>
                <a:cs typeface="Calibri"/>
              </a:rPr>
              <a:t> </a:t>
            </a:r>
            <a:r>
              <a:rPr sz="2800" spc="-5" dirty="0">
                <a:solidFill>
                  <a:srgbClr val="455F51"/>
                </a:solidFill>
                <a:latin typeface="Calibri"/>
                <a:cs typeface="Calibri"/>
              </a:rPr>
              <a:t>of</a:t>
            </a:r>
            <a:r>
              <a:rPr sz="2800" spc="-15" dirty="0">
                <a:solidFill>
                  <a:srgbClr val="455F51"/>
                </a:solidFill>
                <a:latin typeface="Calibri"/>
                <a:cs typeface="Calibri"/>
              </a:rPr>
              <a:t> product</a:t>
            </a:r>
            <a:r>
              <a:rPr sz="2800" spc="20" dirty="0">
                <a:solidFill>
                  <a:srgbClr val="455F51"/>
                </a:solidFill>
                <a:latin typeface="Calibri"/>
                <a:cs typeface="Calibri"/>
              </a:rPr>
              <a:t> </a:t>
            </a:r>
            <a:r>
              <a:rPr sz="2800" spc="-10" dirty="0">
                <a:solidFill>
                  <a:srgbClr val="455F51"/>
                </a:solidFill>
                <a:latin typeface="Calibri"/>
                <a:cs typeface="Calibri"/>
              </a:rPr>
              <a:t>use</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50" dirty="0">
                <a:solidFill>
                  <a:srgbClr val="297C52"/>
                </a:solidFill>
                <a:latin typeface="Georgia"/>
                <a:cs typeface="Georgia"/>
              </a:rPr>
              <a:t> </a:t>
            </a:r>
            <a:r>
              <a:rPr sz="2800" spc="-5" dirty="0">
                <a:solidFill>
                  <a:srgbClr val="455F51"/>
                </a:solidFill>
                <a:latin typeface="Calibri"/>
                <a:cs typeface="Calibri"/>
              </a:rPr>
              <a:t>Experience,</a:t>
            </a:r>
            <a:r>
              <a:rPr sz="2800" spc="15" dirty="0">
                <a:solidFill>
                  <a:srgbClr val="455F51"/>
                </a:solidFill>
                <a:latin typeface="Calibri"/>
                <a:cs typeface="Calibri"/>
              </a:rPr>
              <a:t> </a:t>
            </a:r>
            <a:r>
              <a:rPr sz="2800" spc="-15" dirty="0">
                <a:solidFill>
                  <a:srgbClr val="455F51"/>
                </a:solidFill>
                <a:latin typeface="Calibri"/>
                <a:cs typeface="Calibri"/>
              </a:rPr>
              <a:t>expertise</a:t>
            </a:r>
            <a:r>
              <a:rPr sz="2800" spc="25" dirty="0">
                <a:solidFill>
                  <a:srgbClr val="455F51"/>
                </a:solidFill>
                <a:latin typeface="Calibri"/>
                <a:cs typeface="Calibri"/>
              </a:rPr>
              <a:t> </a:t>
            </a:r>
            <a:r>
              <a:rPr sz="2800" spc="-10" dirty="0">
                <a:solidFill>
                  <a:srgbClr val="455F51"/>
                </a:solidFill>
                <a:latin typeface="Calibri"/>
                <a:cs typeface="Calibri"/>
              </a:rPr>
              <a:t>(application</a:t>
            </a:r>
            <a:r>
              <a:rPr sz="2800" spc="20" dirty="0">
                <a:solidFill>
                  <a:srgbClr val="455F51"/>
                </a:solidFill>
                <a:latin typeface="Calibri"/>
                <a:cs typeface="Calibri"/>
              </a:rPr>
              <a:t> </a:t>
            </a:r>
            <a:r>
              <a:rPr sz="2800" spc="-10" dirty="0">
                <a:solidFill>
                  <a:srgbClr val="455F51"/>
                </a:solidFill>
                <a:latin typeface="Calibri"/>
                <a:cs typeface="Calibri"/>
              </a:rPr>
              <a:t>domain,</a:t>
            </a:r>
            <a:r>
              <a:rPr sz="2800" spc="25" dirty="0">
                <a:solidFill>
                  <a:srgbClr val="455F51"/>
                </a:solidFill>
                <a:latin typeface="Calibri"/>
                <a:cs typeface="Calibri"/>
              </a:rPr>
              <a:t> </a:t>
            </a:r>
            <a:r>
              <a:rPr sz="2800" spc="-15" dirty="0">
                <a:solidFill>
                  <a:srgbClr val="455F51"/>
                </a:solidFill>
                <a:latin typeface="Calibri"/>
                <a:cs typeface="Calibri"/>
              </a:rPr>
              <a:t>computer</a:t>
            </a:r>
            <a:r>
              <a:rPr sz="2800" spc="25" dirty="0">
                <a:solidFill>
                  <a:srgbClr val="455F51"/>
                </a:solidFill>
                <a:latin typeface="Calibri"/>
                <a:cs typeface="Calibri"/>
              </a:rPr>
              <a:t> </a:t>
            </a:r>
            <a:r>
              <a:rPr sz="2800" spc="-25" dirty="0">
                <a:solidFill>
                  <a:srgbClr val="455F51"/>
                </a:solidFill>
                <a:latin typeface="Calibri"/>
                <a:cs typeface="Calibri"/>
              </a:rPr>
              <a:t>systems)</a:t>
            </a:r>
            <a:endParaRPr sz="2800">
              <a:latin typeface="Calibri"/>
              <a:cs typeface="Calibri"/>
            </a:endParaRPr>
          </a:p>
          <a:p>
            <a:pPr marL="268605" marR="5080" indent="-256540">
              <a:lnSpc>
                <a:spcPct val="100000"/>
              </a:lnSpc>
              <a:spcBef>
                <a:spcPts val="300"/>
              </a:spcBef>
            </a:pPr>
            <a:r>
              <a:rPr sz="2800" spc="-5" dirty="0">
                <a:solidFill>
                  <a:srgbClr val="297C52"/>
                </a:solidFill>
                <a:latin typeface="Georgia"/>
                <a:cs typeface="Georgia"/>
              </a:rPr>
              <a:t>•</a:t>
            </a:r>
            <a:r>
              <a:rPr sz="2800" spc="250" dirty="0">
                <a:solidFill>
                  <a:srgbClr val="297C52"/>
                </a:solidFill>
                <a:latin typeface="Georgia"/>
                <a:cs typeface="Georgia"/>
              </a:rPr>
              <a:t> </a:t>
            </a:r>
            <a:r>
              <a:rPr sz="2800" spc="-15" dirty="0">
                <a:solidFill>
                  <a:srgbClr val="455F51"/>
                </a:solidFill>
                <a:latin typeface="Calibri"/>
                <a:cs typeface="Calibri"/>
              </a:rPr>
              <a:t>Platforms</a:t>
            </a:r>
            <a:r>
              <a:rPr sz="2800" spc="20" dirty="0">
                <a:solidFill>
                  <a:srgbClr val="455F51"/>
                </a:solidFill>
                <a:latin typeface="Calibri"/>
                <a:cs typeface="Calibri"/>
              </a:rPr>
              <a:t> </a:t>
            </a:r>
            <a:r>
              <a:rPr sz="2800" spc="-5" dirty="0">
                <a:solidFill>
                  <a:srgbClr val="455F51"/>
                </a:solidFill>
                <a:latin typeface="Calibri"/>
                <a:cs typeface="Calibri"/>
              </a:rPr>
              <a:t>and</a:t>
            </a:r>
            <a:r>
              <a:rPr sz="2800" spc="10" dirty="0">
                <a:solidFill>
                  <a:srgbClr val="455F51"/>
                </a:solidFill>
                <a:latin typeface="Calibri"/>
                <a:cs typeface="Calibri"/>
              </a:rPr>
              <a:t> </a:t>
            </a:r>
            <a:r>
              <a:rPr sz="2800" spc="-10" dirty="0">
                <a:solidFill>
                  <a:srgbClr val="455F51"/>
                </a:solidFill>
                <a:latin typeface="Calibri"/>
                <a:cs typeface="Calibri"/>
              </a:rPr>
              <a:t>devices</a:t>
            </a:r>
            <a:r>
              <a:rPr sz="2800" spc="20" dirty="0">
                <a:solidFill>
                  <a:srgbClr val="455F51"/>
                </a:solidFill>
                <a:latin typeface="Calibri"/>
                <a:cs typeface="Calibri"/>
              </a:rPr>
              <a:t> </a:t>
            </a:r>
            <a:r>
              <a:rPr sz="2800" spc="-10" dirty="0">
                <a:solidFill>
                  <a:srgbClr val="455F51"/>
                </a:solidFill>
                <a:latin typeface="Calibri"/>
                <a:cs typeface="Calibri"/>
              </a:rPr>
              <a:t>used</a:t>
            </a:r>
            <a:r>
              <a:rPr sz="2800" spc="30" dirty="0">
                <a:solidFill>
                  <a:srgbClr val="455F51"/>
                </a:solidFill>
                <a:latin typeface="Calibri"/>
                <a:cs typeface="Calibri"/>
              </a:rPr>
              <a:t> </a:t>
            </a:r>
            <a:r>
              <a:rPr sz="2800" spc="-15" dirty="0">
                <a:solidFill>
                  <a:srgbClr val="455F51"/>
                </a:solidFill>
                <a:latin typeface="Calibri"/>
                <a:cs typeface="Calibri"/>
              </a:rPr>
              <a:t>(desktop/laptop</a:t>
            </a:r>
            <a:r>
              <a:rPr sz="2800" spc="40" dirty="0">
                <a:solidFill>
                  <a:srgbClr val="455F51"/>
                </a:solidFill>
                <a:latin typeface="Calibri"/>
                <a:cs typeface="Calibri"/>
              </a:rPr>
              <a:t> </a:t>
            </a:r>
            <a:r>
              <a:rPr sz="2800" spc="-10" dirty="0">
                <a:solidFill>
                  <a:srgbClr val="455F51"/>
                </a:solidFill>
                <a:latin typeface="Calibri"/>
                <a:cs typeface="Calibri"/>
              </a:rPr>
              <a:t>PC,</a:t>
            </a:r>
            <a:r>
              <a:rPr sz="2800" spc="15" dirty="0">
                <a:solidFill>
                  <a:srgbClr val="455F51"/>
                </a:solidFill>
                <a:latin typeface="Calibri"/>
                <a:cs typeface="Calibri"/>
              </a:rPr>
              <a:t> </a:t>
            </a:r>
            <a:r>
              <a:rPr sz="2800" spc="-10" dirty="0">
                <a:solidFill>
                  <a:srgbClr val="455F51"/>
                </a:solidFill>
                <a:latin typeface="Calibri"/>
                <a:cs typeface="Calibri"/>
              </a:rPr>
              <a:t>tablet,</a:t>
            </a:r>
            <a:r>
              <a:rPr sz="2800" spc="15" dirty="0">
                <a:solidFill>
                  <a:srgbClr val="455F51"/>
                </a:solidFill>
                <a:latin typeface="Calibri"/>
                <a:cs typeface="Calibri"/>
              </a:rPr>
              <a:t> </a:t>
            </a:r>
            <a:r>
              <a:rPr sz="2800" spc="-10" dirty="0">
                <a:solidFill>
                  <a:srgbClr val="455F51"/>
                </a:solidFill>
                <a:latin typeface="Calibri"/>
                <a:cs typeface="Calibri"/>
              </a:rPr>
              <a:t>smartphone, </a:t>
            </a:r>
            <a:r>
              <a:rPr sz="2800" spc="-620" dirty="0">
                <a:solidFill>
                  <a:srgbClr val="455F51"/>
                </a:solidFill>
                <a:latin typeface="Calibri"/>
                <a:cs typeface="Calibri"/>
              </a:rPr>
              <a:t> </a:t>
            </a:r>
            <a:r>
              <a:rPr sz="2800" spc="-15" dirty="0">
                <a:solidFill>
                  <a:srgbClr val="455F51"/>
                </a:solidFill>
                <a:latin typeface="Calibri"/>
                <a:cs typeface="Calibri"/>
              </a:rPr>
              <a:t>etc.)</a:t>
            </a:r>
            <a:endParaRPr sz="2800">
              <a:latin typeface="Calibri"/>
              <a:cs typeface="Calibri"/>
            </a:endParaRPr>
          </a:p>
          <a:p>
            <a:pPr marL="12700">
              <a:lnSpc>
                <a:spcPct val="100000"/>
              </a:lnSpc>
              <a:spcBef>
                <a:spcPts val="305"/>
              </a:spcBef>
            </a:pPr>
            <a:r>
              <a:rPr sz="2800" spc="-5" dirty="0">
                <a:solidFill>
                  <a:srgbClr val="297C52"/>
                </a:solidFill>
                <a:latin typeface="Georgia"/>
                <a:cs typeface="Georgia"/>
              </a:rPr>
              <a:t>•</a:t>
            </a:r>
            <a:r>
              <a:rPr sz="2800" spc="210" dirty="0">
                <a:solidFill>
                  <a:srgbClr val="297C52"/>
                </a:solidFill>
                <a:latin typeface="Georgia"/>
                <a:cs typeface="Georgia"/>
              </a:rPr>
              <a:t> </a:t>
            </a:r>
            <a:r>
              <a:rPr sz="2800" spc="-15" dirty="0">
                <a:solidFill>
                  <a:srgbClr val="455F51"/>
                </a:solidFill>
                <a:latin typeface="Calibri"/>
                <a:cs typeface="Calibri"/>
              </a:rPr>
              <a:t>Native </a:t>
            </a:r>
            <a:r>
              <a:rPr sz="2800" spc="-5" dirty="0">
                <a:solidFill>
                  <a:srgbClr val="455F51"/>
                </a:solidFill>
                <a:latin typeface="Calibri"/>
                <a:cs typeface="Calibri"/>
              </a:rPr>
              <a:t>language</a:t>
            </a:r>
            <a:endParaRPr sz="2800">
              <a:latin typeface="Calibri"/>
              <a:cs typeface="Calibri"/>
            </a:endParaRPr>
          </a:p>
          <a:p>
            <a:pPr marL="12700">
              <a:lnSpc>
                <a:spcPct val="100000"/>
              </a:lnSpc>
              <a:spcBef>
                <a:spcPts val="300"/>
              </a:spcBef>
            </a:pPr>
            <a:r>
              <a:rPr sz="2800" spc="-5" dirty="0">
                <a:solidFill>
                  <a:srgbClr val="297C52"/>
                </a:solidFill>
                <a:latin typeface="Georgia"/>
                <a:cs typeface="Georgia"/>
              </a:rPr>
              <a:t>•</a:t>
            </a:r>
            <a:r>
              <a:rPr sz="2800" spc="240" dirty="0">
                <a:solidFill>
                  <a:srgbClr val="297C52"/>
                </a:solidFill>
                <a:latin typeface="Georgia"/>
                <a:cs typeface="Georgia"/>
              </a:rPr>
              <a:t> </a:t>
            </a:r>
            <a:r>
              <a:rPr sz="2800" spc="-15" dirty="0">
                <a:solidFill>
                  <a:srgbClr val="455F51"/>
                </a:solidFill>
                <a:latin typeface="Calibri"/>
                <a:cs typeface="Calibri"/>
              </a:rPr>
              <a:t>Interaction</a:t>
            </a:r>
            <a:r>
              <a:rPr sz="2800" spc="-10" dirty="0">
                <a:solidFill>
                  <a:srgbClr val="455F51"/>
                </a:solidFill>
                <a:latin typeface="Calibri"/>
                <a:cs typeface="Calibri"/>
              </a:rPr>
              <a:t> </a:t>
            </a:r>
            <a:r>
              <a:rPr sz="2800" spc="-5" dirty="0">
                <a:solidFill>
                  <a:srgbClr val="455F51"/>
                </a:solidFill>
                <a:latin typeface="Calibri"/>
                <a:cs typeface="Calibri"/>
              </a:rPr>
              <a:t>with</a:t>
            </a:r>
            <a:r>
              <a:rPr sz="2800" spc="5" dirty="0">
                <a:solidFill>
                  <a:srgbClr val="455F51"/>
                </a:solidFill>
                <a:latin typeface="Calibri"/>
                <a:cs typeface="Calibri"/>
              </a:rPr>
              <a:t> </a:t>
            </a:r>
            <a:r>
              <a:rPr sz="2800" spc="-5" dirty="0">
                <a:solidFill>
                  <a:srgbClr val="455F51"/>
                </a:solidFill>
                <a:latin typeface="Calibri"/>
                <a:cs typeface="Calibri"/>
              </a:rPr>
              <a:t>the</a:t>
            </a:r>
            <a:r>
              <a:rPr sz="2800" dirty="0">
                <a:solidFill>
                  <a:srgbClr val="455F51"/>
                </a:solidFill>
                <a:latin typeface="Calibri"/>
                <a:cs typeface="Calibri"/>
              </a:rPr>
              <a:t> </a:t>
            </a:r>
            <a:r>
              <a:rPr sz="2800" spc="-30" dirty="0">
                <a:solidFill>
                  <a:srgbClr val="455F51"/>
                </a:solidFill>
                <a:latin typeface="Calibri"/>
                <a:cs typeface="Calibri"/>
              </a:rPr>
              <a:t>system</a:t>
            </a:r>
            <a:r>
              <a:rPr sz="2800" spc="20" dirty="0">
                <a:solidFill>
                  <a:srgbClr val="455F51"/>
                </a:solidFill>
                <a:latin typeface="Calibri"/>
                <a:cs typeface="Calibri"/>
              </a:rPr>
              <a:t> </a:t>
            </a:r>
            <a:r>
              <a:rPr sz="2800" spc="-10" dirty="0">
                <a:solidFill>
                  <a:srgbClr val="455F51"/>
                </a:solidFill>
                <a:latin typeface="Calibri"/>
                <a:cs typeface="Calibri"/>
              </a:rPr>
              <a:t>(direct/indirect)</a:t>
            </a:r>
            <a:endParaRPr sz="2800">
              <a:latin typeface="Calibri"/>
              <a:cs typeface="Calibri"/>
            </a:endParaRPr>
          </a:p>
        </p:txBody>
      </p:sp>
    </p:spTree>
    <p:extLst>
      <p:ext uri="{BB962C8B-B14F-4D97-AF65-F5344CB8AC3E}">
        <p14:creationId xmlns:p14="http://schemas.microsoft.com/office/powerpoint/2010/main" val="24366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8369"/>
            <a:ext cx="4258310" cy="635000"/>
          </a:xfrm>
          <a:prstGeom prst="rect">
            <a:avLst/>
          </a:prstGeom>
        </p:spPr>
        <p:txBody>
          <a:bodyPr vert="horz" wrap="square" lIns="0" tIns="12065" rIns="0" bIns="0" rtlCol="0">
            <a:spAutoFit/>
          </a:bodyPr>
          <a:lstStyle/>
          <a:p>
            <a:pPr marL="12700">
              <a:lnSpc>
                <a:spcPct val="100000"/>
              </a:lnSpc>
              <a:spcBef>
                <a:spcPts val="95"/>
              </a:spcBef>
            </a:pPr>
            <a:r>
              <a:rPr sz="4000" spc="-5" dirty="0"/>
              <a:t>A</a:t>
            </a:r>
            <a:r>
              <a:rPr sz="4000" spc="-25" dirty="0"/>
              <a:t> </a:t>
            </a:r>
            <a:r>
              <a:rPr sz="4000" spc="-5" dirty="0"/>
              <a:t>possible</a:t>
            </a:r>
            <a:r>
              <a:rPr sz="4000" spc="5" dirty="0"/>
              <a:t> </a:t>
            </a:r>
            <a:r>
              <a:rPr sz="4000" spc="-30" dirty="0"/>
              <a:t>hierarchy</a:t>
            </a:r>
            <a:endParaRPr sz="4000"/>
          </a:p>
        </p:txBody>
      </p:sp>
      <p:pic>
        <p:nvPicPr>
          <p:cNvPr id="3" name="object 3"/>
          <p:cNvPicPr/>
          <p:nvPr/>
        </p:nvPicPr>
        <p:blipFill>
          <a:blip r:embed="rId2" cstate="print"/>
          <a:stretch>
            <a:fillRect/>
          </a:stretch>
        </p:blipFill>
        <p:spPr>
          <a:xfrm>
            <a:off x="1213638" y="2322489"/>
            <a:ext cx="9262620" cy="4075693"/>
          </a:xfrm>
          <a:prstGeom prst="rect">
            <a:avLst/>
          </a:prstGeom>
        </p:spPr>
      </p:pic>
    </p:spTree>
    <p:extLst>
      <p:ext uri="{BB962C8B-B14F-4D97-AF65-F5344CB8AC3E}">
        <p14:creationId xmlns:p14="http://schemas.microsoft.com/office/powerpoint/2010/main" val="2932405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8369"/>
            <a:ext cx="2560955" cy="635000"/>
          </a:xfrm>
          <a:prstGeom prst="rect">
            <a:avLst/>
          </a:prstGeom>
        </p:spPr>
        <p:txBody>
          <a:bodyPr vert="horz" wrap="square" lIns="0" tIns="12065" rIns="0" bIns="0" rtlCol="0">
            <a:spAutoFit/>
          </a:bodyPr>
          <a:lstStyle/>
          <a:p>
            <a:pPr marL="12700">
              <a:lnSpc>
                <a:spcPct val="100000"/>
              </a:lnSpc>
              <a:spcBef>
                <a:spcPts val="95"/>
              </a:spcBef>
            </a:pPr>
            <a:r>
              <a:rPr sz="4000" spc="-5" dirty="0"/>
              <a:t>User</a:t>
            </a:r>
            <a:r>
              <a:rPr sz="4000" spc="-50" dirty="0"/>
              <a:t> </a:t>
            </a:r>
            <a:r>
              <a:rPr sz="4000" spc="-10" dirty="0"/>
              <a:t>classes</a:t>
            </a:r>
            <a:endParaRPr sz="4000"/>
          </a:p>
        </p:txBody>
      </p:sp>
      <p:pic>
        <p:nvPicPr>
          <p:cNvPr id="3" name="object 3"/>
          <p:cNvPicPr/>
          <p:nvPr/>
        </p:nvPicPr>
        <p:blipFill>
          <a:blip r:embed="rId2" cstate="print"/>
          <a:stretch>
            <a:fillRect/>
          </a:stretch>
        </p:blipFill>
        <p:spPr>
          <a:xfrm>
            <a:off x="1096329" y="2289349"/>
            <a:ext cx="9673395" cy="4128228"/>
          </a:xfrm>
          <a:prstGeom prst="rect">
            <a:avLst/>
          </a:prstGeom>
        </p:spPr>
      </p:pic>
    </p:spTree>
    <p:extLst>
      <p:ext uri="{BB962C8B-B14F-4D97-AF65-F5344CB8AC3E}">
        <p14:creationId xmlns:p14="http://schemas.microsoft.com/office/powerpoint/2010/main" val="2729050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707293"/>
            <a:ext cx="10982325" cy="2462213"/>
          </a:xfrm>
        </p:spPr>
        <p:txBody>
          <a:bodyPr/>
          <a:lstStyle/>
          <a:p>
            <a:pPr marL="342900" indent="-342900">
              <a:buFont typeface="Arial" panose="020B0604020202020204" pitchFamily="34" charset="0"/>
              <a:buChar char="•"/>
            </a:pPr>
            <a:r>
              <a:rPr lang="en-US" sz="2000" dirty="0"/>
              <a:t>Various analysis models can help you identify user classes.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a:t>
            </a:r>
            <a:r>
              <a:rPr lang="en-US" sz="2000" dirty="0"/>
              <a:t>external entities shown outside </a:t>
            </a:r>
            <a:r>
              <a:rPr lang="en-US" sz="2000" dirty="0" smtClean="0"/>
              <a:t>your system </a:t>
            </a:r>
            <a:r>
              <a:rPr lang="en-US" sz="2000" dirty="0"/>
              <a:t>on a context </a:t>
            </a:r>
            <a:r>
              <a:rPr lang="en-US" sz="2000" dirty="0" smtClean="0"/>
              <a:t>diagram are candidates for </a:t>
            </a:r>
            <a:r>
              <a:rPr lang="en-US" sz="2000" dirty="0"/>
              <a:t>user classes. A corporate organization chart can also help you discover potential users and </a:t>
            </a:r>
            <a:r>
              <a:rPr lang="en-US" sz="2000" dirty="0" smtClean="0"/>
              <a:t>other stakeholders </a:t>
            </a:r>
            <a:r>
              <a:rPr lang="en-US" sz="2000" dirty="0"/>
              <a:t>(Beatty and Chen 2012).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Figure 2 </a:t>
            </a:r>
            <a:r>
              <a:rPr lang="en-US" sz="2000" dirty="0"/>
              <a:t>illustrates a portion of the organization chart </a:t>
            </a:r>
            <a:r>
              <a:rPr lang="en-US" sz="2000" dirty="0" smtClean="0"/>
              <a:t>for Contoso </a:t>
            </a:r>
            <a:r>
              <a:rPr lang="en-US" sz="2000" dirty="0"/>
              <a:t>Pharmaceuticals. Nearly all of the potential users for the system are likely to be </a:t>
            </a:r>
            <a:r>
              <a:rPr lang="en-US" sz="2000" dirty="0" smtClean="0"/>
              <a:t>found somewhere </a:t>
            </a:r>
            <a:r>
              <a:rPr lang="en-US" sz="2000" dirty="0"/>
              <a:t>in this chart. </a:t>
            </a:r>
          </a:p>
        </p:txBody>
      </p:sp>
      <p:sp>
        <p:nvSpPr>
          <p:cNvPr id="4" name="Title 3"/>
          <p:cNvSpPr>
            <a:spLocks noGrp="1"/>
          </p:cNvSpPr>
          <p:nvPr>
            <p:ph type="title"/>
          </p:nvPr>
        </p:nvSpPr>
        <p:spPr>
          <a:xfrm>
            <a:off x="606425" y="610509"/>
            <a:ext cx="6322409" cy="615553"/>
          </a:xfrm>
        </p:spPr>
        <p:txBody>
          <a:bodyPr/>
          <a:lstStyle/>
          <a:p>
            <a:r>
              <a:rPr lang="en-US" dirty="0"/>
              <a:t>Identifying your user classes</a:t>
            </a:r>
          </a:p>
        </p:txBody>
      </p:sp>
      <p:pic>
        <p:nvPicPr>
          <p:cNvPr id="2" name="Picture 1"/>
          <p:cNvPicPr>
            <a:picLocks noChangeAspect="1"/>
          </p:cNvPicPr>
          <p:nvPr/>
        </p:nvPicPr>
        <p:blipFill>
          <a:blip r:embed="rId2"/>
          <a:stretch>
            <a:fillRect/>
          </a:stretch>
        </p:blipFill>
        <p:spPr>
          <a:xfrm>
            <a:off x="2389727" y="3850517"/>
            <a:ext cx="8016404" cy="2716539"/>
          </a:xfrm>
          <a:prstGeom prst="rect">
            <a:avLst/>
          </a:prstGeom>
        </p:spPr>
      </p:pic>
    </p:spTree>
    <p:extLst>
      <p:ext uri="{BB962C8B-B14F-4D97-AF65-F5344CB8AC3E}">
        <p14:creationId xmlns:p14="http://schemas.microsoft.com/office/powerpoint/2010/main" val="380565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4431983"/>
          </a:xfrm>
        </p:spPr>
        <p:txBody>
          <a:bodyPr/>
          <a:lstStyle/>
          <a:p>
            <a:r>
              <a:rPr lang="en-US" sz="2400" dirty="0"/>
              <a:t>While performing stakeholder and user analysis, study the organization</a:t>
            </a:r>
          </a:p>
          <a:p>
            <a:r>
              <a:rPr lang="en-US" sz="2400" dirty="0"/>
              <a:t>chart to look for:</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that participate in the business process.</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that are affected by the business process.</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or role names in which either direct or indirect users might be found.</a:t>
            </a:r>
          </a:p>
          <a:p>
            <a:pPr marL="285750" indent="-285750">
              <a:lnSpc>
                <a:spcPct val="150000"/>
              </a:lnSpc>
              <a:buClr>
                <a:schemeClr val="accent3">
                  <a:lumMod val="75000"/>
                </a:schemeClr>
              </a:buClr>
              <a:buFont typeface="Wingdings" panose="05000000000000000000" pitchFamily="2" charset="2"/>
              <a:buChar char="§"/>
            </a:pPr>
            <a:r>
              <a:rPr lang="en-US" sz="2400" dirty="0" smtClean="0"/>
              <a:t>User </a:t>
            </a:r>
            <a:r>
              <a:rPr lang="en-US" sz="2400" dirty="0"/>
              <a:t>classes that span multiple departments.</a:t>
            </a:r>
          </a:p>
          <a:p>
            <a:pPr marL="285750" indent="-285750">
              <a:lnSpc>
                <a:spcPct val="150000"/>
              </a:lnSpc>
              <a:buClr>
                <a:schemeClr val="accent3">
                  <a:lumMod val="75000"/>
                </a:schemeClr>
              </a:buClr>
              <a:buFont typeface="Wingdings" panose="05000000000000000000" pitchFamily="2" charset="2"/>
              <a:buChar char="§"/>
            </a:pPr>
            <a:r>
              <a:rPr lang="en-US" sz="2400" dirty="0" smtClean="0"/>
              <a:t>Departments </a:t>
            </a:r>
            <a:r>
              <a:rPr lang="en-US" sz="2400" dirty="0"/>
              <a:t>that might have an interface to external stakeholders outside the company</a:t>
            </a:r>
            <a:r>
              <a:rPr lang="en-US" sz="2400" dirty="0" smtClean="0"/>
              <a:t>.</a:t>
            </a:r>
          </a:p>
          <a:p>
            <a:pPr>
              <a:buClr>
                <a:schemeClr val="accent3">
                  <a:lumMod val="75000"/>
                </a:schemeClr>
              </a:buClr>
            </a:pPr>
            <a:endParaRPr lang="en-US" sz="2400" dirty="0"/>
          </a:p>
        </p:txBody>
      </p:sp>
      <p:sp>
        <p:nvSpPr>
          <p:cNvPr id="4" name="Title 3"/>
          <p:cNvSpPr>
            <a:spLocks noGrp="1"/>
          </p:cNvSpPr>
          <p:nvPr>
            <p:ph type="title"/>
          </p:nvPr>
        </p:nvSpPr>
        <p:spPr>
          <a:xfrm>
            <a:off x="606425" y="610509"/>
            <a:ext cx="6322409" cy="635000"/>
          </a:xfrm>
        </p:spPr>
        <p:txBody>
          <a:bodyPr/>
          <a:lstStyle/>
          <a:p>
            <a:r>
              <a:rPr lang="en-US" dirty="0"/>
              <a:t>Identifying your user classes</a:t>
            </a:r>
          </a:p>
        </p:txBody>
      </p:sp>
    </p:spTree>
    <p:extLst>
      <p:ext uri="{BB962C8B-B14F-4D97-AF65-F5344CB8AC3E}">
        <p14:creationId xmlns:p14="http://schemas.microsoft.com/office/powerpoint/2010/main" val="2838338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648496"/>
            <a:ext cx="10982325" cy="4308872"/>
          </a:xfrm>
        </p:spPr>
        <p:txBody>
          <a:bodyPr/>
          <a:lstStyle/>
          <a:p>
            <a:pPr marL="342900" indent="-342900">
              <a:buFont typeface="Arial" panose="020B0604020202020204" pitchFamily="34" charset="0"/>
              <a:buChar char="•"/>
            </a:pPr>
            <a:r>
              <a:rPr lang="en-US" sz="2000" dirty="0"/>
              <a:t>Organization chart analysis reduces the likelihood that you will overlook an important class </a:t>
            </a:r>
            <a:r>
              <a:rPr lang="en-US" sz="2000" dirty="0" err="1" smtClean="0"/>
              <a:t>ofusers</a:t>
            </a:r>
            <a:r>
              <a:rPr lang="en-US" sz="2000" dirty="0" smtClean="0"/>
              <a:t> </a:t>
            </a:r>
            <a:r>
              <a:rPr lang="en-US" sz="2000" dirty="0"/>
              <a:t>within that organization.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It </a:t>
            </a:r>
            <a:r>
              <a:rPr lang="en-US" sz="2000" dirty="0"/>
              <a:t>shows you where to seek potential representatives for specific </a:t>
            </a:r>
            <a:r>
              <a:rPr lang="en-US" sz="2000" dirty="0" smtClean="0"/>
              <a:t>user classes</a:t>
            </a:r>
            <a:r>
              <a:rPr lang="en-US" sz="2000" dirty="0"/>
              <a:t>, as well as helping determine who the key requirements decision makers might be.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You might find </a:t>
            </a:r>
            <a:r>
              <a:rPr lang="en-US" sz="2000" dirty="0"/>
              <a:t>multiple user classes with diverse needs within a single department. Conversely, </a:t>
            </a:r>
            <a:r>
              <a:rPr lang="en-US" sz="2000" dirty="0" smtClean="0"/>
              <a:t>recognizing the </a:t>
            </a:r>
            <a:r>
              <a:rPr lang="en-US" sz="2000" dirty="0"/>
              <a:t>same user class in multiple departments can simplify requirements elicitation.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Studying the organization </a:t>
            </a:r>
            <a:r>
              <a:rPr lang="en-US" sz="2000" dirty="0"/>
              <a:t>chart helps you judge how many user representatives you’ll need to work with to </a:t>
            </a:r>
            <a:r>
              <a:rPr lang="en-US" sz="2000" dirty="0" smtClean="0"/>
              <a:t>feel confident </a:t>
            </a:r>
            <a:r>
              <a:rPr lang="en-US" sz="2000" dirty="0"/>
              <a:t>that you thoroughly understand the broad user community’s needs.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Also </a:t>
            </a:r>
            <a:r>
              <a:rPr lang="en-US" sz="2000" dirty="0"/>
              <a:t>try to </a:t>
            </a:r>
            <a:r>
              <a:rPr lang="en-US" sz="2000" dirty="0" smtClean="0"/>
              <a:t>understand what </a:t>
            </a:r>
            <a:r>
              <a:rPr lang="en-US" sz="2000" dirty="0"/>
              <a:t>type of information the users from each department might supply based on their role in </a:t>
            </a:r>
            <a:r>
              <a:rPr lang="en-US" sz="2000" dirty="0" smtClean="0"/>
              <a:t>the organization </a:t>
            </a:r>
            <a:r>
              <a:rPr lang="en-US" sz="2000" dirty="0"/>
              <a:t>and their department’s perspective on the project.</a:t>
            </a:r>
          </a:p>
        </p:txBody>
      </p:sp>
      <p:sp>
        <p:nvSpPr>
          <p:cNvPr id="4" name="Title 3"/>
          <p:cNvSpPr>
            <a:spLocks noGrp="1"/>
          </p:cNvSpPr>
          <p:nvPr>
            <p:ph type="title"/>
          </p:nvPr>
        </p:nvSpPr>
        <p:spPr>
          <a:xfrm>
            <a:off x="606425" y="610509"/>
            <a:ext cx="6322409" cy="635000"/>
          </a:xfrm>
        </p:spPr>
        <p:txBody>
          <a:bodyPr/>
          <a:lstStyle/>
          <a:p>
            <a:r>
              <a:rPr lang="en-US" dirty="0"/>
              <a:t>Identifying your user classes</a:t>
            </a:r>
          </a:p>
        </p:txBody>
      </p:sp>
    </p:spTree>
    <p:extLst>
      <p:ext uri="{BB962C8B-B14F-4D97-AF65-F5344CB8AC3E}">
        <p14:creationId xmlns:p14="http://schemas.microsoft.com/office/powerpoint/2010/main" val="3385755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843020"/>
          </a:xfrm>
        </p:spPr>
        <p:txBody>
          <a:bodyPr/>
          <a:lstStyle/>
          <a:p>
            <a:endParaRPr lang="en-US" dirty="0"/>
          </a:p>
        </p:txBody>
      </p:sp>
      <p:sp>
        <p:nvSpPr>
          <p:cNvPr id="4" name="Title 3"/>
          <p:cNvSpPr>
            <a:spLocks noGrp="1"/>
          </p:cNvSpPr>
          <p:nvPr>
            <p:ph type="title"/>
          </p:nvPr>
        </p:nvSpPr>
        <p:spPr>
          <a:xfrm>
            <a:off x="606425" y="610509"/>
            <a:ext cx="6322409" cy="635000"/>
          </a:xfrm>
        </p:spPr>
        <p:txBody>
          <a:bodyPr/>
          <a:lstStyle/>
          <a:p>
            <a:endParaRPr lang="en-US" dirty="0"/>
          </a:p>
        </p:txBody>
      </p:sp>
      <p:pic>
        <p:nvPicPr>
          <p:cNvPr id="3" name="Picture 2"/>
          <p:cNvPicPr>
            <a:picLocks noChangeAspect="1"/>
          </p:cNvPicPr>
          <p:nvPr/>
        </p:nvPicPr>
        <p:blipFill>
          <a:blip r:embed="rId2"/>
          <a:stretch>
            <a:fillRect/>
          </a:stretch>
        </p:blipFill>
        <p:spPr>
          <a:xfrm>
            <a:off x="1273724" y="512976"/>
            <a:ext cx="9601200" cy="6310736"/>
          </a:xfrm>
          <a:prstGeom prst="rect">
            <a:avLst/>
          </a:prstGeom>
        </p:spPr>
      </p:pic>
    </p:spTree>
    <p:extLst>
      <p:ext uri="{BB962C8B-B14F-4D97-AF65-F5344CB8AC3E}">
        <p14:creationId xmlns:p14="http://schemas.microsoft.com/office/powerpoint/2010/main" val="2788837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843020"/>
          </a:xfrm>
        </p:spPr>
        <p:txBody>
          <a:bodyPr/>
          <a:lstStyle/>
          <a:p>
            <a:endParaRPr lang="en-US" dirty="0"/>
          </a:p>
        </p:txBody>
      </p:sp>
      <p:sp>
        <p:nvSpPr>
          <p:cNvPr id="4" name="Title 3"/>
          <p:cNvSpPr>
            <a:spLocks noGrp="1"/>
          </p:cNvSpPr>
          <p:nvPr>
            <p:ph type="title"/>
          </p:nvPr>
        </p:nvSpPr>
        <p:spPr>
          <a:xfrm>
            <a:off x="606425" y="610509"/>
            <a:ext cx="6322409" cy="615553"/>
          </a:xfrm>
        </p:spPr>
        <p:txBody>
          <a:bodyPr/>
          <a:lstStyle/>
          <a:p>
            <a:r>
              <a:rPr lang="en-US" b="1" dirty="0"/>
              <a:t>User personas</a:t>
            </a:r>
            <a:endParaRPr lang="en-US" dirty="0"/>
          </a:p>
        </p:txBody>
      </p:sp>
      <p:pic>
        <p:nvPicPr>
          <p:cNvPr id="2" name="Picture 1"/>
          <p:cNvPicPr>
            <a:picLocks noChangeAspect="1"/>
          </p:cNvPicPr>
          <p:nvPr/>
        </p:nvPicPr>
        <p:blipFill>
          <a:blip r:embed="rId2"/>
          <a:stretch>
            <a:fillRect/>
          </a:stretch>
        </p:blipFill>
        <p:spPr>
          <a:xfrm>
            <a:off x="1477774" y="1393683"/>
            <a:ext cx="9052560" cy="4854805"/>
          </a:xfrm>
          <a:prstGeom prst="rect">
            <a:avLst/>
          </a:prstGeom>
        </p:spPr>
      </p:pic>
    </p:spTree>
    <p:extLst>
      <p:ext uri="{BB962C8B-B14F-4D97-AF65-F5344CB8AC3E}">
        <p14:creationId xmlns:p14="http://schemas.microsoft.com/office/powerpoint/2010/main" val="81159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843020"/>
          </a:xfrm>
        </p:spPr>
        <p:txBody>
          <a:bodyPr/>
          <a:lstStyle/>
          <a:p>
            <a:endParaRPr lang="en-US" dirty="0"/>
          </a:p>
        </p:txBody>
      </p:sp>
      <p:sp>
        <p:nvSpPr>
          <p:cNvPr id="4" name="Title 3"/>
          <p:cNvSpPr>
            <a:spLocks noGrp="1"/>
          </p:cNvSpPr>
          <p:nvPr>
            <p:ph type="title"/>
          </p:nvPr>
        </p:nvSpPr>
        <p:spPr>
          <a:xfrm>
            <a:off x="606425" y="610509"/>
            <a:ext cx="8202724" cy="1231106"/>
          </a:xfrm>
        </p:spPr>
        <p:txBody>
          <a:bodyPr/>
          <a:lstStyle/>
          <a:p>
            <a:r>
              <a:rPr lang="en-US" b="1" dirty="0"/>
              <a:t>Connecting with user representatives</a:t>
            </a:r>
            <a:endParaRPr lang="en-US" dirty="0"/>
          </a:p>
        </p:txBody>
      </p:sp>
      <p:pic>
        <p:nvPicPr>
          <p:cNvPr id="2" name="Picture 1"/>
          <p:cNvPicPr>
            <a:picLocks noChangeAspect="1"/>
          </p:cNvPicPr>
          <p:nvPr/>
        </p:nvPicPr>
        <p:blipFill>
          <a:blip r:embed="rId2"/>
          <a:stretch>
            <a:fillRect/>
          </a:stretch>
        </p:blipFill>
        <p:spPr>
          <a:xfrm>
            <a:off x="1848374" y="1226062"/>
            <a:ext cx="8106995" cy="5646822"/>
          </a:xfrm>
          <a:prstGeom prst="rect">
            <a:avLst/>
          </a:prstGeom>
        </p:spPr>
      </p:pic>
    </p:spTree>
    <p:extLst>
      <p:ext uri="{BB962C8B-B14F-4D97-AF65-F5344CB8AC3E}">
        <p14:creationId xmlns:p14="http://schemas.microsoft.com/office/powerpoint/2010/main" val="3176855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47886"/>
            <a:ext cx="10982325" cy="4308872"/>
          </a:xfrm>
        </p:spPr>
        <p:txBody>
          <a:bodyPr/>
          <a:lstStyle/>
          <a:p>
            <a:pPr marL="342900" indent="-342900">
              <a:buFont typeface="Arial" panose="020B0604020202020204" pitchFamily="34" charset="0"/>
              <a:buChar char="•"/>
            </a:pPr>
            <a:r>
              <a:rPr lang="en-US" sz="2000" dirty="0"/>
              <a:t>Each of our projects included a few key members </a:t>
            </a:r>
            <a:r>
              <a:rPr lang="en-US" sz="2000" dirty="0" smtClean="0"/>
              <a:t>of our </a:t>
            </a:r>
            <a:r>
              <a:rPr lang="en-US" sz="2000" dirty="0"/>
              <a:t>user community to provide the requirements. We called these people </a:t>
            </a:r>
            <a:r>
              <a:rPr lang="en-US" sz="2000" i="1" dirty="0"/>
              <a:t>product </a:t>
            </a:r>
            <a:r>
              <a:rPr lang="en-US" sz="2000" i="1" dirty="0" smtClean="0"/>
              <a:t>champions </a:t>
            </a:r>
            <a:r>
              <a:rPr lang="en-US" sz="2000" dirty="0" smtClean="0"/>
              <a:t>(</a:t>
            </a:r>
            <a:r>
              <a:rPr lang="en-US" sz="2000" dirty="0" err="1" smtClean="0"/>
              <a:t>Wiegers</a:t>
            </a:r>
            <a:r>
              <a:rPr lang="en-US" sz="2000" dirty="0" smtClean="0"/>
              <a:t> </a:t>
            </a:r>
            <a:r>
              <a:rPr lang="en-US" sz="2000" dirty="0"/>
              <a:t>1996).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dirty="0"/>
              <a:t>product champion approach provides an effective way to structure </a:t>
            </a:r>
            <a:r>
              <a:rPr lang="en-US" sz="2000" dirty="0" smtClean="0"/>
              <a:t>all-important </a:t>
            </a:r>
            <a:r>
              <a:rPr lang="en-US" sz="2000" dirty="0"/>
              <a:t>customer-development collaborative </a:t>
            </a:r>
            <a:r>
              <a:rPr lang="en-US" sz="2000" dirty="0" smtClean="0"/>
              <a:t>partnership.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Each product champion serves as the primary interface between members of a single user </a:t>
            </a:r>
            <a:r>
              <a:rPr lang="en-US" sz="2000" dirty="0" smtClean="0"/>
              <a:t>class and </a:t>
            </a:r>
            <a:r>
              <a:rPr lang="en-US" sz="2000" dirty="0"/>
              <a:t>the project’s business analyst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Ideally, the champions will be actual users, not surrogates such </a:t>
            </a:r>
            <a:r>
              <a:rPr lang="en-US" sz="2000" dirty="0" smtClean="0"/>
              <a:t>as funding </a:t>
            </a:r>
            <a:r>
              <a:rPr lang="en-US" sz="2000" dirty="0"/>
              <a:t>sponsors, marketing staff, user managers, or software developers imagining themselves to </a:t>
            </a:r>
            <a:r>
              <a:rPr lang="en-US" sz="2000" dirty="0" smtClean="0"/>
              <a:t>be users.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Product champions gather requirements from other members of the user classes they </a:t>
            </a:r>
            <a:r>
              <a:rPr lang="en-US" sz="2000" dirty="0" smtClean="0"/>
              <a:t>represent and </a:t>
            </a:r>
            <a:r>
              <a:rPr lang="en-US" sz="2000" dirty="0"/>
              <a:t>reconcile inconsistencies</a:t>
            </a:r>
            <a:r>
              <a:rPr lang="en-US" sz="2000" dirty="0" smtClean="0"/>
              <a:t>.</a:t>
            </a:r>
            <a:endParaRPr lang="en-US" sz="2000" dirty="0"/>
          </a:p>
        </p:txBody>
      </p:sp>
      <p:sp>
        <p:nvSpPr>
          <p:cNvPr id="4" name="Title 3"/>
          <p:cNvSpPr>
            <a:spLocks noGrp="1"/>
          </p:cNvSpPr>
          <p:nvPr>
            <p:ph type="title"/>
          </p:nvPr>
        </p:nvSpPr>
        <p:spPr>
          <a:xfrm>
            <a:off x="606425" y="610509"/>
            <a:ext cx="6322409" cy="615553"/>
          </a:xfrm>
        </p:spPr>
        <p:txBody>
          <a:bodyPr/>
          <a:lstStyle/>
          <a:p>
            <a:r>
              <a:rPr lang="en-US" b="1" dirty="0"/>
              <a:t>The product champion</a:t>
            </a:r>
            <a:endParaRPr lang="en-US" dirty="0"/>
          </a:p>
        </p:txBody>
      </p:sp>
    </p:spTree>
    <p:extLst>
      <p:ext uri="{BB962C8B-B14F-4D97-AF65-F5344CB8AC3E}">
        <p14:creationId xmlns:p14="http://schemas.microsoft.com/office/powerpoint/2010/main" val="3992758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26845"/>
            <a:ext cx="5278120" cy="635000"/>
          </a:xfrm>
          <a:prstGeom prst="rect">
            <a:avLst/>
          </a:prstGeom>
        </p:spPr>
        <p:txBody>
          <a:bodyPr vert="horz" wrap="square" lIns="0" tIns="12065" rIns="0" bIns="0" rtlCol="0">
            <a:spAutoFit/>
          </a:bodyPr>
          <a:lstStyle/>
          <a:p>
            <a:pPr marL="12700">
              <a:lnSpc>
                <a:spcPct val="100000"/>
              </a:lnSpc>
              <a:spcBef>
                <a:spcPts val="95"/>
              </a:spcBef>
            </a:pPr>
            <a:r>
              <a:rPr sz="4000" spc="-20" dirty="0"/>
              <a:t>Stakeholder:</a:t>
            </a:r>
            <a:r>
              <a:rPr sz="4000" spc="-5" dirty="0"/>
              <a:t> A</a:t>
            </a:r>
            <a:r>
              <a:rPr sz="4000" spc="-25" dirty="0"/>
              <a:t> </a:t>
            </a:r>
            <a:r>
              <a:rPr sz="4000" spc="-10" dirty="0"/>
              <a:t>definition</a:t>
            </a:r>
            <a:endParaRPr sz="4000"/>
          </a:p>
        </p:txBody>
      </p:sp>
      <p:sp>
        <p:nvSpPr>
          <p:cNvPr id="3" name="object 3"/>
          <p:cNvSpPr txBox="1"/>
          <p:nvPr/>
        </p:nvSpPr>
        <p:spPr>
          <a:xfrm>
            <a:off x="798068" y="2091969"/>
            <a:ext cx="10706735" cy="2598420"/>
          </a:xfrm>
          <a:prstGeom prst="rect">
            <a:avLst/>
          </a:prstGeom>
        </p:spPr>
        <p:txBody>
          <a:bodyPr vert="horz" wrap="square" lIns="0" tIns="231775" rIns="0" bIns="0" rtlCol="0">
            <a:spAutoFit/>
          </a:bodyPr>
          <a:lstStyle/>
          <a:p>
            <a:pPr marL="12700" algn="just">
              <a:lnSpc>
                <a:spcPct val="100000"/>
              </a:lnSpc>
              <a:spcBef>
                <a:spcPts val="1825"/>
              </a:spcBef>
            </a:pPr>
            <a:r>
              <a:rPr sz="2800" spc="-5" dirty="0">
                <a:solidFill>
                  <a:srgbClr val="297C52"/>
                </a:solidFill>
                <a:latin typeface="Georgia"/>
                <a:cs typeface="Georgia"/>
              </a:rPr>
              <a:t>•</a:t>
            </a:r>
            <a:r>
              <a:rPr sz="2800" spc="245" dirty="0">
                <a:solidFill>
                  <a:srgbClr val="297C52"/>
                </a:solidFill>
                <a:latin typeface="Georgia"/>
                <a:cs typeface="Georgia"/>
              </a:rPr>
              <a:t> </a:t>
            </a:r>
            <a:r>
              <a:rPr sz="2800" spc="-15" dirty="0">
                <a:solidFill>
                  <a:srgbClr val="455F51"/>
                </a:solidFill>
                <a:latin typeface="Calibri"/>
                <a:cs typeface="Calibri"/>
              </a:rPr>
              <a:t>According</a:t>
            </a:r>
            <a:r>
              <a:rPr sz="2800" spc="20" dirty="0">
                <a:solidFill>
                  <a:srgbClr val="455F51"/>
                </a:solidFill>
                <a:latin typeface="Calibri"/>
                <a:cs typeface="Calibri"/>
              </a:rPr>
              <a:t> </a:t>
            </a:r>
            <a:r>
              <a:rPr sz="2800" spc="-20" dirty="0">
                <a:solidFill>
                  <a:srgbClr val="455F51"/>
                </a:solidFill>
                <a:latin typeface="Calibri"/>
                <a:cs typeface="Calibri"/>
              </a:rPr>
              <a:t>to</a:t>
            </a:r>
            <a:r>
              <a:rPr sz="2800" spc="10" dirty="0">
                <a:solidFill>
                  <a:srgbClr val="455F51"/>
                </a:solidFill>
                <a:latin typeface="Calibri"/>
                <a:cs typeface="Calibri"/>
              </a:rPr>
              <a:t> </a:t>
            </a:r>
            <a:r>
              <a:rPr sz="2800" b="1" spc="-20" dirty="0">
                <a:solidFill>
                  <a:srgbClr val="455F51"/>
                </a:solidFill>
                <a:latin typeface="Calibri"/>
                <a:cs typeface="Calibri"/>
              </a:rPr>
              <a:t>Wiegers</a:t>
            </a:r>
            <a:r>
              <a:rPr sz="2800" b="1" spc="30" dirty="0">
                <a:solidFill>
                  <a:srgbClr val="455F51"/>
                </a:solidFill>
                <a:latin typeface="Calibri"/>
                <a:cs typeface="Calibri"/>
              </a:rPr>
              <a:t> </a:t>
            </a:r>
            <a:r>
              <a:rPr sz="2800" b="1" spc="-5" dirty="0">
                <a:solidFill>
                  <a:srgbClr val="455F51"/>
                </a:solidFill>
                <a:latin typeface="Calibri"/>
                <a:cs typeface="Calibri"/>
              </a:rPr>
              <a:t>&amp;</a:t>
            </a:r>
            <a:r>
              <a:rPr sz="2800" b="1" spc="10" dirty="0">
                <a:solidFill>
                  <a:srgbClr val="455F51"/>
                </a:solidFill>
                <a:latin typeface="Calibri"/>
                <a:cs typeface="Calibri"/>
              </a:rPr>
              <a:t> </a:t>
            </a:r>
            <a:r>
              <a:rPr sz="2800" b="1" spc="-15" dirty="0">
                <a:solidFill>
                  <a:srgbClr val="455F51"/>
                </a:solidFill>
                <a:latin typeface="Calibri"/>
                <a:cs typeface="Calibri"/>
              </a:rPr>
              <a:t>Beatty:</a:t>
            </a:r>
            <a:endParaRPr sz="2800">
              <a:latin typeface="Calibri"/>
              <a:cs typeface="Calibri"/>
            </a:endParaRPr>
          </a:p>
          <a:p>
            <a:pPr marL="561340" marR="5080" indent="-247015" algn="just">
              <a:lnSpc>
                <a:spcPct val="150000"/>
              </a:lnSpc>
              <a:spcBef>
                <a:spcPts val="50"/>
              </a:spcBef>
            </a:pPr>
            <a:r>
              <a:rPr sz="2800" spc="-5" dirty="0">
                <a:solidFill>
                  <a:srgbClr val="497B29"/>
                </a:solidFill>
                <a:latin typeface="Georgia"/>
                <a:cs typeface="Georgia"/>
              </a:rPr>
              <a:t>▫ </a:t>
            </a:r>
            <a:r>
              <a:rPr sz="2800" i="1" spc="-10" dirty="0">
                <a:solidFill>
                  <a:srgbClr val="455F51"/>
                </a:solidFill>
                <a:latin typeface="Calibri"/>
                <a:cs typeface="Calibri"/>
              </a:rPr>
              <a:t>“[A </a:t>
            </a:r>
            <a:r>
              <a:rPr sz="2800" b="1" i="1" spc="-20" dirty="0">
                <a:solidFill>
                  <a:srgbClr val="455F51"/>
                </a:solidFill>
                <a:latin typeface="Calibri"/>
                <a:cs typeface="Calibri"/>
              </a:rPr>
              <a:t>stakeholder </a:t>
            </a:r>
            <a:r>
              <a:rPr sz="2800" i="1" spc="-10" dirty="0">
                <a:solidFill>
                  <a:srgbClr val="455F51"/>
                </a:solidFill>
                <a:latin typeface="Calibri"/>
                <a:cs typeface="Calibri"/>
              </a:rPr>
              <a:t>is </a:t>
            </a:r>
            <a:r>
              <a:rPr sz="2800" i="1" spc="-5" dirty="0">
                <a:solidFill>
                  <a:srgbClr val="455F51"/>
                </a:solidFill>
                <a:latin typeface="Calibri"/>
                <a:cs typeface="Calibri"/>
              </a:rPr>
              <a:t>an]individual, group, </a:t>
            </a:r>
            <a:r>
              <a:rPr sz="2800" i="1" dirty="0">
                <a:solidFill>
                  <a:srgbClr val="455F51"/>
                </a:solidFill>
                <a:latin typeface="Calibri"/>
                <a:cs typeface="Calibri"/>
              </a:rPr>
              <a:t>or </a:t>
            </a:r>
            <a:r>
              <a:rPr sz="2800" i="1" spc="-15" dirty="0">
                <a:solidFill>
                  <a:srgbClr val="455F51"/>
                </a:solidFill>
                <a:latin typeface="Calibri"/>
                <a:cs typeface="Calibri"/>
              </a:rPr>
              <a:t>organization </a:t>
            </a:r>
            <a:r>
              <a:rPr sz="2800" i="1" spc="-5" dirty="0">
                <a:solidFill>
                  <a:srgbClr val="455F51"/>
                </a:solidFill>
                <a:latin typeface="Calibri"/>
                <a:cs typeface="Calibri"/>
              </a:rPr>
              <a:t>that </a:t>
            </a:r>
            <a:r>
              <a:rPr sz="2800" i="1" spc="-10" dirty="0">
                <a:solidFill>
                  <a:srgbClr val="455F51"/>
                </a:solidFill>
                <a:latin typeface="Calibri"/>
                <a:cs typeface="Calibri"/>
              </a:rPr>
              <a:t>is actively </a:t>
            </a:r>
            <a:r>
              <a:rPr sz="2800" i="1" spc="-5" dirty="0">
                <a:solidFill>
                  <a:srgbClr val="455F51"/>
                </a:solidFill>
                <a:latin typeface="Calibri"/>
                <a:cs typeface="Calibri"/>
              </a:rPr>
              <a:t> </a:t>
            </a:r>
            <a:r>
              <a:rPr sz="2800" i="1" spc="-15" dirty="0">
                <a:solidFill>
                  <a:srgbClr val="455F51"/>
                </a:solidFill>
                <a:latin typeface="Calibri"/>
                <a:cs typeface="Calibri"/>
              </a:rPr>
              <a:t>involved </a:t>
            </a:r>
            <a:r>
              <a:rPr sz="2800" i="1" spc="-10" dirty="0">
                <a:solidFill>
                  <a:srgbClr val="455F51"/>
                </a:solidFill>
                <a:latin typeface="Calibri"/>
                <a:cs typeface="Calibri"/>
              </a:rPr>
              <a:t>in </a:t>
            </a:r>
            <a:r>
              <a:rPr sz="2800" i="1" spc="-5" dirty="0">
                <a:solidFill>
                  <a:srgbClr val="455F51"/>
                </a:solidFill>
                <a:latin typeface="Calibri"/>
                <a:cs typeface="Calibri"/>
              </a:rPr>
              <a:t>a project, </a:t>
            </a:r>
            <a:r>
              <a:rPr sz="2800" i="1" spc="-10" dirty="0">
                <a:solidFill>
                  <a:srgbClr val="455F51"/>
                </a:solidFill>
                <a:latin typeface="Calibri"/>
                <a:cs typeface="Calibri"/>
              </a:rPr>
              <a:t>is </a:t>
            </a:r>
            <a:r>
              <a:rPr sz="2800" i="1" spc="-15" dirty="0">
                <a:solidFill>
                  <a:srgbClr val="455F51"/>
                </a:solidFill>
                <a:latin typeface="Calibri"/>
                <a:cs typeface="Calibri"/>
              </a:rPr>
              <a:t>affected </a:t>
            </a:r>
            <a:r>
              <a:rPr sz="2800" i="1" spc="-10" dirty="0">
                <a:solidFill>
                  <a:srgbClr val="455F51"/>
                </a:solidFill>
                <a:latin typeface="Calibri"/>
                <a:cs typeface="Calibri"/>
              </a:rPr>
              <a:t>by </a:t>
            </a:r>
            <a:r>
              <a:rPr sz="2800" i="1" spc="-5" dirty="0">
                <a:solidFill>
                  <a:srgbClr val="455F51"/>
                </a:solidFill>
                <a:latin typeface="Calibri"/>
                <a:cs typeface="Calibri"/>
              </a:rPr>
              <a:t>its process </a:t>
            </a:r>
            <a:r>
              <a:rPr sz="2800" i="1" dirty="0">
                <a:solidFill>
                  <a:srgbClr val="455F51"/>
                </a:solidFill>
                <a:latin typeface="Calibri"/>
                <a:cs typeface="Calibri"/>
              </a:rPr>
              <a:t>or </a:t>
            </a:r>
            <a:r>
              <a:rPr sz="2800" i="1" spc="-15" dirty="0">
                <a:solidFill>
                  <a:srgbClr val="455F51"/>
                </a:solidFill>
                <a:latin typeface="Calibri"/>
                <a:cs typeface="Calibri"/>
              </a:rPr>
              <a:t>outcome, </a:t>
            </a:r>
            <a:r>
              <a:rPr sz="2800" i="1" dirty="0">
                <a:solidFill>
                  <a:srgbClr val="455F51"/>
                </a:solidFill>
                <a:latin typeface="Calibri"/>
                <a:cs typeface="Calibri"/>
              </a:rPr>
              <a:t>or </a:t>
            </a:r>
            <a:r>
              <a:rPr sz="2800" i="1" spc="-15" dirty="0">
                <a:solidFill>
                  <a:srgbClr val="455F51"/>
                </a:solidFill>
                <a:latin typeface="Calibri"/>
                <a:cs typeface="Calibri"/>
              </a:rPr>
              <a:t>can </a:t>
            </a:r>
            <a:r>
              <a:rPr sz="2800" i="1" spc="-10" dirty="0">
                <a:solidFill>
                  <a:srgbClr val="455F51"/>
                </a:solidFill>
                <a:latin typeface="Calibri"/>
                <a:cs typeface="Calibri"/>
              </a:rPr>
              <a:t> influence </a:t>
            </a:r>
            <a:r>
              <a:rPr sz="2800" i="1" spc="-5" dirty="0">
                <a:solidFill>
                  <a:srgbClr val="455F51"/>
                </a:solidFill>
                <a:latin typeface="Calibri"/>
                <a:cs typeface="Calibri"/>
              </a:rPr>
              <a:t>its process</a:t>
            </a:r>
            <a:r>
              <a:rPr sz="2800" i="1" dirty="0">
                <a:solidFill>
                  <a:srgbClr val="455F51"/>
                </a:solidFill>
                <a:latin typeface="Calibri"/>
                <a:cs typeface="Calibri"/>
              </a:rPr>
              <a:t> or </a:t>
            </a:r>
            <a:r>
              <a:rPr sz="2800" i="1" spc="-35" dirty="0">
                <a:solidFill>
                  <a:srgbClr val="455F51"/>
                </a:solidFill>
                <a:latin typeface="Calibri"/>
                <a:cs typeface="Calibri"/>
              </a:rPr>
              <a:t>outcome.”</a:t>
            </a:r>
            <a:endParaRPr sz="2800">
              <a:latin typeface="Calibri"/>
              <a:cs typeface="Calibri"/>
            </a:endParaRPr>
          </a:p>
        </p:txBody>
      </p:sp>
    </p:spTree>
    <p:extLst>
      <p:ext uri="{BB962C8B-B14F-4D97-AF65-F5344CB8AC3E}">
        <p14:creationId xmlns:p14="http://schemas.microsoft.com/office/powerpoint/2010/main" val="962824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2462213"/>
          </a:xfrm>
        </p:spPr>
        <p:txBody>
          <a:bodyPr/>
          <a:lstStyle/>
          <a:p>
            <a:pPr marL="342900" indent="-342900">
              <a:buFont typeface="Arial" panose="020B0604020202020204" pitchFamily="34" charset="0"/>
              <a:buChar char="•"/>
            </a:pPr>
            <a:r>
              <a:rPr lang="en-US" sz="2000" dirty="0" smtClean="0"/>
              <a:t>The </a:t>
            </a:r>
            <a:r>
              <a:rPr lang="en-US" sz="2000" dirty="0"/>
              <a:t>best product champions have a clear vision of the new system.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They’re </a:t>
            </a:r>
            <a:r>
              <a:rPr lang="en-US" sz="2000" dirty="0"/>
              <a:t>enthusiastic </a:t>
            </a:r>
            <a:r>
              <a:rPr lang="en-US" sz="2000" dirty="0" smtClean="0"/>
              <a:t>because they </a:t>
            </a:r>
            <a:r>
              <a:rPr lang="en-US" sz="2000" dirty="0"/>
              <a:t>see how it will benefit them and their peers.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Champions </a:t>
            </a:r>
            <a:r>
              <a:rPr lang="en-US" sz="2000" dirty="0"/>
              <a:t>should be effective </a:t>
            </a:r>
            <a:r>
              <a:rPr lang="en-US" sz="2000" dirty="0" smtClean="0"/>
              <a:t>communicators who </a:t>
            </a:r>
            <a:r>
              <a:rPr lang="en-US" sz="2000" dirty="0"/>
              <a:t>are respected by their colleagues. They need a thorough understanding of the </a:t>
            </a:r>
            <a:r>
              <a:rPr lang="en-US" sz="2000" dirty="0" smtClean="0"/>
              <a:t>application domain </a:t>
            </a:r>
            <a:r>
              <a:rPr lang="en-US" sz="2000" dirty="0"/>
              <a:t>and the solution’s operating environment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External product champions</a:t>
            </a:r>
          </a:p>
        </p:txBody>
      </p:sp>
      <p:sp>
        <p:nvSpPr>
          <p:cNvPr id="4" name="Title 3"/>
          <p:cNvSpPr>
            <a:spLocks noGrp="1"/>
          </p:cNvSpPr>
          <p:nvPr>
            <p:ph type="title"/>
          </p:nvPr>
        </p:nvSpPr>
        <p:spPr>
          <a:xfrm>
            <a:off x="606425" y="610509"/>
            <a:ext cx="6322409" cy="635000"/>
          </a:xfrm>
        </p:spPr>
        <p:txBody>
          <a:bodyPr/>
          <a:lstStyle/>
          <a:p>
            <a:r>
              <a:rPr lang="en-US" b="1" dirty="0"/>
              <a:t>The product champion</a:t>
            </a:r>
            <a:endParaRPr lang="en-US" dirty="0"/>
          </a:p>
        </p:txBody>
      </p:sp>
    </p:spTree>
    <p:extLst>
      <p:ext uri="{BB962C8B-B14F-4D97-AF65-F5344CB8AC3E}">
        <p14:creationId xmlns:p14="http://schemas.microsoft.com/office/powerpoint/2010/main" val="1804205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7223930" cy="1231106"/>
          </a:xfrm>
        </p:spPr>
        <p:txBody>
          <a:bodyPr/>
          <a:lstStyle/>
          <a:p>
            <a:r>
              <a:rPr lang="en-US" dirty="0"/>
              <a:t>Product champion expectations</a:t>
            </a:r>
          </a:p>
        </p:txBody>
      </p:sp>
      <p:pic>
        <p:nvPicPr>
          <p:cNvPr id="3" name="Picture 2"/>
          <p:cNvPicPr>
            <a:picLocks noChangeAspect="1"/>
          </p:cNvPicPr>
          <p:nvPr/>
        </p:nvPicPr>
        <p:blipFill>
          <a:blip r:embed="rId2"/>
          <a:stretch>
            <a:fillRect/>
          </a:stretch>
        </p:blipFill>
        <p:spPr>
          <a:xfrm>
            <a:off x="720846" y="1347089"/>
            <a:ext cx="10972800" cy="5403927"/>
          </a:xfrm>
          <a:prstGeom prst="rect">
            <a:avLst/>
          </a:prstGeom>
        </p:spPr>
      </p:pic>
    </p:spTree>
    <p:extLst>
      <p:ext uri="{BB962C8B-B14F-4D97-AF65-F5344CB8AC3E}">
        <p14:creationId xmlns:p14="http://schemas.microsoft.com/office/powerpoint/2010/main" val="835085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10095919" cy="1231106"/>
          </a:xfrm>
        </p:spPr>
        <p:txBody>
          <a:bodyPr/>
          <a:lstStyle/>
          <a:p>
            <a:r>
              <a:rPr lang="en-US" dirty="0"/>
              <a:t>Product champion expectations</a:t>
            </a:r>
          </a:p>
        </p:txBody>
      </p:sp>
      <p:pic>
        <p:nvPicPr>
          <p:cNvPr id="2" name="Picture 1"/>
          <p:cNvPicPr>
            <a:picLocks noChangeAspect="1"/>
          </p:cNvPicPr>
          <p:nvPr/>
        </p:nvPicPr>
        <p:blipFill>
          <a:blip r:embed="rId2"/>
          <a:stretch>
            <a:fillRect/>
          </a:stretch>
        </p:blipFill>
        <p:spPr>
          <a:xfrm>
            <a:off x="758135" y="1781420"/>
            <a:ext cx="10789920" cy="4573132"/>
          </a:xfrm>
          <a:prstGeom prst="rect">
            <a:avLst/>
          </a:prstGeom>
        </p:spPr>
      </p:pic>
    </p:spTree>
    <p:extLst>
      <p:ext uri="{BB962C8B-B14F-4D97-AF65-F5344CB8AC3E}">
        <p14:creationId xmlns:p14="http://schemas.microsoft.com/office/powerpoint/2010/main" val="2487913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6322409" cy="615553"/>
          </a:xfrm>
        </p:spPr>
        <p:txBody>
          <a:bodyPr/>
          <a:lstStyle/>
          <a:p>
            <a:r>
              <a:rPr lang="en-US" dirty="0"/>
              <a:t>Multiple product champions</a:t>
            </a:r>
          </a:p>
        </p:txBody>
      </p:sp>
      <p:pic>
        <p:nvPicPr>
          <p:cNvPr id="2" name="Picture 1"/>
          <p:cNvPicPr>
            <a:picLocks noChangeAspect="1"/>
          </p:cNvPicPr>
          <p:nvPr/>
        </p:nvPicPr>
        <p:blipFill>
          <a:blip r:embed="rId2"/>
          <a:stretch>
            <a:fillRect/>
          </a:stretch>
        </p:blipFill>
        <p:spPr>
          <a:xfrm>
            <a:off x="1743853" y="1627530"/>
            <a:ext cx="9235440" cy="5060718"/>
          </a:xfrm>
          <a:prstGeom prst="rect">
            <a:avLst/>
          </a:prstGeom>
        </p:spPr>
      </p:pic>
    </p:spTree>
    <p:extLst>
      <p:ext uri="{BB962C8B-B14F-4D97-AF65-F5344CB8AC3E}">
        <p14:creationId xmlns:p14="http://schemas.microsoft.com/office/powerpoint/2010/main" val="1858851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6322409" cy="615553"/>
          </a:xfrm>
        </p:spPr>
        <p:txBody>
          <a:bodyPr/>
          <a:lstStyle/>
          <a:p>
            <a:r>
              <a:rPr lang="en-US" dirty="0"/>
              <a:t>The voiceless user class</a:t>
            </a:r>
          </a:p>
        </p:txBody>
      </p:sp>
      <p:pic>
        <p:nvPicPr>
          <p:cNvPr id="2" name="Picture 1"/>
          <p:cNvPicPr>
            <a:picLocks noChangeAspect="1"/>
          </p:cNvPicPr>
          <p:nvPr/>
        </p:nvPicPr>
        <p:blipFill rotWithShape="1">
          <a:blip r:embed="rId2"/>
          <a:srcRect t="22805"/>
          <a:stretch/>
        </p:blipFill>
        <p:spPr>
          <a:xfrm>
            <a:off x="427366" y="1384663"/>
            <a:ext cx="10881661" cy="1938086"/>
          </a:xfrm>
          <a:prstGeom prst="rect">
            <a:avLst/>
          </a:prstGeom>
        </p:spPr>
      </p:pic>
      <p:pic>
        <p:nvPicPr>
          <p:cNvPr id="3" name="Picture 2"/>
          <p:cNvPicPr>
            <a:picLocks noChangeAspect="1"/>
          </p:cNvPicPr>
          <p:nvPr/>
        </p:nvPicPr>
        <p:blipFill>
          <a:blip r:embed="rId3"/>
          <a:stretch>
            <a:fillRect/>
          </a:stretch>
        </p:blipFill>
        <p:spPr>
          <a:xfrm>
            <a:off x="427366" y="3524338"/>
            <a:ext cx="10885149" cy="2256761"/>
          </a:xfrm>
          <a:prstGeom prst="rect">
            <a:avLst/>
          </a:prstGeom>
        </p:spPr>
      </p:pic>
    </p:spTree>
    <p:extLst>
      <p:ext uri="{BB962C8B-B14F-4D97-AF65-F5344CB8AC3E}">
        <p14:creationId xmlns:p14="http://schemas.microsoft.com/office/powerpoint/2010/main" val="21697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693319"/>
          </a:xfrm>
        </p:spPr>
        <p:txBody>
          <a:bodyPr/>
          <a:lstStyle/>
          <a:p>
            <a:r>
              <a:rPr lang="en-US" sz="2400" dirty="0"/>
              <a:t>Watch out for the </a:t>
            </a:r>
            <a:r>
              <a:rPr lang="en-US" sz="2400" dirty="0" smtClean="0"/>
              <a:t>following potential </a:t>
            </a:r>
            <a:r>
              <a:rPr lang="en-US" sz="2400" dirty="0"/>
              <a:t>problems</a:t>
            </a:r>
            <a:r>
              <a:rPr lang="en-US" sz="2400" dirty="0" smtClean="0"/>
              <a:t>:</a:t>
            </a:r>
          </a:p>
          <a:p>
            <a:endParaRPr lang="en-US" sz="2400" dirty="0"/>
          </a:p>
          <a:p>
            <a:pPr marL="342900" indent="-342900">
              <a:buFont typeface="Arial" panose="020B0604020202020204" pitchFamily="34" charset="0"/>
              <a:buChar char="•"/>
            </a:pPr>
            <a:r>
              <a:rPr lang="en-US" sz="2400" dirty="0" smtClean="0"/>
              <a:t>Managers </a:t>
            </a:r>
            <a:r>
              <a:rPr lang="en-US" sz="2400" dirty="0"/>
              <a:t>override the decisions that a qualified and duly authorized product </a:t>
            </a:r>
            <a:r>
              <a:rPr lang="en-US" sz="2400" dirty="0" smtClean="0"/>
              <a:t>champion makes</a:t>
            </a:r>
            <a:r>
              <a:rPr lang="en-US" sz="2400" dirty="0"/>
              <a:t>. Perhaps a manager has a wild new idea at the last minute, or thinks he </a:t>
            </a:r>
            <a:r>
              <a:rPr lang="en-US" sz="2400" dirty="0" smtClean="0"/>
              <a:t>knows what the users </a:t>
            </a:r>
            <a:r>
              <a:rPr lang="en-US" sz="2400" dirty="0"/>
              <a:t>need. This behavior often results in dissatisfied users and </a:t>
            </a:r>
            <a:r>
              <a:rPr lang="en-US" sz="2400" dirty="0" smtClean="0"/>
              <a:t>frustrated product champions who </a:t>
            </a:r>
            <a:r>
              <a:rPr lang="en-US" sz="2400" dirty="0"/>
              <a:t>feel that management doesn’t trust them</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 </a:t>
            </a:r>
            <a:r>
              <a:rPr lang="en-US" sz="2400" dirty="0"/>
              <a:t>product champion who forgets that he is representing other customers and </a:t>
            </a:r>
            <a:r>
              <a:rPr lang="en-US" sz="2400" dirty="0" smtClean="0"/>
              <a:t>presents only his </a:t>
            </a:r>
            <a:r>
              <a:rPr lang="en-US" sz="2400" dirty="0"/>
              <a:t>own requirements won’t do a good job. He might be happy with the </a:t>
            </a:r>
            <a:r>
              <a:rPr lang="en-US" sz="2400" dirty="0" smtClean="0"/>
              <a:t>outcome, but others likely </a:t>
            </a:r>
            <a:r>
              <a:rPr lang="en-US" sz="2400" dirty="0"/>
              <a:t>won’t be</a:t>
            </a:r>
            <a:r>
              <a:rPr lang="en-US" sz="2400" dirty="0" smtClean="0"/>
              <a:t>.</a:t>
            </a:r>
            <a:endParaRPr lang="en-US" sz="2400" dirty="0"/>
          </a:p>
        </p:txBody>
      </p:sp>
      <p:sp>
        <p:nvSpPr>
          <p:cNvPr id="4" name="Title 3"/>
          <p:cNvSpPr>
            <a:spLocks noGrp="1"/>
          </p:cNvSpPr>
          <p:nvPr>
            <p:ph type="title"/>
          </p:nvPr>
        </p:nvSpPr>
        <p:spPr>
          <a:xfrm>
            <a:off x="606425" y="610509"/>
            <a:ext cx="7401106" cy="734965"/>
          </a:xfrm>
        </p:spPr>
        <p:txBody>
          <a:bodyPr/>
          <a:lstStyle/>
          <a:p>
            <a:r>
              <a:rPr lang="en-US" dirty="0"/>
              <a:t>Product champion traps to avoid</a:t>
            </a:r>
          </a:p>
        </p:txBody>
      </p:sp>
    </p:spTree>
    <p:extLst>
      <p:ext uri="{BB962C8B-B14F-4D97-AF65-F5344CB8AC3E}">
        <p14:creationId xmlns:p14="http://schemas.microsoft.com/office/powerpoint/2010/main" val="2400646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2954655"/>
          </a:xfrm>
        </p:spPr>
        <p:txBody>
          <a:bodyPr/>
          <a:lstStyle/>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A </a:t>
            </a:r>
            <a:r>
              <a:rPr lang="en-US" sz="2400" dirty="0"/>
              <a:t>product champion who lacks a clear vision of the new system might defer decisions to the BA. If all of the BA’s ideas are fine with the champion, the champion isn’t providing much help.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senior user might nominate a less experienced user as champion because she doesn’t have time to do the job herself. This can lead to backseat driving from the senior user who still wishes to strongly influence the project’s direction.</a:t>
            </a:r>
          </a:p>
        </p:txBody>
      </p:sp>
      <p:sp>
        <p:nvSpPr>
          <p:cNvPr id="4" name="Title 3"/>
          <p:cNvSpPr>
            <a:spLocks noGrp="1"/>
          </p:cNvSpPr>
          <p:nvPr>
            <p:ph type="title"/>
          </p:nvPr>
        </p:nvSpPr>
        <p:spPr>
          <a:xfrm>
            <a:off x="606425" y="610509"/>
            <a:ext cx="7401106" cy="761091"/>
          </a:xfrm>
        </p:spPr>
        <p:txBody>
          <a:bodyPr/>
          <a:lstStyle/>
          <a:p>
            <a:r>
              <a:rPr lang="en-US" dirty="0"/>
              <a:t>Product champion traps to avoid</a:t>
            </a:r>
          </a:p>
        </p:txBody>
      </p:sp>
    </p:spTree>
    <p:extLst>
      <p:ext uri="{BB962C8B-B14F-4D97-AF65-F5344CB8AC3E}">
        <p14:creationId xmlns:p14="http://schemas.microsoft.com/office/powerpoint/2010/main" val="205279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4616648"/>
          </a:xfrm>
        </p:spPr>
        <p:txBody>
          <a:bodyPr/>
          <a:lstStyle/>
          <a:p>
            <a:pPr marL="342900" indent="-342900">
              <a:buFont typeface="Arial" panose="020B0604020202020204" pitchFamily="34" charset="0"/>
              <a:buChar char="•"/>
            </a:pPr>
            <a:r>
              <a:rPr lang="en-US" sz="2000" dirty="0"/>
              <a:t>Some agile development methods include a single representative of stakeholders called </a:t>
            </a:r>
            <a:r>
              <a:rPr lang="en-US" sz="2000" dirty="0" smtClean="0"/>
              <a:t>a </a:t>
            </a:r>
            <a:r>
              <a:rPr lang="en-US" sz="2000" i="1" dirty="0" smtClean="0"/>
              <a:t>product </a:t>
            </a:r>
            <a:r>
              <a:rPr lang="en-US" sz="2000" i="1" dirty="0"/>
              <a:t>owner </a:t>
            </a:r>
            <a:r>
              <a:rPr lang="en-US" sz="2000" dirty="0"/>
              <a:t>in the team to serve as the voice of the customer (</a:t>
            </a:r>
            <a:r>
              <a:rPr lang="en-US" sz="2000" dirty="0" err="1"/>
              <a:t>Schwaber</a:t>
            </a:r>
            <a:r>
              <a:rPr lang="en-US" sz="2000" dirty="0"/>
              <a:t> 2004; Cohn </a:t>
            </a:r>
            <a:r>
              <a:rPr lang="en-US" sz="2000" dirty="0" smtClean="0"/>
              <a:t>2010; </a:t>
            </a:r>
            <a:r>
              <a:rPr lang="en-US" sz="2000" dirty="0" err="1" smtClean="0"/>
              <a:t>Leffingwell</a:t>
            </a:r>
            <a:r>
              <a:rPr lang="en-US" sz="2000" dirty="0" smtClean="0"/>
              <a:t> </a:t>
            </a:r>
            <a:r>
              <a:rPr lang="en-US" sz="2000" dirty="0"/>
              <a:t>2011</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product owner defines the product’s vision and is responsible for </a:t>
            </a:r>
            <a:r>
              <a:rPr lang="en-US" sz="2000" dirty="0" smtClean="0"/>
              <a:t>developing and </a:t>
            </a:r>
            <a:r>
              <a:rPr lang="en-US" sz="2000" dirty="0"/>
              <a:t>prioritizing the contents of the product backlog. (The </a:t>
            </a:r>
            <a:r>
              <a:rPr lang="en-US" sz="2000" i="1" dirty="0"/>
              <a:t>backlog </a:t>
            </a:r>
            <a:r>
              <a:rPr lang="en-US" sz="2000" dirty="0"/>
              <a:t>is the prioritized list of </a:t>
            </a:r>
            <a:r>
              <a:rPr lang="en-US" sz="2000" dirty="0" smtClean="0"/>
              <a:t>user stories—requirements—for </a:t>
            </a:r>
            <a:r>
              <a:rPr lang="en-US" sz="2000" dirty="0"/>
              <a:t>the product and their allocation to upcoming iterations, called </a:t>
            </a:r>
            <a:r>
              <a:rPr lang="en-US" sz="2000" dirty="0" smtClean="0"/>
              <a:t>sprints in </a:t>
            </a:r>
            <a:r>
              <a:rPr lang="en-US" sz="2000" dirty="0"/>
              <a:t>the agile development method called Scrum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product owner therefore spans all three </a:t>
            </a:r>
            <a:r>
              <a:rPr lang="en-US" sz="2000" dirty="0" smtClean="0"/>
              <a:t>levels of requirements: business, user, and functional.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 essentially straddles the product champion </a:t>
            </a:r>
            <a:r>
              <a:rPr lang="en-US" sz="2000" dirty="0" smtClean="0"/>
              <a:t>and business </a:t>
            </a:r>
            <a:r>
              <a:rPr lang="en-US" sz="2000" dirty="0"/>
              <a:t>analyst functions, representing the customer, defining product features, prioritizing </a:t>
            </a:r>
            <a:r>
              <a:rPr lang="en-US" sz="2000" dirty="0" smtClean="0"/>
              <a:t>them, and </a:t>
            </a:r>
            <a:r>
              <a:rPr lang="en-US" sz="2000" dirty="0"/>
              <a:t>so forth. Ultimately, someone does have to make decisions about exactly what capabilities </a:t>
            </a:r>
            <a:r>
              <a:rPr lang="en-US" sz="2000" dirty="0" smtClean="0"/>
              <a:t>to deliver </a:t>
            </a:r>
            <a:r>
              <a:rPr lang="en-US" sz="2000" dirty="0"/>
              <a:t>in the product and when. In Scrum, that’s the product owner’s responsibility.</a:t>
            </a:r>
          </a:p>
        </p:txBody>
      </p:sp>
      <p:sp>
        <p:nvSpPr>
          <p:cNvPr id="4" name="Title 3"/>
          <p:cNvSpPr>
            <a:spLocks noGrp="1"/>
          </p:cNvSpPr>
          <p:nvPr>
            <p:ph type="title"/>
          </p:nvPr>
        </p:nvSpPr>
        <p:spPr>
          <a:xfrm>
            <a:off x="606425" y="610509"/>
            <a:ext cx="8994775" cy="1231106"/>
          </a:xfrm>
        </p:spPr>
        <p:txBody>
          <a:bodyPr/>
          <a:lstStyle/>
          <a:p>
            <a:r>
              <a:rPr lang="en-US" b="1" dirty="0"/>
              <a:t>User representation on agile projects</a:t>
            </a:r>
            <a:endParaRPr lang="en-US" dirty="0"/>
          </a:p>
        </p:txBody>
      </p:sp>
    </p:spTree>
    <p:extLst>
      <p:ext uri="{BB962C8B-B14F-4D97-AF65-F5344CB8AC3E}">
        <p14:creationId xmlns:p14="http://schemas.microsoft.com/office/powerpoint/2010/main" val="3861504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473643"/>
            <a:ext cx="10982325" cy="307777"/>
          </a:xfrm>
        </p:spPr>
        <p:txBody>
          <a:bodyPr/>
          <a:lstStyle/>
          <a:p>
            <a:pPr marL="342900" indent="-342900">
              <a:buFont typeface="Arial" panose="020B0604020202020204" pitchFamily="34" charset="0"/>
              <a:buChar char="•"/>
            </a:pPr>
            <a:endParaRPr lang="en-US" sz="2000" dirty="0"/>
          </a:p>
        </p:txBody>
      </p:sp>
      <p:sp>
        <p:nvSpPr>
          <p:cNvPr id="4" name="Title 3"/>
          <p:cNvSpPr>
            <a:spLocks noGrp="1"/>
          </p:cNvSpPr>
          <p:nvPr>
            <p:ph type="title"/>
          </p:nvPr>
        </p:nvSpPr>
        <p:spPr>
          <a:xfrm>
            <a:off x="606425" y="610509"/>
            <a:ext cx="7544798" cy="1231106"/>
          </a:xfrm>
        </p:spPr>
        <p:txBody>
          <a:bodyPr/>
          <a:lstStyle/>
          <a:p>
            <a:r>
              <a:rPr lang="en-US" b="1" dirty="0"/>
              <a:t>Resolving conflicting requirements</a:t>
            </a:r>
            <a:endParaRPr lang="en-US" dirty="0"/>
          </a:p>
        </p:txBody>
      </p:sp>
      <p:pic>
        <p:nvPicPr>
          <p:cNvPr id="2" name="Picture 1"/>
          <p:cNvPicPr>
            <a:picLocks noChangeAspect="1"/>
          </p:cNvPicPr>
          <p:nvPr/>
        </p:nvPicPr>
        <p:blipFill>
          <a:blip r:embed="rId2"/>
          <a:stretch>
            <a:fillRect/>
          </a:stretch>
        </p:blipFill>
        <p:spPr>
          <a:xfrm>
            <a:off x="947136" y="1781420"/>
            <a:ext cx="10540980" cy="4023360"/>
          </a:xfrm>
          <a:prstGeom prst="rect">
            <a:avLst/>
          </a:prstGeom>
        </p:spPr>
      </p:pic>
    </p:spTree>
    <p:extLst>
      <p:ext uri="{BB962C8B-B14F-4D97-AF65-F5344CB8AC3E}">
        <p14:creationId xmlns:p14="http://schemas.microsoft.com/office/powerpoint/2010/main" val="2044709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6" y="739297"/>
            <a:ext cx="6478544" cy="1846659"/>
          </a:xfrm>
        </p:spPr>
        <p:txBody>
          <a:bodyPr/>
          <a:lstStyle/>
          <a:p>
            <a:pPr fontAlgn="base"/>
            <a:r>
              <a:rPr lang="en-US" b="1" dirty="0"/>
              <a:t>1. Identify Your Stakeholders</a:t>
            </a:r>
            <a:br>
              <a:rPr lang="en-US" b="1" dirty="0"/>
            </a:br>
            <a:r>
              <a:rPr lang="en-US" dirty="0"/>
              <a:t/>
            </a:r>
            <a:br>
              <a:rPr lang="en-US" dirty="0"/>
            </a:br>
            <a:endParaRPr lang="en-US" dirty="0"/>
          </a:p>
        </p:txBody>
      </p:sp>
      <p:sp>
        <p:nvSpPr>
          <p:cNvPr id="3" name="Text Placeholder 2"/>
          <p:cNvSpPr>
            <a:spLocks noGrp="1"/>
          </p:cNvSpPr>
          <p:nvPr>
            <p:ph type="body" idx="1"/>
          </p:nvPr>
        </p:nvSpPr>
        <p:spPr>
          <a:xfrm>
            <a:off x="604836" y="1674983"/>
            <a:ext cx="10982325" cy="1661993"/>
          </a:xfrm>
        </p:spPr>
        <p:txBody>
          <a:bodyPr/>
          <a:lstStyle/>
          <a:p>
            <a:r>
              <a:rPr lang="en-US" dirty="0"/>
              <a:t>Start by brainstorming  who your stakeholders are. As part of this, think of all the people who are affected by your work, who have influence or power over it, or have an interest in its successful or unsuccessful conclusion.</a:t>
            </a:r>
          </a:p>
          <a:p>
            <a:endParaRPr lang="en-US" dirty="0"/>
          </a:p>
          <a:p>
            <a:r>
              <a:rPr lang="en-US" dirty="0"/>
              <a:t>The table below identifies some of the people who might be stakeholders in your job or in your projects:</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73928153"/>
              </p:ext>
            </p:extLst>
          </p:nvPr>
        </p:nvGraphicFramePr>
        <p:xfrm>
          <a:off x="606425" y="2887821"/>
          <a:ext cx="10982325" cy="2560320"/>
        </p:xfrm>
        <a:graphic>
          <a:graphicData uri="http://schemas.openxmlformats.org/drawingml/2006/table">
            <a:tbl>
              <a:tblPr>
                <a:tableStyleId>{1FECB4D8-DB02-4DC6-A0A2-4F2EBAE1DC90}</a:tableStyleId>
              </a:tblPr>
              <a:tblGrid>
                <a:gridCol w="3660775">
                  <a:extLst>
                    <a:ext uri="{9D8B030D-6E8A-4147-A177-3AD203B41FA5}">
                      <a16:colId xmlns:a16="http://schemas.microsoft.com/office/drawing/2014/main" val="20000"/>
                    </a:ext>
                  </a:extLst>
                </a:gridCol>
                <a:gridCol w="3660775">
                  <a:extLst>
                    <a:ext uri="{9D8B030D-6E8A-4147-A177-3AD203B41FA5}">
                      <a16:colId xmlns:a16="http://schemas.microsoft.com/office/drawing/2014/main" val="20001"/>
                    </a:ext>
                  </a:extLst>
                </a:gridCol>
                <a:gridCol w="3660775">
                  <a:extLst>
                    <a:ext uri="{9D8B030D-6E8A-4147-A177-3AD203B41FA5}">
                      <a16:colId xmlns:a16="http://schemas.microsoft.com/office/drawing/2014/main" val="20002"/>
                    </a:ext>
                  </a:extLst>
                </a:gridCol>
              </a:tblGrid>
              <a:tr h="0">
                <a:tc>
                  <a:txBody>
                    <a:bodyPr/>
                    <a:lstStyle/>
                    <a:p>
                      <a:pPr algn="ctr" fontAlgn="base"/>
                      <a:r>
                        <a:rPr lang="en-US">
                          <a:effectLst/>
                        </a:rPr>
                        <a:t>Your boss</a:t>
                      </a:r>
                      <a:endParaRPr lang="en-US">
                        <a:effectLst/>
                        <a:latin typeface="inherit"/>
                      </a:endParaRPr>
                    </a:p>
                  </a:txBody>
                  <a:tcPr anchor="ctr"/>
                </a:tc>
                <a:tc>
                  <a:txBody>
                    <a:bodyPr/>
                    <a:lstStyle/>
                    <a:p>
                      <a:pPr algn="ctr" fontAlgn="base"/>
                      <a:r>
                        <a:rPr lang="en-US">
                          <a:effectLst/>
                        </a:rPr>
                        <a:t>Shareholders</a:t>
                      </a:r>
                      <a:endParaRPr lang="en-US">
                        <a:effectLst/>
                        <a:latin typeface="inherit"/>
                      </a:endParaRPr>
                    </a:p>
                  </a:txBody>
                  <a:tcPr anchor="ctr"/>
                </a:tc>
                <a:tc>
                  <a:txBody>
                    <a:bodyPr/>
                    <a:lstStyle/>
                    <a:p>
                      <a:pPr algn="ctr" fontAlgn="base"/>
                      <a:r>
                        <a:rPr lang="en-US">
                          <a:effectLst/>
                        </a:rPr>
                        <a:t>Government</a:t>
                      </a:r>
                      <a:endParaRPr lang="en-US">
                        <a:effectLst/>
                        <a:latin typeface="inherit"/>
                      </a:endParaRPr>
                    </a:p>
                  </a:txBody>
                  <a:tcPr anchor="ctr"/>
                </a:tc>
                <a:extLst>
                  <a:ext uri="{0D108BD9-81ED-4DB2-BD59-A6C34878D82A}">
                    <a16:rowId xmlns:a16="http://schemas.microsoft.com/office/drawing/2014/main" val="10000"/>
                  </a:ext>
                </a:extLst>
              </a:tr>
              <a:tr h="0">
                <a:tc>
                  <a:txBody>
                    <a:bodyPr/>
                    <a:lstStyle/>
                    <a:p>
                      <a:pPr algn="ctr" fontAlgn="base"/>
                      <a:r>
                        <a:rPr lang="en-US">
                          <a:effectLst/>
                        </a:rPr>
                        <a:t>Senior executives</a:t>
                      </a:r>
                      <a:endParaRPr lang="en-US">
                        <a:effectLst/>
                        <a:latin typeface="inherit"/>
                      </a:endParaRPr>
                    </a:p>
                  </a:txBody>
                  <a:tcPr anchor="ctr"/>
                </a:tc>
                <a:tc>
                  <a:txBody>
                    <a:bodyPr/>
                    <a:lstStyle/>
                    <a:p>
                      <a:pPr algn="ctr" fontAlgn="base"/>
                      <a:r>
                        <a:rPr lang="en-US">
                          <a:effectLst/>
                        </a:rPr>
                        <a:t>Alliance partners</a:t>
                      </a:r>
                      <a:endParaRPr lang="en-US">
                        <a:effectLst/>
                        <a:latin typeface="inherit"/>
                      </a:endParaRPr>
                    </a:p>
                  </a:txBody>
                  <a:tcPr anchor="ctr"/>
                </a:tc>
                <a:tc>
                  <a:txBody>
                    <a:bodyPr/>
                    <a:lstStyle/>
                    <a:p>
                      <a:pPr algn="ctr" fontAlgn="base"/>
                      <a:r>
                        <a:rPr lang="en-US">
                          <a:effectLst/>
                        </a:rPr>
                        <a:t>Trades associations</a:t>
                      </a:r>
                      <a:endParaRPr lang="en-US">
                        <a:effectLst/>
                        <a:latin typeface="inherit"/>
                      </a:endParaRPr>
                    </a:p>
                  </a:txBody>
                  <a:tcPr anchor="ctr"/>
                </a:tc>
                <a:extLst>
                  <a:ext uri="{0D108BD9-81ED-4DB2-BD59-A6C34878D82A}">
                    <a16:rowId xmlns:a16="http://schemas.microsoft.com/office/drawing/2014/main" val="10001"/>
                  </a:ext>
                </a:extLst>
              </a:tr>
              <a:tr h="0">
                <a:tc>
                  <a:txBody>
                    <a:bodyPr/>
                    <a:lstStyle/>
                    <a:p>
                      <a:pPr algn="ctr" fontAlgn="base"/>
                      <a:r>
                        <a:rPr lang="en-US">
                          <a:effectLst/>
                        </a:rPr>
                        <a:t>Your co-workers</a:t>
                      </a:r>
                      <a:endParaRPr lang="en-US">
                        <a:effectLst/>
                        <a:latin typeface="inherit"/>
                      </a:endParaRPr>
                    </a:p>
                  </a:txBody>
                  <a:tcPr anchor="ctr"/>
                </a:tc>
                <a:tc>
                  <a:txBody>
                    <a:bodyPr/>
                    <a:lstStyle/>
                    <a:p>
                      <a:pPr algn="ctr" fontAlgn="base"/>
                      <a:r>
                        <a:rPr lang="en-US">
                          <a:effectLst/>
                        </a:rPr>
                        <a:t>Suppliers</a:t>
                      </a:r>
                      <a:endParaRPr lang="en-US">
                        <a:effectLst/>
                        <a:latin typeface="inherit"/>
                      </a:endParaRPr>
                    </a:p>
                  </a:txBody>
                  <a:tcPr anchor="ctr"/>
                </a:tc>
                <a:tc>
                  <a:txBody>
                    <a:bodyPr/>
                    <a:lstStyle/>
                    <a:p>
                      <a:pPr algn="ctr" fontAlgn="base"/>
                      <a:r>
                        <a:rPr lang="en-US">
                          <a:effectLst/>
                        </a:rPr>
                        <a:t>The press</a:t>
                      </a:r>
                      <a:endParaRPr lang="en-US">
                        <a:effectLst/>
                        <a:latin typeface="inherit"/>
                      </a:endParaRPr>
                    </a:p>
                  </a:txBody>
                  <a:tcPr anchor="ctr"/>
                </a:tc>
                <a:extLst>
                  <a:ext uri="{0D108BD9-81ED-4DB2-BD59-A6C34878D82A}">
                    <a16:rowId xmlns:a16="http://schemas.microsoft.com/office/drawing/2014/main" val="10002"/>
                  </a:ext>
                </a:extLst>
              </a:tr>
              <a:tr h="0">
                <a:tc>
                  <a:txBody>
                    <a:bodyPr/>
                    <a:lstStyle/>
                    <a:p>
                      <a:pPr algn="ctr" fontAlgn="base"/>
                      <a:r>
                        <a:rPr lang="en-US">
                          <a:effectLst/>
                        </a:rPr>
                        <a:t>Your team</a:t>
                      </a:r>
                      <a:endParaRPr lang="en-US">
                        <a:effectLst/>
                        <a:latin typeface="inherit"/>
                      </a:endParaRPr>
                    </a:p>
                  </a:txBody>
                  <a:tcPr anchor="ctr"/>
                </a:tc>
                <a:tc>
                  <a:txBody>
                    <a:bodyPr/>
                    <a:lstStyle/>
                    <a:p>
                      <a:pPr algn="ctr" fontAlgn="base"/>
                      <a:r>
                        <a:rPr lang="en-US">
                          <a:effectLst/>
                        </a:rPr>
                        <a:t>Lenders</a:t>
                      </a:r>
                      <a:endParaRPr lang="en-US">
                        <a:effectLst/>
                        <a:latin typeface="inherit"/>
                      </a:endParaRPr>
                    </a:p>
                  </a:txBody>
                  <a:tcPr anchor="ctr"/>
                </a:tc>
                <a:tc>
                  <a:txBody>
                    <a:bodyPr/>
                    <a:lstStyle/>
                    <a:p>
                      <a:pPr algn="ctr" fontAlgn="base"/>
                      <a:r>
                        <a:rPr lang="en-US">
                          <a:effectLst/>
                        </a:rPr>
                        <a:t>Interest groups</a:t>
                      </a:r>
                      <a:endParaRPr lang="en-US">
                        <a:effectLst/>
                        <a:latin typeface="inherit"/>
                      </a:endParaRPr>
                    </a:p>
                  </a:txBody>
                  <a:tcPr anchor="ctr"/>
                </a:tc>
                <a:extLst>
                  <a:ext uri="{0D108BD9-81ED-4DB2-BD59-A6C34878D82A}">
                    <a16:rowId xmlns:a16="http://schemas.microsoft.com/office/drawing/2014/main" val="10003"/>
                  </a:ext>
                </a:extLst>
              </a:tr>
              <a:tr h="0">
                <a:tc>
                  <a:txBody>
                    <a:bodyPr/>
                    <a:lstStyle/>
                    <a:p>
                      <a:pPr algn="ctr" fontAlgn="base"/>
                      <a:r>
                        <a:rPr lang="en-US">
                          <a:effectLst/>
                        </a:rPr>
                        <a:t>Customers</a:t>
                      </a:r>
                      <a:endParaRPr lang="en-US">
                        <a:effectLst/>
                        <a:latin typeface="inherit"/>
                      </a:endParaRPr>
                    </a:p>
                  </a:txBody>
                  <a:tcPr anchor="ctr"/>
                </a:tc>
                <a:tc>
                  <a:txBody>
                    <a:bodyPr/>
                    <a:lstStyle/>
                    <a:p>
                      <a:pPr algn="ctr" fontAlgn="base"/>
                      <a:r>
                        <a:rPr lang="en-US">
                          <a:effectLst/>
                        </a:rPr>
                        <a:t>Analysts</a:t>
                      </a:r>
                      <a:endParaRPr lang="en-US">
                        <a:effectLst/>
                        <a:latin typeface="inherit"/>
                      </a:endParaRPr>
                    </a:p>
                  </a:txBody>
                  <a:tcPr anchor="ctr"/>
                </a:tc>
                <a:tc>
                  <a:txBody>
                    <a:bodyPr/>
                    <a:lstStyle/>
                    <a:p>
                      <a:pPr algn="ctr" fontAlgn="base"/>
                      <a:r>
                        <a:rPr lang="en-US">
                          <a:effectLst/>
                        </a:rPr>
                        <a:t>The public</a:t>
                      </a:r>
                      <a:endParaRPr lang="en-US">
                        <a:effectLst/>
                        <a:latin typeface="inherit"/>
                      </a:endParaRPr>
                    </a:p>
                  </a:txBody>
                  <a:tcPr anchor="ctr"/>
                </a:tc>
                <a:extLst>
                  <a:ext uri="{0D108BD9-81ED-4DB2-BD59-A6C34878D82A}">
                    <a16:rowId xmlns:a16="http://schemas.microsoft.com/office/drawing/2014/main" val="10004"/>
                  </a:ext>
                </a:extLst>
              </a:tr>
              <a:tr h="0">
                <a:tc>
                  <a:txBody>
                    <a:bodyPr/>
                    <a:lstStyle/>
                    <a:p>
                      <a:pPr algn="ctr" fontAlgn="base"/>
                      <a:r>
                        <a:rPr lang="en-US">
                          <a:effectLst/>
                        </a:rPr>
                        <a:t>Prospective customers</a:t>
                      </a:r>
                      <a:endParaRPr lang="en-US">
                        <a:effectLst/>
                        <a:latin typeface="inherit"/>
                      </a:endParaRPr>
                    </a:p>
                  </a:txBody>
                  <a:tcPr anchor="ctr"/>
                </a:tc>
                <a:tc>
                  <a:txBody>
                    <a:bodyPr/>
                    <a:lstStyle/>
                    <a:p>
                      <a:pPr algn="ctr" fontAlgn="base"/>
                      <a:r>
                        <a:rPr lang="en-US">
                          <a:effectLst/>
                        </a:rPr>
                        <a:t>Future recruits</a:t>
                      </a:r>
                      <a:endParaRPr lang="en-US">
                        <a:effectLst/>
                        <a:latin typeface="inherit"/>
                      </a:endParaRPr>
                    </a:p>
                  </a:txBody>
                  <a:tcPr anchor="ctr"/>
                </a:tc>
                <a:tc>
                  <a:txBody>
                    <a:bodyPr/>
                    <a:lstStyle/>
                    <a:p>
                      <a:pPr algn="ctr" fontAlgn="base"/>
                      <a:r>
                        <a:rPr lang="en-US">
                          <a:effectLst/>
                        </a:rPr>
                        <a:t>The community</a:t>
                      </a:r>
                      <a:endParaRPr lang="en-US">
                        <a:effectLst/>
                        <a:latin typeface="inherit"/>
                      </a:endParaRPr>
                    </a:p>
                  </a:txBody>
                  <a:tcPr anchor="ctr"/>
                </a:tc>
                <a:extLst>
                  <a:ext uri="{0D108BD9-81ED-4DB2-BD59-A6C34878D82A}">
                    <a16:rowId xmlns:a16="http://schemas.microsoft.com/office/drawing/2014/main" val="10005"/>
                  </a:ext>
                </a:extLst>
              </a:tr>
              <a:tr h="0">
                <a:tc>
                  <a:txBody>
                    <a:bodyPr/>
                    <a:lstStyle/>
                    <a:p>
                      <a:pPr algn="ctr" fontAlgn="base"/>
                      <a:r>
                        <a:rPr lang="en-US">
                          <a:effectLst/>
                        </a:rPr>
                        <a:t>Your family</a:t>
                      </a:r>
                      <a:endParaRPr lang="en-US">
                        <a:effectLst/>
                        <a:latin typeface="inherit"/>
                      </a:endParaRPr>
                    </a:p>
                  </a:txBody>
                  <a:tcPr anchor="ctr"/>
                </a:tc>
                <a:tc>
                  <a:txBody>
                    <a:bodyPr/>
                    <a:lstStyle/>
                    <a:p>
                      <a:pPr algn="ctr" fontAlgn="base"/>
                      <a:r>
                        <a:rPr lang="en-US">
                          <a:effectLst/>
                        </a:rPr>
                        <a:t>Key contributors</a:t>
                      </a:r>
                      <a:endParaRPr lang="en-US">
                        <a:effectLst/>
                        <a:latin typeface="inherit"/>
                      </a:endParaRPr>
                    </a:p>
                  </a:txBody>
                  <a:tcPr anchor="ctr"/>
                </a:tc>
                <a:tc>
                  <a:txBody>
                    <a:bodyPr/>
                    <a:lstStyle/>
                    <a:p>
                      <a:pPr algn="ctr" fontAlgn="base"/>
                      <a:r>
                        <a:rPr lang="en-US" dirty="0">
                          <a:effectLst/>
                        </a:rPr>
                        <a:t>Key advisors</a:t>
                      </a:r>
                      <a:endParaRPr lang="en-US" dirty="0">
                        <a:effectLst/>
                        <a:latin typeface="inherit"/>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9845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90515" y="1523486"/>
            <a:ext cx="10982325" cy="1661993"/>
          </a:xfrm>
        </p:spPr>
        <p:txBody>
          <a:bodyPr/>
          <a:lstStyle/>
          <a:p>
            <a:r>
              <a:rPr lang="en-US" dirty="0" smtClean="0"/>
              <a:t>list people </a:t>
            </a:r>
            <a:r>
              <a:rPr lang="en-US" dirty="0"/>
              <a:t>and organizations that are affected by </a:t>
            </a:r>
            <a:r>
              <a:rPr lang="en-US" dirty="0" smtClean="0"/>
              <a:t>development </a:t>
            </a:r>
            <a:r>
              <a:rPr lang="en-US" dirty="0"/>
              <a:t>work. Some of these may have the power either to block that work or to advance it. Some may be interested in what you are doing, while others may not care, so you need to work out who you need to </a:t>
            </a:r>
            <a:r>
              <a:rPr lang="en-US" dirty="0" smtClean="0"/>
              <a:t>prioritize .</a:t>
            </a:r>
          </a:p>
          <a:p>
            <a:endParaRPr lang="en-US" dirty="0" smtClean="0"/>
          </a:p>
          <a:p>
            <a:r>
              <a:rPr lang="en-US" dirty="0" smtClean="0"/>
              <a:t>It is need to map out stakeholders, and classify them according to their power over your work and their interest in it, on a Power/Interest Grid (see figure). </a:t>
            </a:r>
            <a:endParaRPr lang="en-US" dirty="0"/>
          </a:p>
        </p:txBody>
      </p:sp>
      <p:sp>
        <p:nvSpPr>
          <p:cNvPr id="4" name="Title 3"/>
          <p:cNvSpPr>
            <a:spLocks noGrp="1"/>
          </p:cNvSpPr>
          <p:nvPr>
            <p:ph type="title"/>
          </p:nvPr>
        </p:nvSpPr>
        <p:spPr>
          <a:xfrm>
            <a:off x="490515" y="719148"/>
            <a:ext cx="10585316" cy="615553"/>
          </a:xfrm>
        </p:spPr>
        <p:txBody>
          <a:bodyPr/>
          <a:lstStyle/>
          <a:p>
            <a:pPr fontAlgn="base"/>
            <a:r>
              <a:rPr lang="en-US" b="1" dirty="0"/>
              <a:t>2. Prioritize Your </a:t>
            </a:r>
            <a:r>
              <a:rPr lang="en-US" b="1" dirty="0" smtClean="0"/>
              <a:t>Stakeholders</a:t>
            </a:r>
            <a:endParaRPr lang="en-US" dirty="0"/>
          </a:p>
        </p:txBody>
      </p:sp>
      <p:pic>
        <p:nvPicPr>
          <p:cNvPr id="2051" name="Picture 3" descr="Stakeholder Power-Interest Grid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6213" y="2949262"/>
            <a:ext cx="4200038" cy="381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23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841615"/>
            <a:ext cx="10982325" cy="3877985"/>
          </a:xfrm>
        </p:spPr>
        <p:txBody>
          <a:bodyPr/>
          <a:lstStyle/>
          <a:p>
            <a:r>
              <a:rPr lang="en-US" dirty="0"/>
              <a:t>The position that you allocate to a stakeholder on the grid shows you the actions you need to take with them:</a:t>
            </a:r>
          </a:p>
          <a:p>
            <a:endParaRPr lang="en-US" dirty="0"/>
          </a:p>
          <a:p>
            <a:pPr marL="285750" indent="-285750">
              <a:buClr>
                <a:schemeClr val="accent3">
                  <a:lumMod val="50000"/>
                </a:schemeClr>
              </a:buClr>
              <a:buFont typeface="Wingdings" panose="05000000000000000000" pitchFamily="2" charset="2"/>
              <a:buChar char="§"/>
            </a:pPr>
            <a:r>
              <a:rPr lang="en-US" b="1" dirty="0"/>
              <a:t>High power, highly interested people (Manage Closely)</a:t>
            </a:r>
            <a:r>
              <a:rPr lang="en-US" dirty="0"/>
              <a:t>: you must fully engage these people, and make the greatest efforts to satisfy them.</a:t>
            </a:r>
          </a:p>
          <a:p>
            <a:pPr marL="285750" indent="-285750">
              <a:buClr>
                <a:schemeClr val="accent3">
                  <a:lumMod val="50000"/>
                </a:schemeClr>
              </a:buClr>
              <a:buFont typeface="Wingdings" panose="05000000000000000000" pitchFamily="2" charset="2"/>
              <a:buChar char="§"/>
            </a:pPr>
            <a:r>
              <a:rPr lang="en-US" b="1" dirty="0"/>
              <a:t>High power, less interested people (Keep Satisfied)</a:t>
            </a:r>
            <a:r>
              <a:rPr lang="en-US" dirty="0"/>
              <a:t>: put enough work in with these people to keep them satisfied, but not so much that they become bored with your message.</a:t>
            </a:r>
          </a:p>
          <a:p>
            <a:pPr marL="285750" indent="-285750">
              <a:buClr>
                <a:schemeClr val="accent3">
                  <a:lumMod val="50000"/>
                </a:schemeClr>
              </a:buClr>
              <a:buFont typeface="Wingdings" panose="05000000000000000000" pitchFamily="2" charset="2"/>
              <a:buChar char="§"/>
            </a:pPr>
            <a:r>
              <a:rPr lang="en-US" b="1" dirty="0"/>
              <a:t>Low power, highly interested people (Keep Informed)</a:t>
            </a:r>
            <a:r>
              <a:rPr lang="en-US" dirty="0"/>
              <a:t>: adequately inform these people, and talk to them to ensure that no major issues are arising. People in this category can often be very helpful with the detail of your project.</a:t>
            </a:r>
          </a:p>
          <a:p>
            <a:pPr marL="285750" indent="-285750">
              <a:buClr>
                <a:schemeClr val="accent3">
                  <a:lumMod val="50000"/>
                </a:schemeClr>
              </a:buClr>
              <a:buFont typeface="Wingdings" panose="05000000000000000000" pitchFamily="2" charset="2"/>
              <a:buChar char="§"/>
            </a:pPr>
            <a:r>
              <a:rPr lang="en-US" b="1" dirty="0"/>
              <a:t>Low power, less interested people (Monitor)</a:t>
            </a:r>
            <a:r>
              <a:rPr lang="en-US" dirty="0"/>
              <a:t>: again, monitor these people, but don’t bore them with excessive communication</a:t>
            </a:r>
            <a:r>
              <a:rPr lang="en-US" dirty="0" smtClean="0"/>
              <a:t>.</a:t>
            </a:r>
          </a:p>
          <a:p>
            <a:pPr marL="285750" indent="-285750">
              <a:buClr>
                <a:schemeClr val="accent3">
                  <a:lumMod val="50000"/>
                </a:schemeClr>
              </a:buClr>
              <a:buFont typeface="Wingdings" panose="05000000000000000000" pitchFamily="2" charset="2"/>
              <a:buChar char="§"/>
            </a:pPr>
            <a:endParaRPr lang="en-US" dirty="0"/>
          </a:p>
          <a:p>
            <a:r>
              <a:rPr lang="en-US" dirty="0"/>
              <a:t>Your boss, for example, likely has high power and influence over your projects and high interest in them. Your family, however, may have high interest in them, but won’t have power over them.</a:t>
            </a:r>
          </a:p>
        </p:txBody>
      </p:sp>
      <p:sp>
        <p:nvSpPr>
          <p:cNvPr id="4" name="Title 3"/>
          <p:cNvSpPr>
            <a:spLocks noGrp="1"/>
          </p:cNvSpPr>
          <p:nvPr>
            <p:ph type="title"/>
          </p:nvPr>
        </p:nvSpPr>
        <p:spPr>
          <a:xfrm>
            <a:off x="606425" y="610509"/>
            <a:ext cx="8009541" cy="1231106"/>
          </a:xfrm>
        </p:spPr>
        <p:txBody>
          <a:bodyPr/>
          <a:lstStyle/>
          <a:p>
            <a:r>
              <a:rPr lang="en-US" b="1" dirty="0"/>
              <a:t>2. Prioritize Your Stakeholders</a:t>
            </a:r>
            <a:endParaRPr lang="en-US" dirty="0"/>
          </a:p>
        </p:txBody>
      </p:sp>
    </p:spTree>
    <p:extLst>
      <p:ext uri="{BB962C8B-B14F-4D97-AF65-F5344CB8AC3E}">
        <p14:creationId xmlns:p14="http://schemas.microsoft.com/office/powerpoint/2010/main" val="156436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1687069"/>
            <a:ext cx="10982325" cy="3385542"/>
          </a:xfrm>
        </p:spPr>
        <p:txBody>
          <a:bodyPr/>
          <a:lstStyle/>
          <a:p>
            <a:pPr fontAlgn="base"/>
            <a:r>
              <a:rPr lang="en-US" sz="2000" dirty="0"/>
              <a:t>You now need to discover how your key stakeholders feel about your project. You also need to work out how best to engage them, and how to communicate with them.</a:t>
            </a:r>
          </a:p>
          <a:p>
            <a:pPr fontAlgn="base">
              <a:buClr>
                <a:schemeClr val="accent3">
                  <a:lumMod val="75000"/>
                </a:schemeClr>
              </a:buClr>
            </a:pPr>
            <a:endParaRPr lang="en-US" sz="2000" dirty="0" smtClean="0"/>
          </a:p>
          <a:p>
            <a:pPr fontAlgn="base">
              <a:buClr>
                <a:schemeClr val="accent3">
                  <a:lumMod val="75000"/>
                </a:schemeClr>
              </a:buClr>
            </a:pPr>
            <a:r>
              <a:rPr lang="en-US" sz="2000" dirty="0" smtClean="0"/>
              <a:t>Questions </a:t>
            </a:r>
            <a:r>
              <a:rPr lang="en-US" sz="2000" dirty="0"/>
              <a:t>that can help you understand your stakeholders include:</a:t>
            </a:r>
          </a:p>
          <a:p>
            <a:pPr marL="285750" indent="-285750" fontAlgn="base">
              <a:buClr>
                <a:schemeClr val="accent3">
                  <a:lumMod val="75000"/>
                </a:schemeClr>
              </a:buClr>
              <a:buFont typeface="Wingdings" panose="05000000000000000000" pitchFamily="2" charset="2"/>
              <a:buChar char="§"/>
            </a:pPr>
            <a:r>
              <a:rPr lang="en-US" sz="2000" dirty="0"/>
              <a:t>What financial or emotional interest do they have in the outcome of your work? Is it positive or negative?</a:t>
            </a:r>
          </a:p>
          <a:p>
            <a:pPr marL="285750" indent="-285750" fontAlgn="base">
              <a:buClr>
                <a:schemeClr val="accent3">
                  <a:lumMod val="75000"/>
                </a:schemeClr>
              </a:buClr>
              <a:buFont typeface="Wingdings" panose="05000000000000000000" pitchFamily="2" charset="2"/>
              <a:buChar char="§"/>
            </a:pPr>
            <a:r>
              <a:rPr lang="en-US" sz="2000" dirty="0"/>
              <a:t>What motivates them most of all?</a:t>
            </a:r>
          </a:p>
          <a:p>
            <a:pPr marL="285750" indent="-285750" fontAlgn="base">
              <a:buClr>
                <a:schemeClr val="accent3">
                  <a:lumMod val="75000"/>
                </a:schemeClr>
              </a:buClr>
              <a:buFont typeface="Wingdings" panose="05000000000000000000" pitchFamily="2" charset="2"/>
              <a:buChar char="§"/>
            </a:pPr>
            <a:r>
              <a:rPr lang="en-US" sz="2000" dirty="0" smtClean="0"/>
              <a:t>What information do they want from you, and what is the best way of communicating with them?</a:t>
            </a:r>
          </a:p>
          <a:p>
            <a:pPr marL="285750" indent="-285750" fontAlgn="base">
              <a:buClr>
                <a:schemeClr val="accent3">
                  <a:lumMod val="75000"/>
                </a:schemeClr>
              </a:buClr>
              <a:buFont typeface="Wingdings" panose="05000000000000000000" pitchFamily="2" charset="2"/>
              <a:buChar char="§"/>
            </a:pPr>
            <a:r>
              <a:rPr lang="en-US" sz="2000" dirty="0" smtClean="0"/>
              <a:t>What is their current opinion of your work? Is it based on good information?</a:t>
            </a:r>
          </a:p>
          <a:p>
            <a:pPr marL="285750" indent="-285750" fontAlgn="base">
              <a:buClr>
                <a:schemeClr val="accent3">
                  <a:lumMod val="75000"/>
                </a:schemeClr>
              </a:buClr>
              <a:buFont typeface="Wingdings" panose="05000000000000000000" pitchFamily="2" charset="2"/>
              <a:buChar char="§"/>
            </a:pPr>
            <a:r>
              <a:rPr lang="en-US" sz="2000" dirty="0" smtClean="0"/>
              <a:t>Who </a:t>
            </a:r>
            <a:r>
              <a:rPr lang="en-US" sz="2000" dirty="0"/>
              <a:t>influences their opinions generally, and who influences their opinion of you? Do some of these influencers therefore become important stakeholders in their own right</a:t>
            </a:r>
            <a:r>
              <a:rPr lang="en-US" sz="2000" dirty="0" smtClean="0"/>
              <a:t>?</a:t>
            </a:r>
            <a:endParaRPr lang="en-US" sz="2000" dirty="0"/>
          </a:p>
        </p:txBody>
      </p:sp>
      <p:sp>
        <p:nvSpPr>
          <p:cNvPr id="4" name="Title 3"/>
          <p:cNvSpPr>
            <a:spLocks noGrp="1"/>
          </p:cNvSpPr>
          <p:nvPr>
            <p:ph type="title"/>
          </p:nvPr>
        </p:nvSpPr>
        <p:spPr>
          <a:xfrm>
            <a:off x="606425" y="610509"/>
            <a:ext cx="8292876" cy="615553"/>
          </a:xfrm>
        </p:spPr>
        <p:txBody>
          <a:bodyPr/>
          <a:lstStyle/>
          <a:p>
            <a:pPr fontAlgn="base"/>
            <a:r>
              <a:rPr lang="en-US" b="1" dirty="0"/>
              <a:t>3. Understand Your Key </a:t>
            </a:r>
            <a:r>
              <a:rPr lang="en-US" b="1" dirty="0" smtClean="0"/>
              <a:t>Stakeholders</a:t>
            </a:r>
            <a:endParaRPr lang="en-US" dirty="0"/>
          </a:p>
        </p:txBody>
      </p:sp>
    </p:spTree>
    <p:extLst>
      <p:ext uri="{BB962C8B-B14F-4D97-AF65-F5344CB8AC3E}">
        <p14:creationId xmlns:p14="http://schemas.microsoft.com/office/powerpoint/2010/main" val="235959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2769989"/>
          </a:xfrm>
        </p:spPr>
        <p:txBody>
          <a:bodyPr/>
          <a:lstStyle/>
          <a:p>
            <a:endParaRPr lang="en-US" sz="2000" dirty="0" smtClean="0"/>
          </a:p>
          <a:p>
            <a:pPr marL="285750" indent="-285750" fontAlgn="base">
              <a:buClr>
                <a:schemeClr val="accent3">
                  <a:lumMod val="75000"/>
                </a:schemeClr>
              </a:buClr>
              <a:buFont typeface="Wingdings" panose="05000000000000000000" pitchFamily="2" charset="2"/>
              <a:buChar char="§"/>
            </a:pPr>
            <a:r>
              <a:rPr lang="en-US" sz="2000" dirty="0"/>
              <a:t>If they aren’t likely to be positive, what will win them around to support your project?</a:t>
            </a:r>
          </a:p>
          <a:p>
            <a:pPr marL="285750" indent="-285750" fontAlgn="base">
              <a:buClr>
                <a:schemeClr val="accent3">
                  <a:lumMod val="75000"/>
                </a:schemeClr>
              </a:buClr>
              <a:buFont typeface="Wingdings" panose="05000000000000000000" pitchFamily="2" charset="2"/>
              <a:buChar char="§"/>
            </a:pPr>
            <a:r>
              <a:rPr lang="en-US" sz="2000" dirty="0"/>
              <a:t>If you don't think that you’ll be able to win them around, how will you manage their opposition?</a:t>
            </a:r>
          </a:p>
          <a:p>
            <a:pPr marL="285750" indent="-285750" fontAlgn="base">
              <a:buClr>
                <a:schemeClr val="accent3">
                  <a:lumMod val="75000"/>
                </a:schemeClr>
              </a:buClr>
              <a:buFont typeface="Wingdings" panose="05000000000000000000" pitchFamily="2" charset="2"/>
              <a:buChar char="§"/>
            </a:pPr>
            <a:r>
              <a:rPr lang="en-US" sz="2000" dirty="0"/>
              <a:t>Who else might be influenced by their opinions? Do these people become stakeholders in their own right?</a:t>
            </a:r>
          </a:p>
          <a:p>
            <a:endParaRPr lang="en-US" sz="2000" dirty="0" smtClean="0"/>
          </a:p>
          <a:p>
            <a:r>
              <a:rPr lang="en-US" sz="2000" dirty="0" smtClean="0"/>
              <a:t>You </a:t>
            </a:r>
            <a:r>
              <a:rPr lang="en-US" sz="2000" dirty="0"/>
              <a:t>can ask  your stakeholders these questions directly. People are often quite open about their views, and asking for their opinions is often the first step in building a successful relationship with them</a:t>
            </a:r>
            <a:r>
              <a:rPr lang="en-US" sz="2000" dirty="0" smtClean="0"/>
              <a:t>.</a:t>
            </a:r>
          </a:p>
          <a:p>
            <a:endParaRPr lang="en-US" sz="2000" dirty="0"/>
          </a:p>
        </p:txBody>
      </p:sp>
      <p:sp>
        <p:nvSpPr>
          <p:cNvPr id="4" name="Title 3"/>
          <p:cNvSpPr>
            <a:spLocks noGrp="1"/>
          </p:cNvSpPr>
          <p:nvPr>
            <p:ph type="title"/>
          </p:nvPr>
        </p:nvSpPr>
        <p:spPr>
          <a:xfrm>
            <a:off x="516273" y="783450"/>
            <a:ext cx="7945147" cy="1231106"/>
          </a:xfrm>
        </p:spPr>
        <p:txBody>
          <a:bodyPr/>
          <a:lstStyle/>
          <a:p>
            <a:r>
              <a:rPr lang="en-US" b="1" dirty="0"/>
              <a:t>3. Understand Your Key Stakeholders</a:t>
            </a:r>
            <a:endParaRPr lang="en-US" dirty="0"/>
          </a:p>
        </p:txBody>
      </p:sp>
    </p:spTree>
    <p:extLst>
      <p:ext uri="{BB962C8B-B14F-4D97-AF65-F5344CB8AC3E}">
        <p14:creationId xmlns:p14="http://schemas.microsoft.com/office/powerpoint/2010/main" val="3020360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79646" y="2760852"/>
            <a:ext cx="3732276" cy="482346"/>
          </a:xfrm>
          <a:prstGeom prst="rect">
            <a:avLst/>
          </a:prstGeom>
        </p:spPr>
      </p:pic>
    </p:spTree>
    <p:extLst>
      <p:ext uri="{BB962C8B-B14F-4D97-AF65-F5344CB8AC3E}">
        <p14:creationId xmlns:p14="http://schemas.microsoft.com/office/powerpoint/2010/main" val="402774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6425" y="2014556"/>
            <a:ext cx="10982325" cy="3323987"/>
          </a:xfrm>
        </p:spPr>
        <p:txBody>
          <a:bodyPr/>
          <a:lstStyle/>
          <a:p>
            <a:r>
              <a:rPr lang="en-US" sz="2400" dirty="0"/>
              <a:t>To find the voice of the user, take the following steps:</a:t>
            </a:r>
          </a:p>
          <a:p>
            <a:pPr marL="285750" indent="-285750">
              <a:buClr>
                <a:schemeClr val="accent3">
                  <a:lumMod val="75000"/>
                </a:schemeClr>
              </a:buClr>
              <a:buFont typeface="Wingdings" panose="05000000000000000000" pitchFamily="2" charset="2"/>
              <a:buChar char="§"/>
            </a:pPr>
            <a:r>
              <a:rPr lang="en-US" sz="2400" dirty="0" smtClean="0"/>
              <a:t>Identify </a:t>
            </a:r>
            <a:r>
              <a:rPr lang="en-US" sz="2400" dirty="0"/>
              <a:t>the different classes of users for your product.</a:t>
            </a:r>
          </a:p>
          <a:p>
            <a:pPr marL="285750" indent="-285750">
              <a:buClr>
                <a:schemeClr val="accent3">
                  <a:lumMod val="75000"/>
                </a:schemeClr>
              </a:buClr>
              <a:buFont typeface="Wingdings" panose="05000000000000000000" pitchFamily="2" charset="2"/>
              <a:buChar char="§"/>
            </a:pPr>
            <a:r>
              <a:rPr lang="en-US" sz="2400" dirty="0" smtClean="0"/>
              <a:t>Select </a:t>
            </a:r>
            <a:r>
              <a:rPr lang="en-US" sz="2400" dirty="0"/>
              <a:t>and work with individuals who represent each user class and other stakeholder groups.</a:t>
            </a:r>
          </a:p>
          <a:p>
            <a:pPr marL="285750" indent="-285750">
              <a:buClr>
                <a:schemeClr val="accent3">
                  <a:lumMod val="75000"/>
                </a:schemeClr>
              </a:buClr>
              <a:buFont typeface="Wingdings" panose="05000000000000000000" pitchFamily="2" charset="2"/>
              <a:buChar char="§"/>
            </a:pPr>
            <a:r>
              <a:rPr lang="en-US" sz="2400" dirty="0" smtClean="0"/>
              <a:t>Agree </a:t>
            </a:r>
            <a:r>
              <a:rPr lang="en-US" sz="2400" dirty="0"/>
              <a:t>on who the requirements decision makers are for your project</a:t>
            </a:r>
            <a:r>
              <a:rPr lang="en-US" sz="2400" dirty="0" smtClean="0"/>
              <a:t>.</a:t>
            </a:r>
          </a:p>
          <a:p>
            <a:pPr marL="285750" indent="-285750">
              <a:buClr>
                <a:schemeClr val="accent3">
                  <a:lumMod val="75000"/>
                </a:schemeClr>
              </a:buClr>
              <a:buFont typeface="Wingdings" panose="05000000000000000000" pitchFamily="2" charset="2"/>
              <a:buChar char="§"/>
            </a:pPr>
            <a:endParaRPr lang="en-US" sz="2400" dirty="0"/>
          </a:p>
          <a:p>
            <a:r>
              <a:rPr lang="en-US" sz="2400" dirty="0"/>
              <a:t>Rather than thinking of “the user” in singular, </a:t>
            </a:r>
            <a:r>
              <a:rPr lang="en-US" sz="2400" dirty="0" smtClean="0"/>
              <a:t>spend some </a:t>
            </a:r>
            <a:r>
              <a:rPr lang="en-US" sz="2400" dirty="0"/>
              <a:t>time identifying the multiple user classes and their roles and privileges for your product.</a:t>
            </a:r>
          </a:p>
          <a:p>
            <a:pPr marL="285750" indent="-285750">
              <a:buClr>
                <a:schemeClr val="accent3">
                  <a:lumMod val="75000"/>
                </a:schemeClr>
              </a:buClr>
              <a:buFont typeface="Wingdings" panose="05000000000000000000" pitchFamily="2" charset="2"/>
              <a:buChar char="§"/>
            </a:pPr>
            <a:endParaRPr lang="en-US" sz="2400" dirty="0"/>
          </a:p>
        </p:txBody>
      </p:sp>
      <p:sp>
        <p:nvSpPr>
          <p:cNvPr id="4" name="Title 3"/>
          <p:cNvSpPr>
            <a:spLocks noGrp="1"/>
          </p:cNvSpPr>
          <p:nvPr>
            <p:ph type="title"/>
          </p:nvPr>
        </p:nvSpPr>
        <p:spPr>
          <a:xfrm>
            <a:off x="606425" y="610509"/>
            <a:ext cx="6322409" cy="635000"/>
          </a:xfrm>
        </p:spPr>
        <p:txBody>
          <a:bodyPr/>
          <a:lstStyle/>
          <a:p>
            <a:r>
              <a:rPr lang="en-US" dirty="0" smtClean="0"/>
              <a:t>User Classes </a:t>
            </a:r>
            <a:endParaRPr lang="en-US" dirty="0"/>
          </a:p>
        </p:txBody>
      </p:sp>
    </p:spTree>
    <p:extLst>
      <p:ext uri="{BB962C8B-B14F-4D97-AF65-F5344CB8AC3E}">
        <p14:creationId xmlns:p14="http://schemas.microsoft.com/office/powerpoint/2010/main" val="396277879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B395C76A-C5A2-4713-8124-F79D5B4A41F3}" vid="{0B35350C-2626-40D4-832A-D6697FB198D9}"/>
    </a:ext>
  </a:extLst>
</a:theme>
</file>

<file path=docProps/app.xml><?xml version="1.0" encoding="utf-8"?>
<Properties xmlns="http://schemas.openxmlformats.org/officeDocument/2006/extended-properties" xmlns:vt="http://schemas.openxmlformats.org/officeDocument/2006/docPropsVTypes">
  <Template>Theme2</Template>
  <TotalTime>97</TotalTime>
  <Words>1683</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Georgia</vt:lpstr>
      <vt:lpstr>inherit</vt:lpstr>
      <vt:lpstr>Wingdings</vt:lpstr>
      <vt:lpstr>Theme2</vt:lpstr>
      <vt:lpstr>Software Requirement Engineering </vt:lpstr>
      <vt:lpstr>Stakeholder: A definition</vt:lpstr>
      <vt:lpstr>1. Identify Your Stakeholders  </vt:lpstr>
      <vt:lpstr>2. Prioritize Your Stakeholders</vt:lpstr>
      <vt:lpstr>2. Prioritize Your Stakeholders</vt:lpstr>
      <vt:lpstr>3. Understand Your Key Stakeholders</vt:lpstr>
      <vt:lpstr>3. Understand Your Key Stakeholders</vt:lpstr>
      <vt:lpstr>PowerPoint Presentation</vt:lpstr>
      <vt:lpstr>User Classes </vt:lpstr>
      <vt:lpstr>Differentiating user classes</vt:lpstr>
      <vt:lpstr>A possible hierarchy</vt:lpstr>
      <vt:lpstr>User classes</vt:lpstr>
      <vt:lpstr>Identifying your user classes</vt:lpstr>
      <vt:lpstr>Identifying your user classes</vt:lpstr>
      <vt:lpstr>Identifying your user classes</vt:lpstr>
      <vt:lpstr>PowerPoint Presentation</vt:lpstr>
      <vt:lpstr>User personas</vt:lpstr>
      <vt:lpstr>Connecting with user representatives</vt:lpstr>
      <vt:lpstr>The product champion</vt:lpstr>
      <vt:lpstr>The product champion</vt:lpstr>
      <vt:lpstr>Product champion expectations</vt:lpstr>
      <vt:lpstr>Product champion expectations</vt:lpstr>
      <vt:lpstr>Multiple product champions</vt:lpstr>
      <vt:lpstr>The voiceless user class</vt:lpstr>
      <vt:lpstr>Product champion traps to avoid</vt:lpstr>
      <vt:lpstr>Product champion traps to avoid</vt:lpstr>
      <vt:lpstr>User representation on agile projects</vt:lpstr>
      <vt:lpstr>Resolving conflicting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Microsoft account</dc:creator>
  <cp:lastModifiedBy>Bushra Fazal BUKC</cp:lastModifiedBy>
  <cp:revision>10</cp:revision>
  <dcterms:created xsi:type="dcterms:W3CDTF">2021-11-23T04:49:39Z</dcterms:created>
  <dcterms:modified xsi:type="dcterms:W3CDTF">2022-12-01T04:14:59Z</dcterms:modified>
</cp:coreProperties>
</file>