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9" r:id="rId4"/>
    <p:sldId id="261" r:id="rId5"/>
    <p:sldId id="260" r:id="rId6"/>
    <p:sldId id="284" r:id="rId7"/>
    <p:sldId id="285" r:id="rId8"/>
    <p:sldId id="286" r:id="rId9"/>
    <p:sldId id="287" r:id="rId10"/>
    <p:sldId id="288" r:id="rId11"/>
    <p:sldId id="289" r:id="rId12"/>
    <p:sldId id="311" r:id="rId13"/>
    <p:sldId id="290" r:id="rId14"/>
    <p:sldId id="292" r:id="rId15"/>
    <p:sldId id="291" r:id="rId16"/>
    <p:sldId id="293" r:id="rId17"/>
    <p:sldId id="294" r:id="rId18"/>
    <p:sldId id="295" r:id="rId19"/>
    <p:sldId id="312" r:id="rId20"/>
    <p:sldId id="296" r:id="rId21"/>
    <p:sldId id="302" r:id="rId22"/>
    <p:sldId id="298" r:id="rId23"/>
    <p:sldId id="299" r:id="rId24"/>
    <p:sldId id="300" r:id="rId25"/>
    <p:sldId id="301" r:id="rId26"/>
    <p:sldId id="263" r:id="rId27"/>
    <p:sldId id="262" r:id="rId28"/>
    <p:sldId id="282" r:id="rId29"/>
    <p:sldId id="303" r:id="rId30"/>
    <p:sldId id="304" r:id="rId31"/>
    <p:sldId id="305" r:id="rId32"/>
    <p:sldId id="306" r:id="rId33"/>
    <p:sldId id="307" r:id="rId34"/>
    <p:sldId id="308" r:id="rId35"/>
    <p:sldId id="309" r:id="rId36"/>
    <p:sldId id="310" r:id="rId37"/>
  </p:sldIdLst>
  <p:sldSz cx="9144000" cy="6858000" type="screen4x3"/>
  <p:notesSz cx="6858000" cy="9144000"/>
  <p:embeddedFontLst>
    <p:embeddedFont>
      <p:font typeface="Droid Sans" panose="020B0604020202020204" charset="0"/>
      <p:regular r:id="rId39"/>
      <p:bold r:id="rId40"/>
    </p:embeddedFont>
    <p:embeddedFont>
      <p:font typeface="Playfair Display"/>
      <p:regular r:id="rId41"/>
      <p:bold r:id="rId42"/>
      <p:italic r:id="rId43"/>
      <p:boldItalic r:id="rId44"/>
    </p:embeddedFont>
    <p:embeddedFont>
      <p:font typeface="Andalus" panose="020B0604020202020204" charset="-78"/>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D10DE0-2952-46C1-9B0C-CF73A203A776}">
  <a:tblStyle styleId="{FAD10DE0-2952-46C1-9B0C-CF73A203A77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6" autoAdjust="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976081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474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0C52A88-C1A2-49A2-B7EF-47A442FEF573}" type="slidenum">
              <a:rPr lang="en-US" smtClean="0">
                <a:latin typeface="Times New Roman" pitchFamily="18" charset="0"/>
              </a:rPr>
              <a:pPr eaLnBrk="1" hangingPunct="1"/>
              <a:t>30</a:t>
            </a:fld>
            <a:endParaRPr lang="en-US">
              <a:latin typeface="Times New Roman" pitchFamily="18" charset="0"/>
            </a:endParaRPr>
          </a:p>
        </p:txBody>
      </p:sp>
      <p:sp>
        <p:nvSpPr>
          <p:cNvPr id="29699" name="Rectangle 2"/>
          <p:cNvSpPr>
            <a:spLocks noGrp="1" noRot="1" noChangeAspect="1" noChangeArrowheads="1" noTextEdit="1"/>
          </p:cNvSpPr>
          <p:nvPr>
            <p:ph type="sldImg"/>
          </p:nvPr>
        </p:nvSpPr>
        <p:spPr>
          <a:xfrm>
            <a:off x="1143000" y="685800"/>
            <a:ext cx="4572000" cy="342900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462474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ECE936-3C65-4CF4-999C-913ED8ED2292}" type="slidenum">
              <a:rPr lang="en-US" smtClean="0">
                <a:latin typeface="Times New Roman" pitchFamily="18" charset="0"/>
              </a:rPr>
              <a:pPr eaLnBrk="1" hangingPunct="1"/>
              <a:t>36</a:t>
            </a:fld>
            <a:endParaRPr lang="en-US">
              <a:latin typeface="Times New Roman" pitchFamily="18" charset="0"/>
            </a:endParaRPr>
          </a:p>
        </p:txBody>
      </p:sp>
      <p:sp>
        <p:nvSpPr>
          <p:cNvPr id="30723" name="Rectangle 2"/>
          <p:cNvSpPr>
            <a:spLocks noGrp="1" noRot="1" noChangeAspect="1" noChangeArrowheads="1" noTextEdit="1"/>
          </p:cNvSpPr>
          <p:nvPr>
            <p:ph type="sldImg"/>
          </p:nvPr>
        </p:nvSpPr>
        <p:spPr>
          <a:xfrm>
            <a:off x="1143000" y="685800"/>
            <a:ext cx="4572000" cy="3429000"/>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60411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45406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19845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4491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71908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Mental Ability: </a:t>
            </a:r>
            <a:r>
              <a:rPr lang="en-US" sz="1200" b="0" i="0" kern="1200" dirty="0">
                <a:solidFill>
                  <a:schemeClr val="tx1"/>
                </a:solidFill>
                <a:effectLst/>
                <a:latin typeface="+mn-lt"/>
                <a:ea typeface="+mn-ea"/>
                <a:cs typeface="+mn-cs"/>
              </a:rPr>
              <a:t> the power to learn or retain knowledge; in law, the ability to understand the facts and significance of your behavior;</a:t>
            </a:r>
          </a:p>
          <a:p>
            <a:r>
              <a:rPr lang="en-US" sz="1200" b="0" i="0" kern="1200" dirty="0">
                <a:solidFill>
                  <a:schemeClr val="tx1"/>
                </a:solidFill>
                <a:effectLst/>
                <a:latin typeface="+mn-lt"/>
                <a:ea typeface="+mn-ea"/>
                <a:cs typeface="+mn-cs"/>
              </a:rPr>
              <a:t>	   possession of the qualities (especially mental qualities) required to do something or get something done</a:t>
            </a:r>
            <a:endParaRPr lang="en-US" dirty="0"/>
          </a:p>
        </p:txBody>
      </p:sp>
      <p:sp>
        <p:nvSpPr>
          <p:cNvPr id="4" name="Slide Number Placeholder 3"/>
          <p:cNvSpPr>
            <a:spLocks noGrp="1"/>
          </p:cNvSpPr>
          <p:nvPr>
            <p:ph type="sldNum" sz="quarter" idx="10"/>
          </p:nvPr>
        </p:nvSpPr>
        <p:spPr/>
        <p:txBody>
          <a:bodyPr/>
          <a:lstStyle/>
          <a:p>
            <a:fld id="{6CA32CF7-BE03-40E0-80B9-37DB17B0449E}" type="slidenum">
              <a:rPr lang="en-US" smtClean="0"/>
              <a:t>10</a:t>
            </a:fld>
            <a:endParaRPr lang="en-US"/>
          </a:p>
        </p:txBody>
      </p:sp>
    </p:spTree>
    <p:extLst>
      <p:ext uri="{BB962C8B-B14F-4D97-AF65-F5344CB8AC3E}">
        <p14:creationId xmlns:p14="http://schemas.microsoft.com/office/powerpoint/2010/main" val="310708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75496A2-9F89-4938-BE94-42AE2C178AA0}" type="slidenum">
              <a:rPr lang="en-US" smtClean="0">
                <a:latin typeface="Times New Roman" pitchFamily="18" charset="0"/>
              </a:rPr>
              <a:pPr eaLnBrk="1" hangingPunct="1"/>
              <a:t>24</a:t>
            </a:fld>
            <a:endParaRPr lang="en-US">
              <a:latin typeface="Times New Roman" pitchFamily="18" charset="0"/>
            </a:endParaRPr>
          </a:p>
        </p:txBody>
      </p:sp>
      <p:sp>
        <p:nvSpPr>
          <p:cNvPr id="28675" name="Rectangle 2"/>
          <p:cNvSpPr>
            <a:spLocks noGrp="1" noRot="1" noChangeAspect="1" noChangeArrowheads="1" noTextEdit="1"/>
          </p:cNvSpPr>
          <p:nvPr>
            <p:ph type="sldImg"/>
          </p:nvPr>
        </p:nvSpPr>
        <p:spPr>
          <a:xfrm>
            <a:off x="1143000" y="685800"/>
            <a:ext cx="4572000" cy="34290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572648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64674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22942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3189150"/>
            <a:ext cx="4126799" cy="1546500"/>
          </a:xfrm>
          <a:prstGeom prst="rect">
            <a:avLst/>
          </a:prstGeom>
        </p:spPr>
        <p:txBody>
          <a:bodyPr lIns="91425" tIns="91425" rIns="91425" bIns="91425" anchor="b" anchorCtr="0"/>
          <a:lstStyle>
            <a:lvl1pPr lvl="0">
              <a:spcBef>
                <a:spcPts val="0"/>
              </a:spcBef>
              <a:buClr>
                <a:srgbClr val="FFFFFF"/>
              </a:buClr>
              <a:buSzPct val="100000"/>
              <a:buFont typeface="Playfair Display"/>
              <a:defRPr sz="4800" b="1">
                <a:solidFill>
                  <a:srgbClr val="FFFFFF"/>
                </a:solidFill>
                <a:latin typeface="Playfair Display"/>
                <a:ea typeface="Playfair Display"/>
                <a:cs typeface="Playfair Display"/>
                <a:sym typeface="Playfair Display"/>
              </a:defRPr>
            </a:lvl1pPr>
            <a:lvl2pPr lvl="1">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lvl="2">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lvl="3">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lvl="4">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lvl="5">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lvl="6">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lvl="7">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lvl="8">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a:endParaRPr/>
          </a:p>
        </p:txBody>
      </p:sp>
      <p:sp>
        <p:nvSpPr>
          <p:cNvPr id="10" name="Shape 10"/>
          <p:cNvSpPr/>
          <p:nvPr/>
        </p:nvSpPr>
        <p:spPr>
          <a:xfrm>
            <a:off x="25" y="5216825"/>
            <a:ext cx="9144000" cy="16413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863B11-E519-4E7F-8CA9-E388828CFA1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AB2C2E3F-2E65-424C-984F-2839A43E11A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E5BF89FE-D782-4C77-BB02-F3A2C9241E5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15434425-CED8-4B68-BE6E-B5085D3C90E3}"/>
              </a:ext>
            </a:extLst>
          </p:cNvPr>
          <p:cNvSpPr>
            <a:spLocks noGrp="1"/>
          </p:cNvSpPr>
          <p:nvPr>
            <p:ph type="dt" sz="half" idx="10"/>
          </p:nvPr>
        </p:nvSpPr>
        <p:spPr/>
        <p:txBody>
          <a:bodyPr/>
          <a:lstStyle/>
          <a:p>
            <a:fld id="{179A722E-4C98-4774-BA02-1ADB82BD0E14}" type="datetimeFigureOut">
              <a:rPr lang="en-US" smtClean="0"/>
              <a:t>11/20/2023</a:t>
            </a:fld>
            <a:endParaRPr lang="en-US"/>
          </a:p>
        </p:txBody>
      </p:sp>
      <p:sp>
        <p:nvSpPr>
          <p:cNvPr id="6" name="Footer Placeholder 5">
            <a:extLst>
              <a:ext uri="{FF2B5EF4-FFF2-40B4-BE49-F238E27FC236}">
                <a16:creationId xmlns:a16="http://schemas.microsoft.com/office/drawing/2014/main" xmlns="" id="{F8F0D212-9595-421B-B290-81A98D597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96623BE-1C24-49F3-9FCB-5A467AA03C08}"/>
              </a:ext>
            </a:extLst>
          </p:cNvPr>
          <p:cNvSpPr>
            <a:spLocks noGrp="1"/>
          </p:cNvSpPr>
          <p:nvPr>
            <p:ph type="sldNum" sz="quarter" idx="12"/>
          </p:nvPr>
        </p:nvSpPr>
        <p:spPr/>
        <p:txBody>
          <a:bodyPr/>
          <a:lstStyle/>
          <a:p>
            <a:fld id="{335324AF-2071-4C78-8D43-BE20B2638309}" type="slidenum">
              <a:rPr lang="en-US" smtClean="0"/>
              <a:t>‹#›</a:t>
            </a:fld>
            <a:endParaRPr lang="en-US"/>
          </a:p>
        </p:txBody>
      </p:sp>
    </p:spTree>
    <p:extLst>
      <p:ext uri="{BB962C8B-B14F-4D97-AF65-F5344CB8AC3E}">
        <p14:creationId xmlns:p14="http://schemas.microsoft.com/office/powerpoint/2010/main" val="219008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86695-29EF-40BA-809D-0F60A8AA73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816FC6E-26D6-4DD8-8A8D-E52043F187B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759D1B6-7774-41B5-B7C9-1ACD557B324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A2786F2-0D58-47DD-8339-0E1BB487D6EF}"/>
              </a:ext>
            </a:extLst>
          </p:cNvPr>
          <p:cNvSpPr>
            <a:spLocks noGrp="1"/>
          </p:cNvSpPr>
          <p:nvPr>
            <p:ph type="dt" sz="half" idx="10"/>
          </p:nvPr>
        </p:nvSpPr>
        <p:spPr/>
        <p:txBody>
          <a:bodyPr/>
          <a:lstStyle/>
          <a:p>
            <a:fld id="{179A722E-4C98-4774-BA02-1ADB82BD0E14}" type="datetimeFigureOut">
              <a:rPr lang="en-US" smtClean="0"/>
              <a:t>11/20/2023</a:t>
            </a:fld>
            <a:endParaRPr lang="en-US"/>
          </a:p>
        </p:txBody>
      </p:sp>
      <p:sp>
        <p:nvSpPr>
          <p:cNvPr id="6" name="Footer Placeholder 5">
            <a:extLst>
              <a:ext uri="{FF2B5EF4-FFF2-40B4-BE49-F238E27FC236}">
                <a16:creationId xmlns:a16="http://schemas.microsoft.com/office/drawing/2014/main" xmlns="" id="{A3F205A5-120A-4811-821E-8FFD0FC78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97BCE04-A1FA-4A30-9DE9-68D9596D4DED}"/>
              </a:ext>
            </a:extLst>
          </p:cNvPr>
          <p:cNvSpPr>
            <a:spLocks noGrp="1"/>
          </p:cNvSpPr>
          <p:nvPr>
            <p:ph type="sldNum" sz="quarter" idx="12"/>
          </p:nvPr>
        </p:nvSpPr>
        <p:spPr/>
        <p:txBody>
          <a:bodyPr/>
          <a:lstStyle/>
          <a:p>
            <a:fld id="{335324AF-2071-4C78-8D43-BE20B2638309}" type="slidenum">
              <a:rPr lang="en-US" smtClean="0"/>
              <a:t>‹#›</a:t>
            </a:fld>
            <a:endParaRPr lang="en-US"/>
          </a:p>
        </p:txBody>
      </p:sp>
    </p:spTree>
    <p:extLst>
      <p:ext uri="{BB962C8B-B14F-4D97-AF65-F5344CB8AC3E}">
        <p14:creationId xmlns:p14="http://schemas.microsoft.com/office/powerpoint/2010/main" val="169113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1"/>
        <p:cNvGrpSpPr/>
        <p:nvPr/>
      </p:nvGrpSpPr>
      <p:grpSpPr>
        <a:xfrm>
          <a:off x="0" y="0"/>
          <a:ext cx="0" cy="0"/>
          <a:chOff x="0" y="0"/>
          <a:chExt cx="0" cy="0"/>
        </a:xfrm>
      </p:grpSpPr>
      <p:sp>
        <p:nvSpPr>
          <p:cNvPr id="12" name="Shape 12"/>
          <p:cNvSpPr txBox="1">
            <a:spLocks noGrp="1"/>
          </p:cNvSpPr>
          <p:nvPr>
            <p:ph type="subTitle" idx="1"/>
          </p:nvPr>
        </p:nvSpPr>
        <p:spPr>
          <a:xfrm>
            <a:off x="685800" y="5082150"/>
            <a:ext cx="4126799" cy="1046400"/>
          </a:xfrm>
          <a:prstGeom prst="rect">
            <a:avLst/>
          </a:prstGeom>
        </p:spPr>
        <p:txBody>
          <a:bodyPr lIns="91425" tIns="91425" rIns="91425" bIns="91425" anchor="t" anchorCtr="0"/>
          <a:lstStyle>
            <a:lvl1pPr lvl="0"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1pPr>
            <a:lvl2pPr lvl="1" rtl="0">
              <a:spcBef>
                <a:spcPts val="0"/>
              </a:spcBef>
              <a:buClr>
                <a:srgbClr val="FFD900"/>
              </a:buClr>
              <a:buFont typeface="Playfair Display"/>
              <a:buNone/>
              <a:defRPr i="1">
                <a:solidFill>
                  <a:srgbClr val="FFD900"/>
                </a:solidFill>
                <a:latin typeface="Playfair Display"/>
                <a:ea typeface="Playfair Display"/>
                <a:cs typeface="Playfair Display"/>
                <a:sym typeface="Playfair Display"/>
              </a:defRPr>
            </a:lvl2pPr>
            <a:lvl3pPr lvl="2" rtl="0">
              <a:spcBef>
                <a:spcPts val="0"/>
              </a:spcBef>
              <a:buClr>
                <a:srgbClr val="FFD900"/>
              </a:buClr>
              <a:buFont typeface="Playfair Display"/>
              <a:buNone/>
              <a:defRPr i="1">
                <a:solidFill>
                  <a:srgbClr val="FFD900"/>
                </a:solidFill>
                <a:latin typeface="Playfair Display"/>
                <a:ea typeface="Playfair Display"/>
                <a:cs typeface="Playfair Display"/>
                <a:sym typeface="Playfair Display"/>
              </a:defRPr>
            </a:lvl3pPr>
            <a:lvl4pPr lvl="3"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4pPr>
            <a:lvl5pPr lvl="4"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5pPr>
            <a:lvl6pPr lvl="5"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6pPr>
            <a:lvl7pPr lvl="6"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7pPr>
            <a:lvl8pPr lvl="7"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8pPr>
            <a:lvl9pPr lvl="8"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9pPr>
          </a:lstStyle>
          <a:p>
            <a:endParaRPr/>
          </a:p>
        </p:txBody>
      </p:sp>
      <p:sp>
        <p:nvSpPr>
          <p:cNvPr id="13" name="Shape 13"/>
          <p:cNvSpPr txBox="1">
            <a:spLocks noGrp="1"/>
          </p:cNvSpPr>
          <p:nvPr>
            <p:ph type="ctrTitle"/>
          </p:nvPr>
        </p:nvSpPr>
        <p:spPr>
          <a:xfrm>
            <a:off x="685800" y="3112950"/>
            <a:ext cx="4126799" cy="1546500"/>
          </a:xfrm>
          <a:prstGeom prst="rect">
            <a:avLst/>
          </a:prstGeom>
        </p:spPr>
        <p:txBody>
          <a:bodyPr lIns="91425" tIns="91425" rIns="91425" bIns="91425" anchor="b" anchorCtr="0"/>
          <a:lstStyle>
            <a:lvl1pPr lvl="0" rtl="0">
              <a:spcBef>
                <a:spcPts val="0"/>
              </a:spcBef>
              <a:buClr>
                <a:srgbClr val="FFFFFF"/>
              </a:buClr>
              <a:buSzPct val="100000"/>
              <a:buFont typeface="Playfair Display"/>
              <a:defRPr sz="4800">
                <a:solidFill>
                  <a:srgbClr val="FFFFFF"/>
                </a:solidFill>
                <a:latin typeface="Playfair Display"/>
                <a:ea typeface="Playfair Display"/>
                <a:cs typeface="Playfair Display"/>
                <a:sym typeface="Playfair Display"/>
              </a:defRPr>
            </a:lvl1pPr>
            <a:lvl2pPr lvl="1"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lvl="2"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lvl="3"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lvl="4"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lvl="5"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lvl="6"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lvl="7"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lvl="8"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a:endParaRPr/>
          </a:p>
        </p:txBody>
      </p:sp>
      <p:cxnSp>
        <p:nvCxnSpPr>
          <p:cNvPr id="14" name="Shape 14"/>
          <p:cNvCxnSpPr/>
          <p:nvPr/>
        </p:nvCxnSpPr>
        <p:spPr>
          <a:xfrm>
            <a:off x="806100" y="4831425"/>
            <a:ext cx="75318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5"/>
        <p:cNvGrpSpPr/>
        <p:nvPr/>
      </p:nvGrpSpPr>
      <p:grpSpPr>
        <a:xfrm>
          <a:off x="0" y="0"/>
          <a:ext cx="0" cy="0"/>
          <a:chOff x="0" y="0"/>
          <a:chExt cx="0" cy="0"/>
        </a:xfrm>
      </p:grpSpPr>
      <p:sp>
        <p:nvSpPr>
          <p:cNvPr id="16" name="Shape 16"/>
          <p:cNvSpPr txBox="1">
            <a:spLocks noGrp="1"/>
          </p:cNvSpPr>
          <p:nvPr>
            <p:ph type="body" idx="1"/>
          </p:nvPr>
        </p:nvSpPr>
        <p:spPr>
          <a:xfrm>
            <a:off x="1261500" y="2882400"/>
            <a:ext cx="6621000" cy="1093199"/>
          </a:xfrm>
          <a:prstGeom prst="rect">
            <a:avLst/>
          </a:prstGeom>
        </p:spPr>
        <p:txBody>
          <a:bodyPr lIns="91425" tIns="91425" rIns="91425" bIns="91425" anchor="ctr" anchorCtr="0"/>
          <a:lstStyle>
            <a:lvl1pPr lvl="0" algn="ctr" rtl="0">
              <a:spcBef>
                <a:spcPts val="0"/>
              </a:spcBef>
              <a:buFont typeface="Playfair Display"/>
              <a:defRPr i="1">
                <a:latin typeface="Playfair Display"/>
                <a:ea typeface="Playfair Display"/>
                <a:cs typeface="Playfair Display"/>
                <a:sym typeface="Playfair Display"/>
              </a:defRPr>
            </a:lvl1pPr>
            <a:lvl2pPr lvl="1" algn="ctr" rtl="0">
              <a:spcBef>
                <a:spcPts val="0"/>
              </a:spcBef>
              <a:buFont typeface="Playfair Display"/>
              <a:defRPr i="1">
                <a:latin typeface="Playfair Display"/>
                <a:ea typeface="Playfair Display"/>
                <a:cs typeface="Playfair Display"/>
                <a:sym typeface="Playfair Display"/>
              </a:defRPr>
            </a:lvl2pPr>
            <a:lvl3pPr lvl="2" algn="ctr" rtl="0">
              <a:spcBef>
                <a:spcPts val="0"/>
              </a:spcBef>
              <a:buFont typeface="Playfair Display"/>
              <a:defRPr i="1">
                <a:latin typeface="Playfair Display"/>
                <a:ea typeface="Playfair Display"/>
                <a:cs typeface="Playfair Display"/>
                <a:sym typeface="Playfair Display"/>
              </a:defRPr>
            </a:lvl3pPr>
            <a:lvl4pPr lvl="3" algn="ctr" rtl="0">
              <a:spcBef>
                <a:spcPts val="0"/>
              </a:spcBef>
              <a:buFont typeface="Playfair Display"/>
              <a:defRPr i="1">
                <a:latin typeface="Playfair Display"/>
                <a:ea typeface="Playfair Display"/>
                <a:cs typeface="Playfair Display"/>
                <a:sym typeface="Playfair Display"/>
              </a:defRPr>
            </a:lvl4pPr>
            <a:lvl5pPr lvl="4" algn="ctr" rtl="0">
              <a:spcBef>
                <a:spcPts val="0"/>
              </a:spcBef>
              <a:buFont typeface="Playfair Display"/>
              <a:defRPr i="1">
                <a:latin typeface="Playfair Display"/>
                <a:ea typeface="Playfair Display"/>
                <a:cs typeface="Playfair Display"/>
                <a:sym typeface="Playfair Display"/>
              </a:defRPr>
            </a:lvl5pPr>
            <a:lvl6pPr lvl="5" algn="ctr" rtl="0">
              <a:spcBef>
                <a:spcPts val="0"/>
              </a:spcBef>
              <a:buFont typeface="Playfair Display"/>
              <a:defRPr i="1">
                <a:latin typeface="Playfair Display"/>
                <a:ea typeface="Playfair Display"/>
                <a:cs typeface="Playfair Display"/>
                <a:sym typeface="Playfair Display"/>
              </a:defRPr>
            </a:lvl6pPr>
            <a:lvl7pPr lvl="6" algn="ctr" rtl="0">
              <a:spcBef>
                <a:spcPts val="0"/>
              </a:spcBef>
              <a:buFont typeface="Playfair Display"/>
              <a:defRPr i="1">
                <a:latin typeface="Playfair Display"/>
                <a:ea typeface="Playfair Display"/>
                <a:cs typeface="Playfair Display"/>
                <a:sym typeface="Playfair Display"/>
              </a:defRPr>
            </a:lvl7pPr>
            <a:lvl8pPr lvl="7" algn="ctr" rtl="0">
              <a:spcBef>
                <a:spcPts val="0"/>
              </a:spcBef>
              <a:buFont typeface="Playfair Display"/>
              <a:defRPr i="1">
                <a:latin typeface="Playfair Display"/>
                <a:ea typeface="Playfair Display"/>
                <a:cs typeface="Playfair Display"/>
                <a:sym typeface="Playfair Display"/>
              </a:defRPr>
            </a:lvl8pPr>
            <a:lvl9pPr lvl="8" algn="ctr">
              <a:spcBef>
                <a:spcPts val="0"/>
              </a:spcBef>
              <a:buFont typeface="Playfair Display"/>
              <a:defRPr i="1">
                <a:latin typeface="Playfair Display"/>
                <a:ea typeface="Playfair Display"/>
                <a:cs typeface="Playfair Display"/>
                <a:sym typeface="Playfair Display"/>
              </a:defRPr>
            </a:lvl9pPr>
          </a:lstStyle>
          <a:p>
            <a:endParaRPr/>
          </a:p>
        </p:txBody>
      </p:sp>
      <p:sp>
        <p:nvSpPr>
          <p:cNvPr id="17" name="Shape 17"/>
          <p:cNvSpPr txBox="1"/>
          <p:nvPr/>
        </p:nvSpPr>
        <p:spPr>
          <a:xfrm>
            <a:off x="3593400" y="1012467"/>
            <a:ext cx="1957200" cy="869700"/>
          </a:xfrm>
          <a:prstGeom prst="rect">
            <a:avLst/>
          </a:prstGeom>
          <a:noFill/>
          <a:ln>
            <a:noFill/>
          </a:ln>
        </p:spPr>
        <p:txBody>
          <a:bodyPr lIns="91425" tIns="91425" rIns="91425" bIns="91425" anchor="t" anchorCtr="0">
            <a:noAutofit/>
          </a:bodyPr>
          <a:lstStyle/>
          <a:p>
            <a:pPr lvl="0" algn="ctr">
              <a:spcBef>
                <a:spcPts val="0"/>
              </a:spcBef>
              <a:buNone/>
            </a:pPr>
            <a:r>
              <a:rPr lang="en" sz="9600">
                <a:solidFill>
                  <a:srgbClr val="FFD900"/>
                </a:solidFill>
                <a:latin typeface="Playfair Display"/>
                <a:ea typeface="Playfair Display"/>
                <a:cs typeface="Playfair Display"/>
                <a:sym typeface="Playfair Display"/>
              </a:rPr>
              <a:t>“</a:t>
            </a:r>
          </a:p>
        </p:txBody>
      </p:sp>
      <p:cxnSp>
        <p:nvCxnSpPr>
          <p:cNvPr id="18" name="Shape 18"/>
          <p:cNvCxnSpPr/>
          <p:nvPr/>
        </p:nvCxnSpPr>
        <p:spPr>
          <a:xfrm>
            <a:off x="3028650" y="5540732"/>
            <a:ext cx="30867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9"/>
        <p:cNvGrpSpPr/>
        <p:nvPr/>
      </p:nvGrpSpPr>
      <p:grpSpPr>
        <a:xfrm>
          <a:off x="0" y="0"/>
          <a:ext cx="0" cy="0"/>
          <a:chOff x="0" y="0"/>
          <a:chExt cx="0" cy="0"/>
        </a:xfrm>
      </p:grpSpPr>
      <p:sp>
        <p:nvSpPr>
          <p:cNvPr id="20" name="Shape 20"/>
          <p:cNvSpPr/>
          <p:nvPr/>
        </p:nvSpPr>
        <p:spPr>
          <a:xfrm>
            <a:off x="25" y="6636000"/>
            <a:ext cx="9144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57200" y="0"/>
            <a:ext cx="8229600" cy="1295400"/>
          </a:xfrm>
          <a:prstGeom prst="rect">
            <a:avLst/>
          </a:prstGeom>
        </p:spPr>
        <p:txBody>
          <a:bodyPr lIns="91425" tIns="91425" rIns="91425" bIns="91425" anchor="ctr" anchorCtr="0"/>
          <a:lstStyle>
            <a:lvl1pPr lvl="0" algn="ctr">
              <a:spcBef>
                <a:spcPts val="0"/>
              </a:spcBef>
              <a:buClr>
                <a:srgbClr val="F3F3F3"/>
              </a:buClr>
              <a:buSzPct val="100000"/>
              <a:defRPr sz="2400" b="0">
                <a:solidFill>
                  <a:srgbClr val="F3F3F3"/>
                </a:solidFill>
              </a:defRPr>
            </a:lvl1pPr>
            <a:lvl2pPr lvl="1" algn="ctr">
              <a:spcBef>
                <a:spcPts val="0"/>
              </a:spcBef>
              <a:buClr>
                <a:srgbClr val="999999"/>
              </a:buClr>
              <a:buSzPct val="100000"/>
              <a:defRPr sz="2400" b="0">
                <a:solidFill>
                  <a:srgbClr val="999999"/>
                </a:solidFill>
              </a:defRPr>
            </a:lvl2pPr>
            <a:lvl3pPr lvl="2" algn="ctr">
              <a:spcBef>
                <a:spcPts val="0"/>
              </a:spcBef>
              <a:buClr>
                <a:srgbClr val="999999"/>
              </a:buClr>
              <a:buSzPct val="100000"/>
              <a:defRPr sz="2400" b="0">
                <a:solidFill>
                  <a:srgbClr val="999999"/>
                </a:solidFill>
              </a:defRPr>
            </a:lvl3pPr>
            <a:lvl4pPr lvl="3" algn="ctr">
              <a:spcBef>
                <a:spcPts val="0"/>
              </a:spcBef>
              <a:buClr>
                <a:srgbClr val="999999"/>
              </a:buClr>
              <a:buSzPct val="100000"/>
              <a:defRPr sz="2400" b="0">
                <a:solidFill>
                  <a:srgbClr val="999999"/>
                </a:solidFill>
              </a:defRPr>
            </a:lvl4pPr>
            <a:lvl5pPr lvl="4" algn="ctr">
              <a:spcBef>
                <a:spcPts val="0"/>
              </a:spcBef>
              <a:buClr>
                <a:srgbClr val="999999"/>
              </a:buClr>
              <a:buSzPct val="100000"/>
              <a:defRPr sz="2400" b="0">
                <a:solidFill>
                  <a:srgbClr val="999999"/>
                </a:solidFill>
              </a:defRPr>
            </a:lvl5pPr>
            <a:lvl6pPr lvl="5" algn="ctr">
              <a:spcBef>
                <a:spcPts val="0"/>
              </a:spcBef>
              <a:buClr>
                <a:srgbClr val="999999"/>
              </a:buClr>
              <a:buSzPct val="100000"/>
              <a:defRPr sz="2400" b="0">
                <a:solidFill>
                  <a:srgbClr val="999999"/>
                </a:solidFill>
              </a:defRPr>
            </a:lvl6pPr>
            <a:lvl7pPr lvl="6" algn="ctr">
              <a:spcBef>
                <a:spcPts val="0"/>
              </a:spcBef>
              <a:buClr>
                <a:srgbClr val="999999"/>
              </a:buClr>
              <a:buSzPct val="100000"/>
              <a:defRPr sz="2400" b="0">
                <a:solidFill>
                  <a:srgbClr val="999999"/>
                </a:solidFill>
              </a:defRPr>
            </a:lvl7pPr>
            <a:lvl8pPr lvl="7" algn="ctr">
              <a:spcBef>
                <a:spcPts val="0"/>
              </a:spcBef>
              <a:buClr>
                <a:srgbClr val="999999"/>
              </a:buClr>
              <a:buSzPct val="100000"/>
              <a:defRPr sz="2400" b="0">
                <a:solidFill>
                  <a:srgbClr val="999999"/>
                </a:solidFill>
              </a:defRPr>
            </a:lvl8pPr>
            <a:lvl9pPr lvl="8" algn="ctr">
              <a:spcBef>
                <a:spcPts val="0"/>
              </a:spcBef>
              <a:buClr>
                <a:srgbClr val="999999"/>
              </a:buClr>
              <a:buSzPct val="100000"/>
              <a:defRPr sz="2400" b="0">
                <a:solidFill>
                  <a:srgbClr val="999999"/>
                </a:solidFill>
              </a:defRPr>
            </a:lvl9pPr>
          </a:lstStyle>
          <a:p>
            <a:endParaRPr/>
          </a:p>
        </p:txBody>
      </p:sp>
      <p:sp>
        <p:nvSpPr>
          <p:cNvPr id="22" name="Shape 22"/>
          <p:cNvSpPr txBox="1">
            <a:spLocks noGrp="1"/>
          </p:cNvSpPr>
          <p:nvPr>
            <p:ph type="body" idx="1"/>
          </p:nvPr>
        </p:nvSpPr>
        <p:spPr>
          <a:xfrm>
            <a:off x="1005600" y="1600200"/>
            <a:ext cx="7132799" cy="48374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23" name="Shape 23"/>
          <p:cNvCxnSpPr/>
          <p:nvPr/>
        </p:nvCxnSpPr>
        <p:spPr>
          <a:xfrm>
            <a:off x="3028650" y="1295407"/>
            <a:ext cx="30867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0"/>
            <a:ext cx="8229600" cy="1295400"/>
          </a:xfrm>
          <a:prstGeom prst="rect">
            <a:avLst/>
          </a:prstGeom>
        </p:spPr>
        <p:txBody>
          <a:bodyPr lIns="91425" tIns="91425" rIns="91425" bIns="91425" anchor="ctr" anchorCtr="0"/>
          <a:lstStyle>
            <a:lvl1pPr lvl="0" algn="ctr">
              <a:spcBef>
                <a:spcPts val="0"/>
              </a:spcBef>
              <a:buSzPct val="100000"/>
              <a:defRPr sz="2400"/>
            </a:lvl1pPr>
            <a:lvl2pPr lvl="1" algn="ctr">
              <a:spcBef>
                <a:spcPts val="0"/>
              </a:spcBef>
              <a:buSzPct val="100000"/>
              <a:defRPr sz="2400"/>
            </a:lvl2pPr>
            <a:lvl3pPr lvl="2" algn="ctr">
              <a:spcBef>
                <a:spcPts val="0"/>
              </a:spcBef>
              <a:buSzPct val="100000"/>
              <a:defRPr sz="2400"/>
            </a:lvl3pPr>
            <a:lvl4pPr lvl="3" algn="ctr">
              <a:spcBef>
                <a:spcPts val="0"/>
              </a:spcBef>
              <a:buSzPct val="100000"/>
              <a:defRPr sz="2400"/>
            </a:lvl4pPr>
            <a:lvl5pPr lvl="4" algn="ctr">
              <a:spcBef>
                <a:spcPts val="0"/>
              </a:spcBef>
              <a:buSzPct val="100000"/>
              <a:defRPr sz="2400"/>
            </a:lvl5pPr>
            <a:lvl6pPr lvl="5" algn="ctr">
              <a:spcBef>
                <a:spcPts val="0"/>
              </a:spcBef>
              <a:buSzPct val="100000"/>
              <a:defRPr sz="2400"/>
            </a:lvl6pPr>
            <a:lvl7pPr lvl="6" algn="ctr">
              <a:spcBef>
                <a:spcPts val="0"/>
              </a:spcBef>
              <a:buSzPct val="100000"/>
              <a:defRPr sz="2400"/>
            </a:lvl7pPr>
            <a:lvl8pPr lvl="7" algn="ctr">
              <a:spcBef>
                <a:spcPts val="0"/>
              </a:spcBef>
              <a:buSzPct val="100000"/>
              <a:defRPr sz="2400"/>
            </a:lvl8pPr>
            <a:lvl9pPr lvl="8" algn="ctr">
              <a:spcBef>
                <a:spcPts val="0"/>
              </a:spcBef>
              <a:buSzPct val="100000"/>
              <a:defRPr sz="2400"/>
            </a:lvl9pPr>
          </a:lstStyle>
          <a:p>
            <a:endParaRPr/>
          </a:p>
        </p:txBody>
      </p:sp>
      <p:sp>
        <p:nvSpPr>
          <p:cNvPr id="26" name="Shape 26"/>
          <p:cNvSpPr txBox="1">
            <a:spLocks noGrp="1"/>
          </p:cNvSpPr>
          <p:nvPr>
            <p:ph type="body" idx="1"/>
          </p:nvPr>
        </p:nvSpPr>
        <p:spPr>
          <a:xfrm>
            <a:off x="880025" y="1600200"/>
            <a:ext cx="3584100" cy="4774200"/>
          </a:xfrm>
          <a:prstGeom prst="rect">
            <a:avLst/>
          </a:prstGeom>
        </p:spPr>
        <p:txBody>
          <a:bodyPr lIns="91425" tIns="91425" rIns="91425" bIns="91425" anchor="t" anchorCtr="0"/>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27" name="Shape 27"/>
          <p:cNvSpPr txBox="1">
            <a:spLocks noGrp="1"/>
          </p:cNvSpPr>
          <p:nvPr>
            <p:ph type="body" idx="2"/>
          </p:nvPr>
        </p:nvSpPr>
        <p:spPr>
          <a:xfrm>
            <a:off x="4679874" y="1600200"/>
            <a:ext cx="3584100" cy="4774200"/>
          </a:xfrm>
          <a:prstGeom prst="rect">
            <a:avLst/>
          </a:prstGeom>
        </p:spPr>
        <p:txBody>
          <a:bodyPr lIns="91425" tIns="91425" rIns="91425" bIns="91425" anchor="t" anchorCtr="0"/>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cxnSp>
        <p:nvCxnSpPr>
          <p:cNvPr id="28" name="Shape 28"/>
          <p:cNvCxnSpPr/>
          <p:nvPr/>
        </p:nvCxnSpPr>
        <p:spPr>
          <a:xfrm>
            <a:off x="3028650" y="1295407"/>
            <a:ext cx="3086700" cy="0"/>
          </a:xfrm>
          <a:prstGeom prst="straightConnector1">
            <a:avLst/>
          </a:prstGeom>
          <a:noFill/>
          <a:ln w="19050" cap="flat" cmpd="sng">
            <a:solidFill>
              <a:srgbClr val="FFD900"/>
            </a:solidFill>
            <a:prstDash val="solid"/>
            <a:round/>
            <a:headEnd type="none" w="lg" len="lg"/>
            <a:tailEnd type="none" w="lg" len="lg"/>
          </a:ln>
        </p:spPr>
      </p:cxnSp>
      <p:sp>
        <p:nvSpPr>
          <p:cNvPr id="29" name="Shape 29"/>
          <p:cNvSpPr/>
          <p:nvPr/>
        </p:nvSpPr>
        <p:spPr>
          <a:xfrm>
            <a:off x="25" y="6636000"/>
            <a:ext cx="9144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0"/>
            <a:ext cx="8229600" cy="1295400"/>
          </a:xfrm>
          <a:prstGeom prst="rect">
            <a:avLst/>
          </a:prstGeom>
        </p:spPr>
        <p:txBody>
          <a:bodyPr lIns="91425" tIns="91425" rIns="91425" bIns="91425" anchor="ctr" anchorCtr="0"/>
          <a:lstStyle>
            <a:lvl1pPr lvl="0" algn="ctr">
              <a:spcBef>
                <a:spcPts val="0"/>
              </a:spcBef>
              <a:buSzPct val="100000"/>
              <a:defRPr sz="2400"/>
            </a:lvl1pPr>
            <a:lvl2pPr lvl="1" algn="ctr">
              <a:spcBef>
                <a:spcPts val="0"/>
              </a:spcBef>
              <a:buSzPct val="100000"/>
              <a:defRPr sz="2400"/>
            </a:lvl2pPr>
            <a:lvl3pPr lvl="2" algn="ctr">
              <a:spcBef>
                <a:spcPts val="0"/>
              </a:spcBef>
              <a:buSzPct val="100000"/>
              <a:defRPr sz="2400"/>
            </a:lvl3pPr>
            <a:lvl4pPr lvl="3" algn="ctr">
              <a:spcBef>
                <a:spcPts val="0"/>
              </a:spcBef>
              <a:buSzPct val="100000"/>
              <a:defRPr sz="2400"/>
            </a:lvl4pPr>
            <a:lvl5pPr lvl="4" algn="ctr">
              <a:spcBef>
                <a:spcPts val="0"/>
              </a:spcBef>
              <a:buSzPct val="100000"/>
              <a:defRPr sz="2400"/>
            </a:lvl5pPr>
            <a:lvl6pPr lvl="5" algn="ctr">
              <a:spcBef>
                <a:spcPts val="0"/>
              </a:spcBef>
              <a:buSzPct val="100000"/>
              <a:defRPr sz="2400"/>
            </a:lvl6pPr>
            <a:lvl7pPr lvl="6" algn="ctr">
              <a:spcBef>
                <a:spcPts val="0"/>
              </a:spcBef>
              <a:buSzPct val="100000"/>
              <a:defRPr sz="2400"/>
            </a:lvl7pPr>
            <a:lvl8pPr lvl="7" algn="ctr">
              <a:spcBef>
                <a:spcPts val="0"/>
              </a:spcBef>
              <a:buSzPct val="100000"/>
              <a:defRPr sz="2400"/>
            </a:lvl8pPr>
            <a:lvl9pPr lvl="8" algn="ctr">
              <a:spcBef>
                <a:spcPts val="0"/>
              </a:spcBef>
              <a:buSzPct val="100000"/>
              <a:defRPr sz="2400"/>
            </a:lvl9pPr>
          </a:lstStyle>
          <a:p>
            <a:endParaRPr/>
          </a:p>
        </p:txBody>
      </p:sp>
      <p:cxnSp>
        <p:nvCxnSpPr>
          <p:cNvPr id="39" name="Shape 39"/>
          <p:cNvCxnSpPr/>
          <p:nvPr/>
        </p:nvCxnSpPr>
        <p:spPr>
          <a:xfrm>
            <a:off x="3028650" y="1295407"/>
            <a:ext cx="3086700" cy="0"/>
          </a:xfrm>
          <a:prstGeom prst="straightConnector1">
            <a:avLst/>
          </a:prstGeom>
          <a:noFill/>
          <a:ln w="19050" cap="flat" cmpd="sng">
            <a:solidFill>
              <a:srgbClr val="FFD900"/>
            </a:solidFill>
            <a:prstDash val="solid"/>
            <a:round/>
            <a:headEnd type="none" w="lg" len="lg"/>
            <a:tailEnd type="none" w="lg" len="lg"/>
          </a:ln>
        </p:spPr>
      </p:cxnSp>
      <p:sp>
        <p:nvSpPr>
          <p:cNvPr id="40" name="Shape 40"/>
          <p:cNvSpPr/>
          <p:nvPr/>
        </p:nvSpPr>
        <p:spPr>
          <a:xfrm>
            <a:off x="25" y="6636000"/>
            <a:ext cx="9144000" cy="222000"/>
          </a:xfrm>
          <a:prstGeom prst="rect">
            <a:avLst/>
          </a:prstGeom>
          <a:solidFill>
            <a:srgbClr val="FFD9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4"/>
        <p:cNvGrpSpPr/>
        <p:nvPr/>
      </p:nvGrpSpPr>
      <p:grpSpPr>
        <a:xfrm>
          <a:off x="0" y="0"/>
          <a:ext cx="0" cy="0"/>
          <a:chOff x="0" y="0"/>
          <a:chExt cx="0" cy="0"/>
        </a:xfrm>
      </p:grpSpPr>
      <p:cxnSp>
        <p:nvCxnSpPr>
          <p:cNvPr id="45" name="Shape 45"/>
          <p:cNvCxnSpPr/>
          <p:nvPr/>
        </p:nvCxnSpPr>
        <p:spPr>
          <a:xfrm>
            <a:off x="734700" y="6310075"/>
            <a:ext cx="7674599" cy="0"/>
          </a:xfrm>
          <a:prstGeom prst="straightConnector1">
            <a:avLst/>
          </a:prstGeom>
          <a:noFill/>
          <a:ln w="19050" cap="flat" cmpd="sng">
            <a:solidFill>
              <a:srgbClr val="FFD900"/>
            </a:solidFill>
            <a:prstDash val="solid"/>
            <a:round/>
            <a:headEnd type="none" w="lg" len="lg"/>
            <a:tailEnd type="none" w="lg" len="lg"/>
          </a:ln>
        </p:spPr>
      </p:cxnSp>
      <p:cxnSp>
        <p:nvCxnSpPr>
          <p:cNvPr id="46" name="Shape 46"/>
          <p:cNvCxnSpPr/>
          <p:nvPr/>
        </p:nvCxnSpPr>
        <p:spPr>
          <a:xfrm>
            <a:off x="734700" y="547925"/>
            <a:ext cx="7674599"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A05E56-C6F9-4027-9763-9E6490AF2FF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8750C7C5-C9D9-45BB-AA25-1D2B2A0F3CC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F85E4EC-F709-49AD-B7FB-20F2578BD395}"/>
              </a:ext>
            </a:extLst>
          </p:cNvPr>
          <p:cNvSpPr>
            <a:spLocks noGrp="1"/>
          </p:cNvSpPr>
          <p:nvPr>
            <p:ph type="dt" sz="half" idx="10"/>
          </p:nvPr>
        </p:nvSpPr>
        <p:spPr/>
        <p:txBody>
          <a:bodyPr/>
          <a:lstStyle/>
          <a:p>
            <a:fld id="{179A722E-4C98-4774-BA02-1ADB82BD0E14}" type="datetimeFigureOut">
              <a:rPr lang="en-US" smtClean="0"/>
              <a:t>11/20/2023</a:t>
            </a:fld>
            <a:endParaRPr lang="en-US"/>
          </a:p>
        </p:txBody>
      </p:sp>
      <p:sp>
        <p:nvSpPr>
          <p:cNvPr id="5" name="Footer Placeholder 4">
            <a:extLst>
              <a:ext uri="{FF2B5EF4-FFF2-40B4-BE49-F238E27FC236}">
                <a16:creationId xmlns:a16="http://schemas.microsoft.com/office/drawing/2014/main" xmlns="" id="{0D54048B-0AF0-4D19-A60C-B6063B08E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35B1DB-A6D9-4A53-9D34-4666BA282F63}"/>
              </a:ext>
            </a:extLst>
          </p:cNvPr>
          <p:cNvSpPr>
            <a:spLocks noGrp="1"/>
          </p:cNvSpPr>
          <p:nvPr>
            <p:ph type="sldNum" sz="quarter" idx="12"/>
          </p:nvPr>
        </p:nvSpPr>
        <p:spPr/>
        <p:txBody>
          <a:bodyPr/>
          <a:lstStyle/>
          <a:p>
            <a:fld id="{335324AF-2071-4C78-8D43-BE20B2638309}" type="slidenum">
              <a:rPr lang="en-US" smtClean="0"/>
              <a:t>‹#›</a:t>
            </a:fld>
            <a:endParaRPr lang="en-US"/>
          </a:p>
        </p:txBody>
      </p:sp>
    </p:spTree>
    <p:extLst>
      <p:ext uri="{BB962C8B-B14F-4D97-AF65-F5344CB8AC3E}">
        <p14:creationId xmlns:p14="http://schemas.microsoft.com/office/powerpoint/2010/main" val="58359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644E6D-7083-47E9-9CA8-A421099239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A311976-578A-492D-ABF0-C2B7192FAE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00D9CDC-BD88-4273-83D5-FF6A88F21625}"/>
              </a:ext>
            </a:extLst>
          </p:cNvPr>
          <p:cNvSpPr>
            <a:spLocks noGrp="1"/>
          </p:cNvSpPr>
          <p:nvPr>
            <p:ph type="dt" sz="half" idx="10"/>
          </p:nvPr>
        </p:nvSpPr>
        <p:spPr/>
        <p:txBody>
          <a:bodyPr/>
          <a:lstStyle/>
          <a:p>
            <a:fld id="{179A722E-4C98-4774-BA02-1ADB82BD0E14}" type="datetimeFigureOut">
              <a:rPr lang="en-US" smtClean="0"/>
              <a:t>11/20/2023</a:t>
            </a:fld>
            <a:endParaRPr lang="en-US"/>
          </a:p>
        </p:txBody>
      </p:sp>
      <p:sp>
        <p:nvSpPr>
          <p:cNvPr id="5" name="Footer Placeholder 4">
            <a:extLst>
              <a:ext uri="{FF2B5EF4-FFF2-40B4-BE49-F238E27FC236}">
                <a16:creationId xmlns:a16="http://schemas.microsoft.com/office/drawing/2014/main" xmlns="" id="{E3867109-059E-4C16-ADC7-CEED84B17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BA476AF-3378-4D52-B993-2A61238963B2}"/>
              </a:ext>
            </a:extLst>
          </p:cNvPr>
          <p:cNvSpPr>
            <a:spLocks noGrp="1"/>
          </p:cNvSpPr>
          <p:nvPr>
            <p:ph type="sldNum" sz="quarter" idx="12"/>
          </p:nvPr>
        </p:nvSpPr>
        <p:spPr/>
        <p:txBody>
          <a:bodyPr/>
          <a:lstStyle/>
          <a:p>
            <a:fld id="{335324AF-2071-4C78-8D43-BE20B2638309}" type="slidenum">
              <a:rPr lang="en-US" smtClean="0"/>
              <a:t>‹#›</a:t>
            </a:fld>
            <a:endParaRPr lang="en-US"/>
          </a:p>
        </p:txBody>
      </p:sp>
    </p:spTree>
    <p:extLst>
      <p:ext uri="{BB962C8B-B14F-4D97-AF65-F5344CB8AC3E}">
        <p14:creationId xmlns:p14="http://schemas.microsoft.com/office/powerpoint/2010/main" val="287125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spcBef>
                <a:spcPts val="0"/>
              </a:spcBef>
              <a:buClr>
                <a:srgbClr val="FFFFFF"/>
              </a:buClr>
              <a:buSzPct val="100000"/>
              <a:buFont typeface="Playfair Display"/>
              <a:buNone/>
              <a:defRPr sz="3600">
                <a:solidFill>
                  <a:srgbClr val="FFFFFF"/>
                </a:solidFill>
                <a:latin typeface="Playfair Display"/>
                <a:ea typeface="Playfair Display"/>
                <a:cs typeface="Playfair Display"/>
                <a:sym typeface="Playfair Display"/>
              </a:defRPr>
            </a:lvl1pPr>
            <a:lvl2pPr lvl="1">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2pPr>
            <a:lvl3pPr lvl="2">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3pPr>
            <a:lvl4pPr lvl="3">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4pPr>
            <a:lvl5pPr lvl="4">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5pPr>
            <a:lvl6pPr lvl="5">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6pPr>
            <a:lvl7pPr lvl="6">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7pPr>
            <a:lvl8pPr lvl="7">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8pPr>
            <a:lvl9pPr lvl="8">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a:spcBef>
                <a:spcPts val="600"/>
              </a:spcBef>
              <a:buClr>
                <a:srgbClr val="F3F3F3"/>
              </a:buClr>
              <a:buSzPct val="100000"/>
              <a:buFont typeface="Droid Sans"/>
              <a:buChar char="◈"/>
              <a:defRPr sz="3000">
                <a:solidFill>
                  <a:srgbClr val="F3F3F3"/>
                </a:solidFill>
                <a:latin typeface="Droid Sans"/>
                <a:ea typeface="Droid Sans"/>
                <a:cs typeface="Droid Sans"/>
                <a:sym typeface="Droid Sans"/>
              </a:defRPr>
            </a:lvl1pPr>
            <a:lvl2pPr lvl="1">
              <a:spcBef>
                <a:spcPts val="480"/>
              </a:spcBef>
              <a:buClr>
                <a:srgbClr val="F3F3F3"/>
              </a:buClr>
              <a:buSzPct val="100000"/>
              <a:buFont typeface="Droid Sans"/>
              <a:defRPr sz="2400">
                <a:solidFill>
                  <a:srgbClr val="F3F3F3"/>
                </a:solidFill>
                <a:latin typeface="Droid Sans"/>
                <a:ea typeface="Droid Sans"/>
                <a:cs typeface="Droid Sans"/>
                <a:sym typeface="Droid Sans"/>
              </a:defRPr>
            </a:lvl2pPr>
            <a:lvl3pPr lvl="2">
              <a:spcBef>
                <a:spcPts val="480"/>
              </a:spcBef>
              <a:buClr>
                <a:srgbClr val="F3F3F3"/>
              </a:buClr>
              <a:buSzPct val="100000"/>
              <a:buFont typeface="Droid Sans"/>
              <a:defRPr sz="2400">
                <a:solidFill>
                  <a:srgbClr val="F3F3F3"/>
                </a:solidFill>
                <a:latin typeface="Droid Sans"/>
                <a:ea typeface="Droid Sans"/>
                <a:cs typeface="Droid Sans"/>
                <a:sym typeface="Droid Sans"/>
              </a:defRPr>
            </a:lvl3pPr>
            <a:lvl4pPr lvl="3">
              <a:spcBef>
                <a:spcPts val="360"/>
              </a:spcBef>
              <a:buClr>
                <a:srgbClr val="F3F3F3"/>
              </a:buClr>
              <a:buSzPct val="100000"/>
              <a:buFont typeface="Droid Sans"/>
              <a:defRPr sz="1800">
                <a:solidFill>
                  <a:srgbClr val="F3F3F3"/>
                </a:solidFill>
                <a:latin typeface="Droid Sans"/>
                <a:ea typeface="Droid Sans"/>
                <a:cs typeface="Droid Sans"/>
                <a:sym typeface="Droid Sans"/>
              </a:defRPr>
            </a:lvl4pPr>
            <a:lvl5pPr lvl="4">
              <a:spcBef>
                <a:spcPts val="360"/>
              </a:spcBef>
              <a:buClr>
                <a:srgbClr val="F3F3F3"/>
              </a:buClr>
              <a:buSzPct val="100000"/>
              <a:buFont typeface="Droid Sans"/>
              <a:defRPr sz="1800">
                <a:solidFill>
                  <a:srgbClr val="F3F3F3"/>
                </a:solidFill>
                <a:latin typeface="Droid Sans"/>
                <a:ea typeface="Droid Sans"/>
                <a:cs typeface="Droid Sans"/>
                <a:sym typeface="Droid Sans"/>
              </a:defRPr>
            </a:lvl5pPr>
            <a:lvl6pPr lvl="5">
              <a:spcBef>
                <a:spcPts val="360"/>
              </a:spcBef>
              <a:buClr>
                <a:srgbClr val="F3F3F3"/>
              </a:buClr>
              <a:buSzPct val="100000"/>
              <a:buFont typeface="Droid Sans"/>
              <a:defRPr sz="1800">
                <a:solidFill>
                  <a:srgbClr val="F3F3F3"/>
                </a:solidFill>
                <a:latin typeface="Droid Sans"/>
                <a:ea typeface="Droid Sans"/>
                <a:cs typeface="Droid Sans"/>
                <a:sym typeface="Droid Sans"/>
              </a:defRPr>
            </a:lvl6pPr>
            <a:lvl7pPr lvl="6">
              <a:spcBef>
                <a:spcPts val="360"/>
              </a:spcBef>
              <a:buClr>
                <a:srgbClr val="F3F3F3"/>
              </a:buClr>
              <a:buSzPct val="100000"/>
              <a:buFont typeface="Droid Sans"/>
              <a:defRPr sz="1800">
                <a:solidFill>
                  <a:srgbClr val="F3F3F3"/>
                </a:solidFill>
                <a:latin typeface="Droid Sans"/>
                <a:ea typeface="Droid Sans"/>
                <a:cs typeface="Droid Sans"/>
                <a:sym typeface="Droid Sans"/>
              </a:defRPr>
            </a:lvl7pPr>
            <a:lvl8pPr lvl="7">
              <a:spcBef>
                <a:spcPts val="360"/>
              </a:spcBef>
              <a:buClr>
                <a:srgbClr val="F3F3F3"/>
              </a:buClr>
              <a:buSzPct val="100000"/>
              <a:buFont typeface="Droid Sans"/>
              <a:defRPr sz="1800">
                <a:solidFill>
                  <a:srgbClr val="F3F3F3"/>
                </a:solidFill>
                <a:latin typeface="Droid Sans"/>
                <a:ea typeface="Droid Sans"/>
                <a:cs typeface="Droid Sans"/>
                <a:sym typeface="Droid Sans"/>
              </a:defRPr>
            </a:lvl8pPr>
            <a:lvl9pPr lvl="8">
              <a:spcBef>
                <a:spcPts val="360"/>
              </a:spcBef>
              <a:buClr>
                <a:srgbClr val="F3F3F3"/>
              </a:buClr>
              <a:buSzPct val="100000"/>
              <a:buFont typeface="Droid Sans"/>
              <a:defRPr sz="1800">
                <a:solidFill>
                  <a:srgbClr val="F3F3F3"/>
                </a:solidFill>
                <a:latin typeface="Droid Sans"/>
                <a:ea typeface="Droid Sans"/>
                <a:cs typeface="Droid Sans"/>
                <a:sym typeface="Droid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60" r:id="rId8"/>
    <p:sldLayoutId id="2147483661"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2033832" y="4640878"/>
            <a:ext cx="4932575" cy="1546500"/>
          </a:xfrm>
          <a:prstGeom prst="rect">
            <a:avLst/>
          </a:prstGeom>
        </p:spPr>
        <p:txBody>
          <a:bodyPr lIns="91425" tIns="91425" rIns="91425" bIns="91425" anchor="b" anchorCtr="0">
            <a:noAutofit/>
          </a:bodyPr>
          <a:lstStyle/>
          <a:p>
            <a:pPr lvl="0" algn="ctr">
              <a:spcBef>
                <a:spcPts val="0"/>
              </a:spcBef>
              <a:buNone/>
            </a:pPr>
            <a:r>
              <a:rPr lang="en-US" b="1" dirty="0">
                <a:ln w="50800"/>
                <a:latin typeface="Andalus" panose="02020603050405020304" pitchFamily="18" charset="-78"/>
                <a:cs typeface="Andalus" panose="02020603050405020304" pitchFamily="18" charset="-78"/>
              </a:rPr>
              <a:t>Intelligence and the Assessment of Intelligence</a:t>
            </a:r>
            <a:br>
              <a:rPr lang="en-US" b="1" dirty="0">
                <a:ln w="50800"/>
                <a:latin typeface="Andalus" panose="02020603050405020304" pitchFamily="18" charset="-78"/>
                <a:cs typeface="Andalus" panose="02020603050405020304" pitchFamily="18" charset="-78"/>
              </a:rPr>
            </a:br>
            <a:r>
              <a:rPr lang="en-US" b="1" dirty="0">
                <a:ln w="50800"/>
                <a:latin typeface="Andalus" panose="02020603050405020304" pitchFamily="18" charset="-78"/>
                <a:cs typeface="Andalus" panose="02020603050405020304" pitchFamily="18" charset="-78"/>
              </a:rPr>
              <a:t/>
            </a:r>
            <a:br>
              <a:rPr lang="en-US" b="1" dirty="0">
                <a:ln w="50800"/>
                <a:latin typeface="Andalus" panose="02020603050405020304" pitchFamily="18" charset="-78"/>
                <a:cs typeface="Andalus" panose="02020603050405020304" pitchFamily="18" charset="-78"/>
              </a:rPr>
            </a:br>
            <a:r>
              <a:rPr lang="en-US" sz="3600" b="1" dirty="0" err="1" smtClean="0">
                <a:ln w="50800"/>
                <a:solidFill>
                  <a:schemeClr val="tx1"/>
                </a:solidFill>
                <a:latin typeface="Andalus" panose="02020603050405020304" pitchFamily="18" charset="-78"/>
                <a:cs typeface="Andalus" panose="02020603050405020304" pitchFamily="18" charset="-78"/>
              </a:rPr>
              <a:t>Numera</a:t>
            </a:r>
            <a:r>
              <a:rPr lang="en-US" sz="3600" b="1" dirty="0" smtClean="0">
                <a:ln w="50800"/>
                <a:solidFill>
                  <a:schemeClr val="tx1"/>
                </a:solidFill>
                <a:latin typeface="Andalus" panose="02020603050405020304" pitchFamily="18" charset="-78"/>
                <a:cs typeface="Andalus" panose="02020603050405020304" pitchFamily="18" charset="-78"/>
              </a:rPr>
              <a:t> </a:t>
            </a:r>
            <a:r>
              <a:rPr lang="en-US" sz="3600" b="1" dirty="0" err="1" smtClean="0">
                <a:ln w="50800"/>
                <a:solidFill>
                  <a:schemeClr val="tx1"/>
                </a:solidFill>
                <a:latin typeface="Andalus" panose="02020603050405020304" pitchFamily="18" charset="-78"/>
                <a:cs typeface="Andalus" panose="02020603050405020304" pitchFamily="18" charset="-78"/>
              </a:rPr>
              <a:t>Younus</a:t>
            </a:r>
            <a:endParaRPr lang="en" dirty="0">
              <a:solidFill>
                <a:schemeClr val="tx1"/>
              </a:solidFill>
              <a:latin typeface="Andalus" panose="02020603050405020304" pitchFamily="18" charset="-78"/>
              <a:cs typeface="Andalus" panose="02020603050405020304" pitchFamily="18"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9938"/>
            <a:ext cx="8229600" cy="1295400"/>
          </a:xfrm>
        </p:spPr>
        <p:txBody>
          <a:bodyPr>
            <a:normAutofit/>
          </a:bodyPr>
          <a:lstStyle/>
          <a:p>
            <a:r>
              <a:rPr lang="en-US" sz="2800" dirty="0">
                <a:latin typeface="Andalus" panose="02020603050405020304" pitchFamily="18" charset="-78"/>
                <a:cs typeface="Andalus" panose="02020603050405020304" pitchFamily="18" charset="-78"/>
              </a:rPr>
              <a:t>Charles Spearman: General Intelligence</a:t>
            </a:r>
          </a:p>
        </p:txBody>
      </p:sp>
      <p:sp>
        <p:nvSpPr>
          <p:cNvPr id="3" name="Content Placeholder 2"/>
          <p:cNvSpPr>
            <a:spLocks noGrp="1"/>
          </p:cNvSpPr>
          <p:nvPr>
            <p:ph idx="4294967295"/>
          </p:nvPr>
        </p:nvSpPr>
        <p:spPr>
          <a:xfrm>
            <a:off x="1065229" y="1985520"/>
            <a:ext cx="7070103" cy="3714750"/>
          </a:xfrm>
        </p:spPr>
        <p:txBody>
          <a:bodyPr>
            <a:normAutofit/>
          </a:bodyPr>
          <a:lstStyle/>
          <a:p>
            <a:r>
              <a:rPr lang="en-US" sz="2000" dirty="0">
                <a:solidFill>
                  <a:schemeClr val="bg1"/>
                </a:solidFill>
                <a:latin typeface="Andalus" panose="02020603050405020304" pitchFamily="18" charset="-78"/>
                <a:cs typeface="Andalus" panose="02020603050405020304" pitchFamily="18" charset="-78"/>
              </a:rPr>
              <a:t>General intelligence, also known as </a:t>
            </a:r>
            <a:r>
              <a:rPr lang="en-US" sz="2000" i="1" dirty="0">
                <a:solidFill>
                  <a:schemeClr val="bg1"/>
                </a:solidFill>
                <a:latin typeface="Andalus" panose="02020603050405020304" pitchFamily="18" charset="-78"/>
                <a:cs typeface="Andalus" panose="02020603050405020304" pitchFamily="18" charset="-78"/>
              </a:rPr>
              <a:t>‘g’</a:t>
            </a:r>
            <a:r>
              <a:rPr lang="en-US" sz="2000" dirty="0">
                <a:solidFill>
                  <a:schemeClr val="bg1"/>
                </a:solidFill>
                <a:latin typeface="Andalus" panose="02020603050405020304" pitchFamily="18" charset="-78"/>
                <a:cs typeface="Andalus" panose="02020603050405020304" pitchFamily="18" charset="-78"/>
              </a:rPr>
              <a:t> factor, refers to the existence of a general intelligence that influences performance on mental ability </a:t>
            </a:r>
            <a:r>
              <a:rPr lang="en-US" sz="2000" dirty="0" smtClean="0">
                <a:solidFill>
                  <a:schemeClr val="bg1"/>
                </a:solidFill>
                <a:latin typeface="Andalus" panose="02020603050405020304" pitchFamily="18" charset="-78"/>
                <a:cs typeface="Andalus" panose="02020603050405020304" pitchFamily="18" charset="-78"/>
              </a:rPr>
              <a:t>measures</a:t>
            </a:r>
          </a:p>
          <a:p>
            <a:pPr>
              <a:buNone/>
            </a:pPr>
            <a:endParaRPr lang="en-US" sz="2000" dirty="0">
              <a:solidFill>
                <a:schemeClr val="bg1"/>
              </a:solidFill>
              <a:latin typeface="Andalus" panose="02020603050405020304" pitchFamily="18" charset="-78"/>
              <a:cs typeface="Andalus" panose="02020603050405020304" pitchFamily="18" charset="-78"/>
            </a:endParaRPr>
          </a:p>
          <a:p>
            <a:r>
              <a:rPr lang="en-US" sz="2000" dirty="0">
                <a:solidFill>
                  <a:schemeClr val="bg1"/>
                </a:solidFill>
                <a:latin typeface="Andalus" panose="02020603050405020304" pitchFamily="18" charset="-78"/>
                <a:cs typeface="Andalus" panose="02020603050405020304" pitchFamily="18" charset="-78"/>
              </a:rPr>
              <a:t>Those who hold this view believe that intelligence can be measured and expressed by a single number, such as an IQ score. </a:t>
            </a:r>
          </a:p>
          <a:p>
            <a:endParaRPr lang="en-US" sz="2000" dirty="0">
              <a:solidFill>
                <a:schemeClr val="bg1"/>
              </a:solidFill>
              <a:latin typeface="Andalus" panose="02020603050405020304" pitchFamily="18" charset="-78"/>
              <a:cs typeface="Andalus" panose="02020603050405020304" pitchFamily="18" charset="-78"/>
            </a:endParaRPr>
          </a:p>
          <a:p>
            <a:r>
              <a:rPr lang="en-US" sz="2000" dirty="0">
                <a:solidFill>
                  <a:schemeClr val="bg1"/>
                </a:solidFill>
                <a:latin typeface="Andalus" panose="02020603050405020304" pitchFamily="18" charset="-78"/>
                <a:cs typeface="Andalus" panose="02020603050405020304" pitchFamily="18" charset="-78"/>
              </a:rPr>
              <a:t>The idea is that this underlying general intelligence influences performance on all cognitive tasks.</a:t>
            </a:r>
          </a:p>
        </p:txBody>
      </p:sp>
    </p:spTree>
    <p:extLst>
      <p:ext uri="{BB962C8B-B14F-4D97-AF65-F5344CB8AC3E}">
        <p14:creationId xmlns:p14="http://schemas.microsoft.com/office/powerpoint/2010/main" val="2537695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303"/>
            <a:ext cx="8229600" cy="1295400"/>
          </a:xfrm>
        </p:spPr>
        <p:txBody>
          <a:bodyPr>
            <a:normAutofit/>
          </a:bodyPr>
          <a:lstStyle/>
          <a:p>
            <a:r>
              <a:rPr lang="en-US" sz="2800" b="1" dirty="0">
                <a:latin typeface="Andalus" panose="02020603050405020304" pitchFamily="18" charset="-78"/>
                <a:cs typeface="Andalus" panose="02020603050405020304" pitchFamily="18" charset="-78"/>
              </a:rPr>
              <a:t>Raymond </a:t>
            </a:r>
            <a:r>
              <a:rPr lang="en-US" sz="2800" b="1" dirty="0" err="1">
                <a:latin typeface="Andalus" panose="02020603050405020304" pitchFamily="18" charset="-78"/>
                <a:cs typeface="Andalus" panose="02020603050405020304" pitchFamily="18" charset="-78"/>
              </a:rPr>
              <a:t>Cattell</a:t>
            </a:r>
            <a:r>
              <a:rPr lang="en-US" sz="2800" b="1" dirty="0">
                <a:latin typeface="Andalus" panose="02020603050405020304" pitchFamily="18" charset="-78"/>
                <a:cs typeface="Andalus" panose="02020603050405020304" pitchFamily="18" charset="-78"/>
              </a:rPr>
              <a:t>: Two-Factor Theory </a:t>
            </a:r>
          </a:p>
        </p:txBody>
      </p:sp>
      <p:sp>
        <p:nvSpPr>
          <p:cNvPr id="3" name="Content Placeholder 2"/>
          <p:cNvSpPr>
            <a:spLocks noGrp="1"/>
          </p:cNvSpPr>
          <p:nvPr>
            <p:ph idx="4294967295"/>
          </p:nvPr>
        </p:nvSpPr>
        <p:spPr>
          <a:xfrm>
            <a:off x="1253765" y="1456146"/>
            <a:ext cx="7055962" cy="4115389"/>
          </a:xfrm>
        </p:spPr>
        <p:txBody>
          <a:bodyPr>
            <a:noAutofit/>
          </a:bodyPr>
          <a:lstStyle/>
          <a:p>
            <a:pPr>
              <a:buNone/>
            </a:pPr>
            <a:r>
              <a:rPr lang="en-US" sz="2000" dirty="0">
                <a:latin typeface="Andalus" panose="02020603050405020304" pitchFamily="18" charset="-78"/>
                <a:cs typeface="Andalus" panose="02020603050405020304" pitchFamily="18" charset="-78"/>
              </a:rPr>
              <a:t>Raymond Cattell (1963) believed that </a:t>
            </a:r>
            <a:r>
              <a:rPr lang="en-US" sz="2000" i="1" dirty="0">
                <a:solidFill>
                  <a:schemeClr val="bg1"/>
                </a:solidFill>
                <a:latin typeface="Andalus" panose="02020603050405020304" pitchFamily="18" charset="-78"/>
                <a:cs typeface="Andalus" panose="02020603050405020304" pitchFamily="18" charset="-78"/>
              </a:rPr>
              <a:t>‘g’</a:t>
            </a:r>
            <a:r>
              <a:rPr lang="en-US" sz="2000" dirty="0">
                <a:latin typeface="Andalus" panose="02020603050405020304" pitchFamily="18" charset="-78"/>
                <a:cs typeface="Andalus" panose="02020603050405020304" pitchFamily="18" charset="-78"/>
              </a:rPr>
              <a:t> is composed of fluid and crystallized intelligence.</a:t>
            </a:r>
          </a:p>
          <a:p>
            <a:endParaRPr lang="en-US" sz="2000" dirty="0">
              <a:latin typeface="Andalus" panose="02020603050405020304" pitchFamily="18" charset="-78"/>
              <a:cs typeface="Andalus" panose="02020603050405020304" pitchFamily="18" charset="-78"/>
            </a:endParaRPr>
          </a:p>
          <a:p>
            <a:r>
              <a:rPr lang="en-US" sz="2000" b="1" dirty="0">
                <a:latin typeface="Andalus" panose="02020603050405020304" pitchFamily="18" charset="-78"/>
                <a:cs typeface="Andalus" panose="02020603050405020304" pitchFamily="18" charset="-78"/>
              </a:rPr>
              <a:t>Fluid Intelligence</a:t>
            </a:r>
          </a:p>
          <a:p>
            <a:pPr lvl="1"/>
            <a:r>
              <a:rPr lang="en-US" sz="2000" dirty="0">
                <a:latin typeface="Andalus" panose="02020603050405020304" pitchFamily="18" charset="-78"/>
                <a:cs typeface="Andalus" panose="02020603050405020304" pitchFamily="18" charset="-78"/>
              </a:rPr>
              <a:t>The degree of flexibility in thinking and the ability to </a:t>
            </a:r>
            <a:r>
              <a:rPr lang="en-US" sz="2000" dirty="0">
                <a:solidFill>
                  <a:schemeClr val="tx2">
                    <a:lumMod val="50000"/>
                    <a:lumOff val="50000"/>
                  </a:schemeClr>
                </a:solidFill>
                <a:latin typeface="Andalus" panose="02020603050405020304" pitchFamily="18" charset="-78"/>
                <a:cs typeface="Andalus" panose="02020603050405020304" pitchFamily="18" charset="-78"/>
              </a:rPr>
              <a:t>reason abstractly</a:t>
            </a:r>
          </a:p>
          <a:p>
            <a:pPr lvl="1"/>
            <a:r>
              <a:rPr lang="en-US" sz="2000" dirty="0">
                <a:latin typeface="Andalus" panose="02020603050405020304" pitchFamily="18" charset="-78"/>
                <a:cs typeface="Andalus" panose="02020603050405020304" pitchFamily="18" charset="-78"/>
              </a:rPr>
              <a:t>The ability to solve novel problems, usually measured by nonverbal tasks. </a:t>
            </a:r>
          </a:p>
          <a:p>
            <a:pPr lvl="1"/>
            <a:r>
              <a:rPr lang="en-US" sz="2000" dirty="0">
                <a:latin typeface="Andalus" panose="02020603050405020304" pitchFamily="18" charset="-78"/>
                <a:cs typeface="Andalus" panose="02020603050405020304" pitchFamily="18" charset="-78"/>
              </a:rPr>
              <a:t>Considered to be influenced more by </a:t>
            </a:r>
            <a:r>
              <a:rPr lang="en-US" sz="2000" dirty="0">
                <a:solidFill>
                  <a:schemeClr val="tx2">
                    <a:lumMod val="50000"/>
                    <a:lumOff val="50000"/>
                  </a:schemeClr>
                </a:solidFill>
                <a:latin typeface="Andalus" panose="02020603050405020304" pitchFamily="18" charset="-78"/>
                <a:cs typeface="Andalus" panose="02020603050405020304" pitchFamily="18" charset="-78"/>
              </a:rPr>
              <a:t>genetics</a:t>
            </a:r>
            <a:r>
              <a:rPr lang="en-US" sz="2000" dirty="0">
                <a:latin typeface="Andalus" panose="02020603050405020304" pitchFamily="18" charset="-78"/>
                <a:cs typeface="Andalus" panose="02020603050405020304" pitchFamily="18" charset="-78"/>
              </a:rPr>
              <a:t> and brain physiology than environment.</a:t>
            </a:r>
          </a:p>
          <a:p>
            <a:pPr lvl="1"/>
            <a:r>
              <a:rPr lang="en-US" sz="2000" dirty="0">
                <a:latin typeface="Andalus" panose="02020603050405020304" pitchFamily="18" charset="-78"/>
                <a:cs typeface="Andalus" panose="02020603050405020304" pitchFamily="18" charset="-78"/>
              </a:rPr>
              <a:t>Examples of the use of fluid intelligence include solving puzzles and coming up with problem-solving strategies.</a:t>
            </a:r>
          </a:p>
          <a:p>
            <a:pPr lvl="1"/>
            <a:endParaRPr lang="en-US" sz="20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50048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303"/>
            <a:ext cx="8229600" cy="1295400"/>
          </a:xfrm>
        </p:spPr>
        <p:txBody>
          <a:bodyPr>
            <a:normAutofit/>
          </a:bodyPr>
          <a:lstStyle/>
          <a:p>
            <a:r>
              <a:rPr lang="en-US" sz="2800" b="1" dirty="0">
                <a:latin typeface="Andalus" panose="02020603050405020304" pitchFamily="18" charset="-78"/>
                <a:cs typeface="Andalus" panose="02020603050405020304" pitchFamily="18" charset="-78"/>
              </a:rPr>
              <a:t>Raymond </a:t>
            </a:r>
            <a:r>
              <a:rPr lang="en-US" sz="2800" b="1" dirty="0" err="1">
                <a:latin typeface="Andalus" panose="02020603050405020304" pitchFamily="18" charset="-78"/>
                <a:cs typeface="Andalus" panose="02020603050405020304" pitchFamily="18" charset="-78"/>
              </a:rPr>
              <a:t>Cattell</a:t>
            </a:r>
            <a:r>
              <a:rPr lang="en-US" sz="2800" b="1" dirty="0">
                <a:latin typeface="Andalus" panose="02020603050405020304" pitchFamily="18" charset="-78"/>
                <a:cs typeface="Andalus" panose="02020603050405020304" pitchFamily="18" charset="-78"/>
              </a:rPr>
              <a:t>: Two-Factor Theory </a:t>
            </a:r>
          </a:p>
        </p:txBody>
      </p:sp>
      <p:sp>
        <p:nvSpPr>
          <p:cNvPr id="3" name="Content Placeholder 2"/>
          <p:cNvSpPr>
            <a:spLocks noGrp="1"/>
          </p:cNvSpPr>
          <p:nvPr>
            <p:ph idx="4294967295"/>
          </p:nvPr>
        </p:nvSpPr>
        <p:spPr>
          <a:xfrm>
            <a:off x="876693" y="1583703"/>
            <a:ext cx="7239786" cy="4115389"/>
          </a:xfrm>
        </p:spPr>
        <p:txBody>
          <a:bodyPr>
            <a:noAutofit/>
          </a:bodyPr>
          <a:lstStyle/>
          <a:p>
            <a:r>
              <a:rPr lang="en-US" sz="2000" b="1" dirty="0">
                <a:latin typeface="Andalus" panose="02020603050405020304" pitchFamily="18" charset="-78"/>
                <a:cs typeface="Andalus" panose="02020603050405020304" pitchFamily="18" charset="-78"/>
              </a:rPr>
              <a:t>Crystallized Intelligence</a:t>
            </a:r>
          </a:p>
          <a:p>
            <a:endParaRPr lang="en-US" sz="2000" dirty="0">
              <a:latin typeface="Andalus" panose="02020603050405020304" pitchFamily="18" charset="-78"/>
              <a:cs typeface="Andalus" panose="02020603050405020304" pitchFamily="18" charset="-78"/>
            </a:endParaRPr>
          </a:p>
          <a:p>
            <a:pPr lvl="1"/>
            <a:r>
              <a:rPr lang="en-US" sz="2000" dirty="0">
                <a:latin typeface="Andalus" panose="02020603050405020304" pitchFamily="18" charset="-78"/>
                <a:cs typeface="Andalus" panose="02020603050405020304" pitchFamily="18" charset="-78"/>
              </a:rPr>
              <a:t>Involves knowledge that comes from </a:t>
            </a:r>
            <a:r>
              <a:rPr lang="en-US" sz="2000" dirty="0">
                <a:solidFill>
                  <a:schemeClr val="tx2">
                    <a:lumMod val="50000"/>
                    <a:lumOff val="50000"/>
                  </a:schemeClr>
                </a:solidFill>
                <a:latin typeface="Andalus" panose="02020603050405020304" pitchFamily="18" charset="-78"/>
                <a:cs typeface="Andalus" panose="02020603050405020304" pitchFamily="18" charset="-78"/>
              </a:rPr>
              <a:t>prior learning </a:t>
            </a:r>
            <a:r>
              <a:rPr lang="en-US" sz="2000" dirty="0">
                <a:latin typeface="Andalus" panose="02020603050405020304" pitchFamily="18" charset="-78"/>
                <a:cs typeface="Andalus" panose="02020603050405020304" pitchFamily="18" charset="-78"/>
              </a:rPr>
              <a:t>and </a:t>
            </a:r>
            <a:r>
              <a:rPr lang="en-US" sz="2000" dirty="0">
                <a:solidFill>
                  <a:schemeClr val="tx2">
                    <a:lumMod val="50000"/>
                    <a:lumOff val="50000"/>
                  </a:schemeClr>
                </a:solidFill>
                <a:latin typeface="Andalus" panose="02020603050405020304" pitchFamily="18" charset="-78"/>
                <a:cs typeface="Andalus" panose="02020603050405020304" pitchFamily="18" charset="-78"/>
              </a:rPr>
              <a:t>past experiences. </a:t>
            </a:r>
          </a:p>
          <a:p>
            <a:pPr lvl="1"/>
            <a:r>
              <a:rPr lang="en-US" sz="2000" dirty="0">
                <a:latin typeface="Andalus" panose="02020603050405020304" pitchFamily="18" charset="-78"/>
                <a:cs typeface="Andalus" panose="02020603050405020304" pitchFamily="18" charset="-78"/>
              </a:rPr>
              <a:t>Dependent upon education and cultural assimilation</a:t>
            </a:r>
          </a:p>
          <a:p>
            <a:pPr lvl="1"/>
            <a:r>
              <a:rPr lang="en-US" sz="2000" dirty="0">
                <a:latin typeface="Andalus" panose="02020603050405020304" pitchFamily="18" charset="-78"/>
                <a:cs typeface="Andalus" panose="02020603050405020304" pitchFamily="18" charset="-78"/>
              </a:rPr>
              <a:t>Situations that require crystallized intelligence include reading comprehension and vocabulary exams. </a:t>
            </a:r>
          </a:p>
        </p:txBody>
      </p:sp>
    </p:spTree>
    <p:extLst>
      <p:ext uri="{BB962C8B-B14F-4D97-AF65-F5344CB8AC3E}">
        <p14:creationId xmlns:p14="http://schemas.microsoft.com/office/powerpoint/2010/main" val="303984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219"/>
            <a:ext cx="8229600" cy="1295400"/>
          </a:xfrm>
        </p:spPr>
        <p:txBody>
          <a:bodyPr>
            <a:normAutofit/>
          </a:bodyPr>
          <a:lstStyle/>
          <a:p>
            <a:r>
              <a:rPr lang="en-US" sz="2800" dirty="0">
                <a:latin typeface="Andalus" panose="02020603050405020304" pitchFamily="18" charset="-78"/>
                <a:cs typeface="Andalus" panose="02020603050405020304" pitchFamily="18" charset="-78"/>
              </a:rPr>
              <a:t>Howard Gardner: Multiple Intelligences</a:t>
            </a:r>
          </a:p>
        </p:txBody>
      </p:sp>
      <p:sp>
        <p:nvSpPr>
          <p:cNvPr id="3" name="Content Placeholder 2"/>
          <p:cNvSpPr>
            <a:spLocks noGrp="1"/>
          </p:cNvSpPr>
          <p:nvPr>
            <p:ph idx="4294967295"/>
          </p:nvPr>
        </p:nvSpPr>
        <p:spPr>
          <a:xfrm>
            <a:off x="1395166" y="1821894"/>
            <a:ext cx="6787299" cy="3394075"/>
          </a:xfrm>
        </p:spPr>
        <p:txBody>
          <a:bodyPr/>
          <a:lstStyle/>
          <a:p>
            <a:r>
              <a:rPr lang="en-US" sz="2400" dirty="0">
                <a:latin typeface="Andalus" panose="02020603050405020304" pitchFamily="18" charset="-78"/>
                <a:cs typeface="Andalus" panose="02020603050405020304" pitchFamily="18" charset="-78"/>
              </a:rPr>
              <a:t>His theory describes eight distinct intelligences that are based on skills and abilities that are valued within different cultures</a:t>
            </a:r>
            <a:r>
              <a:rPr lang="en-US" sz="2400" dirty="0" smtClean="0">
                <a:latin typeface="Andalus" panose="02020603050405020304" pitchFamily="18" charset="-78"/>
                <a:cs typeface="Andalus" panose="02020603050405020304" pitchFamily="18" charset="-78"/>
              </a:rPr>
              <a:t>.</a:t>
            </a:r>
          </a:p>
          <a:p>
            <a:endParaRPr lang="en-US" sz="2400" dirty="0">
              <a:latin typeface="Andalus" panose="02020603050405020304" pitchFamily="18" charset="-78"/>
              <a:cs typeface="Andalus" panose="02020603050405020304" pitchFamily="18" charset="-78"/>
            </a:endParaRPr>
          </a:p>
          <a:p>
            <a:r>
              <a:rPr lang="en-US" sz="2400" dirty="0"/>
              <a:t>Gardner argues that rather than asking “How smart are you?” we should be asking a different question: “How are you smart?”</a:t>
            </a:r>
            <a:endParaRPr lang="en-US" sz="24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01202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8F2EEBB-2C22-4B52-BA48-18EA628C3B94}"/>
              </a:ext>
            </a:extLst>
          </p:cNvPr>
          <p:cNvPicPr>
            <a:picLocks noChangeAspect="1"/>
          </p:cNvPicPr>
          <p:nvPr/>
        </p:nvPicPr>
        <p:blipFill>
          <a:blip r:embed="rId2"/>
          <a:stretch>
            <a:fillRect/>
          </a:stretch>
        </p:blipFill>
        <p:spPr>
          <a:xfrm>
            <a:off x="942975" y="519112"/>
            <a:ext cx="7305676" cy="5776913"/>
          </a:xfrm>
          <a:prstGeom prst="rect">
            <a:avLst/>
          </a:prstGeom>
        </p:spPr>
      </p:pic>
    </p:spTree>
    <p:extLst>
      <p:ext uri="{BB962C8B-B14F-4D97-AF65-F5344CB8AC3E}">
        <p14:creationId xmlns:p14="http://schemas.microsoft.com/office/powerpoint/2010/main" val="237573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9B16959-4184-4FCE-8D7B-9499934FEEFB}"/>
              </a:ext>
            </a:extLst>
          </p:cNvPr>
          <p:cNvPicPr>
            <a:picLocks noChangeAspect="1"/>
          </p:cNvPicPr>
          <p:nvPr/>
        </p:nvPicPr>
        <p:blipFill>
          <a:blip r:embed="rId2"/>
          <a:stretch>
            <a:fillRect/>
          </a:stretch>
        </p:blipFill>
        <p:spPr>
          <a:xfrm>
            <a:off x="695324" y="523874"/>
            <a:ext cx="7743825" cy="5772151"/>
          </a:xfrm>
          <a:prstGeom prst="rect">
            <a:avLst/>
          </a:prstGeom>
        </p:spPr>
      </p:pic>
    </p:spTree>
    <p:extLst>
      <p:ext uri="{BB962C8B-B14F-4D97-AF65-F5344CB8AC3E}">
        <p14:creationId xmlns:p14="http://schemas.microsoft.com/office/powerpoint/2010/main" val="2849966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112950"/>
            <a:ext cx="6695388" cy="1546500"/>
          </a:xfrm>
        </p:spPr>
        <p:txBody>
          <a:bodyPr/>
          <a:lstStyle/>
          <a:p>
            <a:r>
              <a:rPr lang="en-US" dirty="0">
                <a:latin typeface="Andalus" panose="02020603050405020304" pitchFamily="18" charset="-78"/>
                <a:cs typeface="Andalus" panose="02020603050405020304" pitchFamily="18" charset="-78"/>
              </a:rPr>
              <a:t>Assessment of Intelligence</a:t>
            </a:r>
          </a:p>
        </p:txBody>
      </p:sp>
    </p:spTree>
    <p:extLst>
      <p:ext uri="{BB962C8B-B14F-4D97-AF65-F5344CB8AC3E}">
        <p14:creationId xmlns:p14="http://schemas.microsoft.com/office/powerpoint/2010/main" val="2038228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457200" y="282804"/>
            <a:ext cx="8229600" cy="1295400"/>
          </a:xfrm>
        </p:spPr>
        <p:txBody>
          <a:bodyPr>
            <a:normAutofit/>
          </a:bodyPr>
          <a:lstStyle/>
          <a:p>
            <a:pPr eaLnBrk="1" hangingPunct="1"/>
            <a:r>
              <a:rPr lang="en-US" sz="3000" dirty="0">
                <a:latin typeface="Andalus" panose="02020603050405020304" pitchFamily="18" charset="-78"/>
                <a:cs typeface="Andalus" panose="02020603050405020304" pitchFamily="18" charset="-78"/>
              </a:rPr>
              <a:t>Purposes of Intellectual Assessment:</a:t>
            </a:r>
          </a:p>
        </p:txBody>
      </p:sp>
      <p:sp>
        <p:nvSpPr>
          <p:cNvPr id="5123" name="Rectangle 3"/>
          <p:cNvSpPr>
            <a:spLocks noGrp="1" noRot="1" noChangeArrowheads="1"/>
          </p:cNvSpPr>
          <p:nvPr>
            <p:ph idx="4294967295"/>
          </p:nvPr>
        </p:nvSpPr>
        <p:spPr>
          <a:xfrm>
            <a:off x="1178351" y="1871220"/>
            <a:ext cx="6834433" cy="3502025"/>
          </a:xfrm>
        </p:spPr>
        <p:txBody>
          <a:bodyPr>
            <a:normAutofit/>
          </a:bodyPr>
          <a:lstStyle/>
          <a:p>
            <a:pPr eaLnBrk="1" hangingPunct="1"/>
            <a:r>
              <a:rPr lang="en-US" sz="2000" dirty="0">
                <a:latin typeface="Andalus" panose="02020603050405020304" pitchFamily="18" charset="-78"/>
                <a:cs typeface="Andalus" panose="02020603050405020304" pitchFamily="18" charset="-78"/>
              </a:rPr>
              <a:t>Psycho-educational Assessment</a:t>
            </a:r>
          </a:p>
          <a:p>
            <a:pPr lvl="1"/>
            <a:r>
              <a:rPr lang="en-US" sz="2000" dirty="0">
                <a:latin typeface="Andalus" panose="02020603050405020304" pitchFamily="18" charset="-78"/>
                <a:cs typeface="Andalus" panose="02020603050405020304" pitchFamily="18" charset="-78"/>
              </a:rPr>
              <a:t>Identification &amp; placement of special-needs students.  </a:t>
            </a:r>
          </a:p>
          <a:p>
            <a:pPr eaLnBrk="1" hangingPunct="1"/>
            <a:r>
              <a:rPr lang="en-US" sz="2000" dirty="0">
                <a:latin typeface="Andalus" panose="02020603050405020304" pitchFamily="18" charset="-78"/>
                <a:cs typeface="Andalus" panose="02020603050405020304" pitchFamily="18" charset="-78"/>
              </a:rPr>
              <a:t>Predict academic and work performance.</a:t>
            </a:r>
          </a:p>
          <a:p>
            <a:pPr eaLnBrk="1" hangingPunct="1"/>
            <a:r>
              <a:rPr lang="en-US" sz="2000" dirty="0">
                <a:latin typeface="Andalus" panose="02020603050405020304" pitchFamily="18" charset="-78"/>
                <a:cs typeface="Andalus" panose="02020603050405020304" pitchFamily="18" charset="-78"/>
              </a:rPr>
              <a:t>Evaluate for Mental Retardation &amp; Learning Disabilities.</a:t>
            </a:r>
          </a:p>
          <a:p>
            <a:pPr eaLnBrk="1" hangingPunct="1"/>
            <a:r>
              <a:rPr lang="en-US" sz="2000" dirty="0">
                <a:latin typeface="Andalus" panose="02020603050405020304" pitchFamily="18" charset="-78"/>
                <a:cs typeface="Andalus" panose="02020603050405020304" pitchFamily="18" charset="-78"/>
              </a:rPr>
              <a:t>Evaluate for neurological impairment.</a:t>
            </a:r>
          </a:p>
          <a:p>
            <a:pPr eaLnBrk="1" hangingPunct="1"/>
            <a:r>
              <a:rPr lang="en-US" sz="2000" dirty="0">
                <a:latin typeface="Andalus" panose="02020603050405020304" pitchFamily="18" charset="-78"/>
                <a:cs typeface="Andalus" panose="02020603050405020304" pitchFamily="18" charset="-78"/>
              </a:rPr>
              <a:t>Career Counseling.</a:t>
            </a:r>
          </a:p>
          <a:p>
            <a:pPr eaLnBrk="1" hangingPunct="1"/>
            <a:r>
              <a:rPr lang="en-US" sz="2000" dirty="0">
                <a:latin typeface="Andalus" panose="02020603050405020304" pitchFamily="18" charset="-78"/>
                <a:cs typeface="Andalus" panose="02020603050405020304" pitchFamily="18" charset="-78"/>
              </a:rPr>
              <a:t>Research.</a:t>
            </a:r>
          </a:p>
        </p:txBody>
      </p:sp>
    </p:spTree>
    <p:extLst>
      <p:ext uri="{BB962C8B-B14F-4D97-AF65-F5344CB8AC3E}">
        <p14:creationId xmlns:p14="http://schemas.microsoft.com/office/powerpoint/2010/main" val="1242325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Rot="1" noChangeArrowheads="1"/>
          </p:cNvSpPr>
          <p:nvPr>
            <p:ph type="title"/>
          </p:nvPr>
        </p:nvSpPr>
        <p:spPr>
          <a:xfrm>
            <a:off x="457199" y="420301"/>
            <a:ext cx="8229600" cy="1295400"/>
          </a:xfrm>
        </p:spPr>
        <p:txBody>
          <a:bodyPr/>
          <a:lstStyle/>
          <a:p>
            <a:pPr eaLnBrk="1" hangingPunct="1"/>
            <a:r>
              <a:rPr lang="en-US" sz="3200" dirty="0">
                <a:latin typeface="Andalus" panose="02020603050405020304" pitchFamily="18" charset="-78"/>
                <a:cs typeface="Andalus" panose="02020603050405020304" pitchFamily="18" charset="-78"/>
              </a:rPr>
              <a:t>History of Intelligence Testing</a:t>
            </a:r>
          </a:p>
        </p:txBody>
      </p:sp>
      <p:sp>
        <p:nvSpPr>
          <p:cNvPr id="6147" name="Rectangle 1027"/>
          <p:cNvSpPr>
            <a:spLocks noGrp="1" noRot="1" noChangeArrowheads="1"/>
          </p:cNvSpPr>
          <p:nvPr>
            <p:ph type="body" idx="1"/>
          </p:nvPr>
        </p:nvSpPr>
        <p:spPr>
          <a:xfrm>
            <a:off x="1165856" y="1715701"/>
            <a:ext cx="7132799" cy="4837499"/>
          </a:xfrm>
        </p:spPr>
        <p:txBody>
          <a:bodyPr>
            <a:normAutofit/>
          </a:bodyPr>
          <a:lstStyle/>
          <a:p>
            <a:pPr marL="285750" indent="-285750"/>
            <a:r>
              <a:rPr lang="en-US" sz="1800" dirty="0" smtClean="0">
                <a:latin typeface="Andalus" panose="02020603050405020304" pitchFamily="18" charset="-78"/>
                <a:cs typeface="Andalus" panose="02020603050405020304" pitchFamily="18" charset="-78"/>
              </a:rPr>
              <a:t>Francis </a:t>
            </a:r>
            <a:r>
              <a:rPr lang="en-US" sz="1800" dirty="0">
                <a:latin typeface="Andalus" panose="02020603050405020304" pitchFamily="18" charset="-78"/>
                <a:cs typeface="Andalus" panose="02020603050405020304" pitchFamily="18" charset="-78"/>
              </a:rPr>
              <a:t>Galton, cousin of Charles Darwin, studied family trees to try to demonstrate a hereditary basis for intelligence.</a:t>
            </a:r>
          </a:p>
          <a:p>
            <a:pPr marL="285750" indent="-285750"/>
            <a:r>
              <a:rPr lang="en-US" sz="1800" dirty="0">
                <a:latin typeface="Andalus" panose="02020603050405020304" pitchFamily="18" charset="-78"/>
                <a:cs typeface="Andalus" panose="02020603050405020304" pitchFamily="18" charset="-78"/>
              </a:rPr>
              <a:t>Early intelligence tests measured sensory-motor functions, such as reaction time.</a:t>
            </a:r>
          </a:p>
          <a:p>
            <a:pPr marL="285750" indent="-285750"/>
            <a:r>
              <a:rPr lang="en-US" sz="1800" dirty="0">
                <a:latin typeface="Andalus" panose="02020603050405020304" pitchFamily="18" charset="-78"/>
                <a:cs typeface="Andalus" panose="02020603050405020304" pitchFamily="18" charset="-78"/>
              </a:rPr>
              <a:t>1905: Alfred </a:t>
            </a:r>
            <a:r>
              <a:rPr lang="en-US" sz="1800" dirty="0" err="1">
                <a:latin typeface="Andalus" panose="02020603050405020304" pitchFamily="18" charset="-78"/>
                <a:cs typeface="Andalus" panose="02020603050405020304" pitchFamily="18" charset="-78"/>
              </a:rPr>
              <a:t>Binet</a:t>
            </a:r>
            <a:r>
              <a:rPr lang="en-US" sz="1800" dirty="0">
                <a:latin typeface="Andalus" panose="02020603050405020304" pitchFamily="18" charset="-78"/>
                <a:cs typeface="Andalus" panose="02020603050405020304" pitchFamily="18" charset="-78"/>
              </a:rPr>
              <a:t> &amp; Theodore Simon developed a test to identify mentally retarded students in Paris, France.</a:t>
            </a:r>
          </a:p>
          <a:p>
            <a:pPr marL="285750" indent="-285750"/>
            <a:r>
              <a:rPr lang="en-US" sz="1800" dirty="0">
                <a:latin typeface="Andalus" panose="02020603050405020304" pitchFamily="18" charset="-78"/>
                <a:cs typeface="Andalus" panose="02020603050405020304" pitchFamily="18" charset="-78"/>
              </a:rPr>
              <a:t>1916: Lewis </a:t>
            </a:r>
            <a:r>
              <a:rPr lang="en-US" sz="1800" dirty="0" err="1">
                <a:latin typeface="Andalus" panose="02020603050405020304" pitchFamily="18" charset="-78"/>
                <a:cs typeface="Andalus" panose="02020603050405020304" pitchFamily="18" charset="-78"/>
              </a:rPr>
              <a:t>Terman</a:t>
            </a:r>
            <a:r>
              <a:rPr lang="en-US" sz="1800" dirty="0">
                <a:latin typeface="Andalus" panose="02020603050405020304" pitchFamily="18" charset="-78"/>
                <a:cs typeface="Andalus" panose="02020603050405020304" pitchFamily="18" charset="-78"/>
              </a:rPr>
              <a:t> published the first version of the Stanford-</a:t>
            </a:r>
            <a:r>
              <a:rPr lang="en-US" sz="1800" dirty="0" err="1">
                <a:latin typeface="Andalus" panose="02020603050405020304" pitchFamily="18" charset="-78"/>
                <a:cs typeface="Andalus" panose="02020603050405020304" pitchFamily="18" charset="-78"/>
              </a:rPr>
              <a:t>Binet</a:t>
            </a:r>
            <a:r>
              <a:rPr lang="en-US" sz="1800" dirty="0">
                <a:latin typeface="Andalus" panose="02020603050405020304" pitchFamily="18" charset="-78"/>
                <a:cs typeface="Andalus" panose="02020603050405020304" pitchFamily="18" charset="-78"/>
              </a:rPr>
              <a:t> Intelligence Scale.</a:t>
            </a:r>
          </a:p>
          <a:p>
            <a:pPr marL="285750" indent="-285750"/>
            <a:r>
              <a:rPr lang="en-US" sz="1800" dirty="0">
                <a:latin typeface="Andalus" panose="02020603050405020304" pitchFamily="18" charset="-78"/>
                <a:cs typeface="Andalus" panose="02020603050405020304" pitchFamily="18" charset="-78"/>
              </a:rPr>
              <a:t>1939: David Wechsler published the Wechsler-Bellevue Scale.</a:t>
            </a:r>
          </a:p>
        </p:txBody>
      </p:sp>
    </p:spTree>
    <p:extLst>
      <p:ext uri="{BB962C8B-B14F-4D97-AF65-F5344CB8AC3E}">
        <p14:creationId xmlns:p14="http://schemas.microsoft.com/office/powerpoint/2010/main" val="138794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sz="1200" dirty="0"/>
              <a:t>Alfred </a:t>
            </a:r>
            <a:r>
              <a:rPr lang="en-US" sz="1200" dirty="0" err="1" smtClean="0"/>
              <a:t>Binet</a:t>
            </a:r>
            <a:r>
              <a:rPr lang="en-US" sz="1200" dirty="0" smtClean="0"/>
              <a:t> wanted </a:t>
            </a:r>
            <a:r>
              <a:rPr lang="en-US" sz="1200" dirty="0"/>
              <a:t>to figure out how to help students who were struggling in school. </a:t>
            </a:r>
            <a:r>
              <a:rPr lang="en-US" sz="1200" dirty="0" err="1"/>
              <a:t>Binet's</a:t>
            </a:r>
            <a:r>
              <a:rPr lang="en-US" sz="1200" dirty="0"/>
              <a:t> idea was simple: if older kids could do certain tasks better than younger kids, these tasks could help find the smarter and less smart kids in the same age group.</a:t>
            </a:r>
          </a:p>
          <a:p>
            <a:endParaRPr lang="en-US" sz="1200" dirty="0"/>
          </a:p>
          <a:p>
            <a:r>
              <a:rPr lang="en-US" sz="1200" dirty="0" err="1"/>
              <a:t>Binet</a:t>
            </a:r>
            <a:r>
              <a:rPr lang="en-US" sz="1200" dirty="0"/>
              <a:t> tested students labeled as "bright" or "dull" by their teachers. If a task was easy for the bright kids but hard for the dull ones, he kept it as a good test question. With this method, he made a test that could tell the bright from dull students and later even distinguish between kids of different ages.</a:t>
            </a:r>
          </a:p>
          <a:p>
            <a:endParaRPr lang="en-US" sz="1200" dirty="0"/>
          </a:p>
          <a:p>
            <a:r>
              <a:rPr lang="en-US" sz="1200" dirty="0" err="1"/>
              <a:t>Binet</a:t>
            </a:r>
            <a:r>
              <a:rPr lang="en-US" sz="1200" dirty="0"/>
              <a:t> gave kids a score based on their "mental age," which is the age at which a person's performance is average. For instance, if an 8-year-old usually got 45 questions right, anyone who got 45 right would have a mental age of 8. So, a 20-year-old and a 5-year-old could both have a mental age of 8 if they got the same number of questions right.</a:t>
            </a:r>
          </a:p>
          <a:p>
            <a:endParaRPr lang="en-US" sz="1200" dirty="0"/>
          </a:p>
          <a:p>
            <a:r>
              <a:rPr lang="en-US" sz="1200" dirty="0"/>
              <a:t>But just using mental age had a problem. It didn't let us compare people of different ages very well. </a:t>
            </a:r>
            <a:r>
              <a:rPr lang="en-US" sz="1200" dirty="0" smtClean="0"/>
              <a:t>Hence "intelligence </a:t>
            </a:r>
            <a:r>
              <a:rPr lang="en-US" sz="1200" dirty="0"/>
              <a:t>quotient" </a:t>
            </a:r>
            <a:r>
              <a:rPr lang="en-US" sz="1200" dirty="0" smtClean="0"/>
              <a:t>or IQ was devised. </a:t>
            </a:r>
            <a:r>
              <a:rPr lang="en-US" sz="1200" dirty="0"/>
              <a:t>It's a score that considers both mental age and actual age. The formula used to be (MA/CA) × 100, where MA is mental age, and CA is chronological age.</a:t>
            </a:r>
          </a:p>
          <a:p>
            <a:endParaRPr lang="en-US" sz="1200" dirty="0"/>
          </a:p>
          <a:p>
            <a:r>
              <a:rPr lang="en-US" sz="1200" dirty="0"/>
              <a:t>For example, let's say an 18-year-old does as well as a 20-year-old (MA=20). Their IQ would be (20/18) × 100 = 111. But a 5-year-old doing as well as a 7-year-old (MA=7) would have a higher IQ: (7/5) × 100 = 140.</a:t>
            </a:r>
          </a:p>
          <a:p>
            <a:endParaRPr lang="en-US" sz="1200" dirty="0"/>
          </a:p>
          <a:p>
            <a:r>
              <a:rPr lang="en-US" sz="1200" dirty="0"/>
              <a:t>If someone's mental age matches their actual age, their IQ is 100. If their mental age is lower, their IQ is less than 100. This way, we can compare intelligence across different ages.</a:t>
            </a:r>
          </a:p>
        </p:txBody>
      </p:sp>
    </p:spTree>
    <p:extLst>
      <p:ext uri="{BB962C8B-B14F-4D97-AF65-F5344CB8AC3E}">
        <p14:creationId xmlns:p14="http://schemas.microsoft.com/office/powerpoint/2010/main" val="372299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348792"/>
            <a:ext cx="8229600" cy="1295400"/>
          </a:xfrm>
          <a:prstGeom prst="rect">
            <a:avLst/>
          </a:prstGeom>
        </p:spPr>
        <p:txBody>
          <a:bodyPr lIns="91425" tIns="91425" rIns="91425" bIns="91425" anchor="ctr" anchorCtr="0">
            <a:noAutofit/>
          </a:bodyPr>
          <a:lstStyle/>
          <a:p>
            <a:pPr lvl="0" rtl="0">
              <a:spcBef>
                <a:spcPts val="0"/>
              </a:spcBef>
              <a:buNone/>
            </a:pPr>
            <a:r>
              <a:rPr lang="en" sz="2800" b="1" dirty="0">
                <a:latin typeface="Andalus" panose="02020603050405020304" pitchFamily="18" charset="-78"/>
                <a:cs typeface="Andalus" panose="02020603050405020304" pitchFamily="18" charset="-78"/>
              </a:rPr>
              <a:t>Objectives</a:t>
            </a:r>
          </a:p>
        </p:txBody>
      </p:sp>
      <p:sp>
        <p:nvSpPr>
          <p:cNvPr id="62" name="Shape 62"/>
          <p:cNvSpPr txBox="1"/>
          <p:nvPr/>
        </p:nvSpPr>
        <p:spPr>
          <a:xfrm>
            <a:off x="914400" y="2035350"/>
            <a:ext cx="6476214" cy="2207100"/>
          </a:xfrm>
          <a:prstGeom prst="rect">
            <a:avLst/>
          </a:prstGeom>
          <a:noFill/>
          <a:ln>
            <a:noFill/>
          </a:ln>
        </p:spPr>
        <p:txBody>
          <a:bodyPr lIns="91425" tIns="91425" rIns="91425" bIns="91425" anchor="t" anchorCtr="0">
            <a:noAutofit/>
          </a:bodyPr>
          <a:lstStyle/>
          <a:p>
            <a:pPr marL="342900" lvl="0" indent="-342900" algn="just" rtl="0">
              <a:buFont typeface="Symbol" panose="05050102010706020507" pitchFamily="18" charset="2"/>
              <a:buChar char=""/>
            </a:pPr>
            <a:r>
              <a:rPr lang="en-US" sz="2400" dirty="0">
                <a:solidFill>
                  <a:schemeClr val="bg1"/>
                </a:solidFill>
                <a:effectLst/>
                <a:latin typeface="Andalus" panose="02020603050405020304" pitchFamily="18" charset="-78"/>
                <a:ea typeface="Times New Roman" panose="02020603050405020304" pitchFamily="18" charset="0"/>
                <a:cs typeface="Andalus" panose="02020603050405020304" pitchFamily="18" charset="-78"/>
              </a:rPr>
              <a:t>Explain the origin of intelligence testing</a:t>
            </a:r>
          </a:p>
          <a:p>
            <a:pPr marL="342900" lvl="0" indent="-342900" algn="just">
              <a:buFont typeface="Symbol" panose="05050102010706020507" pitchFamily="18" charset="2"/>
              <a:buChar char=""/>
            </a:pPr>
            <a:r>
              <a:rPr lang="en-US" sz="2400" dirty="0">
                <a:solidFill>
                  <a:schemeClr val="bg1"/>
                </a:solidFill>
                <a:effectLst/>
                <a:latin typeface="Andalus" panose="02020603050405020304" pitchFamily="18" charset="-78"/>
                <a:ea typeface="Times New Roman" panose="02020603050405020304" pitchFamily="18" charset="0"/>
                <a:cs typeface="Andalus" panose="02020603050405020304" pitchFamily="18" charset="-78"/>
              </a:rPr>
              <a:t>Describe term IQ and the ways of assessing intelligence</a:t>
            </a:r>
          </a:p>
          <a:p>
            <a:pPr marL="342900" lvl="0" indent="-342900" algn="just">
              <a:buFont typeface="Symbol" panose="05050102010706020507" pitchFamily="18" charset="2"/>
              <a:buChar char=""/>
            </a:pPr>
            <a:r>
              <a:rPr lang="en-US" sz="2400" dirty="0">
                <a:solidFill>
                  <a:schemeClr val="bg1"/>
                </a:solidFill>
                <a:effectLst/>
                <a:latin typeface="Andalus" panose="02020603050405020304" pitchFamily="18" charset="-78"/>
                <a:ea typeface="Times New Roman" panose="02020603050405020304" pitchFamily="18" charset="0"/>
                <a:cs typeface="Andalus" panose="02020603050405020304" pitchFamily="18" charset="-78"/>
              </a:rPr>
              <a:t>Discuss major theories of intelligence</a:t>
            </a:r>
          </a:p>
          <a:p>
            <a:pPr lvl="0" rtl="0">
              <a:spcBef>
                <a:spcPts val="600"/>
              </a:spcBef>
              <a:buNone/>
            </a:pPr>
            <a:endParaRPr sz="1800" dirty="0">
              <a:solidFill>
                <a:schemeClr val="bg1"/>
              </a:solidFill>
              <a:latin typeface="Andalus" panose="02020603050405020304" pitchFamily="18" charset="-78"/>
              <a:ea typeface="Droid Sans"/>
              <a:cs typeface="Andalus" panose="02020603050405020304" pitchFamily="18" charset="-78"/>
              <a:sym typeface="Droid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511"/>
            <a:ext cx="8229600" cy="1295400"/>
          </a:xfrm>
        </p:spPr>
        <p:txBody>
          <a:bodyPr/>
          <a:lstStyle/>
          <a:p>
            <a:r>
              <a:rPr lang="en-US" sz="2800" dirty="0">
                <a:latin typeface="Times New Roman" panose="02020603050405020304" pitchFamily="18" charset="0"/>
                <a:cs typeface="Times New Roman" panose="02020603050405020304" pitchFamily="18" charset="0"/>
              </a:rPr>
              <a:t>Intelligence Quotient (IQ)</a:t>
            </a:r>
          </a:p>
        </p:txBody>
      </p:sp>
      <p:sp>
        <p:nvSpPr>
          <p:cNvPr id="3" name="Content Placeholder 2"/>
          <p:cNvSpPr>
            <a:spLocks noGrp="1"/>
          </p:cNvSpPr>
          <p:nvPr>
            <p:ph idx="4294967295"/>
          </p:nvPr>
        </p:nvSpPr>
        <p:spPr>
          <a:xfrm>
            <a:off x="1098222" y="1570202"/>
            <a:ext cx="6947555" cy="3859637"/>
          </a:xfrm>
        </p:spPr>
        <p:txBody>
          <a:bodyPr>
            <a:normAutofit/>
          </a:bodyPr>
          <a:lstStyle/>
          <a:p>
            <a:r>
              <a:rPr lang="en-US" sz="2000" dirty="0">
                <a:solidFill>
                  <a:schemeClr val="bg1"/>
                </a:solidFill>
                <a:latin typeface="Andalus" panose="02020603050405020304" pitchFamily="18" charset="-78"/>
                <a:cs typeface="Andalus" panose="02020603050405020304" pitchFamily="18" charset="-78"/>
              </a:rPr>
              <a:t>It is a mathematical formula that is supposed to be a measure of a person's intelligence.</a:t>
            </a:r>
          </a:p>
          <a:p>
            <a:r>
              <a:rPr lang="en-US" sz="2000" dirty="0">
                <a:solidFill>
                  <a:schemeClr val="bg1"/>
                </a:solidFill>
                <a:latin typeface="Andalus" panose="02020603050405020304" pitchFamily="18" charset="-78"/>
                <a:cs typeface="Andalus" panose="02020603050405020304" pitchFamily="18" charset="-78"/>
              </a:rPr>
              <a:t>The term "intelligence quotient," or IQ, was first coined in the early twentieth century by a German psychologist named William Stern.</a:t>
            </a:r>
          </a:p>
          <a:p>
            <a:r>
              <a:rPr lang="en-US" sz="2000" dirty="0">
                <a:solidFill>
                  <a:schemeClr val="bg1"/>
                </a:solidFill>
                <a:latin typeface="Andalus" panose="02020603050405020304" pitchFamily="18" charset="-78"/>
                <a:cs typeface="Andalus" panose="02020603050405020304" pitchFamily="18" charset="-78"/>
              </a:rPr>
              <a:t>Since that time, intelligence testing has emerged as a widely used tool that has led to the development of many other tests of skill and aptitude. </a:t>
            </a:r>
          </a:p>
        </p:txBody>
      </p:sp>
    </p:spTree>
    <p:extLst>
      <p:ext uri="{BB962C8B-B14F-4D97-AF65-F5344CB8AC3E}">
        <p14:creationId xmlns:p14="http://schemas.microsoft.com/office/powerpoint/2010/main" val="3304549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511"/>
            <a:ext cx="8229600" cy="1295400"/>
          </a:xfrm>
        </p:spPr>
        <p:txBody>
          <a:bodyPr/>
          <a:lstStyle/>
          <a:p>
            <a:r>
              <a:rPr lang="en-US" sz="2800" dirty="0">
                <a:latin typeface="Times New Roman" panose="02020603050405020304" pitchFamily="18" charset="0"/>
                <a:cs typeface="Times New Roman" panose="02020603050405020304" pitchFamily="18" charset="0"/>
              </a:rPr>
              <a:t>Intelligence Quotient (IQ)</a:t>
            </a:r>
          </a:p>
        </p:txBody>
      </p:sp>
      <p:sp>
        <p:nvSpPr>
          <p:cNvPr id="3" name="Content Placeholder 2"/>
          <p:cNvSpPr>
            <a:spLocks noGrp="1"/>
          </p:cNvSpPr>
          <p:nvPr>
            <p:ph idx="4294967295"/>
          </p:nvPr>
        </p:nvSpPr>
        <p:spPr>
          <a:xfrm>
            <a:off x="1098222" y="1570202"/>
            <a:ext cx="6947555" cy="3859637"/>
          </a:xfrm>
        </p:spPr>
        <p:txBody>
          <a:bodyPr>
            <a:normAutofit/>
          </a:bodyPr>
          <a:lstStyle/>
          <a:p>
            <a:pPr eaLnBrk="1" hangingPunct="1"/>
            <a:r>
              <a:rPr lang="en-US" sz="2000" dirty="0">
                <a:latin typeface="Andalus" panose="02020603050405020304" pitchFamily="18" charset="-78"/>
                <a:cs typeface="Andalus" panose="02020603050405020304" pitchFamily="18" charset="-78"/>
              </a:rPr>
              <a:t>IQ= Mental age/Chronological Age X 100</a:t>
            </a:r>
          </a:p>
          <a:p>
            <a:pPr eaLnBrk="1" hangingPunct="1"/>
            <a:endParaRPr lang="en-US" sz="2000" dirty="0">
              <a:latin typeface="Andalus" panose="02020603050405020304" pitchFamily="18" charset="-78"/>
              <a:cs typeface="Andalus" panose="02020603050405020304" pitchFamily="18" charset="-78"/>
            </a:endParaRPr>
          </a:p>
          <a:p>
            <a:pPr eaLnBrk="1" hangingPunct="1"/>
            <a:r>
              <a:rPr lang="en-US" sz="2000" dirty="0">
                <a:latin typeface="Andalus" panose="02020603050405020304" pitchFamily="18" charset="-78"/>
                <a:cs typeface="Andalus" panose="02020603050405020304" pitchFamily="18" charset="-78"/>
              </a:rPr>
              <a:t>IQ ratio enables direct comparison of children of different ages</a:t>
            </a:r>
          </a:p>
          <a:p>
            <a:endParaRPr lang="en-US" sz="2000" dirty="0">
              <a:solidFill>
                <a:schemeClr val="bg1"/>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490144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iqtestforfree.net/images/iq_bell_curv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857250"/>
            <a:ext cx="6858000" cy="2914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2440605355"/>
              </p:ext>
            </p:extLst>
          </p:nvPr>
        </p:nvGraphicFramePr>
        <p:xfrm>
          <a:off x="2009677" y="4280947"/>
          <a:ext cx="5429250" cy="1951080"/>
        </p:xfrm>
        <a:graphic>
          <a:graphicData uri="http://schemas.openxmlformats.org/drawingml/2006/table">
            <a:tbl>
              <a:tblPr firstRow="1" bandRow="1">
                <a:tableStyleId>{93296810-A885-4BE3-A3E7-6D5BEEA58F35}</a:tableStyleId>
              </a:tblPr>
              <a:tblGrid>
                <a:gridCol w="2221056">
                  <a:extLst>
                    <a:ext uri="{9D8B030D-6E8A-4147-A177-3AD203B41FA5}">
                      <a16:colId xmlns:a16="http://schemas.microsoft.com/office/drawing/2014/main" xmlns="" val="20000"/>
                    </a:ext>
                  </a:extLst>
                </a:gridCol>
                <a:gridCol w="3208194">
                  <a:extLst>
                    <a:ext uri="{9D8B030D-6E8A-4147-A177-3AD203B41FA5}">
                      <a16:colId xmlns:a16="http://schemas.microsoft.com/office/drawing/2014/main" xmlns="" val="20001"/>
                    </a:ext>
                  </a:extLst>
                </a:gridCol>
              </a:tblGrid>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rPr>
                        <a:t>IQ Range</a:t>
                      </a:r>
                      <a:endParaRPr lang="en-US" sz="1400" b="1" dirty="0">
                        <a:solidFill>
                          <a:srgbClr val="FFFFFF"/>
                        </a:solidFill>
                        <a:effectLst/>
                      </a:endParaRPr>
                    </a:p>
                  </a:txBody>
                  <a:tcPr marL="68580" marR="68580" marT="34290" marB="34290"/>
                </a:tc>
                <a:tc>
                  <a:txBody>
                    <a:bodyPr/>
                    <a:lstStyle/>
                    <a:p>
                      <a:r>
                        <a:rPr lang="en-US" sz="1400" dirty="0">
                          <a:effectLst/>
                        </a:rPr>
                        <a:t>Classification</a:t>
                      </a:r>
                      <a:endParaRPr lang="en-US" sz="1100" dirty="0"/>
                    </a:p>
                  </a:txBody>
                  <a:tcPr marL="68580" marR="68580" marT="34290" marB="34290"/>
                </a:tc>
                <a:extLst>
                  <a:ext uri="{0D108BD9-81ED-4DB2-BD59-A6C34878D82A}">
                    <a16:rowId xmlns:a16="http://schemas.microsoft.com/office/drawing/2014/main" xmlns="" val="10000"/>
                  </a:ext>
                </a:extLst>
              </a:tr>
              <a:tr h="228600">
                <a:tc>
                  <a:txBody>
                    <a:bodyPr/>
                    <a:lstStyle/>
                    <a:p>
                      <a:r>
                        <a:rPr lang="en-US" sz="1100" dirty="0"/>
                        <a:t>Over 140</a:t>
                      </a:r>
                    </a:p>
                  </a:txBody>
                  <a:tcPr marL="68580" marR="68580" marT="34290" marB="34290"/>
                </a:tc>
                <a:tc>
                  <a:txBody>
                    <a:bodyPr/>
                    <a:lstStyle/>
                    <a:p>
                      <a:r>
                        <a:rPr lang="en-US" sz="1100" dirty="0"/>
                        <a:t>Genius or almost genius</a:t>
                      </a:r>
                    </a:p>
                  </a:txBody>
                  <a:tcPr marL="68580" marR="68580" marT="34290" marB="34290"/>
                </a:tc>
                <a:extLst>
                  <a:ext uri="{0D108BD9-81ED-4DB2-BD59-A6C34878D82A}">
                    <a16:rowId xmlns:a16="http://schemas.microsoft.com/office/drawing/2014/main" xmlns="" val="10001"/>
                  </a:ext>
                </a:extLst>
              </a:tr>
              <a:tr h="228600">
                <a:tc>
                  <a:txBody>
                    <a:bodyPr/>
                    <a:lstStyle/>
                    <a:p>
                      <a:r>
                        <a:rPr lang="en-US" sz="1100" dirty="0"/>
                        <a:t>120 - 140 </a:t>
                      </a:r>
                    </a:p>
                  </a:txBody>
                  <a:tcPr marL="68580" marR="68580" marT="34290" marB="34290"/>
                </a:tc>
                <a:tc>
                  <a:txBody>
                    <a:bodyPr/>
                    <a:lstStyle/>
                    <a:p>
                      <a:r>
                        <a:rPr lang="en-US" sz="1100" dirty="0"/>
                        <a:t>Very superior intelligence</a:t>
                      </a:r>
                    </a:p>
                  </a:txBody>
                  <a:tcPr marL="68580" marR="68580" marT="34290" marB="34290"/>
                </a:tc>
                <a:extLst>
                  <a:ext uri="{0D108BD9-81ED-4DB2-BD59-A6C34878D82A}">
                    <a16:rowId xmlns:a16="http://schemas.microsoft.com/office/drawing/2014/main" xmlns="" val="10002"/>
                  </a:ext>
                </a:extLst>
              </a:tr>
              <a:tr h="228600">
                <a:tc>
                  <a:txBody>
                    <a:bodyPr/>
                    <a:lstStyle/>
                    <a:p>
                      <a:r>
                        <a:rPr lang="en-US" sz="1100" dirty="0"/>
                        <a:t>110 - 119 </a:t>
                      </a:r>
                    </a:p>
                  </a:txBody>
                  <a:tcPr marL="68580" marR="68580" marT="34290" marB="34290"/>
                </a:tc>
                <a:tc>
                  <a:txBody>
                    <a:bodyPr/>
                    <a:lstStyle/>
                    <a:p>
                      <a:r>
                        <a:rPr lang="en-US" sz="1100" dirty="0"/>
                        <a:t>Superior intelligence</a:t>
                      </a:r>
                    </a:p>
                  </a:txBody>
                  <a:tcPr marL="68580" marR="68580" marT="34290" marB="34290"/>
                </a:tc>
                <a:extLst>
                  <a:ext uri="{0D108BD9-81ED-4DB2-BD59-A6C34878D82A}">
                    <a16:rowId xmlns:a16="http://schemas.microsoft.com/office/drawing/2014/main" xmlns="" val="10003"/>
                  </a:ext>
                </a:extLst>
              </a:tr>
              <a:tr h="228600">
                <a:tc>
                  <a:txBody>
                    <a:bodyPr/>
                    <a:lstStyle/>
                    <a:p>
                      <a:r>
                        <a:rPr lang="en-US" sz="1100" dirty="0"/>
                        <a:t>90 - 109 </a:t>
                      </a:r>
                    </a:p>
                  </a:txBody>
                  <a:tcPr marL="68580" marR="68580" marT="34290" marB="34290"/>
                </a:tc>
                <a:tc>
                  <a:txBody>
                    <a:bodyPr/>
                    <a:lstStyle/>
                    <a:p>
                      <a:r>
                        <a:rPr lang="en-US" sz="1100" dirty="0"/>
                        <a:t>Average or normal intelligence</a:t>
                      </a:r>
                    </a:p>
                  </a:txBody>
                  <a:tcPr marL="68580" marR="68580" marT="34290" marB="34290"/>
                </a:tc>
                <a:extLst>
                  <a:ext uri="{0D108BD9-81ED-4DB2-BD59-A6C34878D82A}">
                    <a16:rowId xmlns:a16="http://schemas.microsoft.com/office/drawing/2014/main" xmlns="" val="10004"/>
                  </a:ext>
                </a:extLst>
              </a:tr>
              <a:tr h="228600">
                <a:tc>
                  <a:txBody>
                    <a:bodyPr/>
                    <a:lstStyle/>
                    <a:p>
                      <a:r>
                        <a:rPr lang="en-US" sz="1100" dirty="0"/>
                        <a:t>80 - 89 </a:t>
                      </a:r>
                    </a:p>
                  </a:txBody>
                  <a:tcPr marL="68580" marR="68580" marT="34290" marB="34290"/>
                </a:tc>
                <a:tc>
                  <a:txBody>
                    <a:bodyPr/>
                    <a:lstStyle/>
                    <a:p>
                      <a:r>
                        <a:rPr lang="en-US" sz="1100" dirty="0"/>
                        <a:t>Dullness</a:t>
                      </a:r>
                    </a:p>
                  </a:txBody>
                  <a:tcPr marL="68580" marR="68580" marT="34290" marB="34290"/>
                </a:tc>
                <a:extLst>
                  <a:ext uri="{0D108BD9-81ED-4DB2-BD59-A6C34878D82A}">
                    <a16:rowId xmlns:a16="http://schemas.microsoft.com/office/drawing/2014/main" xmlns="" val="10005"/>
                  </a:ext>
                </a:extLst>
              </a:tr>
              <a:tr h="251820">
                <a:tc>
                  <a:txBody>
                    <a:bodyPr/>
                    <a:lstStyle/>
                    <a:p>
                      <a:r>
                        <a:rPr lang="en-US" sz="1100" dirty="0"/>
                        <a:t>70 - 79 </a:t>
                      </a:r>
                    </a:p>
                  </a:txBody>
                  <a:tcPr marL="68580" marR="68580" marT="34290" marB="34290"/>
                </a:tc>
                <a:tc>
                  <a:txBody>
                    <a:bodyPr/>
                    <a:lstStyle/>
                    <a:p>
                      <a:r>
                        <a:rPr lang="en-US" sz="1100" dirty="0"/>
                        <a:t>Borderline deficiency in intelligence</a:t>
                      </a:r>
                    </a:p>
                  </a:txBody>
                  <a:tcPr marL="68580" marR="68580" marT="34290" marB="34290"/>
                </a:tc>
                <a:extLst>
                  <a:ext uri="{0D108BD9-81ED-4DB2-BD59-A6C34878D82A}">
                    <a16:rowId xmlns:a16="http://schemas.microsoft.com/office/drawing/2014/main" xmlns="" val="10006"/>
                  </a:ext>
                </a:extLst>
              </a:tr>
              <a:tr h="228600">
                <a:tc>
                  <a:txBody>
                    <a:bodyPr/>
                    <a:lstStyle/>
                    <a:p>
                      <a:r>
                        <a:rPr lang="en-US" sz="1100" dirty="0"/>
                        <a:t>Under 70 </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Feeble-mindedness</a:t>
                      </a:r>
                    </a:p>
                  </a:txBody>
                  <a:tcPr marL="68580" marR="68580" marT="34290" marB="34290"/>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4291698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457200" y="348792"/>
            <a:ext cx="8229600" cy="1295400"/>
          </a:xfrm>
        </p:spPr>
        <p:txBody>
          <a:bodyPr/>
          <a:lstStyle/>
          <a:p>
            <a:pPr eaLnBrk="1" hangingPunct="1"/>
            <a:r>
              <a:rPr lang="en-US" sz="2800" dirty="0">
                <a:latin typeface="Andalus" panose="02020603050405020304" pitchFamily="18" charset="-78"/>
                <a:cs typeface="Andalus" panose="02020603050405020304" pitchFamily="18" charset="-78"/>
              </a:rPr>
              <a:t>Group Intelligence Tests</a:t>
            </a:r>
          </a:p>
        </p:txBody>
      </p:sp>
      <p:sp>
        <p:nvSpPr>
          <p:cNvPr id="24579" name="Rectangle 3"/>
          <p:cNvSpPr>
            <a:spLocks noGrp="1" noRot="1" noChangeArrowheads="1"/>
          </p:cNvSpPr>
          <p:nvPr>
            <p:ph idx="4294967295"/>
          </p:nvPr>
        </p:nvSpPr>
        <p:spPr>
          <a:xfrm>
            <a:off x="1357460" y="1543050"/>
            <a:ext cx="6928701" cy="3771900"/>
          </a:xfrm>
        </p:spPr>
        <p:txBody>
          <a:bodyPr>
            <a:normAutofit fontScale="77500" lnSpcReduction="20000"/>
          </a:bodyPr>
          <a:lstStyle/>
          <a:p>
            <a:pPr marL="400050" indent="-400050"/>
            <a:r>
              <a:rPr lang="en-US" dirty="0">
                <a:latin typeface="Andalus" panose="02020603050405020304" pitchFamily="18" charset="-78"/>
                <a:cs typeface="Andalus" panose="02020603050405020304" pitchFamily="18" charset="-78"/>
              </a:rPr>
              <a:t>Paper-and-Pencil examinations frequently used to screen applicants &amp; identify those in need of more thorough evaluations.</a:t>
            </a:r>
          </a:p>
          <a:p>
            <a:pPr marL="700088" lvl="1" indent="-400050"/>
            <a:r>
              <a:rPr lang="en-US" dirty="0">
                <a:latin typeface="Andalus" panose="02020603050405020304" pitchFamily="18" charset="-78"/>
                <a:cs typeface="Andalus" panose="02020603050405020304" pitchFamily="18" charset="-78"/>
              </a:rPr>
              <a:t>WWI: Army Alpha &amp; Beta Tests.</a:t>
            </a:r>
          </a:p>
          <a:p>
            <a:pPr marL="700088" lvl="1" indent="-400050"/>
            <a:endParaRPr lang="en-US" dirty="0">
              <a:latin typeface="Andalus" panose="02020603050405020304" pitchFamily="18" charset="-78"/>
              <a:cs typeface="Andalus" panose="02020603050405020304" pitchFamily="18" charset="-78"/>
            </a:endParaRPr>
          </a:p>
          <a:p>
            <a:pPr marL="700088" lvl="1" indent="-400050"/>
            <a:r>
              <a:rPr lang="en-US" dirty="0" err="1">
                <a:latin typeface="Andalus" panose="02020603050405020304" pitchFamily="18" charset="-78"/>
                <a:cs typeface="Andalus" panose="02020603050405020304" pitchFamily="18" charset="-78"/>
              </a:rPr>
              <a:t>Wonderlic</a:t>
            </a:r>
            <a:r>
              <a:rPr lang="en-US" dirty="0">
                <a:latin typeface="Andalus" panose="02020603050405020304" pitchFamily="18" charset="-78"/>
                <a:cs typeface="Andalus" panose="02020603050405020304" pitchFamily="18" charset="-78"/>
              </a:rPr>
              <a:t> Personnel Test: 50-item instrument that provides a quick estimate of cognitive ability.  Popular in organizational settings to screen job applicants or make placement decisions.</a:t>
            </a:r>
          </a:p>
          <a:p>
            <a:pPr marL="700088" lvl="1" indent="-400050"/>
            <a:endParaRPr lang="en-US" dirty="0">
              <a:latin typeface="Andalus" panose="02020603050405020304" pitchFamily="18" charset="-78"/>
              <a:cs typeface="Andalus" panose="02020603050405020304" pitchFamily="18" charset="-78"/>
            </a:endParaRPr>
          </a:p>
          <a:p>
            <a:pPr marL="400050" indent="-400050"/>
            <a:r>
              <a:rPr lang="en-US" dirty="0">
                <a:latin typeface="Andalus" panose="02020603050405020304" pitchFamily="18" charset="-78"/>
                <a:cs typeface="Andalus" panose="02020603050405020304" pitchFamily="18" charset="-78"/>
              </a:rPr>
              <a:t>Examples of items: analogies, definitions, logical reasoning, math, spatial reasoning, </a:t>
            </a:r>
          </a:p>
          <a:p>
            <a:pPr marL="400050" indent="-400050"/>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117303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457199" y="304800"/>
            <a:ext cx="8229600" cy="1295400"/>
          </a:xfrm>
        </p:spPr>
        <p:txBody>
          <a:bodyPr>
            <a:normAutofit/>
          </a:bodyPr>
          <a:lstStyle/>
          <a:p>
            <a:pPr eaLnBrk="1" hangingPunct="1"/>
            <a:r>
              <a:rPr lang="en-US" sz="3200" dirty="0">
                <a:latin typeface="Andalus" panose="02020603050405020304" pitchFamily="18" charset="-78"/>
                <a:cs typeface="Andalus" panose="02020603050405020304" pitchFamily="18" charset="-78"/>
              </a:rPr>
              <a:t>The Wechsler Scales</a:t>
            </a:r>
          </a:p>
        </p:txBody>
      </p:sp>
      <p:sp>
        <p:nvSpPr>
          <p:cNvPr id="10243" name="Rectangle 1027"/>
          <p:cNvSpPr>
            <a:spLocks noGrp="1" noChangeArrowheads="1"/>
          </p:cNvSpPr>
          <p:nvPr>
            <p:ph type="body" idx="1"/>
          </p:nvPr>
        </p:nvSpPr>
        <p:spPr/>
        <p:txBody>
          <a:bodyPr/>
          <a:lstStyle/>
          <a:p>
            <a:pPr eaLnBrk="1" hangingPunct="1"/>
            <a:r>
              <a:rPr lang="en-US" sz="2400" dirty="0">
                <a:latin typeface="Andalus" panose="02020603050405020304" pitchFamily="18" charset="-78"/>
                <a:cs typeface="Andalus" panose="02020603050405020304" pitchFamily="18" charset="-78"/>
              </a:rPr>
              <a:t>Wechsler Intelligence Scale for Children</a:t>
            </a:r>
          </a:p>
          <a:p>
            <a:pPr eaLnBrk="1" hangingPunct="1">
              <a:buFont typeface="Wingdings" pitchFamily="2" charset="2"/>
              <a:buNone/>
            </a:pPr>
            <a:r>
              <a:rPr lang="en-US" sz="2400" dirty="0">
                <a:latin typeface="Andalus" panose="02020603050405020304" pitchFamily="18" charset="-78"/>
                <a:cs typeface="Andalus" panose="02020603050405020304" pitchFamily="18" charset="-78"/>
              </a:rPr>
              <a:t>    (WISC-R)</a:t>
            </a:r>
          </a:p>
          <a:p>
            <a:pPr eaLnBrk="1" hangingPunct="1"/>
            <a:r>
              <a:rPr lang="en-US" sz="2400" dirty="0">
                <a:latin typeface="Andalus" panose="02020603050405020304" pitchFamily="18" charset="-78"/>
                <a:cs typeface="Andalus" panose="02020603050405020304" pitchFamily="18" charset="-78"/>
              </a:rPr>
              <a:t>Wechsler Adult Intelligence Scale (WAIS)</a:t>
            </a:r>
          </a:p>
          <a:p>
            <a:pPr eaLnBrk="1" hangingPunct="1"/>
            <a:r>
              <a:rPr lang="en-US" sz="2400" dirty="0">
                <a:latin typeface="Andalus" panose="02020603050405020304" pitchFamily="18" charset="-78"/>
                <a:cs typeface="Andalus" panose="02020603050405020304" pitchFamily="18" charset="-78"/>
              </a:rPr>
              <a:t>Wechsler Preschool and Primary Scale of Intelligence (WPPSI)</a:t>
            </a:r>
          </a:p>
        </p:txBody>
      </p:sp>
    </p:spTree>
    <p:extLst>
      <p:ext uri="{BB962C8B-B14F-4D97-AF65-F5344CB8AC3E}">
        <p14:creationId xmlns:p14="http://schemas.microsoft.com/office/powerpoint/2010/main" val="749067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04800"/>
            <a:ext cx="8229600" cy="1295400"/>
          </a:xfrm>
        </p:spPr>
        <p:txBody>
          <a:bodyPr/>
          <a:lstStyle/>
          <a:p>
            <a:pPr eaLnBrk="1" hangingPunct="1"/>
            <a:r>
              <a:rPr lang="en-US" sz="2800" dirty="0">
                <a:latin typeface="Andalus" panose="02020603050405020304" pitchFamily="18" charset="-78"/>
                <a:cs typeface="Andalus" panose="02020603050405020304" pitchFamily="18" charset="-78"/>
              </a:rPr>
              <a:t>The Wechsler Scales</a:t>
            </a:r>
          </a:p>
        </p:txBody>
      </p:sp>
      <p:sp>
        <p:nvSpPr>
          <p:cNvPr id="11267" name="Rectangle 4"/>
          <p:cNvSpPr>
            <a:spLocks noGrp="1" noChangeArrowheads="1"/>
          </p:cNvSpPr>
          <p:nvPr>
            <p:ph type="body" idx="1"/>
          </p:nvPr>
        </p:nvSpPr>
        <p:spPr>
          <a:xfrm>
            <a:off x="1568182" y="1600200"/>
            <a:ext cx="3584100" cy="4774200"/>
          </a:xfrm>
        </p:spPr>
        <p:txBody>
          <a:bodyPr>
            <a:normAutofit/>
          </a:bodyPr>
          <a:lstStyle/>
          <a:p>
            <a:pPr eaLnBrk="1" hangingPunct="1">
              <a:buFont typeface="Wingdings" pitchFamily="2" charset="2"/>
              <a:buNone/>
            </a:pPr>
            <a:r>
              <a:rPr lang="en-US" sz="1950" b="1" dirty="0">
                <a:latin typeface="Andalus" panose="02020603050405020304" pitchFamily="18" charset="-78"/>
                <a:cs typeface="Andalus" panose="02020603050405020304" pitchFamily="18" charset="-78"/>
              </a:rPr>
              <a:t>Verbal Subtests</a:t>
            </a:r>
          </a:p>
          <a:p>
            <a:pPr marL="342900" indent="-342900"/>
            <a:r>
              <a:rPr lang="en-US" sz="1950" dirty="0">
                <a:latin typeface="Andalus" panose="02020603050405020304" pitchFamily="18" charset="-78"/>
                <a:cs typeface="Andalus" panose="02020603050405020304" pitchFamily="18" charset="-78"/>
              </a:rPr>
              <a:t>Information</a:t>
            </a:r>
          </a:p>
          <a:p>
            <a:pPr marL="342900" indent="-342900"/>
            <a:r>
              <a:rPr lang="en-US" sz="1950" dirty="0">
                <a:latin typeface="Andalus" panose="02020603050405020304" pitchFamily="18" charset="-78"/>
                <a:cs typeface="Andalus" panose="02020603050405020304" pitchFamily="18" charset="-78"/>
              </a:rPr>
              <a:t>Vocabulary</a:t>
            </a:r>
          </a:p>
          <a:p>
            <a:pPr marL="342900" indent="-342900"/>
            <a:r>
              <a:rPr lang="en-US" sz="1950" dirty="0">
                <a:latin typeface="Andalus" panose="02020603050405020304" pitchFamily="18" charset="-78"/>
                <a:cs typeface="Andalus" panose="02020603050405020304" pitchFamily="18" charset="-78"/>
              </a:rPr>
              <a:t>Arithmetic </a:t>
            </a:r>
          </a:p>
          <a:p>
            <a:pPr marL="342900" indent="-342900"/>
            <a:r>
              <a:rPr lang="en-US" sz="1950" dirty="0">
                <a:latin typeface="Andalus" panose="02020603050405020304" pitchFamily="18" charset="-78"/>
                <a:cs typeface="Andalus" panose="02020603050405020304" pitchFamily="18" charset="-78"/>
              </a:rPr>
              <a:t>Similarities</a:t>
            </a:r>
          </a:p>
          <a:p>
            <a:pPr marL="342900" indent="-342900"/>
            <a:r>
              <a:rPr lang="en-US" sz="1950" dirty="0">
                <a:latin typeface="Andalus" panose="02020603050405020304" pitchFamily="18" charset="-78"/>
                <a:cs typeface="Andalus" panose="02020603050405020304" pitchFamily="18" charset="-78"/>
              </a:rPr>
              <a:t>Comprehension</a:t>
            </a:r>
          </a:p>
          <a:p>
            <a:pPr marL="342900" indent="-342900"/>
            <a:r>
              <a:rPr lang="en-US" sz="1950" dirty="0">
                <a:latin typeface="Andalus" panose="02020603050405020304" pitchFamily="18" charset="-78"/>
                <a:cs typeface="Andalus" panose="02020603050405020304" pitchFamily="18" charset="-78"/>
              </a:rPr>
              <a:t>Digit Span</a:t>
            </a:r>
          </a:p>
        </p:txBody>
      </p:sp>
      <p:sp>
        <p:nvSpPr>
          <p:cNvPr id="11268" name="Rectangle 5"/>
          <p:cNvSpPr>
            <a:spLocks noGrp="1" noChangeArrowheads="1"/>
          </p:cNvSpPr>
          <p:nvPr>
            <p:ph type="body" idx="2"/>
          </p:nvPr>
        </p:nvSpPr>
        <p:spPr/>
        <p:txBody>
          <a:bodyPr/>
          <a:lstStyle/>
          <a:p>
            <a:pPr eaLnBrk="1" hangingPunct="1">
              <a:buFont typeface="Wingdings" pitchFamily="2" charset="2"/>
              <a:buNone/>
            </a:pPr>
            <a:r>
              <a:rPr lang="en-US" sz="1950" b="1" dirty="0">
                <a:latin typeface="Andalus" panose="02020603050405020304" pitchFamily="18" charset="-78"/>
                <a:cs typeface="Andalus" panose="02020603050405020304" pitchFamily="18" charset="-78"/>
              </a:rPr>
              <a:t>Performance Subtests</a:t>
            </a:r>
          </a:p>
          <a:p>
            <a:pPr marL="342900" indent="-342900"/>
            <a:r>
              <a:rPr lang="en-US" sz="1950" dirty="0">
                <a:latin typeface="Andalus" panose="02020603050405020304" pitchFamily="18" charset="-78"/>
                <a:cs typeface="Andalus" panose="02020603050405020304" pitchFamily="18" charset="-78"/>
              </a:rPr>
              <a:t>Picture Completion</a:t>
            </a:r>
          </a:p>
          <a:p>
            <a:pPr marL="342900" indent="-342900"/>
            <a:r>
              <a:rPr lang="en-US" sz="1950" dirty="0">
                <a:latin typeface="Andalus" panose="02020603050405020304" pitchFamily="18" charset="-78"/>
                <a:cs typeface="Andalus" panose="02020603050405020304" pitchFamily="18" charset="-78"/>
              </a:rPr>
              <a:t>Picture Arrangement</a:t>
            </a:r>
          </a:p>
          <a:p>
            <a:pPr marL="342900" indent="-342900"/>
            <a:r>
              <a:rPr lang="en-US" sz="1950" dirty="0">
                <a:latin typeface="Andalus" panose="02020603050405020304" pitchFamily="18" charset="-78"/>
                <a:cs typeface="Andalus" panose="02020603050405020304" pitchFamily="18" charset="-78"/>
              </a:rPr>
              <a:t>Block Design</a:t>
            </a:r>
          </a:p>
          <a:p>
            <a:pPr marL="342900" indent="-342900"/>
            <a:r>
              <a:rPr lang="en-US" sz="1950" dirty="0">
                <a:latin typeface="Andalus" panose="02020603050405020304" pitchFamily="18" charset="-78"/>
                <a:cs typeface="Andalus" panose="02020603050405020304" pitchFamily="18" charset="-78"/>
              </a:rPr>
              <a:t>Object Assembly</a:t>
            </a:r>
          </a:p>
          <a:p>
            <a:pPr marL="342900" indent="-342900"/>
            <a:r>
              <a:rPr lang="en-US" sz="1950" dirty="0">
                <a:latin typeface="Andalus" panose="02020603050405020304" pitchFamily="18" charset="-78"/>
                <a:cs typeface="Andalus" panose="02020603050405020304" pitchFamily="18" charset="-78"/>
              </a:rPr>
              <a:t>Digit Symbol</a:t>
            </a:r>
          </a:p>
        </p:txBody>
      </p:sp>
    </p:spTree>
    <p:extLst>
      <p:ext uri="{BB962C8B-B14F-4D97-AF65-F5344CB8AC3E}">
        <p14:creationId xmlns:p14="http://schemas.microsoft.com/office/powerpoint/2010/main" val="2696143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880026" y="1795263"/>
            <a:ext cx="3584100" cy="4258499"/>
          </a:xfrm>
          <a:prstGeom prst="rect">
            <a:avLst/>
          </a:prstGeom>
        </p:spPr>
        <p:txBody>
          <a:bodyPr lIns="91425" tIns="91425" rIns="91425" bIns="91425" anchor="t" anchorCtr="0">
            <a:noAutofit/>
          </a:bodyPr>
          <a:lstStyle/>
          <a:p>
            <a:pPr lvl="0" algn="ctr" rtl="0">
              <a:spcBef>
                <a:spcPts val="0"/>
              </a:spcBef>
              <a:buNone/>
            </a:pPr>
            <a:r>
              <a:rPr lang="en" b="1" dirty="0">
                <a:solidFill>
                  <a:srgbClr val="FFD900"/>
                </a:solidFill>
                <a:latin typeface="Andalus" panose="02020603050405020304" pitchFamily="18" charset="-78"/>
                <a:ea typeface="Playfair Display"/>
                <a:cs typeface="Andalus" panose="02020603050405020304" pitchFamily="18" charset="-78"/>
                <a:sym typeface="Playfair Display"/>
              </a:rPr>
              <a:t>VERBAL SUBTESTS</a:t>
            </a:r>
          </a:p>
          <a:p>
            <a:pPr eaLnBrk="1" hangingPunct="1">
              <a:buNone/>
            </a:pPr>
            <a:endParaRPr lang="en-US" sz="1800" b="1" dirty="0">
              <a:latin typeface="Andalus" panose="02020603050405020304" pitchFamily="18" charset="-78"/>
              <a:cs typeface="Andalus" panose="02020603050405020304" pitchFamily="18" charset="-78"/>
            </a:endParaRPr>
          </a:p>
          <a:p>
            <a:pPr eaLnBrk="1" hangingPunct="1"/>
            <a:r>
              <a:rPr lang="en-US" sz="1800" b="1" dirty="0">
                <a:latin typeface="Andalus" panose="02020603050405020304" pitchFamily="18" charset="-78"/>
                <a:cs typeface="Andalus" panose="02020603050405020304" pitchFamily="18" charset="-78"/>
              </a:rPr>
              <a:t>Information</a:t>
            </a:r>
            <a:r>
              <a:rPr lang="en-US" sz="1800" dirty="0">
                <a:latin typeface="Andalus" panose="02020603050405020304" pitchFamily="18" charset="-78"/>
                <a:cs typeface="Andalus" panose="02020603050405020304" pitchFamily="18" charset="-78"/>
              </a:rPr>
              <a:t>: culturally acquired information</a:t>
            </a:r>
          </a:p>
          <a:p>
            <a:pPr eaLnBrk="1" hangingPunct="1"/>
            <a:r>
              <a:rPr lang="en-US" sz="1800" b="1" dirty="0">
                <a:latin typeface="Andalus" panose="02020603050405020304" pitchFamily="18" charset="-78"/>
                <a:cs typeface="Andalus" panose="02020603050405020304" pitchFamily="18" charset="-78"/>
              </a:rPr>
              <a:t>Vocabulary</a:t>
            </a:r>
            <a:r>
              <a:rPr lang="en-US" sz="1800" dirty="0">
                <a:latin typeface="Andalus" panose="02020603050405020304" pitchFamily="18" charset="-78"/>
                <a:cs typeface="Andalus" panose="02020603050405020304" pitchFamily="18" charset="-78"/>
              </a:rPr>
              <a:t>: general verbal intelligence</a:t>
            </a:r>
          </a:p>
          <a:p>
            <a:pPr eaLnBrk="1" hangingPunct="1"/>
            <a:r>
              <a:rPr lang="en-US" sz="1800" b="1" dirty="0">
                <a:latin typeface="Andalus" panose="02020603050405020304" pitchFamily="18" charset="-78"/>
                <a:cs typeface="Andalus" panose="02020603050405020304" pitchFamily="18" charset="-78"/>
              </a:rPr>
              <a:t>Arithmetic</a:t>
            </a:r>
            <a:r>
              <a:rPr lang="en-US" sz="1800" dirty="0">
                <a:latin typeface="Andalus" panose="02020603050405020304" pitchFamily="18" charset="-78"/>
                <a:cs typeface="Andalus" panose="02020603050405020304" pitchFamily="18" charset="-78"/>
              </a:rPr>
              <a:t>: numerical reasoning</a:t>
            </a:r>
          </a:p>
          <a:p>
            <a:pPr eaLnBrk="1" hangingPunct="1"/>
            <a:r>
              <a:rPr lang="en-US" sz="1800" b="1" dirty="0">
                <a:latin typeface="Andalus" panose="02020603050405020304" pitchFamily="18" charset="-78"/>
                <a:cs typeface="Andalus" panose="02020603050405020304" pitchFamily="18" charset="-78"/>
              </a:rPr>
              <a:t>Similarities</a:t>
            </a:r>
            <a:r>
              <a:rPr lang="en-US" sz="1800" dirty="0">
                <a:latin typeface="Andalus" panose="02020603050405020304" pitchFamily="18" charset="-78"/>
                <a:cs typeface="Andalus" panose="02020603050405020304" pitchFamily="18" charset="-78"/>
              </a:rPr>
              <a:t>: abstract reasoning</a:t>
            </a:r>
          </a:p>
          <a:p>
            <a:pPr eaLnBrk="1" hangingPunct="1"/>
            <a:r>
              <a:rPr lang="en-US" sz="1800" b="1" dirty="0">
                <a:latin typeface="Andalus" panose="02020603050405020304" pitchFamily="18" charset="-78"/>
                <a:cs typeface="Andalus" panose="02020603050405020304" pitchFamily="18" charset="-78"/>
              </a:rPr>
              <a:t>Comprehension</a:t>
            </a:r>
            <a:r>
              <a:rPr lang="en-US" sz="1800" dirty="0">
                <a:latin typeface="Andalus" panose="02020603050405020304" pitchFamily="18" charset="-78"/>
                <a:cs typeface="Andalus" panose="02020603050405020304" pitchFamily="18" charset="-78"/>
              </a:rPr>
              <a:t>: social norms</a:t>
            </a:r>
          </a:p>
          <a:p>
            <a:pPr eaLnBrk="1" hangingPunct="1"/>
            <a:r>
              <a:rPr lang="en-US" sz="1800" b="1" dirty="0">
                <a:latin typeface="Andalus" panose="02020603050405020304" pitchFamily="18" charset="-78"/>
                <a:cs typeface="Andalus" panose="02020603050405020304" pitchFamily="18" charset="-78"/>
              </a:rPr>
              <a:t>Digit Span</a:t>
            </a:r>
            <a:r>
              <a:rPr lang="en-US" sz="1800" dirty="0">
                <a:latin typeface="Andalus" panose="02020603050405020304" pitchFamily="18" charset="-78"/>
                <a:cs typeface="Andalus" panose="02020603050405020304" pitchFamily="18" charset="-78"/>
              </a:rPr>
              <a:t>: short term memory</a:t>
            </a:r>
          </a:p>
        </p:txBody>
      </p:sp>
      <p:sp>
        <p:nvSpPr>
          <p:cNvPr id="110" name="Shape 110"/>
          <p:cNvSpPr txBox="1">
            <a:spLocks noGrp="1"/>
          </p:cNvSpPr>
          <p:nvPr>
            <p:ph type="body" idx="2"/>
          </p:nvPr>
        </p:nvSpPr>
        <p:spPr>
          <a:xfrm>
            <a:off x="4679876" y="1795263"/>
            <a:ext cx="3584100" cy="4258499"/>
          </a:xfrm>
          <a:prstGeom prst="rect">
            <a:avLst/>
          </a:prstGeom>
        </p:spPr>
        <p:txBody>
          <a:bodyPr lIns="91425" tIns="91425" rIns="91425" bIns="91425" anchor="t" anchorCtr="0">
            <a:noAutofit/>
          </a:bodyPr>
          <a:lstStyle/>
          <a:p>
            <a:pPr lvl="0" algn="ctr" rtl="0">
              <a:spcBef>
                <a:spcPts val="0"/>
              </a:spcBef>
              <a:buNone/>
            </a:pPr>
            <a:r>
              <a:rPr lang="en" b="1" dirty="0">
                <a:solidFill>
                  <a:srgbClr val="FFD900"/>
                </a:solidFill>
                <a:latin typeface="Andalus" panose="02020603050405020304" pitchFamily="18" charset="-78"/>
                <a:ea typeface="Playfair Display"/>
                <a:cs typeface="Andalus" panose="02020603050405020304" pitchFamily="18" charset="-78"/>
                <a:sym typeface="Playfair Display"/>
              </a:rPr>
              <a:t>PERFORMANCE SUBTESTS</a:t>
            </a:r>
          </a:p>
          <a:p>
            <a:pPr lvl="0" algn="ctr" rtl="0">
              <a:spcBef>
                <a:spcPts val="0"/>
              </a:spcBef>
              <a:buNone/>
            </a:pPr>
            <a:endParaRPr lang="en" sz="1600" b="1" dirty="0">
              <a:solidFill>
                <a:srgbClr val="FFD900"/>
              </a:solidFill>
              <a:latin typeface="Andalus" panose="02020603050405020304" pitchFamily="18" charset="-78"/>
              <a:ea typeface="Playfair Display"/>
              <a:cs typeface="Andalus" panose="02020603050405020304" pitchFamily="18" charset="-78"/>
              <a:sym typeface="Playfair Display"/>
            </a:endParaRPr>
          </a:p>
          <a:p>
            <a:pPr eaLnBrk="1" hangingPunct="1"/>
            <a:r>
              <a:rPr lang="en-US" sz="1600" b="1" dirty="0">
                <a:latin typeface="Andalus" panose="02020603050405020304" pitchFamily="18" charset="-78"/>
                <a:cs typeface="Andalus" panose="02020603050405020304" pitchFamily="18" charset="-78"/>
              </a:rPr>
              <a:t>Picture Completion</a:t>
            </a:r>
            <a:r>
              <a:rPr lang="en-US" sz="1600" dirty="0">
                <a:latin typeface="Andalus" panose="02020603050405020304" pitchFamily="18" charset="-78"/>
                <a:cs typeface="Andalus" panose="02020603050405020304" pitchFamily="18" charset="-78"/>
              </a:rPr>
              <a:t>: visual concentration and nonverbal general information</a:t>
            </a:r>
          </a:p>
          <a:p>
            <a:pPr eaLnBrk="1" hangingPunct="1"/>
            <a:r>
              <a:rPr lang="en-US" sz="1600" b="1" dirty="0">
                <a:latin typeface="Andalus" panose="02020603050405020304" pitchFamily="18" charset="-78"/>
                <a:cs typeface="Andalus" panose="02020603050405020304" pitchFamily="18" charset="-78"/>
              </a:rPr>
              <a:t>Picture Arrangement</a:t>
            </a:r>
            <a:r>
              <a:rPr lang="en-US" sz="1600" dirty="0">
                <a:latin typeface="Andalus" panose="02020603050405020304" pitchFamily="18" charset="-78"/>
                <a:cs typeface="Andalus" panose="02020603050405020304" pitchFamily="18" charset="-78"/>
              </a:rPr>
              <a:t>: ability to plan, interpret and anticipate in social context</a:t>
            </a:r>
          </a:p>
          <a:p>
            <a:pPr eaLnBrk="1" hangingPunct="1"/>
            <a:r>
              <a:rPr lang="en-US" sz="1600" b="1" dirty="0">
                <a:latin typeface="Andalus" panose="02020603050405020304" pitchFamily="18" charset="-78"/>
                <a:cs typeface="Andalus" panose="02020603050405020304" pitchFamily="18" charset="-78"/>
              </a:rPr>
              <a:t>Block Design</a:t>
            </a:r>
            <a:r>
              <a:rPr lang="en-US" sz="1600" dirty="0">
                <a:latin typeface="Andalus" panose="02020603050405020304" pitchFamily="18" charset="-78"/>
                <a:cs typeface="Andalus" panose="02020603050405020304" pitchFamily="18" charset="-78"/>
              </a:rPr>
              <a:t>: perceptual organization, spatial visualization and abstract concentration</a:t>
            </a:r>
          </a:p>
          <a:p>
            <a:pPr eaLnBrk="1" hangingPunct="1"/>
            <a:r>
              <a:rPr lang="en-US" sz="1600" b="1" dirty="0">
                <a:latin typeface="Andalus" panose="02020603050405020304" pitchFamily="18" charset="-78"/>
                <a:cs typeface="Andalus" panose="02020603050405020304" pitchFamily="18" charset="-78"/>
              </a:rPr>
              <a:t>Object Assembly</a:t>
            </a:r>
            <a:r>
              <a:rPr lang="en-US" sz="1600" dirty="0">
                <a:latin typeface="Andalus" panose="02020603050405020304" pitchFamily="18" charset="-78"/>
                <a:cs typeface="Andalus" panose="02020603050405020304" pitchFamily="18" charset="-78"/>
              </a:rPr>
              <a:t>: visual motor organ., synthesis</a:t>
            </a:r>
          </a:p>
          <a:p>
            <a:pPr eaLnBrk="1" hangingPunct="1"/>
            <a:r>
              <a:rPr lang="en-US" sz="1600" b="1" dirty="0">
                <a:latin typeface="Andalus" panose="02020603050405020304" pitchFamily="18" charset="-78"/>
                <a:cs typeface="Andalus" panose="02020603050405020304" pitchFamily="18" charset="-78"/>
              </a:rPr>
              <a:t>Digit Symbol:</a:t>
            </a:r>
            <a:r>
              <a:rPr lang="en-US" sz="1600" dirty="0">
                <a:latin typeface="Andalus" panose="02020603050405020304" pitchFamily="18" charset="-78"/>
                <a:cs typeface="Andalus" panose="02020603050405020304" pitchFamily="18" charset="-78"/>
              </a:rPr>
              <a:t> visual memory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p:nvPr/>
        </p:nvSpPr>
        <p:spPr>
          <a:xfrm rot="10800000">
            <a:off x="3211050" y="551200"/>
            <a:ext cx="2721899" cy="1872599"/>
          </a:xfrm>
          <a:prstGeom prst="triangle">
            <a:avLst>
              <a:gd name="adj" fmla="val 50000"/>
            </a:avLst>
          </a:prstGeom>
          <a:solidFill>
            <a:srgbClr val="FFD900"/>
          </a:solidFill>
          <a:ln>
            <a:noFill/>
          </a:ln>
        </p:spPr>
        <p:txBody>
          <a:bodyPr lIns="91425" tIns="91425" rIns="91425" bIns="91425" anchor="ctr" anchorCtr="0">
            <a:noAutofit/>
          </a:bodyPr>
          <a:lstStyle/>
          <a:p>
            <a:pPr lvl="0">
              <a:spcBef>
                <a:spcPts val="0"/>
              </a:spcBef>
              <a:buNone/>
            </a:pPr>
            <a:endParaRPr/>
          </a:p>
        </p:txBody>
      </p:sp>
      <p:grpSp>
        <p:nvGrpSpPr>
          <p:cNvPr id="97" name="Shape 97"/>
          <p:cNvGrpSpPr/>
          <p:nvPr/>
        </p:nvGrpSpPr>
        <p:grpSpPr>
          <a:xfrm>
            <a:off x="4062076" y="658870"/>
            <a:ext cx="1019856" cy="986209"/>
            <a:chOff x="1247825" y="5001950"/>
            <a:chExt cx="443300" cy="428675"/>
          </a:xfrm>
        </p:grpSpPr>
        <p:sp>
          <p:nvSpPr>
            <p:cNvPr id="98" name="Shape 98"/>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28575" cap="rnd" cmpd="sng">
              <a:solidFill>
                <a:srgbClr val="1D1D1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28575" cap="rnd" cmpd="sng">
              <a:solidFill>
                <a:srgbClr val="1D1D1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28575" cap="rnd" cmpd="sng">
              <a:solidFill>
                <a:srgbClr val="1D1D1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28575" cap="rnd" cmpd="sng">
              <a:solidFill>
                <a:srgbClr val="1D1D1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28575" cap="rnd" cmpd="sng">
              <a:solidFill>
                <a:srgbClr val="1D1D1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28575" cap="rnd" cmpd="sng">
              <a:solidFill>
                <a:srgbClr val="1D1D1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6" descr="fig1509a">
            <a:extLst>
              <a:ext uri="{FF2B5EF4-FFF2-40B4-BE49-F238E27FC236}">
                <a16:creationId xmlns:a16="http://schemas.microsoft.com/office/drawing/2014/main" xmlns="" id="{6EB4537C-B1AE-48FE-BFCB-A909EA6C3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24" y="608814"/>
            <a:ext cx="7896519" cy="56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370788"/>
            <a:ext cx="8229600" cy="1295400"/>
          </a:xfrm>
        </p:spPr>
        <p:txBody>
          <a:bodyPr/>
          <a:lstStyle/>
          <a:p>
            <a:pPr eaLnBrk="1" hangingPunct="1"/>
            <a:r>
              <a:rPr lang="en-US" sz="3200" dirty="0">
                <a:latin typeface="Andalus" panose="02020603050405020304" pitchFamily="18" charset="-78"/>
                <a:cs typeface="Andalus" panose="02020603050405020304" pitchFamily="18" charset="-78"/>
              </a:rPr>
              <a:t>Similarities</a:t>
            </a:r>
          </a:p>
        </p:txBody>
      </p:sp>
      <p:sp>
        <p:nvSpPr>
          <p:cNvPr id="15363" name="Rectangle 3"/>
          <p:cNvSpPr>
            <a:spLocks noGrp="1" noChangeArrowheads="1"/>
          </p:cNvSpPr>
          <p:nvPr>
            <p:ph idx="4294967295"/>
          </p:nvPr>
        </p:nvSpPr>
        <p:spPr>
          <a:xfrm>
            <a:off x="1621410" y="1581346"/>
            <a:ext cx="6344239" cy="4282125"/>
          </a:xfrm>
        </p:spPr>
        <p:txBody>
          <a:bodyPr/>
          <a:lstStyle/>
          <a:p>
            <a:pPr eaLnBrk="1" hangingPunct="1"/>
            <a:r>
              <a:rPr lang="en-US" sz="2400" dirty="0">
                <a:latin typeface="Andalus" panose="02020603050405020304" pitchFamily="18" charset="-78"/>
                <a:cs typeface="Andalus" panose="02020603050405020304" pitchFamily="18" charset="-78"/>
              </a:rPr>
              <a:t>In what way are an orange and a banana alike?</a:t>
            </a:r>
          </a:p>
          <a:p>
            <a:r>
              <a:rPr lang="en-US" sz="2400" dirty="0">
                <a:latin typeface="Andalus" panose="02020603050405020304" pitchFamily="18" charset="-78"/>
                <a:cs typeface="Andalus" panose="02020603050405020304" pitchFamily="18" charset="-78"/>
              </a:rPr>
              <a:t>How are whales and lions similar?</a:t>
            </a:r>
          </a:p>
          <a:p>
            <a:r>
              <a:rPr lang="en-US" sz="2400" dirty="0">
                <a:latin typeface="Andalus" panose="02020603050405020304" pitchFamily="18" charset="-78"/>
                <a:cs typeface="Andalus" panose="02020603050405020304" pitchFamily="18" charset="-78"/>
              </a:rPr>
              <a:t>How are anger and delight similar?</a:t>
            </a:r>
          </a:p>
          <a:p>
            <a:r>
              <a:rPr lang="en-US" sz="2400" dirty="0">
                <a:latin typeface="Andalus" panose="02020603050405020304" pitchFamily="18" charset="-78"/>
                <a:cs typeface="Andalus" panose="02020603050405020304" pitchFamily="18" charset="-78"/>
              </a:rPr>
              <a:t>"In what way are RED and BLUE alike?" </a:t>
            </a:r>
          </a:p>
          <a:p>
            <a:pPr eaLnBrk="1" hangingPunct="1"/>
            <a:endParaRPr lang="en-US" sz="24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057439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199" y="304800"/>
            <a:ext cx="8229600" cy="1295400"/>
          </a:xfrm>
        </p:spPr>
        <p:txBody>
          <a:bodyPr/>
          <a:lstStyle/>
          <a:p>
            <a:pPr eaLnBrk="1" hangingPunct="1"/>
            <a:r>
              <a:rPr lang="en-US" sz="3200" dirty="0">
                <a:latin typeface="Andalus" panose="02020603050405020304" pitchFamily="18" charset="-78"/>
                <a:cs typeface="Andalus" panose="02020603050405020304" pitchFamily="18" charset="-78"/>
              </a:rPr>
              <a:t>Vocabulary</a:t>
            </a:r>
          </a:p>
        </p:txBody>
      </p:sp>
      <p:sp>
        <p:nvSpPr>
          <p:cNvPr id="16387" name="Rectangle 3"/>
          <p:cNvSpPr>
            <a:spLocks noGrp="1" noChangeArrowheads="1"/>
          </p:cNvSpPr>
          <p:nvPr>
            <p:ph type="body" idx="1"/>
          </p:nvPr>
        </p:nvSpPr>
        <p:spPr/>
        <p:txBody>
          <a:bodyPr/>
          <a:lstStyle/>
          <a:p>
            <a:r>
              <a:rPr lang="en-US" sz="2800" dirty="0">
                <a:latin typeface="Andalus" panose="02020603050405020304" pitchFamily="18" charset="-78"/>
                <a:cs typeface="Andalus" panose="02020603050405020304" pitchFamily="18" charset="-78"/>
              </a:rPr>
              <a:t>"What is a car?"</a:t>
            </a:r>
          </a:p>
          <a:p>
            <a:pPr eaLnBrk="1" hangingPunct="1"/>
            <a:r>
              <a:rPr lang="en-US" sz="2800" dirty="0">
                <a:latin typeface="Andalus" panose="02020603050405020304" pitchFamily="18" charset="-78"/>
                <a:cs typeface="Andalus" panose="02020603050405020304" pitchFamily="18" charset="-78"/>
              </a:rPr>
              <a:t>Bed</a:t>
            </a:r>
          </a:p>
          <a:p>
            <a:pPr eaLnBrk="1" hangingPunct="1"/>
            <a:r>
              <a:rPr lang="en-US" sz="2800" dirty="0">
                <a:latin typeface="Andalus" panose="02020603050405020304" pitchFamily="18" charset="-78"/>
                <a:cs typeface="Andalus" panose="02020603050405020304" pitchFamily="18" charset="-78"/>
              </a:rPr>
              <a:t>Ship</a:t>
            </a:r>
            <a:endParaRPr lang="en-US" dirty="0">
              <a:latin typeface="Andalus" panose="02020603050405020304" pitchFamily="18" charset="-78"/>
              <a:cs typeface="Andalus" panose="02020603050405020304" pitchFamily="18" charset="-78"/>
            </a:endParaRPr>
          </a:p>
        </p:txBody>
      </p:sp>
      <p:pic>
        <p:nvPicPr>
          <p:cNvPr id="21506" name="Picture 2" descr="https://www.thinktonight.com/v/vspfiles/assets/images/carr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1600200"/>
            <a:ext cx="1314450" cy="1915342"/>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s://encrypted-tbn1.gstatic.com/images?q=tbn:ANd9GcTM10SM-XaAcQSV7Q3ZyV-x3MYVMpFYl4Cg4Eqmny0Z8risWaOnz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0" y="3943351"/>
            <a:ext cx="1600200" cy="160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586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8" name="Shape 78"/>
          <p:cNvSpPr txBox="1">
            <a:spLocks noGrp="1"/>
          </p:cNvSpPr>
          <p:nvPr>
            <p:ph type="ctrTitle"/>
          </p:nvPr>
        </p:nvSpPr>
        <p:spPr>
          <a:xfrm>
            <a:off x="685800" y="3112950"/>
            <a:ext cx="5771561" cy="1546500"/>
          </a:xfrm>
          <a:prstGeom prst="rect">
            <a:avLst/>
          </a:prstGeom>
        </p:spPr>
        <p:txBody>
          <a:bodyPr lIns="91425" tIns="91425" rIns="91425" bIns="91425" anchor="b" anchorCtr="0">
            <a:noAutofit/>
          </a:bodyPr>
          <a:lstStyle/>
          <a:p>
            <a:pPr lvl="0" rtl="0">
              <a:spcBef>
                <a:spcPts val="0"/>
              </a:spcBef>
              <a:buNone/>
            </a:pPr>
            <a:r>
              <a:rPr lang="en-US" b="1" dirty="0">
                <a:latin typeface="Andalus" panose="02020603050405020304" pitchFamily="18" charset="-78"/>
                <a:cs typeface="Andalus" panose="02020603050405020304" pitchFamily="18" charset="-78"/>
              </a:rPr>
              <a:t>What is Intelligence?</a:t>
            </a:r>
            <a:endParaRPr lang="en" b="1" dirty="0">
              <a:latin typeface="Andalus" panose="02020603050405020304" pitchFamily="18" charset="-78"/>
              <a:cs typeface="Andalus" panose="02020603050405020304" pitchFamily="18" charset="-7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199" y="304800"/>
            <a:ext cx="8229600" cy="1295400"/>
          </a:xfrm>
        </p:spPr>
        <p:txBody>
          <a:bodyPr/>
          <a:lstStyle/>
          <a:p>
            <a:pPr eaLnBrk="1" hangingPunct="1"/>
            <a:r>
              <a:rPr lang="en-US" sz="3200" dirty="0">
                <a:latin typeface="Andalus" panose="02020603050405020304" pitchFamily="18" charset="-78"/>
                <a:cs typeface="Andalus" panose="02020603050405020304" pitchFamily="18" charset="-78"/>
              </a:rPr>
              <a:t>Digit Span</a:t>
            </a:r>
          </a:p>
        </p:txBody>
      </p:sp>
      <p:sp>
        <p:nvSpPr>
          <p:cNvPr id="17411" name="Rectangle 3"/>
          <p:cNvSpPr>
            <a:spLocks noGrp="1" noChangeArrowheads="1"/>
          </p:cNvSpPr>
          <p:nvPr>
            <p:ph type="body" idx="1"/>
          </p:nvPr>
        </p:nvSpPr>
        <p:spPr/>
        <p:txBody>
          <a:bodyPr/>
          <a:lstStyle/>
          <a:p>
            <a:pPr eaLnBrk="1" hangingPunct="1"/>
            <a:r>
              <a:rPr lang="en-US" dirty="0">
                <a:latin typeface="Andalus" panose="02020603050405020304" pitchFamily="18" charset="-78"/>
                <a:cs typeface="Andalus" panose="02020603050405020304" pitchFamily="18" charset="-78"/>
              </a:rPr>
              <a:t>Demonstrate</a:t>
            </a:r>
          </a:p>
        </p:txBody>
      </p:sp>
    </p:spTree>
    <p:extLst>
      <p:ext uri="{BB962C8B-B14F-4D97-AF65-F5344CB8AC3E}">
        <p14:creationId xmlns:p14="http://schemas.microsoft.com/office/powerpoint/2010/main" val="1342789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5" descr="Elef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1904969"/>
            <a:ext cx="61150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 Box 6"/>
          <p:cNvSpPr txBox="1">
            <a:spLocks noChangeArrowheads="1"/>
          </p:cNvSpPr>
          <p:nvPr/>
        </p:nvSpPr>
        <p:spPr bwMode="auto">
          <a:xfrm>
            <a:off x="1657350" y="1489471"/>
            <a:ext cx="6115050" cy="461665"/>
          </a:xfrm>
          <a:prstGeom prst="rect">
            <a:avLst/>
          </a:prstGeom>
          <a:solidFill>
            <a:srgbClr val="C0C0C0"/>
          </a:solidFill>
          <a:ln w="9525">
            <a:solidFill>
              <a:srgbClr val="C0C0C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dirty="0">
                <a:latin typeface="Andalus" panose="02020603050405020304" pitchFamily="18" charset="-78"/>
                <a:cs typeface="Andalus" panose="02020603050405020304" pitchFamily="18" charset="-78"/>
              </a:rPr>
              <a:t>Picture Completion</a:t>
            </a:r>
          </a:p>
        </p:txBody>
      </p:sp>
    </p:spTree>
    <p:extLst>
      <p:ext uri="{BB962C8B-B14F-4D97-AF65-F5344CB8AC3E}">
        <p14:creationId xmlns:p14="http://schemas.microsoft.com/office/powerpoint/2010/main" val="1249213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5" descr="Form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444198"/>
            <a:ext cx="56007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 Box 6"/>
          <p:cNvSpPr txBox="1">
            <a:spLocks noChangeArrowheads="1"/>
          </p:cNvSpPr>
          <p:nvPr/>
        </p:nvSpPr>
        <p:spPr bwMode="auto">
          <a:xfrm>
            <a:off x="2000250" y="1028700"/>
            <a:ext cx="5543550" cy="523220"/>
          </a:xfrm>
          <a:prstGeom prst="rect">
            <a:avLst/>
          </a:prstGeom>
          <a:solidFill>
            <a:srgbClr val="FF00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800" b="1" dirty="0">
                <a:latin typeface="Andalus" panose="02020603050405020304" pitchFamily="18" charset="-78"/>
                <a:cs typeface="Andalus" panose="02020603050405020304" pitchFamily="18" charset="-78"/>
              </a:rPr>
              <a:t>Block Design</a:t>
            </a:r>
          </a:p>
        </p:txBody>
      </p:sp>
    </p:spTree>
    <p:extLst>
      <p:ext uri="{BB962C8B-B14F-4D97-AF65-F5344CB8AC3E}">
        <p14:creationId xmlns:p14="http://schemas.microsoft.com/office/powerpoint/2010/main" val="3123576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Puzz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600200"/>
            <a:ext cx="54864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 Box 6"/>
          <p:cNvSpPr txBox="1">
            <a:spLocks noChangeArrowheads="1"/>
          </p:cNvSpPr>
          <p:nvPr/>
        </p:nvSpPr>
        <p:spPr bwMode="auto">
          <a:xfrm>
            <a:off x="1714500" y="1257300"/>
            <a:ext cx="5486400" cy="523220"/>
          </a:xfrm>
          <a:prstGeom prst="rect">
            <a:avLst/>
          </a:prstGeom>
          <a:solidFill>
            <a:srgbClr val="33CCCC"/>
          </a:solidFill>
          <a:ln w="9525">
            <a:solidFill>
              <a:srgbClr val="33CCCC"/>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800" b="1" dirty="0">
                <a:latin typeface="Andalus" panose="02020603050405020304" pitchFamily="18" charset="-78"/>
                <a:cs typeface="Andalus" panose="02020603050405020304" pitchFamily="18" charset="-78"/>
              </a:rPr>
              <a:t>Object Assembly</a:t>
            </a:r>
          </a:p>
        </p:txBody>
      </p:sp>
    </p:spTree>
    <p:extLst>
      <p:ext uri="{BB962C8B-B14F-4D97-AF65-F5344CB8AC3E}">
        <p14:creationId xmlns:p14="http://schemas.microsoft.com/office/powerpoint/2010/main" val="2105182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c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685" y="1365708"/>
            <a:ext cx="542925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 Box 6"/>
          <p:cNvSpPr txBox="1">
            <a:spLocks noChangeArrowheads="1"/>
          </p:cNvSpPr>
          <p:nvPr/>
        </p:nvSpPr>
        <p:spPr bwMode="auto">
          <a:xfrm>
            <a:off x="1682685" y="950210"/>
            <a:ext cx="5429250" cy="523220"/>
          </a:xfrm>
          <a:prstGeom prst="rect">
            <a:avLst/>
          </a:prstGeom>
          <a:solidFill>
            <a:srgbClr val="FF00FF"/>
          </a:solidFill>
          <a:ln w="9525">
            <a:solidFill>
              <a:srgbClr val="FF00FF"/>
            </a:solidFill>
            <a:miter lim="800000"/>
            <a:headEnd/>
            <a:tailEn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800" b="1" dirty="0">
                <a:latin typeface="Andalus" panose="02020603050405020304" pitchFamily="18" charset="-78"/>
                <a:cs typeface="Andalus" panose="02020603050405020304" pitchFamily="18" charset="-78"/>
              </a:rPr>
              <a:t>Digit Symbol Coding</a:t>
            </a:r>
          </a:p>
        </p:txBody>
      </p:sp>
    </p:spTree>
    <p:extLst>
      <p:ext uri="{BB962C8B-B14F-4D97-AF65-F5344CB8AC3E}">
        <p14:creationId xmlns:p14="http://schemas.microsoft.com/office/powerpoint/2010/main" val="3621678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bges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127" y="1649690"/>
            <a:ext cx="4557147"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 Box 6"/>
          <p:cNvSpPr txBox="1">
            <a:spLocks noChangeArrowheads="1"/>
          </p:cNvSpPr>
          <p:nvPr/>
        </p:nvSpPr>
        <p:spPr bwMode="auto">
          <a:xfrm>
            <a:off x="2362127" y="1234192"/>
            <a:ext cx="4557147" cy="523220"/>
          </a:xfrm>
          <a:prstGeom prst="rect">
            <a:avLst/>
          </a:prstGeom>
          <a:solidFill>
            <a:srgbClr val="00FF00"/>
          </a:solidFill>
          <a:ln w="9525">
            <a:solidFill>
              <a:srgbClr val="00FF00"/>
            </a:solidFill>
            <a:miter lim="800000"/>
            <a:headEnd/>
            <a:tailEn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800" b="1" dirty="0">
                <a:latin typeface="Andalus" panose="02020603050405020304" pitchFamily="18" charset="-78"/>
                <a:cs typeface="Andalus" panose="02020603050405020304" pitchFamily="18" charset="-78"/>
              </a:rPr>
              <a:t>Picture Arrangement</a:t>
            </a:r>
          </a:p>
        </p:txBody>
      </p:sp>
    </p:spTree>
    <p:extLst>
      <p:ext uri="{BB962C8B-B14F-4D97-AF65-F5344CB8AC3E}">
        <p14:creationId xmlns:p14="http://schemas.microsoft.com/office/powerpoint/2010/main" val="878861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199" y="304800"/>
            <a:ext cx="8229600" cy="1295400"/>
          </a:xfrm>
        </p:spPr>
        <p:txBody>
          <a:bodyPr/>
          <a:lstStyle/>
          <a:p>
            <a:pPr eaLnBrk="1" hangingPunct="1"/>
            <a:r>
              <a:rPr lang="en-US" sz="3200" dirty="0">
                <a:latin typeface="Andalus" panose="02020603050405020304" pitchFamily="18" charset="-78"/>
                <a:cs typeface="Andalus" panose="02020603050405020304" pitchFamily="18" charset="-78"/>
              </a:rPr>
              <a:t>Wechsler Scales: Use</a:t>
            </a:r>
          </a:p>
        </p:txBody>
      </p:sp>
      <p:sp>
        <p:nvSpPr>
          <p:cNvPr id="23555" name="Rectangle 3"/>
          <p:cNvSpPr>
            <a:spLocks noGrp="1" noChangeArrowheads="1"/>
          </p:cNvSpPr>
          <p:nvPr>
            <p:ph type="body" idx="1"/>
          </p:nvPr>
        </p:nvSpPr>
        <p:spPr/>
        <p:txBody>
          <a:bodyPr/>
          <a:lstStyle/>
          <a:p>
            <a:pPr eaLnBrk="1" hangingPunct="1"/>
            <a:r>
              <a:rPr lang="en-US" sz="2800" dirty="0">
                <a:latin typeface="Andalus" panose="02020603050405020304" pitchFamily="18" charset="-78"/>
                <a:cs typeface="Andalus" panose="02020603050405020304" pitchFamily="18" charset="-78"/>
              </a:rPr>
              <a:t>Estimation of general intelligence (correlates with academic success and occupational status)</a:t>
            </a:r>
          </a:p>
          <a:p>
            <a:pPr eaLnBrk="1" hangingPunct="1"/>
            <a:r>
              <a:rPr lang="en-US" sz="2800" dirty="0">
                <a:latin typeface="Andalus" panose="02020603050405020304" pitchFamily="18" charset="-78"/>
                <a:cs typeface="Andalus" panose="02020603050405020304" pitchFamily="18" charset="-78"/>
              </a:rPr>
              <a:t>Examine the discrepancy in performance between verbal and performance subtests</a:t>
            </a:r>
          </a:p>
          <a:p>
            <a:pPr eaLnBrk="1" hangingPunct="1"/>
            <a:r>
              <a:rPr lang="en-US" sz="2800" dirty="0">
                <a:latin typeface="Andalus" panose="02020603050405020304" pitchFamily="18" charset="-78"/>
                <a:cs typeface="Andalus" panose="02020603050405020304" pitchFamily="18" charset="-78"/>
              </a:rPr>
              <a:t>Examine the variability among subtests</a:t>
            </a:r>
          </a:p>
        </p:txBody>
      </p:sp>
    </p:spTree>
    <p:extLst>
      <p:ext uri="{BB962C8B-B14F-4D97-AF65-F5344CB8AC3E}">
        <p14:creationId xmlns:p14="http://schemas.microsoft.com/office/powerpoint/2010/main" val="426186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199" y="420301"/>
            <a:ext cx="8229600" cy="1012573"/>
          </a:xfrm>
          <a:prstGeom prst="rect">
            <a:avLst/>
          </a:prstGeom>
        </p:spPr>
        <p:txBody>
          <a:bodyPr lIns="91425" tIns="91425" rIns="91425" bIns="91425" anchor="ctr" anchorCtr="0">
            <a:noAutofit/>
          </a:bodyPr>
          <a:lstStyle/>
          <a:p>
            <a:pPr lvl="0">
              <a:spcBef>
                <a:spcPts val="0"/>
              </a:spcBef>
              <a:buNone/>
            </a:pPr>
            <a:r>
              <a:rPr lang="en" sz="2800" dirty="0">
                <a:latin typeface="Andalus" panose="02020603050405020304" pitchFamily="18" charset="-78"/>
                <a:cs typeface="Andalus" panose="02020603050405020304" pitchFamily="18" charset="-78"/>
              </a:rPr>
              <a:t>Intelligence is...</a:t>
            </a:r>
          </a:p>
        </p:txBody>
      </p:sp>
      <p:sp>
        <p:nvSpPr>
          <p:cNvPr id="89" name="Shape 89"/>
          <p:cNvSpPr txBox="1">
            <a:spLocks noGrp="1"/>
          </p:cNvSpPr>
          <p:nvPr>
            <p:ph type="body" idx="1"/>
          </p:nvPr>
        </p:nvSpPr>
        <p:spPr>
          <a:xfrm>
            <a:off x="1005600" y="1600200"/>
            <a:ext cx="7132799" cy="4086225"/>
          </a:xfrm>
          <a:prstGeom prst="rect">
            <a:avLst/>
          </a:prstGeom>
        </p:spPr>
        <p:txBody>
          <a:bodyPr lIns="91425" tIns="91425" rIns="91425" bIns="91425" anchor="t" anchorCtr="0">
            <a:noAutofit/>
          </a:bodyPr>
          <a:lstStyle/>
          <a:p>
            <a:pPr algn="ctr">
              <a:buNone/>
            </a:pPr>
            <a:r>
              <a:rPr lang="en-US" sz="1800" b="1" dirty="0">
                <a:latin typeface="Andalus" panose="02020603050405020304" pitchFamily="18" charset="-78"/>
                <a:cs typeface="Andalus" panose="02020603050405020304" pitchFamily="18" charset="-78"/>
              </a:rPr>
              <a:t>I</a:t>
            </a:r>
            <a:r>
              <a:rPr lang="en-US" sz="1800" b="1" i="0" u="none" strike="noStrike" baseline="0" dirty="0">
                <a:latin typeface="Andalus" panose="02020603050405020304" pitchFamily="18" charset="-78"/>
                <a:cs typeface="Andalus" panose="02020603050405020304" pitchFamily="18" charset="-78"/>
              </a:rPr>
              <a:t>ntelligence </a:t>
            </a:r>
            <a:r>
              <a:rPr lang="en-US" sz="1800" b="0" i="0" u="none" strike="noStrike" baseline="0" dirty="0">
                <a:latin typeface="Andalus" panose="02020603050405020304" pitchFamily="18" charset="-78"/>
                <a:cs typeface="Andalus" panose="02020603050405020304" pitchFamily="18" charset="-78"/>
              </a:rPr>
              <a:t>is the capacity to understand the world, think rationally, and use resources effectively when faced with challenges</a:t>
            </a:r>
            <a:endParaRPr lang="en-US" sz="1800" dirty="0">
              <a:latin typeface="Andalus" panose="02020603050405020304" pitchFamily="18" charset="-78"/>
              <a:cs typeface="Andalus" panose="02020603050405020304" pitchFamily="18" charset="-78"/>
            </a:endParaRPr>
          </a:p>
          <a:p>
            <a:pPr>
              <a:buNone/>
            </a:pPr>
            <a:endParaRPr lang="en-US" sz="1800" dirty="0">
              <a:latin typeface="Andalus" panose="02020603050405020304" pitchFamily="18" charset="-78"/>
              <a:cs typeface="Andalus" panose="02020603050405020304" pitchFamily="18" charset="-78"/>
            </a:endParaRPr>
          </a:p>
          <a:p>
            <a:pPr>
              <a:buNone/>
            </a:pPr>
            <a:r>
              <a:rPr lang="en-US" sz="1800" dirty="0">
                <a:latin typeface="Andalus" panose="02020603050405020304" pitchFamily="18" charset="-78"/>
                <a:cs typeface="Andalus" panose="02020603050405020304" pitchFamily="18" charset="-78"/>
              </a:rPr>
              <a:t>Based on the definitions, it is:</a:t>
            </a:r>
          </a:p>
          <a:p>
            <a:pPr>
              <a:buNone/>
            </a:pPr>
            <a:endParaRPr lang="en-US" sz="1800" dirty="0">
              <a:latin typeface="Andalus" panose="02020603050405020304" pitchFamily="18" charset="-78"/>
              <a:cs typeface="Andalus" panose="02020603050405020304" pitchFamily="18" charset="-78"/>
            </a:endParaRPr>
          </a:p>
          <a:p>
            <a:pPr marL="285750" lvl="1" indent="-285750">
              <a:buFont typeface="Arial" panose="020B0604020202020204" pitchFamily="34" charset="0"/>
              <a:buChar char="•"/>
            </a:pPr>
            <a:r>
              <a:rPr lang="en-US" sz="1800" dirty="0">
                <a:latin typeface="Andalus" panose="02020603050405020304" pitchFamily="18" charset="-78"/>
                <a:cs typeface="Andalus" panose="02020603050405020304" pitchFamily="18" charset="-78"/>
              </a:rPr>
              <a:t>Rational thought and reasoning</a:t>
            </a:r>
          </a:p>
          <a:p>
            <a:pPr marL="285750" lvl="1" indent="-285750">
              <a:buFont typeface="Arial" panose="020B0604020202020204" pitchFamily="34" charset="0"/>
              <a:buChar char="•"/>
            </a:pPr>
            <a:r>
              <a:rPr lang="en-US" sz="1800" dirty="0">
                <a:latin typeface="Andalus" panose="02020603050405020304" pitchFamily="18" charset="-78"/>
                <a:cs typeface="Andalus" panose="02020603050405020304" pitchFamily="18" charset="-78"/>
              </a:rPr>
              <a:t>The ability to act purposefully in an environment.</a:t>
            </a:r>
          </a:p>
          <a:p>
            <a:pPr marL="285750" lvl="1" indent="-285750">
              <a:buFont typeface="Arial" panose="020B0604020202020204" pitchFamily="34" charset="0"/>
              <a:buChar char="•"/>
            </a:pPr>
            <a:r>
              <a:rPr lang="en-US" sz="1800" dirty="0">
                <a:latin typeface="Andalus" panose="02020603050405020304" pitchFamily="18" charset="-78"/>
                <a:cs typeface="Andalus" panose="02020603050405020304" pitchFamily="18" charset="-78"/>
              </a:rPr>
              <a:t>The ability to deal with situations, in an effective manner, within an environment.</a:t>
            </a:r>
          </a:p>
          <a:p>
            <a:pPr marL="285750" lvl="1" indent="-285750">
              <a:buFont typeface="Arial" panose="020B0604020202020204" pitchFamily="34" charset="0"/>
              <a:buChar char="•"/>
            </a:pPr>
            <a:r>
              <a:rPr lang="en-US" sz="1800" dirty="0">
                <a:latin typeface="Andalus" panose="02020603050405020304" pitchFamily="18" charset="-78"/>
                <a:cs typeface="Andalus" panose="02020603050405020304" pitchFamily="18" charset="-78"/>
              </a:rPr>
              <a:t>Cognitive – Examples of cognitive ability: memory, perception, concept formation, problem solving, mental imagery, action, association, language and attention.</a:t>
            </a:r>
          </a:p>
          <a:p>
            <a:pPr marL="285750" lvl="1" indent="-285750">
              <a:buFont typeface="Arial" panose="020B0604020202020204" pitchFamily="34" charset="0"/>
              <a:buChar char="•"/>
            </a:pPr>
            <a:r>
              <a:rPr lang="en-US" sz="1800" dirty="0">
                <a:latin typeface="Andalus" panose="02020603050405020304" pitchFamily="18" charset="-78"/>
                <a:cs typeface="Andalus" panose="02020603050405020304" pitchFamily="18" charset="-78"/>
              </a:rPr>
              <a:t>The ability to learning from experience</a:t>
            </a:r>
          </a:p>
          <a:p>
            <a:pPr marL="285750" lvl="1" indent="-285750">
              <a:buFont typeface="Arial" panose="020B0604020202020204" pitchFamily="34" charset="0"/>
              <a:buChar char="•"/>
            </a:pPr>
            <a:r>
              <a:rPr lang="en-US" sz="1800" dirty="0">
                <a:latin typeface="Andalus" panose="02020603050405020304" pitchFamily="18" charset="-78"/>
                <a:cs typeface="Andalus" panose="02020603050405020304" pitchFamily="18" charset="-78"/>
              </a:rPr>
              <a:t>The ability to live and cope with the demands of daily life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1261500" y="2882400"/>
            <a:ext cx="6621000" cy="1093199"/>
          </a:xfrm>
          <a:prstGeom prst="rect">
            <a:avLst/>
          </a:prstGeom>
        </p:spPr>
        <p:txBody>
          <a:bodyPr lIns="91425" tIns="91425" rIns="91425" bIns="91425" anchor="ctr" anchorCtr="0">
            <a:noAutofit/>
          </a:bodyPr>
          <a:lstStyle/>
          <a:p>
            <a:pPr marL="0" indent="0" algn="ctr">
              <a:buNone/>
            </a:pPr>
            <a:r>
              <a:rPr lang="en-US" sz="2000" dirty="0">
                <a:solidFill>
                  <a:schemeClr val="bg1"/>
                </a:solidFill>
                <a:latin typeface="Times New Roman" panose="02020603050405020304" pitchFamily="18" charset="0"/>
                <a:cs typeface="Times New Roman" panose="02020603050405020304" pitchFamily="18" charset="0"/>
              </a:rPr>
              <a:t>“Mental activity directed towards purposive adaptation to, and selection and shaping of, real-world environments relevant to one’s life” (Sternberg, 1985)</a:t>
            </a:r>
          </a:p>
          <a:p>
            <a:pPr marL="0" indent="0" algn="ctr">
              <a:buNone/>
            </a:pPr>
            <a:endParaRPr lang="en-US" sz="2000" dirty="0">
              <a:solidFill>
                <a:schemeClr val="bg1"/>
              </a:solidFill>
              <a:latin typeface="Times New Roman" panose="02020603050405020304" pitchFamily="18" charset="0"/>
              <a:cs typeface="Times New Roman" panose="02020603050405020304" pitchFamily="18" charset="0"/>
            </a:endParaRPr>
          </a:p>
          <a:p>
            <a:pPr marL="0" indent="0" algn="ctr">
              <a:buNone/>
            </a:pPr>
            <a:r>
              <a:rPr lang="en-US" sz="2000" dirty="0">
                <a:solidFill>
                  <a:schemeClr val="bg1"/>
                </a:solidFill>
                <a:latin typeface="Times New Roman" panose="02020603050405020304" pitchFamily="18" charset="0"/>
                <a:cs typeface="Times New Roman" panose="02020603050405020304" pitchFamily="18" charset="0"/>
              </a:rPr>
              <a:t>“The aggregate or global capacity of the individual to act purposefully, to think rationally, and to deal effectively with the environment”  (Wechsler, 1958)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DC930B3-1351-4F46-8475-9C0F7B3F5FDB}"/>
              </a:ext>
            </a:extLst>
          </p:cNvPr>
          <p:cNvSpPr>
            <a:spLocks noGrp="1"/>
          </p:cNvSpPr>
          <p:nvPr>
            <p:ph type="body" idx="1"/>
          </p:nvPr>
        </p:nvSpPr>
        <p:spPr>
          <a:xfrm>
            <a:off x="1065229" y="1430517"/>
            <a:ext cx="7296346" cy="4774200"/>
          </a:xfrm>
        </p:spPr>
        <p:txBody>
          <a:bodyPr/>
          <a:lstStyle/>
          <a:p>
            <a:pPr marL="285750" indent="-285750"/>
            <a:r>
              <a:rPr lang="en-US" sz="1800" dirty="0">
                <a:latin typeface="Andalus" panose="02020603050405020304" pitchFamily="18" charset="-78"/>
                <a:cs typeface="Andalus" panose="02020603050405020304" pitchFamily="18" charset="-78"/>
              </a:rPr>
              <a:t>Both </a:t>
            </a:r>
            <a:r>
              <a:rPr lang="en-US" sz="1800" dirty="0">
                <a:solidFill>
                  <a:schemeClr val="accent2">
                    <a:lumMod val="20000"/>
                    <a:lumOff val="80000"/>
                  </a:schemeClr>
                </a:solidFill>
                <a:latin typeface="Andalus" panose="02020603050405020304" pitchFamily="18" charset="-78"/>
                <a:cs typeface="Andalus" panose="02020603050405020304" pitchFamily="18" charset="-78"/>
              </a:rPr>
              <a:t>genetics</a:t>
            </a:r>
            <a:r>
              <a:rPr lang="en-US" sz="1800" dirty="0">
                <a:latin typeface="Andalus" panose="02020603050405020304" pitchFamily="18" charset="-78"/>
                <a:cs typeface="Andalus" panose="02020603050405020304" pitchFamily="18" charset="-78"/>
              </a:rPr>
              <a:t> and the </a:t>
            </a:r>
            <a:r>
              <a:rPr lang="en-US" sz="1800" dirty="0">
                <a:solidFill>
                  <a:schemeClr val="accent2">
                    <a:lumMod val="20000"/>
                    <a:lumOff val="80000"/>
                  </a:schemeClr>
                </a:solidFill>
                <a:latin typeface="Andalus" panose="02020603050405020304" pitchFamily="18" charset="-78"/>
                <a:cs typeface="Andalus" panose="02020603050405020304" pitchFamily="18" charset="-78"/>
              </a:rPr>
              <a:t>environment</a:t>
            </a:r>
            <a:r>
              <a:rPr lang="en-US" sz="1800" dirty="0">
                <a:latin typeface="Andalus" panose="02020603050405020304" pitchFamily="18" charset="-78"/>
                <a:cs typeface="Andalus" panose="02020603050405020304" pitchFamily="18" charset="-78"/>
              </a:rPr>
              <a:t> play a role in determining intelligence.</a:t>
            </a:r>
          </a:p>
          <a:p>
            <a:pPr marL="285750" indent="-285750"/>
            <a:endParaRPr lang="en-US" sz="1800" dirty="0">
              <a:latin typeface="Andalus" panose="02020603050405020304" pitchFamily="18" charset="-78"/>
              <a:cs typeface="Andalus" panose="02020603050405020304" pitchFamily="18" charset="-78"/>
            </a:endParaRPr>
          </a:p>
          <a:p>
            <a:pPr marL="285750" indent="-285750"/>
            <a:r>
              <a:rPr lang="en-US" sz="1800" dirty="0">
                <a:latin typeface="Andalus" panose="02020603050405020304" pitchFamily="18" charset="-78"/>
                <a:cs typeface="Andalus" panose="02020603050405020304" pitchFamily="18" charset="-78"/>
              </a:rPr>
              <a:t>It is important to note that genetics and the environment interact to determine exactly how inherited genes are expressed. </a:t>
            </a:r>
          </a:p>
          <a:p>
            <a:pPr>
              <a:buNone/>
            </a:pPr>
            <a:endParaRPr lang="en-US" sz="1800" dirty="0">
              <a:latin typeface="Andalus" panose="02020603050405020304" pitchFamily="18" charset="-78"/>
              <a:cs typeface="Andalus" panose="02020603050405020304" pitchFamily="18" charset="-78"/>
            </a:endParaRPr>
          </a:p>
          <a:p>
            <a:pPr>
              <a:buNone/>
            </a:pPr>
            <a:r>
              <a:rPr lang="en-US" b="1" dirty="0">
                <a:latin typeface="Andalus" panose="02020603050405020304" pitchFamily="18" charset="-78"/>
                <a:cs typeface="Andalus" panose="02020603050405020304" pitchFamily="18" charset="-78"/>
              </a:rPr>
              <a:t>Evidence of genetic influences:</a:t>
            </a:r>
          </a:p>
          <a:p>
            <a:pPr lvl="1"/>
            <a:endParaRPr lang="en-US" sz="2000" dirty="0">
              <a:latin typeface="Andalus" panose="02020603050405020304" pitchFamily="18" charset="-78"/>
              <a:cs typeface="Andalus" panose="02020603050405020304" pitchFamily="18" charset="-78"/>
            </a:endParaRPr>
          </a:p>
          <a:p>
            <a:pPr lvl="1"/>
            <a:r>
              <a:rPr lang="en-US" sz="2000" dirty="0">
                <a:latin typeface="Andalus" panose="02020603050405020304" pitchFamily="18" charset="-78"/>
                <a:cs typeface="Andalus" panose="02020603050405020304" pitchFamily="18" charset="-78"/>
              </a:rPr>
              <a:t>Twin studies suggest that identical twins IQ's are more similar than those of fraternal twins (Promin &amp; </a:t>
            </a:r>
            <a:r>
              <a:rPr lang="en-US" sz="2000" dirty="0" err="1">
                <a:latin typeface="Andalus" panose="02020603050405020304" pitchFamily="18" charset="-78"/>
                <a:cs typeface="Andalus" panose="02020603050405020304" pitchFamily="18" charset="-78"/>
              </a:rPr>
              <a:t>Spinath</a:t>
            </a:r>
            <a:r>
              <a:rPr lang="en-US" sz="2000" dirty="0">
                <a:latin typeface="Andalus" panose="02020603050405020304" pitchFamily="18" charset="-78"/>
                <a:cs typeface="Andalus" panose="02020603050405020304" pitchFamily="18" charset="-78"/>
              </a:rPr>
              <a:t>, 2004).</a:t>
            </a:r>
          </a:p>
          <a:p>
            <a:pPr lvl="1"/>
            <a:endParaRPr lang="en-US" sz="2000" dirty="0">
              <a:latin typeface="Andalus" panose="02020603050405020304" pitchFamily="18" charset="-78"/>
              <a:cs typeface="Andalus" panose="02020603050405020304" pitchFamily="18" charset="-78"/>
            </a:endParaRPr>
          </a:p>
          <a:p>
            <a:pPr lvl="1"/>
            <a:r>
              <a:rPr lang="en-US" sz="2000" dirty="0">
                <a:latin typeface="Andalus" panose="02020603050405020304" pitchFamily="18" charset="-78"/>
                <a:cs typeface="Andalus" panose="02020603050405020304" pitchFamily="18" charset="-78"/>
              </a:rPr>
              <a:t>Siblings reared together in the same home have IQ's that are more similar than those of adopted children raised together in the same environment (</a:t>
            </a:r>
            <a:r>
              <a:rPr lang="en-US" sz="2000" dirty="0" err="1">
                <a:latin typeface="Andalus" panose="02020603050405020304" pitchFamily="18" charset="-78"/>
                <a:cs typeface="Andalus" panose="02020603050405020304" pitchFamily="18" charset="-78"/>
              </a:rPr>
              <a:t>McGue</a:t>
            </a:r>
            <a:r>
              <a:rPr lang="en-US" sz="2000" dirty="0">
                <a:latin typeface="Andalus" panose="02020603050405020304" pitchFamily="18" charset="-78"/>
                <a:cs typeface="Andalus" panose="02020603050405020304" pitchFamily="18" charset="-78"/>
              </a:rPr>
              <a:t> &amp; others, 1993).</a:t>
            </a:r>
          </a:p>
          <a:p>
            <a:endParaRPr lang="en-US" sz="18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2438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0D247EC-7219-40A0-A69C-F1E59568B296}"/>
              </a:ext>
            </a:extLst>
          </p:cNvPr>
          <p:cNvSpPr>
            <a:spLocks noGrp="1"/>
          </p:cNvSpPr>
          <p:nvPr>
            <p:ph type="body" idx="1"/>
          </p:nvPr>
        </p:nvSpPr>
        <p:spPr/>
        <p:txBody>
          <a:bodyPr/>
          <a:lstStyle/>
          <a:p>
            <a:pPr>
              <a:buNone/>
            </a:pPr>
            <a:r>
              <a:rPr lang="en-US" sz="2400" b="1" dirty="0">
                <a:latin typeface="Andalus" panose="02020603050405020304" pitchFamily="18" charset="-78"/>
                <a:cs typeface="Andalus" panose="02020603050405020304" pitchFamily="18" charset="-78"/>
              </a:rPr>
              <a:t>Evidence of environmental influences:</a:t>
            </a:r>
          </a:p>
          <a:p>
            <a:pPr lvl="1"/>
            <a:endParaRPr lang="en-US" sz="2800" dirty="0">
              <a:latin typeface="Andalus" panose="02020603050405020304" pitchFamily="18" charset="-78"/>
              <a:cs typeface="Andalus" panose="02020603050405020304" pitchFamily="18" charset="-78"/>
            </a:endParaRPr>
          </a:p>
          <a:p>
            <a:pPr lvl="1"/>
            <a:r>
              <a:rPr lang="en-US" sz="1800" dirty="0">
                <a:latin typeface="Andalus" panose="02020603050405020304" pitchFamily="18" charset="-78"/>
                <a:cs typeface="Andalus" panose="02020603050405020304" pitchFamily="18" charset="-78"/>
              </a:rPr>
              <a:t>Identical twins reared apart have IQ's that are less similar than identical twins reared in the same environment (</a:t>
            </a:r>
            <a:r>
              <a:rPr lang="en-US" sz="1800" dirty="0" err="1">
                <a:latin typeface="Andalus" panose="02020603050405020304" pitchFamily="18" charset="-78"/>
                <a:cs typeface="Andalus" panose="02020603050405020304" pitchFamily="18" charset="-78"/>
              </a:rPr>
              <a:t>McGue</a:t>
            </a:r>
            <a:r>
              <a:rPr lang="en-US" sz="1800" dirty="0">
                <a:latin typeface="Andalus" panose="02020603050405020304" pitchFamily="18" charset="-78"/>
                <a:cs typeface="Andalus" panose="02020603050405020304" pitchFamily="18" charset="-78"/>
              </a:rPr>
              <a:t> &amp; others, 1993).</a:t>
            </a:r>
          </a:p>
          <a:p>
            <a:pPr lvl="1"/>
            <a:endParaRPr lang="en-US" sz="1800" dirty="0">
              <a:latin typeface="Andalus" panose="02020603050405020304" pitchFamily="18" charset="-78"/>
              <a:cs typeface="Andalus" panose="02020603050405020304" pitchFamily="18" charset="-78"/>
            </a:endParaRPr>
          </a:p>
          <a:p>
            <a:pPr lvl="1"/>
            <a:r>
              <a:rPr lang="en-US" sz="1800" dirty="0">
                <a:latin typeface="Andalus" panose="02020603050405020304" pitchFamily="18" charset="-78"/>
                <a:cs typeface="Andalus" panose="02020603050405020304" pitchFamily="18" charset="-78"/>
              </a:rPr>
              <a:t>School attendance has an impact on IQ scores (</a:t>
            </a:r>
            <a:r>
              <a:rPr lang="en-US" sz="1800" dirty="0" err="1">
                <a:latin typeface="Andalus" panose="02020603050405020304" pitchFamily="18" charset="-78"/>
                <a:cs typeface="Andalus" panose="02020603050405020304" pitchFamily="18" charset="-78"/>
              </a:rPr>
              <a:t>Ceci</a:t>
            </a:r>
            <a:r>
              <a:rPr lang="en-US" sz="1800" dirty="0">
                <a:latin typeface="Andalus" panose="02020603050405020304" pitchFamily="18" charset="-78"/>
                <a:cs typeface="Andalus" panose="02020603050405020304" pitchFamily="18" charset="-78"/>
              </a:rPr>
              <a:t>, 2001).</a:t>
            </a:r>
          </a:p>
          <a:p>
            <a:pPr lvl="1"/>
            <a:endParaRPr lang="en-US" sz="1800" dirty="0">
              <a:latin typeface="Andalus" panose="02020603050405020304" pitchFamily="18" charset="-78"/>
              <a:cs typeface="Andalus" panose="02020603050405020304" pitchFamily="18" charset="-78"/>
            </a:endParaRPr>
          </a:p>
          <a:p>
            <a:pPr lvl="1"/>
            <a:r>
              <a:rPr lang="en-US" sz="1800" dirty="0">
                <a:latin typeface="Andalus" panose="02020603050405020304" pitchFamily="18" charset="-78"/>
                <a:cs typeface="Andalus" panose="02020603050405020304" pitchFamily="18" charset="-78"/>
              </a:rPr>
              <a:t>Children who are breastfed during the first three to five months of life score higher on IQ tests at age 6 than same-age children who were not breastfed (</a:t>
            </a:r>
            <a:r>
              <a:rPr lang="en-US" sz="1800" dirty="0" err="1">
                <a:latin typeface="Andalus" panose="02020603050405020304" pitchFamily="18" charset="-78"/>
                <a:cs typeface="Andalus" panose="02020603050405020304" pitchFamily="18" charset="-78"/>
              </a:rPr>
              <a:t>Reinberg</a:t>
            </a:r>
            <a:r>
              <a:rPr lang="en-US" sz="1800" dirty="0">
                <a:latin typeface="Andalus" panose="02020603050405020304" pitchFamily="18" charset="-78"/>
                <a:cs typeface="Andalus" panose="02020603050405020304" pitchFamily="18" charset="-78"/>
              </a:rPr>
              <a:t>, 2008).</a:t>
            </a:r>
          </a:p>
          <a:p>
            <a:endParaRPr lang="en-US" sz="1600" dirty="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55299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xmlns="" id="{2F70FD9E-42CD-4169-A5DB-2A3A48E1BDCC}"/>
              </a:ext>
            </a:extLst>
          </p:cNvPr>
          <p:cNvSpPr txBox="1">
            <a:spLocks noChangeArrowheads="1"/>
          </p:cNvSpPr>
          <p:nvPr/>
        </p:nvSpPr>
        <p:spPr>
          <a:xfrm>
            <a:off x="484695" y="1863333"/>
            <a:ext cx="4120299" cy="4351338"/>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ct val="100000"/>
              <a:buFont typeface="Droid Sans"/>
              <a:buChar char="◈"/>
              <a:defRPr sz="2400" b="0" i="0" u="none" strike="noStrike" cap="none">
                <a:solidFill>
                  <a:srgbClr val="F3F3F3"/>
                </a:solidFill>
                <a:latin typeface="Droid Sans"/>
                <a:ea typeface="Droid Sans"/>
                <a:cs typeface="Droid Sans"/>
                <a:sym typeface="Droid Sans"/>
              </a:defRPr>
            </a:lvl1pPr>
            <a:lvl2pPr marR="0" lvl="1"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2pPr>
            <a:lvl3pPr marR="0" lvl="2"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3pPr>
            <a:lvl4pPr marR="0" lvl="3"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4pPr>
            <a:lvl5pPr marR="0" lvl="4"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5pPr>
            <a:lvl6pPr marR="0" lvl="5"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6pPr>
            <a:lvl7pPr marR="0" lvl="6"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7pPr>
            <a:lvl8pPr marR="0" lvl="7"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8pPr>
            <a:lvl9pPr marR="0" lvl="8"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9pPr>
          </a:lstStyle>
          <a:p>
            <a:pPr>
              <a:lnSpc>
                <a:spcPct val="90000"/>
              </a:lnSpc>
              <a:buFont typeface="Wingdings" pitchFamily="2" charset="2"/>
              <a:buNone/>
            </a:pPr>
            <a:r>
              <a:rPr lang="en-US" sz="2600" b="1" dirty="0">
                <a:latin typeface="Andalus" panose="02020603050405020304" pitchFamily="18" charset="-78"/>
                <a:cs typeface="Andalus" panose="02020603050405020304" pitchFamily="18" charset="-78"/>
              </a:rPr>
              <a:t>Genetics</a:t>
            </a:r>
          </a:p>
          <a:p>
            <a:pPr>
              <a:lnSpc>
                <a:spcPct val="90000"/>
              </a:lnSpc>
              <a:buFont typeface="Wingdings" pitchFamily="2" charset="2"/>
              <a:buNone/>
            </a:pPr>
            <a:endParaRPr lang="en-US" sz="2600" b="1" dirty="0">
              <a:latin typeface="Andalus" panose="02020603050405020304" pitchFamily="18" charset="-78"/>
              <a:cs typeface="Andalus" panose="02020603050405020304" pitchFamily="18" charset="-78"/>
            </a:endParaRPr>
          </a:p>
          <a:p>
            <a:pPr>
              <a:lnSpc>
                <a:spcPct val="90000"/>
              </a:lnSpc>
            </a:pPr>
            <a:r>
              <a:rPr lang="en-US" dirty="0">
                <a:latin typeface="Andalus" panose="02020603050405020304" pitchFamily="18" charset="-78"/>
                <a:cs typeface="Andalus" panose="02020603050405020304" pitchFamily="18" charset="-78"/>
              </a:rPr>
              <a:t>Heritability estimates for IQ is about .50 in a population</a:t>
            </a:r>
          </a:p>
        </p:txBody>
      </p:sp>
      <p:sp>
        <p:nvSpPr>
          <p:cNvPr id="6" name="Rectangle 4">
            <a:extLst>
              <a:ext uri="{FF2B5EF4-FFF2-40B4-BE49-F238E27FC236}">
                <a16:creationId xmlns:a16="http://schemas.microsoft.com/office/drawing/2014/main" xmlns="" id="{FBD49531-7D0C-4015-B43D-1144CF617322}"/>
              </a:ext>
            </a:extLst>
          </p:cNvPr>
          <p:cNvSpPr txBox="1">
            <a:spLocks noChangeArrowheads="1"/>
          </p:cNvSpPr>
          <p:nvPr/>
        </p:nvSpPr>
        <p:spPr>
          <a:xfrm>
            <a:off x="4751109" y="1863333"/>
            <a:ext cx="4120299" cy="4351338"/>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ct val="100000"/>
              <a:buFont typeface="Droid Sans"/>
              <a:buChar char="◈"/>
              <a:defRPr sz="2400" b="0" i="0" u="none" strike="noStrike" cap="none">
                <a:solidFill>
                  <a:srgbClr val="F3F3F3"/>
                </a:solidFill>
                <a:latin typeface="Droid Sans"/>
                <a:ea typeface="Droid Sans"/>
                <a:cs typeface="Droid Sans"/>
                <a:sym typeface="Droid Sans"/>
              </a:defRPr>
            </a:lvl1pPr>
            <a:lvl2pPr marR="0" lvl="1"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2pPr>
            <a:lvl3pPr marR="0" lvl="2"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3pPr>
            <a:lvl4pPr marR="0" lvl="3"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4pPr>
            <a:lvl5pPr marR="0" lvl="4"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5pPr>
            <a:lvl6pPr marR="0" lvl="5"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6pPr>
            <a:lvl7pPr marR="0" lvl="6"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7pPr>
            <a:lvl8pPr marR="0" lvl="7"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8pPr>
            <a:lvl9pPr marR="0" lvl="8" algn="l" rtl="0">
              <a:lnSpc>
                <a:spcPct val="100000"/>
              </a:lnSpc>
              <a:spcBef>
                <a:spcPts val="0"/>
              </a:spcBef>
              <a:spcAft>
                <a:spcPts val="0"/>
              </a:spcAft>
              <a:buClr>
                <a:srgbClr val="F3F3F3"/>
              </a:buClr>
              <a:buSzPct val="100000"/>
              <a:buFont typeface="Droid Sans"/>
              <a:buNone/>
              <a:defRPr sz="2400" b="0" i="0" u="none" strike="noStrike" cap="none">
                <a:solidFill>
                  <a:srgbClr val="F3F3F3"/>
                </a:solidFill>
                <a:latin typeface="Droid Sans"/>
                <a:ea typeface="Droid Sans"/>
                <a:cs typeface="Droid Sans"/>
                <a:sym typeface="Droid Sans"/>
              </a:defRPr>
            </a:lvl9pPr>
          </a:lstStyle>
          <a:p>
            <a:pPr>
              <a:lnSpc>
                <a:spcPct val="90000"/>
              </a:lnSpc>
              <a:buFont typeface="Wingdings" pitchFamily="2" charset="2"/>
              <a:buNone/>
            </a:pPr>
            <a:r>
              <a:rPr lang="en-US" sz="2600" b="1" dirty="0">
                <a:latin typeface="Andalus" panose="02020603050405020304" pitchFamily="18" charset="-78"/>
                <a:cs typeface="Andalus" panose="02020603050405020304" pitchFamily="18" charset="-78"/>
              </a:rPr>
              <a:t>Environment</a:t>
            </a:r>
          </a:p>
          <a:p>
            <a:pPr>
              <a:lnSpc>
                <a:spcPct val="90000"/>
              </a:lnSpc>
              <a:buFont typeface="Wingdings" pitchFamily="2" charset="2"/>
              <a:buNone/>
            </a:pPr>
            <a:endParaRPr lang="en-US" sz="2600" b="1" dirty="0">
              <a:latin typeface="Andalus" panose="02020603050405020304" pitchFamily="18" charset="-78"/>
              <a:cs typeface="Andalus" panose="02020603050405020304" pitchFamily="18" charset="-78"/>
            </a:endParaRPr>
          </a:p>
          <a:p>
            <a:pPr marL="457200" indent="-457200">
              <a:lnSpc>
                <a:spcPct val="90000"/>
              </a:lnSpc>
            </a:pPr>
            <a:r>
              <a:rPr lang="en-US" dirty="0">
                <a:latin typeface="Andalus" panose="02020603050405020304" pitchFamily="18" charset="-78"/>
                <a:cs typeface="Andalus" panose="02020603050405020304" pitchFamily="18" charset="-78"/>
              </a:rPr>
              <a:t>Like other traits, IQ is changeable </a:t>
            </a:r>
            <a:endParaRPr lang="en-US" dirty="0" smtClean="0">
              <a:latin typeface="Andalus" panose="02020603050405020304" pitchFamily="18" charset="-78"/>
              <a:cs typeface="Andalus" panose="02020603050405020304" pitchFamily="18" charset="-78"/>
            </a:endParaRPr>
          </a:p>
          <a:p>
            <a:pPr marL="457200" indent="-457200">
              <a:lnSpc>
                <a:spcPct val="90000"/>
              </a:lnSpc>
            </a:pPr>
            <a:r>
              <a:rPr lang="en-US" dirty="0" smtClean="0">
                <a:latin typeface="Andalus" panose="02020603050405020304" pitchFamily="18" charset="-78"/>
                <a:cs typeface="Andalus" panose="02020603050405020304" pitchFamily="18" charset="-78"/>
              </a:rPr>
              <a:t>Educational </a:t>
            </a:r>
            <a:r>
              <a:rPr lang="en-US" dirty="0">
                <a:latin typeface="Andalus" panose="02020603050405020304" pitchFamily="18" charset="-78"/>
                <a:cs typeface="Andalus" panose="02020603050405020304" pitchFamily="18" charset="-78"/>
              </a:rPr>
              <a:t>experiences affect IQ</a:t>
            </a:r>
          </a:p>
          <a:p>
            <a:pPr marL="457200" indent="-457200">
              <a:lnSpc>
                <a:spcPct val="90000"/>
              </a:lnSpc>
            </a:pPr>
            <a:r>
              <a:rPr lang="en-US" dirty="0">
                <a:latin typeface="Andalus" panose="02020603050405020304" pitchFamily="18" charset="-78"/>
                <a:cs typeface="Andalus" panose="02020603050405020304" pitchFamily="18" charset="-78"/>
              </a:rPr>
              <a:t>IQ scores have increased over the years (nutritional factors, increasing access to information)</a:t>
            </a:r>
          </a:p>
          <a:p>
            <a:pPr>
              <a:lnSpc>
                <a:spcPct val="90000"/>
              </a:lnSpc>
            </a:pPr>
            <a:endParaRPr lang="en-US" sz="2600" dirty="0">
              <a:latin typeface="Andalus" panose="02020603050405020304" pitchFamily="18" charset="-78"/>
              <a:cs typeface="Andalus" panose="02020603050405020304" pitchFamily="18" charset="-78"/>
            </a:endParaRPr>
          </a:p>
          <a:p>
            <a:pPr>
              <a:lnSpc>
                <a:spcPct val="90000"/>
              </a:lnSpc>
            </a:pPr>
            <a:endParaRPr lang="en-US" sz="26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28640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112950"/>
            <a:ext cx="6695388" cy="1546500"/>
          </a:xfrm>
        </p:spPr>
        <p:txBody>
          <a:bodyPr/>
          <a:lstStyle/>
          <a:p>
            <a:r>
              <a:rPr lang="en-US" dirty="0">
                <a:latin typeface="Andalus" panose="02020603050405020304" pitchFamily="18" charset="-78"/>
                <a:cs typeface="Andalus" panose="02020603050405020304" pitchFamily="18" charset="-78"/>
              </a:rPr>
              <a:t>Theories of Intelligence</a:t>
            </a:r>
          </a:p>
        </p:txBody>
      </p:sp>
    </p:spTree>
    <p:extLst>
      <p:ext uri="{BB962C8B-B14F-4D97-AF65-F5344CB8AC3E}">
        <p14:creationId xmlns:p14="http://schemas.microsoft.com/office/powerpoint/2010/main" val="1341751102"/>
      </p:ext>
    </p:extLst>
  </p:cSld>
  <p:clrMapOvr>
    <a:masterClrMapping/>
  </p:clrMapOvr>
</p:sld>
</file>

<file path=ppt/theme/theme1.xml><?xml version="1.0" encoding="utf-8"?>
<a:theme xmlns:a="http://schemas.openxmlformats.org/drawingml/2006/main" name="Prosper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1550</Words>
  <Application>Microsoft Office PowerPoint</Application>
  <PresentationFormat>On-screen Show (4:3)</PresentationFormat>
  <Paragraphs>186</Paragraphs>
  <Slides>36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Droid Sans</vt:lpstr>
      <vt:lpstr>Playfair Display</vt:lpstr>
      <vt:lpstr>Symbol</vt:lpstr>
      <vt:lpstr>Andalus</vt:lpstr>
      <vt:lpstr>Times New Roman</vt:lpstr>
      <vt:lpstr>Arial</vt:lpstr>
      <vt:lpstr>Wingdings</vt:lpstr>
      <vt:lpstr>Prospero template</vt:lpstr>
      <vt:lpstr>Intelligence and the Assessment of Intelligence  Numera Younus</vt:lpstr>
      <vt:lpstr>Objectives</vt:lpstr>
      <vt:lpstr>What is Intelligence?</vt:lpstr>
      <vt:lpstr>Intelligence is...</vt:lpstr>
      <vt:lpstr>PowerPoint Presentation</vt:lpstr>
      <vt:lpstr>PowerPoint Presentation</vt:lpstr>
      <vt:lpstr>PowerPoint Presentation</vt:lpstr>
      <vt:lpstr>PowerPoint Presentation</vt:lpstr>
      <vt:lpstr>Theories of Intelligence</vt:lpstr>
      <vt:lpstr>Charles Spearman: General Intelligence</vt:lpstr>
      <vt:lpstr>Raymond Cattell: Two-Factor Theory </vt:lpstr>
      <vt:lpstr>Raymond Cattell: Two-Factor Theory </vt:lpstr>
      <vt:lpstr>Howard Gardner: Multiple Intelligences</vt:lpstr>
      <vt:lpstr>PowerPoint Presentation</vt:lpstr>
      <vt:lpstr>PowerPoint Presentation</vt:lpstr>
      <vt:lpstr>Assessment of Intelligence</vt:lpstr>
      <vt:lpstr>Purposes of Intellectual Assessment:</vt:lpstr>
      <vt:lpstr>History of Intelligence Testing</vt:lpstr>
      <vt:lpstr>PowerPoint Presentation</vt:lpstr>
      <vt:lpstr>Intelligence Quotient (IQ)</vt:lpstr>
      <vt:lpstr>Intelligence Quotient (IQ)</vt:lpstr>
      <vt:lpstr>PowerPoint Presentation</vt:lpstr>
      <vt:lpstr>Group Intelligence Tests</vt:lpstr>
      <vt:lpstr>The Wechsler Scales</vt:lpstr>
      <vt:lpstr>The Wechsler Scales</vt:lpstr>
      <vt:lpstr>PowerPoint Presentation</vt:lpstr>
      <vt:lpstr>PowerPoint Presentation</vt:lpstr>
      <vt:lpstr>Similarities</vt:lpstr>
      <vt:lpstr>Vocabulary</vt:lpstr>
      <vt:lpstr>Digit Span</vt:lpstr>
      <vt:lpstr>PowerPoint Presentation</vt:lpstr>
      <vt:lpstr>PowerPoint Presentation</vt:lpstr>
      <vt:lpstr>PowerPoint Presentation</vt:lpstr>
      <vt:lpstr>PowerPoint Presentation</vt:lpstr>
      <vt:lpstr>PowerPoint Presentation</vt:lpstr>
      <vt:lpstr>Wechsler Scales: Use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and the Assessment of Intelligence  Farah Nasir</dc:title>
  <dc:creator>Farah Nasir</dc:creator>
  <cp:lastModifiedBy>Microsoft account</cp:lastModifiedBy>
  <cp:revision>64</cp:revision>
  <dcterms:modified xsi:type="dcterms:W3CDTF">2023-11-20T11:06:17Z</dcterms:modified>
</cp:coreProperties>
</file>