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C058C-7313-485B-8F40-911DAA8EBD73}"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EED56-8D10-4BA0-80BA-EE700139F84F}" type="slidenum">
              <a:rPr lang="en-US" smtClean="0"/>
              <a:t>‹#›</a:t>
            </a:fld>
            <a:endParaRPr lang="en-US"/>
          </a:p>
        </p:txBody>
      </p:sp>
    </p:spTree>
    <p:extLst>
      <p:ext uri="{BB962C8B-B14F-4D97-AF65-F5344CB8AC3E}">
        <p14:creationId xmlns:p14="http://schemas.microsoft.com/office/powerpoint/2010/main" val="379548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97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52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B4E539-76F5-4CE8-9D6A-3BAC0A6D281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277397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B4E539-76F5-4CE8-9D6A-3BAC0A6D281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386335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B4E539-76F5-4CE8-9D6A-3BAC0A6D281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165324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042967" y="1037461"/>
            <a:ext cx="10106061" cy="5152851"/>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a:off x="1059009" y="746737"/>
            <a:ext cx="9865569" cy="5214308"/>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9947125" y="723249"/>
            <a:ext cx="1085676" cy="1363305"/>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a:off x="10829291" y="1094674"/>
            <a:ext cx="247627" cy="44776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3930557" y="673688"/>
            <a:ext cx="1108161" cy="128192"/>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5157624" y="649722"/>
            <a:ext cx="371152" cy="5746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4733007" y="6019681"/>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5233479" y="6161424"/>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2490533" y="2308633"/>
            <a:ext cx="7210800" cy="22408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9066"/>
            </a:lvl1pPr>
            <a:lvl2pPr lvl="1" algn="ctr" rtl="0">
              <a:spcBef>
                <a:spcPts val="0"/>
              </a:spcBef>
              <a:spcAft>
                <a:spcPts val="0"/>
              </a:spcAft>
              <a:buSzPts val="6800"/>
              <a:buNone/>
              <a:defRPr sz="9066"/>
            </a:lvl2pPr>
            <a:lvl3pPr lvl="2" algn="ctr" rtl="0">
              <a:spcBef>
                <a:spcPts val="0"/>
              </a:spcBef>
              <a:spcAft>
                <a:spcPts val="0"/>
              </a:spcAft>
              <a:buSzPts val="6800"/>
              <a:buNone/>
              <a:defRPr sz="9066"/>
            </a:lvl3pPr>
            <a:lvl4pPr lvl="3" algn="ctr" rtl="0">
              <a:spcBef>
                <a:spcPts val="0"/>
              </a:spcBef>
              <a:spcAft>
                <a:spcPts val="0"/>
              </a:spcAft>
              <a:buSzPts val="6800"/>
              <a:buNone/>
              <a:defRPr sz="9066"/>
            </a:lvl4pPr>
            <a:lvl5pPr lvl="4" algn="ctr" rtl="0">
              <a:spcBef>
                <a:spcPts val="0"/>
              </a:spcBef>
              <a:spcAft>
                <a:spcPts val="0"/>
              </a:spcAft>
              <a:buSzPts val="6800"/>
              <a:buNone/>
              <a:defRPr sz="9066"/>
            </a:lvl5pPr>
            <a:lvl6pPr lvl="5" algn="ctr" rtl="0">
              <a:spcBef>
                <a:spcPts val="0"/>
              </a:spcBef>
              <a:spcAft>
                <a:spcPts val="0"/>
              </a:spcAft>
              <a:buSzPts val="6800"/>
              <a:buNone/>
              <a:defRPr sz="9066"/>
            </a:lvl6pPr>
            <a:lvl7pPr lvl="6" algn="ctr" rtl="0">
              <a:spcBef>
                <a:spcPts val="0"/>
              </a:spcBef>
              <a:spcAft>
                <a:spcPts val="0"/>
              </a:spcAft>
              <a:buSzPts val="6800"/>
              <a:buNone/>
              <a:defRPr sz="9066"/>
            </a:lvl7pPr>
            <a:lvl8pPr lvl="7" algn="ctr" rtl="0">
              <a:spcBef>
                <a:spcPts val="0"/>
              </a:spcBef>
              <a:spcAft>
                <a:spcPts val="0"/>
              </a:spcAft>
              <a:buSzPts val="6800"/>
              <a:buNone/>
              <a:defRPr sz="9066"/>
            </a:lvl8pPr>
            <a:lvl9pPr lvl="8" algn="ctr" rtl="0">
              <a:spcBef>
                <a:spcPts val="0"/>
              </a:spcBef>
              <a:spcAft>
                <a:spcPts val="0"/>
              </a:spcAft>
              <a:buSzPts val="6800"/>
              <a:buNone/>
              <a:defRPr sz="9066"/>
            </a:lvl9pPr>
          </a:lstStyle>
          <a:p>
            <a:endParaRPr/>
          </a:p>
        </p:txBody>
      </p:sp>
      <p:sp>
        <p:nvSpPr>
          <p:cNvPr id="19" name="Google Shape;19;p2"/>
          <p:cNvSpPr/>
          <p:nvPr/>
        </p:nvSpPr>
        <p:spPr>
          <a:xfrm rot="-871776">
            <a:off x="792726" y="883466"/>
            <a:ext cx="1646557" cy="1854183"/>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rot="-5400000">
            <a:off x="728001" y="4316907"/>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rot="1737742">
            <a:off x="10600281" y="5251215"/>
            <a:ext cx="282332" cy="357549"/>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4333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ark">
  <p:cSld name="Blank - Dark">
    <p:bg>
      <p:bgPr>
        <a:solidFill>
          <a:schemeClr val="dk1"/>
        </a:solidFill>
        <a:effectLst/>
      </p:bgPr>
    </p:bg>
    <p:spTree>
      <p:nvGrpSpPr>
        <p:cNvPr id="1" name="Shape 154"/>
        <p:cNvGrpSpPr/>
        <p:nvPr/>
      </p:nvGrpSpPr>
      <p:grpSpPr>
        <a:xfrm>
          <a:off x="0" y="0"/>
          <a:ext cx="0" cy="0"/>
          <a:chOff x="0" y="0"/>
          <a:chExt cx="0" cy="0"/>
        </a:xfrm>
      </p:grpSpPr>
      <p:sp>
        <p:nvSpPr>
          <p:cNvPr id="155" name="Google Shape;155;p12"/>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fld id="{00000000-1234-1234-1234-123412341234}" type="slidenum">
              <a:rPr lang="en" smtClean="0"/>
              <a:pPr/>
              <a:t>‹#›</a:t>
            </a:fld>
            <a:endParaRPr lang="en"/>
          </a:p>
        </p:txBody>
      </p:sp>
      <p:sp>
        <p:nvSpPr>
          <p:cNvPr id="156" name="Google Shape;156;p12"/>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12"/>
          <p:cNvSpPr/>
          <p:nvPr/>
        </p:nvSpPr>
        <p:spPr>
          <a:xfrm rot="-5673298">
            <a:off x="3165457" y="5744019"/>
            <a:ext cx="151047" cy="127156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12"/>
          <p:cNvSpPr/>
          <p:nvPr/>
        </p:nvSpPr>
        <p:spPr>
          <a:xfrm rot="-5673298">
            <a:off x="2951902" y="6246239"/>
            <a:ext cx="107207" cy="53184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 name="Google Shape;159;p12"/>
          <p:cNvSpPr/>
          <p:nvPr/>
        </p:nvSpPr>
        <p:spPr>
          <a:xfrm>
            <a:off x="7453534" y="398834"/>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12"/>
          <p:cNvSpPr/>
          <p:nvPr/>
        </p:nvSpPr>
        <p:spPr>
          <a:xfrm>
            <a:off x="11162116" y="529829"/>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 name="Google Shape;161;p12"/>
          <p:cNvSpPr/>
          <p:nvPr/>
        </p:nvSpPr>
        <p:spPr>
          <a:xfrm>
            <a:off x="11368405" y="463034"/>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12"/>
          <p:cNvSpPr/>
          <p:nvPr/>
        </p:nvSpPr>
        <p:spPr>
          <a:xfrm>
            <a:off x="441550" y="2665959"/>
            <a:ext cx="282121" cy="357283"/>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 name="Google Shape;163;p12"/>
          <p:cNvSpPr/>
          <p:nvPr/>
        </p:nvSpPr>
        <p:spPr>
          <a:xfrm>
            <a:off x="11419718" y="4779372"/>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 name="Google Shape;164;p12"/>
          <p:cNvSpPr/>
          <p:nvPr/>
        </p:nvSpPr>
        <p:spPr>
          <a:xfrm rot="5069525">
            <a:off x="10470846" y="4989089"/>
            <a:ext cx="1085543" cy="1363137"/>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12"/>
          <p:cNvSpPr/>
          <p:nvPr/>
        </p:nvSpPr>
        <p:spPr>
          <a:xfrm rot="5400000">
            <a:off x="407224" y="406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02723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
        <p:cNvGrpSpPr/>
        <p:nvPr/>
      </p:nvGrpSpPr>
      <p:grpSpPr>
        <a:xfrm>
          <a:off x="0" y="0"/>
          <a:ext cx="0" cy="0"/>
          <a:chOff x="0" y="0"/>
          <a:chExt cx="0" cy="0"/>
        </a:xfrm>
      </p:grpSpPr>
      <p:sp>
        <p:nvSpPr>
          <p:cNvPr id="37" name="Google Shape;37;p4"/>
          <p:cNvSpPr/>
          <p:nvPr/>
        </p:nvSpPr>
        <p:spPr>
          <a:xfrm>
            <a:off x="2281785" y="1406383"/>
            <a:ext cx="3939" cy="1863"/>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4"/>
          <p:cNvSpPr/>
          <p:nvPr/>
        </p:nvSpPr>
        <p:spPr>
          <a:xfrm>
            <a:off x="1053255" y="674684"/>
            <a:ext cx="10558975" cy="5828245"/>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4"/>
          <p:cNvSpPr/>
          <p:nvPr/>
        </p:nvSpPr>
        <p:spPr>
          <a:xfrm>
            <a:off x="705895" y="466400"/>
            <a:ext cx="10750127" cy="6016339"/>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40" name="Google Shape;40;p4"/>
          <p:cNvGrpSpPr/>
          <p:nvPr/>
        </p:nvGrpSpPr>
        <p:grpSpPr>
          <a:xfrm>
            <a:off x="733633" y="491494"/>
            <a:ext cx="1170972" cy="83671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2285733" y="1582433"/>
            <a:ext cx="7620400" cy="36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Nunito SemiBold"/>
              <a:buChar char="✗"/>
              <a:defRPr sz="3733">
                <a:latin typeface="Nunito SemiBold"/>
                <a:ea typeface="Nunito SemiBold"/>
                <a:cs typeface="Nunito SemiBold"/>
                <a:sym typeface="Nunito SemiBold"/>
              </a:defRPr>
            </a:lvl1pPr>
            <a:lvl2pPr marL="1219170" lvl="1"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2pPr>
            <a:lvl3pPr marL="1828754" lvl="2"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3pPr>
            <a:lvl4pPr marL="2438339" lvl="3"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4pPr>
            <a:lvl5pPr marL="3047924" lvl="4"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5pPr>
            <a:lvl6pPr marL="3657509" lvl="5"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6pPr>
            <a:lvl7pPr marL="4267093" lvl="6"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7pPr>
            <a:lvl8pPr marL="4876678" lvl="7"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8pPr>
            <a:lvl9pPr marL="5486263" lvl="8" indent="-541853" algn="ctr" rtl="0">
              <a:spcBef>
                <a:spcPts val="1333"/>
              </a:spcBef>
              <a:spcAft>
                <a:spcPts val="1333"/>
              </a:spcAft>
              <a:buSzPts val="2800"/>
              <a:buFont typeface="Nunito SemiBold"/>
              <a:buChar char="■"/>
              <a:defRPr sz="3733">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48" name="Google Shape;48;p4"/>
          <p:cNvSpPr/>
          <p:nvPr/>
        </p:nvSpPr>
        <p:spPr>
          <a:xfrm rot="-10653455">
            <a:off x="411872" y="4549353"/>
            <a:ext cx="1086664" cy="136454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4"/>
          <p:cNvSpPr/>
          <p:nvPr/>
        </p:nvSpPr>
        <p:spPr>
          <a:xfrm rot="5624237">
            <a:off x="11052895" y="3822455"/>
            <a:ext cx="720159" cy="352312"/>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 name="Google Shape;50;p4"/>
          <p:cNvSpPr/>
          <p:nvPr/>
        </p:nvSpPr>
        <p:spPr>
          <a:xfrm rot="5400000">
            <a:off x="8345524" y="-158950"/>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4"/>
          <p:cNvSpPr/>
          <p:nvPr/>
        </p:nvSpPr>
        <p:spPr>
          <a:xfrm rot="5400000">
            <a:off x="8612885" y="97747"/>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4"/>
          <p:cNvSpPr/>
          <p:nvPr/>
        </p:nvSpPr>
        <p:spPr>
          <a:xfrm flipH="1">
            <a:off x="648134" y="338347"/>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4"/>
          <p:cNvSpPr/>
          <p:nvPr/>
        </p:nvSpPr>
        <p:spPr>
          <a:xfrm flipH="1">
            <a:off x="679413" y="307517"/>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32582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2"/>
        <p:cNvGrpSpPr/>
        <p:nvPr/>
      </p:nvGrpSpPr>
      <p:grpSpPr>
        <a:xfrm>
          <a:off x="0" y="0"/>
          <a:ext cx="0" cy="0"/>
          <a:chOff x="0" y="0"/>
          <a:chExt cx="0" cy="0"/>
        </a:xfrm>
      </p:grpSpPr>
      <p:sp>
        <p:nvSpPr>
          <p:cNvPr id="23" name="Google Shape;23;p3"/>
          <p:cNvSpPr/>
          <p:nvPr/>
        </p:nvSpPr>
        <p:spPr>
          <a:xfrm rot="-898861">
            <a:off x="986397" y="578171"/>
            <a:ext cx="1949100" cy="2141211"/>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2364667" y="2640033"/>
            <a:ext cx="7462800" cy="8948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25" name="Google Shape;25;p3"/>
          <p:cNvSpPr txBox="1">
            <a:spLocks noGrp="1"/>
          </p:cNvSpPr>
          <p:nvPr>
            <p:ph type="subTitle" idx="1"/>
          </p:nvPr>
        </p:nvSpPr>
        <p:spPr>
          <a:xfrm>
            <a:off x="2364667" y="3552568"/>
            <a:ext cx="7462800" cy="5152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333"/>
              </a:spcBef>
              <a:spcAft>
                <a:spcPts val="0"/>
              </a:spcAft>
              <a:buClr>
                <a:schemeClr val="accent2"/>
              </a:buClr>
              <a:buSzPts val="3000"/>
              <a:buNone/>
              <a:defRPr sz="4000">
                <a:solidFill>
                  <a:schemeClr val="accent2"/>
                </a:solidFill>
              </a:defRPr>
            </a:lvl2pPr>
            <a:lvl3pPr lvl="2" algn="ctr" rtl="0">
              <a:spcBef>
                <a:spcPts val="1333"/>
              </a:spcBef>
              <a:spcAft>
                <a:spcPts val="0"/>
              </a:spcAft>
              <a:buClr>
                <a:schemeClr val="accent2"/>
              </a:buClr>
              <a:buSzPts val="3000"/>
              <a:buNone/>
              <a:defRPr sz="4000">
                <a:solidFill>
                  <a:schemeClr val="accent2"/>
                </a:solidFill>
              </a:defRPr>
            </a:lvl3pPr>
            <a:lvl4pPr lvl="3" algn="ctr" rtl="0">
              <a:spcBef>
                <a:spcPts val="1333"/>
              </a:spcBef>
              <a:spcAft>
                <a:spcPts val="0"/>
              </a:spcAft>
              <a:buClr>
                <a:schemeClr val="accent2"/>
              </a:buClr>
              <a:buSzPts val="3000"/>
              <a:buNone/>
              <a:defRPr sz="4000">
                <a:solidFill>
                  <a:schemeClr val="accent2"/>
                </a:solidFill>
              </a:defRPr>
            </a:lvl4pPr>
            <a:lvl5pPr lvl="4" algn="ctr" rtl="0">
              <a:spcBef>
                <a:spcPts val="1333"/>
              </a:spcBef>
              <a:spcAft>
                <a:spcPts val="0"/>
              </a:spcAft>
              <a:buClr>
                <a:schemeClr val="accent2"/>
              </a:buClr>
              <a:buSzPts val="3000"/>
              <a:buNone/>
              <a:defRPr sz="4000">
                <a:solidFill>
                  <a:schemeClr val="accent2"/>
                </a:solidFill>
              </a:defRPr>
            </a:lvl5pPr>
            <a:lvl6pPr lvl="5" algn="ctr" rtl="0">
              <a:spcBef>
                <a:spcPts val="1333"/>
              </a:spcBef>
              <a:spcAft>
                <a:spcPts val="0"/>
              </a:spcAft>
              <a:buClr>
                <a:schemeClr val="accent2"/>
              </a:buClr>
              <a:buSzPts val="3000"/>
              <a:buNone/>
              <a:defRPr sz="4000">
                <a:solidFill>
                  <a:schemeClr val="accent2"/>
                </a:solidFill>
              </a:defRPr>
            </a:lvl6pPr>
            <a:lvl7pPr lvl="6" algn="ctr" rtl="0">
              <a:spcBef>
                <a:spcPts val="1333"/>
              </a:spcBef>
              <a:spcAft>
                <a:spcPts val="0"/>
              </a:spcAft>
              <a:buClr>
                <a:schemeClr val="accent2"/>
              </a:buClr>
              <a:buSzPts val="3000"/>
              <a:buNone/>
              <a:defRPr sz="4000">
                <a:solidFill>
                  <a:schemeClr val="accent2"/>
                </a:solidFill>
              </a:defRPr>
            </a:lvl7pPr>
            <a:lvl8pPr lvl="7" algn="ctr" rtl="0">
              <a:spcBef>
                <a:spcPts val="1333"/>
              </a:spcBef>
              <a:spcAft>
                <a:spcPts val="0"/>
              </a:spcAft>
              <a:buClr>
                <a:schemeClr val="accent2"/>
              </a:buClr>
              <a:buSzPts val="3000"/>
              <a:buNone/>
              <a:defRPr sz="4000">
                <a:solidFill>
                  <a:schemeClr val="accent2"/>
                </a:solidFill>
              </a:defRPr>
            </a:lvl8pPr>
            <a:lvl9pPr lvl="8" algn="ctr" rtl="0">
              <a:spcBef>
                <a:spcPts val="1333"/>
              </a:spcBef>
              <a:spcAft>
                <a:spcPts val="1333"/>
              </a:spcAft>
              <a:buClr>
                <a:schemeClr val="accent2"/>
              </a:buClr>
              <a:buSzPts val="3000"/>
              <a:buNone/>
              <a:defRPr sz="4000">
                <a:solidFill>
                  <a:schemeClr val="accent2"/>
                </a:solidFill>
              </a:defRPr>
            </a:lvl9pPr>
          </a:lstStyle>
          <a:p>
            <a:endParaRPr/>
          </a:p>
        </p:txBody>
      </p:sp>
      <p:sp>
        <p:nvSpPr>
          <p:cNvPr id="26" name="Google Shape;26;p3"/>
          <p:cNvSpPr/>
          <p:nvPr/>
        </p:nvSpPr>
        <p:spPr>
          <a:xfrm>
            <a:off x="1059009" y="746737"/>
            <a:ext cx="9865569" cy="5214308"/>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3"/>
          <p:cNvSpPr/>
          <p:nvPr/>
        </p:nvSpPr>
        <p:spPr>
          <a:xfrm rot="4673461">
            <a:off x="10062169" y="4833925"/>
            <a:ext cx="1085385" cy="136293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3"/>
          <p:cNvSpPr/>
          <p:nvPr/>
        </p:nvSpPr>
        <p:spPr>
          <a:xfrm rot="4673461">
            <a:off x="10662533" y="5726429"/>
            <a:ext cx="247560" cy="44764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3"/>
          <p:cNvSpPr/>
          <p:nvPr/>
        </p:nvSpPr>
        <p:spPr>
          <a:xfrm rot="-5167633">
            <a:off x="450936" y="4656294"/>
            <a:ext cx="1108065" cy="128181"/>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3"/>
          <p:cNvSpPr/>
          <p:nvPr/>
        </p:nvSpPr>
        <p:spPr>
          <a:xfrm rot="-5167633">
            <a:off x="818716" y="3831037"/>
            <a:ext cx="371120" cy="57460"/>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3"/>
          <p:cNvSpPr/>
          <p:nvPr/>
        </p:nvSpPr>
        <p:spPr>
          <a:xfrm>
            <a:off x="7016333" y="616327"/>
            <a:ext cx="908065" cy="285776"/>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3"/>
          <p:cNvSpPr/>
          <p:nvPr/>
        </p:nvSpPr>
        <p:spPr>
          <a:xfrm>
            <a:off x="3772882" y="6015481"/>
            <a:ext cx="1836055" cy="89211"/>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3"/>
          <p:cNvSpPr/>
          <p:nvPr/>
        </p:nvSpPr>
        <p:spPr>
          <a:xfrm>
            <a:off x="5746073" y="6059972"/>
            <a:ext cx="351945" cy="41635"/>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3"/>
          <p:cNvSpPr/>
          <p:nvPr/>
        </p:nvSpPr>
        <p:spPr>
          <a:xfrm>
            <a:off x="10280983" y="889496"/>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35;p3"/>
          <p:cNvSpPr/>
          <p:nvPr/>
        </p:nvSpPr>
        <p:spPr>
          <a:xfrm>
            <a:off x="10487272" y="822701"/>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19523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B4E539-76F5-4CE8-9D6A-3BAC0A6D281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70327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4E539-76F5-4CE8-9D6A-3BAC0A6D281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36175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B4E539-76F5-4CE8-9D6A-3BAC0A6D281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383816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B4E539-76F5-4CE8-9D6A-3BAC0A6D2815}"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15446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B4E539-76F5-4CE8-9D6A-3BAC0A6D2815}"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70510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4E539-76F5-4CE8-9D6A-3BAC0A6D2815}"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88566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B4E539-76F5-4CE8-9D6A-3BAC0A6D281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417665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B4E539-76F5-4CE8-9D6A-3BAC0A6D281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AE5E-A24F-41E5-9959-9EAFB047D0A8}" type="slidenum">
              <a:rPr lang="en-US" smtClean="0"/>
              <a:t>‹#›</a:t>
            </a:fld>
            <a:endParaRPr lang="en-US"/>
          </a:p>
        </p:txBody>
      </p:sp>
    </p:spTree>
    <p:extLst>
      <p:ext uri="{BB962C8B-B14F-4D97-AF65-F5344CB8AC3E}">
        <p14:creationId xmlns:p14="http://schemas.microsoft.com/office/powerpoint/2010/main" val="107039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4E539-76F5-4CE8-9D6A-3BAC0A6D2815}"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AE5E-A24F-41E5-9959-9EAFB047D0A8}" type="slidenum">
              <a:rPr lang="en-US" smtClean="0"/>
              <a:t>‹#›</a:t>
            </a:fld>
            <a:endParaRPr lang="en-US"/>
          </a:p>
        </p:txBody>
      </p:sp>
    </p:spTree>
    <p:extLst>
      <p:ext uri="{BB962C8B-B14F-4D97-AF65-F5344CB8AC3E}">
        <p14:creationId xmlns:p14="http://schemas.microsoft.com/office/powerpoint/2010/main" val="359594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142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681334"/>
            <a:ext cx="8229600" cy="657225"/>
          </a:xfrm>
        </p:spPr>
        <p:txBody>
          <a:bodyPr>
            <a:normAutofit fontScale="90000"/>
          </a:bodyPr>
          <a:lstStyle/>
          <a:p>
            <a:pPr algn="ctr">
              <a:defRPr/>
            </a:pPr>
            <a:r>
              <a:rPr lang="en-US" dirty="0"/>
              <a:t>Schemas</a:t>
            </a:r>
          </a:p>
        </p:txBody>
      </p:sp>
      <p:sp>
        <p:nvSpPr>
          <p:cNvPr id="12290" name="Content Placeholder 1"/>
          <p:cNvSpPr>
            <a:spLocks noGrp="1"/>
          </p:cNvSpPr>
          <p:nvPr>
            <p:ph idx="1"/>
          </p:nvPr>
        </p:nvSpPr>
        <p:spPr>
          <a:xfrm>
            <a:off x="965108" y="1751292"/>
            <a:ext cx="9588592" cy="3787200"/>
          </a:xfrm>
        </p:spPr>
        <p:txBody>
          <a:bodyPr>
            <a:normAutofit/>
          </a:bodyPr>
          <a:lstStyle/>
          <a:p>
            <a:pPr eaLnBrk="1" hangingPunct="1"/>
            <a:r>
              <a:rPr lang="en-US" sz="2400" dirty="0">
                <a:latin typeface="Bell MT" pitchFamily="18" charset="0"/>
              </a:rPr>
              <a:t>Schemas can relate to persons, events, or situations. Once formed, schemas exert powerfully effects on </a:t>
            </a:r>
            <a:r>
              <a:rPr lang="en-US" sz="2400" dirty="0">
                <a:solidFill>
                  <a:schemeClr val="accent6"/>
                </a:solidFill>
                <a:latin typeface="Bell MT" pitchFamily="18" charset="0"/>
              </a:rPr>
              <a:t>what we notice (attention)</a:t>
            </a:r>
            <a:r>
              <a:rPr lang="en-US" sz="2400" dirty="0">
                <a:latin typeface="Bell MT" pitchFamily="18" charset="0"/>
              </a:rPr>
              <a:t>, </a:t>
            </a:r>
            <a:r>
              <a:rPr lang="en-US" sz="2400" dirty="0">
                <a:solidFill>
                  <a:schemeClr val="accent6"/>
                </a:solidFill>
                <a:latin typeface="Bell MT" pitchFamily="18" charset="0"/>
              </a:rPr>
              <a:t>enter into memory (encoding)</a:t>
            </a:r>
            <a:r>
              <a:rPr lang="en-US" sz="2400" dirty="0">
                <a:latin typeface="Bell MT" pitchFamily="18" charset="0"/>
              </a:rPr>
              <a:t>, and </a:t>
            </a:r>
            <a:r>
              <a:rPr lang="en-US" sz="2400" dirty="0">
                <a:solidFill>
                  <a:schemeClr val="accent6"/>
                </a:solidFill>
                <a:latin typeface="Bell MT" pitchFamily="18" charset="0"/>
              </a:rPr>
              <a:t>later remember (retrieval).</a:t>
            </a:r>
          </a:p>
          <a:p>
            <a:pPr eaLnBrk="1" hangingPunct="1"/>
            <a:endParaRPr lang="en-US" sz="2400" dirty="0">
              <a:solidFill>
                <a:schemeClr val="accent6"/>
              </a:solidFill>
              <a:latin typeface="Bell MT" pitchFamily="18" charset="0"/>
            </a:endParaRPr>
          </a:p>
          <a:p>
            <a:pPr eaLnBrk="1" hangingPunct="1"/>
            <a:r>
              <a:rPr lang="en-US" sz="2400" dirty="0">
                <a:latin typeface="Bell MT" pitchFamily="18" charset="0"/>
              </a:rPr>
              <a:t>While schemas help us to process information, they often persists in the face of disconfirming information. As a result, they can distort our understanding of social world.</a:t>
            </a:r>
          </a:p>
          <a:p>
            <a:pPr eaLnBrk="1" hangingPunct="1"/>
            <a:endParaRPr lang="en-US" sz="2400" dirty="0">
              <a:latin typeface="Bell MT" pitchFamily="18" charset="0"/>
            </a:endParaRPr>
          </a:p>
        </p:txBody>
      </p:sp>
    </p:spTree>
    <p:extLst>
      <p:ext uri="{BB962C8B-B14F-4D97-AF65-F5344CB8AC3E}">
        <p14:creationId xmlns:p14="http://schemas.microsoft.com/office/powerpoint/2010/main" val="274099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t>Heuristics: Mental Shortcuts in Social Cognition</a:t>
            </a:r>
          </a:p>
        </p:txBody>
      </p:sp>
      <p:sp>
        <p:nvSpPr>
          <p:cNvPr id="13314" name="Content Placeholder 1"/>
          <p:cNvSpPr>
            <a:spLocks noGrp="1"/>
          </p:cNvSpPr>
          <p:nvPr>
            <p:ph idx="1"/>
          </p:nvPr>
        </p:nvSpPr>
        <p:spPr>
          <a:xfrm>
            <a:off x="981075" y="1646237"/>
            <a:ext cx="9382125" cy="5059364"/>
          </a:xfrm>
        </p:spPr>
        <p:txBody>
          <a:bodyPr>
            <a:normAutofit/>
          </a:bodyPr>
          <a:lstStyle/>
          <a:p>
            <a:r>
              <a:rPr lang="en-US" sz="2400" dirty="0">
                <a:latin typeface="Bell MT" pitchFamily="18" charset="0"/>
              </a:rPr>
              <a:t>We are “</a:t>
            </a:r>
            <a:r>
              <a:rPr lang="en-US" sz="2400" dirty="0">
                <a:solidFill>
                  <a:schemeClr val="accent6"/>
                </a:solidFill>
                <a:latin typeface="Bell MT" pitchFamily="18" charset="0"/>
              </a:rPr>
              <a:t>cognitive misers</a:t>
            </a:r>
            <a:r>
              <a:rPr lang="en-US" sz="2400" dirty="0">
                <a:latin typeface="Bell MT" pitchFamily="18" charset="0"/>
              </a:rPr>
              <a:t>” who are willing to take shortcuts to understand the social world.</a:t>
            </a:r>
          </a:p>
          <a:p>
            <a:pPr eaLnBrk="1" hangingPunct="1"/>
            <a:r>
              <a:rPr lang="en-US" sz="2400" dirty="0">
                <a:latin typeface="Bell MT" pitchFamily="18" charset="0"/>
              </a:rPr>
              <a:t>Our capacity to process information is limited, we often experience information overload. To avoid this, we use </a:t>
            </a:r>
            <a:r>
              <a:rPr lang="en-US" sz="2400" dirty="0">
                <a:solidFill>
                  <a:schemeClr val="accent6"/>
                </a:solidFill>
                <a:latin typeface="Bell MT" pitchFamily="18" charset="0"/>
              </a:rPr>
              <a:t>heuristics</a:t>
            </a:r>
          </a:p>
          <a:p>
            <a:pPr lvl="1"/>
            <a:r>
              <a:rPr lang="en-US" dirty="0">
                <a:latin typeface="Bell MT" pitchFamily="18" charset="0"/>
              </a:rPr>
              <a:t>A heuristic is a mental shortcut that allows people to solve problems and make judgments quickly and efficiently. </a:t>
            </a:r>
          </a:p>
          <a:p>
            <a:pPr lvl="1"/>
            <a:r>
              <a:rPr lang="en-US" dirty="0">
                <a:latin typeface="Bell MT" pitchFamily="18" charset="0"/>
              </a:rPr>
              <a:t>rules for making decisions in a quick and relatively effortless manner.</a:t>
            </a:r>
          </a:p>
        </p:txBody>
      </p:sp>
    </p:spTree>
    <p:extLst>
      <p:ext uri="{BB962C8B-B14F-4D97-AF65-F5344CB8AC3E}">
        <p14:creationId xmlns:p14="http://schemas.microsoft.com/office/powerpoint/2010/main" val="289861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Heuristics: Mental Shortcuts in Social Cognition</a:t>
            </a:r>
          </a:p>
        </p:txBody>
      </p:sp>
      <p:sp>
        <p:nvSpPr>
          <p:cNvPr id="3" name="Content Placeholder 2"/>
          <p:cNvSpPr>
            <a:spLocks noGrp="1"/>
          </p:cNvSpPr>
          <p:nvPr>
            <p:ph idx="1"/>
          </p:nvPr>
        </p:nvSpPr>
        <p:spPr>
          <a:xfrm>
            <a:off x="847726" y="1828800"/>
            <a:ext cx="10144125" cy="3886200"/>
          </a:xfrm>
        </p:spPr>
        <p:txBody>
          <a:bodyPr>
            <a:normAutofit/>
          </a:bodyPr>
          <a:lstStyle/>
          <a:p>
            <a:r>
              <a:rPr lang="en-US" sz="2400" dirty="0">
                <a:latin typeface="Bell MT" pitchFamily="18" charset="0"/>
              </a:rPr>
              <a:t>One such heuristic is </a:t>
            </a:r>
            <a:r>
              <a:rPr lang="en-US" sz="2400" dirty="0">
                <a:solidFill>
                  <a:schemeClr val="accent6"/>
                </a:solidFill>
                <a:latin typeface="Bell MT" pitchFamily="18" charset="0"/>
              </a:rPr>
              <a:t>representativeness</a:t>
            </a:r>
          </a:p>
          <a:p>
            <a:pPr lvl="1"/>
            <a:r>
              <a:rPr lang="en-US" sz="2133" dirty="0">
                <a:latin typeface="Bell MT" pitchFamily="18" charset="0"/>
              </a:rPr>
              <a:t>A cognitive bias in which an individual categorizes a situation based on a pattern of previous experiences or beliefs about the scenario. It can be useful when trying to make a quick decision but it can also be limiting because it leads to close-mindedness such as in stereotypes.</a:t>
            </a:r>
          </a:p>
          <a:p>
            <a:pPr lvl="1"/>
            <a:r>
              <a:rPr lang="en-US" sz="2133" dirty="0">
                <a:latin typeface="Bell MT" pitchFamily="18" charset="0"/>
              </a:rPr>
              <a:t>Which suggests that the more similar an individual is to typical members of given group, the likely he or she is to belong to that group</a:t>
            </a:r>
            <a:r>
              <a:rPr lang="en-US" dirty="0">
                <a:latin typeface="Bell MT" pitchFamily="18" charset="0"/>
              </a:rPr>
              <a:t>.</a:t>
            </a:r>
          </a:p>
          <a:p>
            <a:pPr lvl="1"/>
            <a:endParaRPr lang="en-US" sz="2133" dirty="0">
              <a:latin typeface="Bell MT" pitchFamily="18" charset="0"/>
            </a:endParaRPr>
          </a:p>
        </p:txBody>
      </p:sp>
    </p:spTree>
    <p:extLst>
      <p:ext uri="{BB962C8B-B14F-4D97-AF65-F5344CB8AC3E}">
        <p14:creationId xmlns:p14="http://schemas.microsoft.com/office/powerpoint/2010/main" val="146135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t>Heuristics: Mental Shortcuts in Social Cognition</a:t>
            </a:r>
          </a:p>
        </p:txBody>
      </p:sp>
      <p:sp>
        <p:nvSpPr>
          <p:cNvPr id="14338" name="Content Placeholder 1"/>
          <p:cNvSpPr>
            <a:spLocks noGrp="1"/>
          </p:cNvSpPr>
          <p:nvPr>
            <p:ph idx="1"/>
          </p:nvPr>
        </p:nvSpPr>
        <p:spPr>
          <a:xfrm>
            <a:off x="857251" y="1722120"/>
            <a:ext cx="10115549" cy="4907280"/>
          </a:xfrm>
        </p:spPr>
        <p:txBody>
          <a:bodyPr>
            <a:normAutofit/>
          </a:bodyPr>
          <a:lstStyle/>
          <a:p>
            <a:pPr eaLnBrk="1" hangingPunct="1"/>
            <a:r>
              <a:rPr lang="en-US" sz="2400" dirty="0">
                <a:latin typeface="Bell MT" pitchFamily="18" charset="0"/>
              </a:rPr>
              <a:t>Another heuristic is </a:t>
            </a:r>
            <a:r>
              <a:rPr lang="en-US" sz="2400" i="1" dirty="0">
                <a:solidFill>
                  <a:schemeClr val="accent6"/>
                </a:solidFill>
                <a:latin typeface="Bell MT" pitchFamily="18" charset="0"/>
              </a:rPr>
              <a:t>availability</a:t>
            </a:r>
            <a:r>
              <a:rPr lang="en-US" sz="2400" dirty="0">
                <a:latin typeface="Bell MT" pitchFamily="18" charset="0"/>
              </a:rPr>
              <a:t>, </a:t>
            </a:r>
          </a:p>
          <a:p>
            <a:pPr lvl="1"/>
            <a:r>
              <a:rPr lang="en-US" sz="2133" dirty="0">
                <a:latin typeface="Bell MT" pitchFamily="18" charset="0"/>
              </a:rPr>
              <a:t>Which suggests that the easier it is to bring information to mind, the greater its importance or relevance to our decisions or judgments. In some cases, availability may also involve the amount of information we bring to mind.</a:t>
            </a:r>
          </a:p>
          <a:p>
            <a:pPr lvl="1"/>
            <a:r>
              <a:rPr lang="en-US" sz="2133" dirty="0">
                <a:latin typeface="Bell MT" pitchFamily="18" charset="0"/>
              </a:rPr>
              <a:t>This phenomenon is what makes the marketing process of "branding" work. A company makes a slogan or logo and shows it to you over and over again, until that company comes to your mind easily. You may not have any particular preference for the brand, but the marketing people count on your familiarity with the name alone to sell the product.</a:t>
            </a:r>
          </a:p>
        </p:txBody>
      </p:sp>
    </p:spTree>
    <p:extLst>
      <p:ext uri="{BB962C8B-B14F-4D97-AF65-F5344CB8AC3E}">
        <p14:creationId xmlns:p14="http://schemas.microsoft.com/office/powerpoint/2010/main" val="164368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type="body" idx="1"/>
          </p:nvPr>
        </p:nvSpPr>
        <p:spPr/>
        <p:txBody>
          <a:bodyPr/>
          <a:lstStyle/>
          <a:p>
            <a:pPr eaLnBrk="1" hangingPunct="1"/>
            <a:r>
              <a:rPr lang="en-US" sz="3200" dirty="0">
                <a:latin typeface="Bell MT" pitchFamily="18" charset="0"/>
              </a:rPr>
              <a:t>Social psychologists define an </a:t>
            </a:r>
            <a:r>
              <a:rPr lang="en-US" sz="3200" i="1" dirty="0">
                <a:solidFill>
                  <a:schemeClr val="accent6"/>
                </a:solidFill>
                <a:latin typeface="Bell MT" pitchFamily="18" charset="0"/>
              </a:rPr>
              <a:t>attitude</a:t>
            </a:r>
            <a:r>
              <a:rPr lang="en-US" sz="3200" dirty="0">
                <a:solidFill>
                  <a:schemeClr val="accent6"/>
                </a:solidFill>
                <a:latin typeface="Bell MT" pitchFamily="18" charset="0"/>
              </a:rPr>
              <a:t> </a:t>
            </a:r>
            <a:r>
              <a:rPr lang="en-US" sz="3200" dirty="0">
                <a:latin typeface="Bell MT" pitchFamily="18" charset="0"/>
              </a:rPr>
              <a:t>as an enduring evaluation, positive or negative, of people, objects, or ideas</a:t>
            </a:r>
          </a:p>
        </p:txBody>
      </p:sp>
      <p:sp>
        <p:nvSpPr>
          <p:cNvPr id="3" name="Title 2"/>
          <p:cNvSpPr>
            <a:spLocks noGrp="1"/>
          </p:cNvSpPr>
          <p:nvPr>
            <p:ph type="title" idx="4294967295"/>
          </p:nvPr>
        </p:nvSpPr>
        <p:spPr>
          <a:xfrm>
            <a:off x="1917095" y="1582368"/>
            <a:ext cx="8570384" cy="527049"/>
          </a:xfrm>
        </p:spPr>
        <p:txBody>
          <a:bodyPr>
            <a:normAutofit fontScale="90000"/>
          </a:bodyPr>
          <a:lstStyle/>
          <a:p>
            <a:pPr algn="ctr">
              <a:defRPr/>
            </a:pPr>
            <a:r>
              <a:rPr lang="en-US" sz="4800" dirty="0"/>
              <a:t>Attitude</a:t>
            </a:r>
          </a:p>
        </p:txBody>
      </p:sp>
    </p:spTree>
    <p:extLst>
      <p:ext uri="{BB962C8B-B14F-4D97-AF65-F5344CB8AC3E}">
        <p14:creationId xmlns:p14="http://schemas.microsoft.com/office/powerpoint/2010/main" val="252960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Basic Components of Attitudes</a:t>
            </a:r>
            <a:endParaRPr lang="en-US" dirty="0"/>
          </a:p>
        </p:txBody>
      </p:sp>
      <p:sp>
        <p:nvSpPr>
          <p:cNvPr id="3" name="Content Placeholder 2"/>
          <p:cNvSpPr>
            <a:spLocks noGrp="1"/>
          </p:cNvSpPr>
          <p:nvPr>
            <p:ph idx="1"/>
          </p:nvPr>
        </p:nvSpPr>
        <p:spPr>
          <a:xfrm>
            <a:off x="832883" y="1693861"/>
            <a:ext cx="9258300" cy="5059363"/>
          </a:xfrm>
        </p:spPr>
        <p:txBody>
          <a:bodyPr>
            <a:normAutofit/>
          </a:bodyPr>
          <a:lstStyle/>
          <a:p>
            <a:r>
              <a:rPr lang="en-US" sz="2667" i="1" dirty="0">
                <a:latin typeface="Bell MT" pitchFamily="18" charset="0"/>
                <a:cs typeface="Arial" pitchFamily="34" charset="0"/>
              </a:rPr>
              <a:t>Cognitive Component of Attitude </a:t>
            </a:r>
          </a:p>
          <a:p>
            <a:pPr lvl="1"/>
            <a:r>
              <a:rPr lang="en-US" sz="2667" dirty="0">
                <a:latin typeface="Bell MT" pitchFamily="18" charset="0"/>
                <a:cs typeface="Arial" pitchFamily="34" charset="0"/>
              </a:rPr>
              <a:t>Refers to </a:t>
            </a:r>
            <a:r>
              <a:rPr lang="en-US" sz="2667" dirty="0">
                <a:solidFill>
                  <a:schemeClr val="accent6"/>
                </a:solidFill>
                <a:latin typeface="Bell MT" pitchFamily="18" charset="0"/>
                <a:cs typeface="Arial" pitchFamily="34" charset="0"/>
              </a:rPr>
              <a:t>opinion</a:t>
            </a:r>
            <a:r>
              <a:rPr lang="en-US" sz="2667" dirty="0">
                <a:latin typeface="Bell MT" pitchFamily="18" charset="0"/>
                <a:cs typeface="Arial" pitchFamily="34" charset="0"/>
              </a:rPr>
              <a:t>, </a:t>
            </a:r>
            <a:r>
              <a:rPr lang="en-US" sz="2667" dirty="0">
                <a:solidFill>
                  <a:schemeClr val="accent6"/>
                </a:solidFill>
                <a:latin typeface="Bell MT" pitchFamily="18" charset="0"/>
                <a:cs typeface="Arial" pitchFamily="34" charset="0"/>
              </a:rPr>
              <a:t>thoughts</a:t>
            </a:r>
            <a:r>
              <a:rPr lang="en-US" sz="2667" dirty="0">
                <a:latin typeface="Bell MT" pitchFamily="18" charset="0"/>
                <a:cs typeface="Arial" pitchFamily="34" charset="0"/>
              </a:rPr>
              <a:t> and </a:t>
            </a:r>
            <a:r>
              <a:rPr lang="en-US" sz="2667" dirty="0">
                <a:solidFill>
                  <a:schemeClr val="accent6"/>
                </a:solidFill>
                <a:latin typeface="Bell MT" pitchFamily="18" charset="0"/>
                <a:cs typeface="Arial" pitchFamily="34" charset="0"/>
              </a:rPr>
              <a:t>belief</a:t>
            </a:r>
            <a:r>
              <a:rPr lang="en-US" sz="2667" dirty="0">
                <a:latin typeface="Bell MT" pitchFamily="18" charset="0"/>
                <a:cs typeface="Arial" pitchFamily="34" charset="0"/>
              </a:rPr>
              <a:t> part of attitude. When you form your opinion or judgment on the basis of available information and decide whether you have a favorable or unfavorable opinion on that, it is the cognitive part of attitude we are talking about. </a:t>
            </a:r>
          </a:p>
        </p:txBody>
      </p:sp>
    </p:spTree>
    <p:extLst>
      <p:ext uri="{BB962C8B-B14F-4D97-AF65-F5344CB8AC3E}">
        <p14:creationId xmlns:p14="http://schemas.microsoft.com/office/powerpoint/2010/main" val="414442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Basic Components of Attitudes</a:t>
            </a:r>
            <a:endParaRPr lang="en-US" dirty="0"/>
          </a:p>
        </p:txBody>
      </p:sp>
      <p:sp>
        <p:nvSpPr>
          <p:cNvPr id="3" name="Content Placeholder 2"/>
          <p:cNvSpPr>
            <a:spLocks noGrp="1"/>
          </p:cNvSpPr>
          <p:nvPr>
            <p:ph idx="1"/>
          </p:nvPr>
        </p:nvSpPr>
        <p:spPr>
          <a:xfrm>
            <a:off x="981075" y="1646237"/>
            <a:ext cx="9382125" cy="5059363"/>
          </a:xfrm>
        </p:spPr>
        <p:txBody>
          <a:bodyPr>
            <a:normAutofit/>
          </a:bodyPr>
          <a:lstStyle/>
          <a:p>
            <a:r>
              <a:rPr lang="en-US" sz="2667" i="1" dirty="0">
                <a:latin typeface="Bell MT" pitchFamily="18" charset="0"/>
                <a:cs typeface="Arial" pitchFamily="34" charset="0"/>
              </a:rPr>
              <a:t>Affect  Component of Attitude </a:t>
            </a:r>
          </a:p>
          <a:p>
            <a:pPr lvl="1"/>
            <a:r>
              <a:rPr lang="en-US" sz="2667" dirty="0">
                <a:latin typeface="Bell MT" pitchFamily="18" charset="0"/>
                <a:cs typeface="Arial" pitchFamily="34" charset="0"/>
              </a:rPr>
              <a:t>Refers to the emotional aspect of attitude. This is perhaps the most often referred part of attitude and decides mostly the desirable or undesirable (like or dislike) aspect attitude. </a:t>
            </a:r>
          </a:p>
        </p:txBody>
      </p:sp>
    </p:spTree>
    <p:extLst>
      <p:ext uri="{BB962C8B-B14F-4D97-AF65-F5344CB8AC3E}">
        <p14:creationId xmlns:p14="http://schemas.microsoft.com/office/powerpoint/2010/main" val="63881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Basic Components of Attitudes</a:t>
            </a:r>
            <a:endParaRPr lang="en-US" dirty="0"/>
          </a:p>
        </p:txBody>
      </p:sp>
      <p:sp>
        <p:nvSpPr>
          <p:cNvPr id="3" name="Content Placeholder 2"/>
          <p:cNvSpPr>
            <a:spLocks noGrp="1"/>
          </p:cNvSpPr>
          <p:nvPr>
            <p:ph idx="1"/>
          </p:nvPr>
        </p:nvSpPr>
        <p:spPr>
          <a:xfrm>
            <a:off x="1000125" y="1646237"/>
            <a:ext cx="9363075" cy="5059363"/>
          </a:xfrm>
        </p:spPr>
        <p:txBody>
          <a:bodyPr>
            <a:normAutofit/>
          </a:bodyPr>
          <a:lstStyle/>
          <a:p>
            <a:r>
              <a:rPr lang="en-US" sz="2667" i="1" dirty="0">
                <a:latin typeface="Bell MT" pitchFamily="18" charset="0"/>
                <a:cs typeface="Arial" pitchFamily="34" charset="0"/>
              </a:rPr>
              <a:t>Behavioral Component of Attitude</a:t>
            </a:r>
            <a:r>
              <a:rPr lang="en-US" sz="2667" dirty="0">
                <a:latin typeface="Bell MT" pitchFamily="18" charset="0"/>
                <a:cs typeface="Arial" pitchFamily="34" charset="0"/>
              </a:rPr>
              <a:t> </a:t>
            </a:r>
          </a:p>
          <a:p>
            <a:pPr lvl="1"/>
            <a:r>
              <a:rPr lang="en-US" sz="2667" dirty="0">
                <a:latin typeface="Bell MT" pitchFamily="18" charset="0"/>
                <a:cs typeface="Arial" pitchFamily="34" charset="0"/>
              </a:rPr>
              <a:t>Refers to the behavioral part of attitude. If we have a positive attitude for a particular object, it is likely to be translated into a particular type of behavior, such as buying or procuring that object. </a:t>
            </a:r>
          </a:p>
        </p:txBody>
      </p:sp>
    </p:spTree>
    <p:extLst>
      <p:ext uri="{BB962C8B-B14F-4D97-AF65-F5344CB8AC3E}">
        <p14:creationId xmlns:p14="http://schemas.microsoft.com/office/powerpoint/2010/main" val="9744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2490533" y="2308633"/>
            <a:ext cx="7210800" cy="2240800"/>
          </a:xfrm>
          <a:prstGeom prst="rect">
            <a:avLst/>
          </a:prstGeom>
        </p:spPr>
        <p:txBody>
          <a:bodyPr spcFirstLastPara="1" vert="horz" wrap="square" lIns="0" tIns="0" rIns="0" bIns="0" rtlCol="0" anchor="ctr" anchorCtr="0">
            <a:noAutofit/>
          </a:bodyPr>
          <a:lstStyle/>
          <a:p>
            <a:r>
              <a:rPr lang="en-US" dirty="0"/>
              <a:t>Social Psychology</a:t>
            </a:r>
            <a:br>
              <a:rPr lang="en-US" dirty="0"/>
            </a:br>
            <a:r>
              <a:rPr lang="en-US" sz="4267" dirty="0" err="1"/>
              <a:t>Numera</a:t>
            </a:r>
            <a:r>
              <a:rPr lang="en-US" sz="4267" dirty="0"/>
              <a:t> Younus</a:t>
            </a:r>
            <a:endParaRPr dirty="0"/>
          </a:p>
        </p:txBody>
      </p:sp>
    </p:spTree>
    <p:extLst>
      <p:ext uri="{BB962C8B-B14F-4D97-AF65-F5344CB8AC3E}">
        <p14:creationId xmlns:p14="http://schemas.microsoft.com/office/powerpoint/2010/main" val="179965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5"/>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solidFill>
                  <a:schemeClr val="lt2"/>
                </a:solidFill>
              </a:rPr>
              <a:pPr/>
              <a:t>3</a:t>
            </a:fld>
            <a:endParaRPr>
              <a:solidFill>
                <a:schemeClr val="lt2"/>
              </a:solidFill>
            </a:endParaRPr>
          </a:p>
        </p:txBody>
      </p:sp>
      <p:sp>
        <p:nvSpPr>
          <p:cNvPr id="393" name="Google Shape;393;p35"/>
          <p:cNvSpPr txBox="1">
            <a:spLocks noGrp="1"/>
          </p:cNvSpPr>
          <p:nvPr>
            <p:ph type="body" idx="4294967295"/>
          </p:nvPr>
        </p:nvSpPr>
        <p:spPr>
          <a:xfrm>
            <a:off x="1445200" y="931000"/>
            <a:ext cx="9146600" cy="4995600"/>
          </a:xfrm>
          <a:prstGeom prst="rect">
            <a:avLst/>
          </a:prstGeom>
        </p:spPr>
        <p:txBody>
          <a:bodyPr spcFirstLastPara="1" vert="horz" wrap="square" lIns="0" tIns="0" rIns="0" bIns="0" rtlCol="0" anchor="ctr" anchorCtr="0">
            <a:noAutofit/>
          </a:bodyPr>
          <a:lstStyle/>
          <a:p>
            <a:pPr marL="0" indent="0">
              <a:spcBef>
                <a:spcPts val="0"/>
              </a:spcBef>
              <a:buNone/>
            </a:pPr>
            <a:r>
              <a:rPr lang="en-US" sz="4267" b="1" dirty="0">
                <a:solidFill>
                  <a:schemeClr val="accent1"/>
                </a:solidFill>
                <a:latin typeface="Amatic SC"/>
                <a:ea typeface="Amatic SC"/>
                <a:cs typeface="Amatic SC"/>
                <a:sym typeface="Amatic SC"/>
              </a:rPr>
              <a:t>OBJECTIVES</a:t>
            </a:r>
            <a:endParaRPr sz="4267" b="1" dirty="0">
              <a:solidFill>
                <a:schemeClr val="accent1"/>
              </a:solidFill>
              <a:latin typeface="Amatic SC"/>
              <a:ea typeface="Amatic SC"/>
              <a:cs typeface="Amatic SC"/>
              <a:sym typeface="Amatic SC"/>
            </a:endParaRPr>
          </a:p>
          <a:p>
            <a:pPr marL="457189" indent="-457189">
              <a:spcBef>
                <a:spcPts val="1333"/>
              </a:spcBef>
              <a:spcAft>
                <a:spcPts val="1333"/>
              </a:spcAft>
            </a:pPr>
            <a:r>
              <a:rPr lang="en-US" sz="2400" dirty="0">
                <a:solidFill>
                  <a:schemeClr val="lt1"/>
                </a:solidFill>
                <a:latin typeface="Bell MT" panose="02020503060305020303" pitchFamily="18" charset="0"/>
              </a:rPr>
              <a:t>Explain social cognition.</a:t>
            </a:r>
          </a:p>
          <a:p>
            <a:pPr marL="457189" indent="-457189">
              <a:spcBef>
                <a:spcPts val="1333"/>
              </a:spcBef>
              <a:spcAft>
                <a:spcPts val="1333"/>
              </a:spcAft>
            </a:pPr>
            <a:r>
              <a:rPr lang="en-US" sz="2400" dirty="0">
                <a:solidFill>
                  <a:schemeClr val="lt1"/>
                </a:solidFill>
                <a:latin typeface="Bell MT" panose="02020503060305020303" pitchFamily="18" charset="0"/>
              </a:rPr>
              <a:t>How attitudes are formed.</a:t>
            </a:r>
          </a:p>
          <a:p>
            <a:pPr marL="457189" indent="-457189">
              <a:spcBef>
                <a:spcPts val="1333"/>
              </a:spcBef>
              <a:spcAft>
                <a:spcPts val="1333"/>
              </a:spcAft>
            </a:pPr>
            <a:r>
              <a:rPr lang="en-US" sz="2400" dirty="0">
                <a:solidFill>
                  <a:schemeClr val="lt1"/>
                </a:solidFill>
                <a:latin typeface="Bell MT" panose="02020503060305020303" pitchFamily="18" charset="0"/>
              </a:rPr>
              <a:t>Discuss the prejudice &amp; discrimination and how it can be reduced.</a:t>
            </a:r>
          </a:p>
          <a:p>
            <a:pPr marL="457189" indent="-457189">
              <a:spcBef>
                <a:spcPts val="1333"/>
              </a:spcBef>
              <a:spcAft>
                <a:spcPts val="1333"/>
              </a:spcAft>
            </a:pPr>
            <a:r>
              <a:rPr lang="en-US" sz="2400" dirty="0">
                <a:solidFill>
                  <a:schemeClr val="lt1"/>
                </a:solidFill>
                <a:latin typeface="Bell MT" panose="02020503060305020303" pitchFamily="18" charset="0"/>
              </a:rPr>
              <a:t>Discuss social influence and group behavior</a:t>
            </a:r>
            <a:r>
              <a:rPr lang="en-US" dirty="0">
                <a:solidFill>
                  <a:schemeClr val="lt1"/>
                </a:solidFill>
              </a:rPr>
              <a:t>.</a:t>
            </a:r>
          </a:p>
        </p:txBody>
      </p:sp>
    </p:spTree>
    <p:extLst>
      <p:ext uri="{BB962C8B-B14F-4D97-AF65-F5344CB8AC3E}">
        <p14:creationId xmlns:p14="http://schemas.microsoft.com/office/powerpoint/2010/main" val="413467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Autofit/>
          </a:bodyPr>
          <a:lstStyle/>
          <a:p>
            <a:r>
              <a:rPr lang="en-US" sz="2800" dirty="0"/>
              <a:t>Social Psychology is the study of how </a:t>
            </a:r>
            <a:r>
              <a:rPr lang="en-US" sz="2800" dirty="0">
                <a:solidFill>
                  <a:schemeClr val="accent6"/>
                </a:solidFill>
              </a:rPr>
              <a:t>individuals influence </a:t>
            </a:r>
            <a:r>
              <a:rPr lang="en-US" sz="2800" dirty="0"/>
              <a:t>and are </a:t>
            </a:r>
            <a:r>
              <a:rPr lang="en-US" sz="2800" dirty="0">
                <a:solidFill>
                  <a:schemeClr val="accent6"/>
                </a:solidFill>
              </a:rPr>
              <a:t>influenced </a:t>
            </a:r>
            <a:r>
              <a:rPr lang="en-US" sz="2800" dirty="0"/>
              <a:t>by the thoughts, feelings, and behaviors of </a:t>
            </a:r>
            <a:r>
              <a:rPr lang="en-US" sz="2800" dirty="0">
                <a:solidFill>
                  <a:schemeClr val="accent6"/>
                </a:solidFill>
              </a:rPr>
              <a:t>others</a:t>
            </a:r>
            <a:r>
              <a:rPr lang="en-US" sz="2800" dirty="0"/>
              <a:t>.</a:t>
            </a:r>
          </a:p>
        </p:txBody>
      </p:sp>
    </p:spTree>
    <p:extLst>
      <p:ext uri="{BB962C8B-B14F-4D97-AF65-F5344CB8AC3E}">
        <p14:creationId xmlns:p14="http://schemas.microsoft.com/office/powerpoint/2010/main" val="337812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Cognition</a:t>
            </a:r>
          </a:p>
        </p:txBody>
      </p:sp>
    </p:spTree>
    <p:extLst>
      <p:ext uri="{BB962C8B-B14F-4D97-AF65-F5344CB8AC3E}">
        <p14:creationId xmlns:p14="http://schemas.microsoft.com/office/powerpoint/2010/main" val="207297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Social Cognition?</a:t>
            </a:r>
          </a:p>
        </p:txBody>
      </p:sp>
      <p:sp>
        <p:nvSpPr>
          <p:cNvPr id="5" name="Content Placeholder 4"/>
          <p:cNvSpPr>
            <a:spLocks noGrp="1"/>
          </p:cNvSpPr>
          <p:nvPr>
            <p:ph idx="1"/>
          </p:nvPr>
        </p:nvSpPr>
        <p:spPr>
          <a:xfrm>
            <a:off x="1319213" y="1676400"/>
            <a:ext cx="9553575" cy="5181600"/>
          </a:xfrm>
        </p:spPr>
        <p:txBody>
          <a:bodyPr>
            <a:normAutofit/>
          </a:bodyPr>
          <a:lstStyle/>
          <a:p>
            <a:pPr>
              <a:lnSpc>
                <a:spcPct val="120000"/>
              </a:lnSpc>
            </a:pPr>
            <a:r>
              <a:rPr lang="en-US" sz="2400" dirty="0">
                <a:latin typeface="Bell MT" pitchFamily="18" charset="0"/>
              </a:rPr>
              <a:t>Social cognition refers to how we </a:t>
            </a:r>
            <a:r>
              <a:rPr lang="en-US" sz="2400" dirty="0">
                <a:solidFill>
                  <a:schemeClr val="accent6"/>
                </a:solidFill>
                <a:latin typeface="Bell MT" pitchFamily="18" charset="0"/>
              </a:rPr>
              <a:t>process, store</a:t>
            </a:r>
            <a:r>
              <a:rPr lang="en-US" sz="2400" dirty="0">
                <a:latin typeface="Bell MT" pitchFamily="18" charset="0"/>
              </a:rPr>
              <a:t>, and </a:t>
            </a:r>
            <a:r>
              <a:rPr lang="en-US" sz="2400" dirty="0">
                <a:solidFill>
                  <a:schemeClr val="accent6"/>
                </a:solidFill>
                <a:latin typeface="Bell MT" pitchFamily="18" charset="0"/>
              </a:rPr>
              <a:t>use information </a:t>
            </a:r>
            <a:r>
              <a:rPr lang="en-US" sz="2400" dirty="0">
                <a:latin typeface="Bell MT" pitchFamily="18" charset="0"/>
              </a:rPr>
              <a:t>about other </a:t>
            </a:r>
            <a:r>
              <a:rPr lang="en-US" sz="2400" dirty="0">
                <a:solidFill>
                  <a:schemeClr val="accent6"/>
                </a:solidFill>
                <a:latin typeface="Bell MT" pitchFamily="18" charset="0"/>
              </a:rPr>
              <a:t>people</a:t>
            </a:r>
            <a:r>
              <a:rPr lang="en-US" sz="2400" dirty="0">
                <a:latin typeface="Bell MT" pitchFamily="18" charset="0"/>
              </a:rPr>
              <a:t>. </a:t>
            </a:r>
          </a:p>
          <a:p>
            <a:pPr>
              <a:lnSpc>
                <a:spcPct val="120000"/>
              </a:lnSpc>
            </a:pPr>
            <a:r>
              <a:rPr lang="en-US" sz="2400" dirty="0">
                <a:latin typeface="Bell MT" pitchFamily="18" charset="0"/>
              </a:rPr>
              <a:t>In other words, it focuses on </a:t>
            </a:r>
            <a:r>
              <a:rPr lang="en-US" sz="2400" dirty="0">
                <a:solidFill>
                  <a:schemeClr val="accent6"/>
                </a:solidFill>
                <a:latin typeface="Bell MT" pitchFamily="18" charset="0"/>
              </a:rPr>
              <a:t>understanding</a:t>
            </a:r>
            <a:r>
              <a:rPr lang="en-US" sz="2400" dirty="0">
                <a:latin typeface="Bell MT" pitchFamily="18" charset="0"/>
              </a:rPr>
              <a:t> how we </a:t>
            </a:r>
            <a:r>
              <a:rPr lang="en-US" sz="2400" dirty="0">
                <a:solidFill>
                  <a:schemeClr val="accent6"/>
                </a:solidFill>
                <a:latin typeface="Bell MT" pitchFamily="18" charset="0"/>
              </a:rPr>
              <a:t>think</a:t>
            </a:r>
            <a:r>
              <a:rPr lang="en-US" sz="2400" dirty="0">
                <a:latin typeface="Bell MT" pitchFamily="18" charset="0"/>
              </a:rPr>
              <a:t> about others and how that in turn influences our </a:t>
            </a:r>
            <a:r>
              <a:rPr lang="en-US" sz="2400" dirty="0">
                <a:solidFill>
                  <a:schemeClr val="accent6"/>
                </a:solidFill>
                <a:latin typeface="Bell MT" pitchFamily="18" charset="0"/>
              </a:rPr>
              <a:t>behavior</a:t>
            </a:r>
            <a:r>
              <a:rPr lang="en-US" sz="2400" dirty="0">
                <a:latin typeface="Bell MT" pitchFamily="18" charset="0"/>
              </a:rPr>
              <a:t>, </a:t>
            </a:r>
            <a:r>
              <a:rPr lang="en-US" sz="2400" dirty="0">
                <a:solidFill>
                  <a:schemeClr val="accent6"/>
                </a:solidFill>
                <a:latin typeface="Bell MT" pitchFamily="18" charset="0"/>
              </a:rPr>
              <a:t>feelings</a:t>
            </a:r>
            <a:r>
              <a:rPr lang="en-US" sz="2400" dirty="0">
                <a:latin typeface="Bell MT" pitchFamily="18" charset="0"/>
              </a:rPr>
              <a:t>, and </a:t>
            </a:r>
            <a:r>
              <a:rPr lang="en-US" sz="2400" dirty="0">
                <a:solidFill>
                  <a:schemeClr val="accent6"/>
                </a:solidFill>
                <a:latin typeface="Bell MT" pitchFamily="18" charset="0"/>
              </a:rPr>
              <a:t>social</a:t>
            </a:r>
            <a:r>
              <a:rPr lang="en-US" sz="2400" dirty="0">
                <a:latin typeface="Bell MT" pitchFamily="18" charset="0"/>
              </a:rPr>
              <a:t> </a:t>
            </a:r>
            <a:r>
              <a:rPr lang="en-US" sz="2400" dirty="0">
                <a:solidFill>
                  <a:schemeClr val="accent6"/>
                </a:solidFill>
                <a:latin typeface="Bell MT" pitchFamily="18" charset="0"/>
              </a:rPr>
              <a:t>interactions</a:t>
            </a:r>
            <a:r>
              <a:rPr lang="en-US" sz="2400" dirty="0">
                <a:latin typeface="Bell MT" pitchFamily="18" charset="0"/>
              </a:rPr>
              <a:t>.</a:t>
            </a:r>
          </a:p>
          <a:p>
            <a:pPr>
              <a:lnSpc>
                <a:spcPct val="120000"/>
              </a:lnSpc>
            </a:pPr>
            <a:r>
              <a:rPr lang="en-US" sz="2400" dirty="0">
                <a:latin typeface="Bell MT" pitchFamily="18" charset="0"/>
              </a:rPr>
              <a:t>It focuses on the role that cognitive processes play in our social interactions. </a:t>
            </a:r>
          </a:p>
          <a:p>
            <a:pPr>
              <a:lnSpc>
                <a:spcPct val="120000"/>
              </a:lnSpc>
            </a:pPr>
            <a:r>
              <a:rPr lang="en-US" sz="2400" dirty="0">
                <a:latin typeface="Bell MT" pitchFamily="18" charset="0"/>
              </a:rPr>
              <a:t>The way we think about others plays a major role in how we think, feel, and interact with the world around us.</a:t>
            </a:r>
          </a:p>
        </p:txBody>
      </p:sp>
    </p:spTree>
    <p:extLst>
      <p:ext uri="{BB962C8B-B14F-4D97-AF65-F5344CB8AC3E}">
        <p14:creationId xmlns:p14="http://schemas.microsoft.com/office/powerpoint/2010/main" val="351196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a:xfrm>
            <a:off x="952501" y="1600200"/>
            <a:ext cx="9734551" cy="4876800"/>
          </a:xfrm>
        </p:spPr>
        <p:txBody>
          <a:bodyPr>
            <a:normAutofit/>
          </a:bodyPr>
          <a:lstStyle/>
          <a:p>
            <a:r>
              <a:rPr lang="en-US" sz="2400" dirty="0">
                <a:latin typeface="Bell MT" pitchFamily="18" charset="0"/>
              </a:rPr>
              <a:t>Imagine that you are getting ready to go on an interview. Not only do you worry about the impression and signals that you are sending to the other person, you are also concerned with interpreting the signals given by the other individual. How do you form an impression of this person? What meaning do you read into the other person's behavior?</a:t>
            </a:r>
          </a:p>
          <a:p>
            <a:r>
              <a:rPr lang="en-US" sz="2400" dirty="0">
                <a:latin typeface="Bell MT" pitchFamily="18" charset="0"/>
              </a:rPr>
              <a:t>This is just one example of how social cognition influences a single social interaction</a:t>
            </a:r>
          </a:p>
        </p:txBody>
      </p:sp>
    </p:spTree>
    <p:extLst>
      <p:ext uri="{BB962C8B-B14F-4D97-AF65-F5344CB8AC3E}">
        <p14:creationId xmlns:p14="http://schemas.microsoft.com/office/powerpoint/2010/main" val="254137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World</a:t>
            </a:r>
          </a:p>
        </p:txBody>
      </p:sp>
      <p:sp>
        <p:nvSpPr>
          <p:cNvPr id="3" name="Content Placeholder 2"/>
          <p:cNvSpPr>
            <a:spLocks noGrp="1"/>
          </p:cNvSpPr>
          <p:nvPr>
            <p:ph idx="1"/>
          </p:nvPr>
        </p:nvSpPr>
        <p:spPr/>
        <p:txBody>
          <a:bodyPr>
            <a:normAutofit/>
          </a:bodyPr>
          <a:lstStyle/>
          <a:p>
            <a:r>
              <a:rPr lang="en-US" sz="2667" dirty="0">
                <a:latin typeface="Bell MT" pitchFamily="18" charset="0"/>
              </a:rPr>
              <a:t>We assess the world using non-verbal communication</a:t>
            </a:r>
          </a:p>
          <a:p>
            <a:pPr lvl="1"/>
            <a:r>
              <a:rPr lang="en-US" dirty="0">
                <a:latin typeface="Bell MT" pitchFamily="18" charset="0"/>
              </a:rPr>
              <a:t>Facial Expressions</a:t>
            </a:r>
          </a:p>
          <a:p>
            <a:pPr lvl="1"/>
            <a:r>
              <a:rPr lang="en-US" dirty="0">
                <a:latin typeface="Bell MT" pitchFamily="18" charset="0"/>
              </a:rPr>
              <a:t>Body Language</a:t>
            </a:r>
          </a:p>
          <a:p>
            <a:pPr lvl="1"/>
            <a:r>
              <a:rPr lang="en-US" dirty="0">
                <a:latin typeface="Bell MT" pitchFamily="18" charset="0"/>
              </a:rPr>
              <a:t>Eye Contact</a:t>
            </a:r>
          </a:p>
        </p:txBody>
      </p:sp>
    </p:spTree>
    <p:extLst>
      <p:ext uri="{BB962C8B-B14F-4D97-AF65-F5344CB8AC3E}">
        <p14:creationId xmlns:p14="http://schemas.microsoft.com/office/powerpoint/2010/main" val="149074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defRPr/>
            </a:pPr>
            <a:r>
              <a:rPr lang="en-US" dirty="0"/>
              <a:t>Social Cognition</a:t>
            </a:r>
          </a:p>
        </p:txBody>
      </p:sp>
      <p:sp>
        <p:nvSpPr>
          <p:cNvPr id="11266" name="Content Placeholder 1"/>
          <p:cNvSpPr>
            <a:spLocks noGrp="1"/>
          </p:cNvSpPr>
          <p:nvPr>
            <p:ph idx="1"/>
          </p:nvPr>
        </p:nvSpPr>
        <p:spPr>
          <a:xfrm>
            <a:off x="1177833" y="2008467"/>
            <a:ext cx="8974800" cy="3787200"/>
          </a:xfrm>
        </p:spPr>
        <p:txBody>
          <a:bodyPr>
            <a:normAutofit/>
          </a:bodyPr>
          <a:lstStyle/>
          <a:p>
            <a:pPr eaLnBrk="1" hangingPunct="1"/>
            <a:r>
              <a:rPr lang="en-US" sz="2667" dirty="0">
                <a:latin typeface="Bell MT" pitchFamily="18" charset="0"/>
              </a:rPr>
              <a:t>Research on social cognition suggests that our thinking about other persons and social situations is subject to many sources of error.</a:t>
            </a:r>
          </a:p>
          <a:p>
            <a:pPr eaLnBrk="1" hangingPunct="1"/>
            <a:r>
              <a:rPr lang="en-US" sz="2667" dirty="0">
                <a:latin typeface="Bell MT" pitchFamily="18" charset="0"/>
              </a:rPr>
              <a:t>One source of such effect is </a:t>
            </a:r>
            <a:r>
              <a:rPr lang="en-US" sz="2667" dirty="0">
                <a:solidFill>
                  <a:schemeClr val="accent6"/>
                </a:solidFill>
                <a:latin typeface="Bell MT" pitchFamily="18" charset="0"/>
              </a:rPr>
              <a:t>s</a:t>
            </a:r>
            <a:r>
              <a:rPr lang="en-US" sz="2667" b="1" dirty="0">
                <a:solidFill>
                  <a:schemeClr val="accent6"/>
                </a:solidFill>
                <a:latin typeface="Bell MT" pitchFamily="18" charset="0"/>
              </a:rPr>
              <a:t>chemas</a:t>
            </a:r>
          </a:p>
          <a:p>
            <a:pPr lvl="1"/>
            <a:r>
              <a:rPr lang="en-US" dirty="0">
                <a:solidFill>
                  <a:schemeClr val="accent6"/>
                </a:solidFill>
                <a:latin typeface="Bell MT" pitchFamily="18" charset="0"/>
              </a:rPr>
              <a:t>mental frameworks </a:t>
            </a:r>
            <a:r>
              <a:rPr lang="en-US" dirty="0">
                <a:latin typeface="Bell MT" pitchFamily="18" charset="0"/>
              </a:rPr>
              <a:t>centering around a specific </a:t>
            </a:r>
            <a:r>
              <a:rPr lang="en-US" dirty="0">
                <a:solidFill>
                  <a:schemeClr val="accent6"/>
                </a:solidFill>
                <a:latin typeface="Bell MT" pitchFamily="18" charset="0"/>
              </a:rPr>
              <a:t>theme</a:t>
            </a:r>
            <a:r>
              <a:rPr lang="en-US" dirty="0">
                <a:latin typeface="Bell MT" pitchFamily="18" charset="0"/>
              </a:rPr>
              <a:t> that help us to organize social information. </a:t>
            </a:r>
          </a:p>
        </p:txBody>
      </p:sp>
    </p:spTree>
    <p:extLst>
      <p:ext uri="{BB962C8B-B14F-4D97-AF65-F5344CB8AC3E}">
        <p14:creationId xmlns:p14="http://schemas.microsoft.com/office/powerpoint/2010/main" val="63472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Widescreen</PresentationFormat>
  <Paragraphs>54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Amatic SC</vt:lpstr>
      <vt:lpstr>Arial</vt:lpstr>
      <vt:lpstr>Bell MT</vt:lpstr>
      <vt:lpstr>Calibri</vt:lpstr>
      <vt:lpstr>Calibri Light</vt:lpstr>
      <vt:lpstr>Nunito SemiBold</vt:lpstr>
      <vt:lpstr>Office Theme</vt:lpstr>
      <vt:lpstr>PowerPoint Presentation</vt:lpstr>
      <vt:lpstr>Social Psychology Numera Younus</vt:lpstr>
      <vt:lpstr>PowerPoint Presentation</vt:lpstr>
      <vt:lpstr>PowerPoint Presentation</vt:lpstr>
      <vt:lpstr>Social Cognition</vt:lpstr>
      <vt:lpstr>What is Social Cognition?</vt:lpstr>
      <vt:lpstr>Example </vt:lpstr>
      <vt:lpstr>Assessing the World</vt:lpstr>
      <vt:lpstr>Social Cognition</vt:lpstr>
      <vt:lpstr>Schemas</vt:lpstr>
      <vt:lpstr>Heuristics: Mental Shortcuts in Social Cognition</vt:lpstr>
      <vt:lpstr>Heuristics: Mental Shortcuts in Social Cognition</vt:lpstr>
      <vt:lpstr>Heuristics: Mental Shortcuts in Social Cognition</vt:lpstr>
      <vt:lpstr>Attitude</vt:lpstr>
      <vt:lpstr>Basic Components of Attitudes</vt:lpstr>
      <vt:lpstr>Basic Components of Attitudes</vt:lpstr>
      <vt:lpstr>Basic Components of Attitudes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cp:revision>
  <dcterms:created xsi:type="dcterms:W3CDTF">2023-12-21T17:09:33Z</dcterms:created>
  <dcterms:modified xsi:type="dcterms:W3CDTF">2023-12-21T17:10:07Z</dcterms:modified>
</cp:coreProperties>
</file>