
<file path=[Content_Types].xml><?xml version="1.0" encoding="utf-8"?>
<Types xmlns="http://schemas.openxmlformats.org/package/2006/content-types">
  <Default Extension="png" ContentType="image/png"/>
  <Default Extension="jpeg" ContentType="image/jpeg"/>
  <Default Extension="emf" ContentType="image/x-emf"/>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8" r:id="rId2"/>
    <p:sldId id="287" r:id="rId3"/>
    <p:sldId id="257" r:id="rId4"/>
    <p:sldId id="259" r:id="rId5"/>
    <p:sldId id="260" r:id="rId6"/>
    <p:sldId id="285" r:id="rId7"/>
    <p:sldId id="288" r:id="rId8"/>
    <p:sldId id="289" r:id="rId9"/>
    <p:sldId id="290" r:id="rId10"/>
    <p:sldId id="291" r:id="rId11"/>
    <p:sldId id="261" r:id="rId12"/>
    <p:sldId id="262" r:id="rId13"/>
    <p:sldId id="263" r:id="rId14"/>
    <p:sldId id="264" r:id="rId15"/>
    <p:sldId id="286" r:id="rId16"/>
    <p:sldId id="265" r:id="rId17"/>
    <p:sldId id="266" r:id="rId18"/>
    <p:sldId id="268" r:id="rId19"/>
    <p:sldId id="269" r:id="rId20"/>
    <p:sldId id="270" r:id="rId21"/>
    <p:sldId id="283" r:id="rId22"/>
    <p:sldId id="271" r:id="rId23"/>
    <p:sldId id="272" r:id="rId24"/>
    <p:sldId id="273" r:id="rId25"/>
    <p:sldId id="274" r:id="rId26"/>
    <p:sldId id="275" r:id="rId27"/>
    <p:sldId id="276" r:id="rId28"/>
    <p:sldId id="277" r:id="rId29"/>
    <p:sldId id="278" r:id="rId30"/>
    <p:sldId id="292" r:id="rId31"/>
    <p:sldId id="293" r:id="rId32"/>
    <p:sldId id="294" r:id="rId33"/>
    <p:sldId id="279" r:id="rId34"/>
    <p:sldId id="295" r:id="rId35"/>
    <p:sldId id="280" r:id="rId36"/>
    <p:sldId id="297" r:id="rId37"/>
    <p:sldId id="296" r:id="rId38"/>
    <p:sldId id="298" r:id="rId39"/>
    <p:sldId id="299" r:id="rId40"/>
    <p:sldId id="300" r:id="rId41"/>
    <p:sldId id="301" r:id="rId42"/>
    <p:sldId id="2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047" autoAdjust="0"/>
  </p:normalViewPr>
  <p:slideViewPr>
    <p:cSldViewPr snapToGrid="0">
      <p:cViewPr varScale="1">
        <p:scale>
          <a:sx n="62" d="100"/>
          <a:sy n="62" d="100"/>
        </p:scale>
        <p:origin x="10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DCECB-D5EE-4156-B5CF-E35AB41DB57E}"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8CC43-0BF5-4C88-A7C3-616400470757}" type="slidenum">
              <a:rPr lang="en-US" smtClean="0"/>
              <a:t>‹#›</a:t>
            </a:fld>
            <a:endParaRPr lang="en-US"/>
          </a:p>
        </p:txBody>
      </p:sp>
    </p:spTree>
    <p:extLst>
      <p:ext uri="{BB962C8B-B14F-4D97-AF65-F5344CB8AC3E}">
        <p14:creationId xmlns:p14="http://schemas.microsoft.com/office/powerpoint/2010/main" val="397640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28CC43-0BF5-4C88-A7C3-616400470757}" type="slidenum">
              <a:rPr lang="en-US" smtClean="0"/>
              <a:t>41</a:t>
            </a:fld>
            <a:endParaRPr lang="en-US"/>
          </a:p>
        </p:txBody>
      </p:sp>
    </p:spTree>
    <p:extLst>
      <p:ext uri="{BB962C8B-B14F-4D97-AF65-F5344CB8AC3E}">
        <p14:creationId xmlns:p14="http://schemas.microsoft.com/office/powerpoint/2010/main" val="398521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8378" y="0"/>
            <a:ext cx="1220336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7315201" y="466726"/>
            <a:ext cx="4883151"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8973319" y="6442526"/>
            <a:ext cx="2743200" cy="365125"/>
          </a:xfrm>
        </p:spPr>
        <p:txBody>
          <a:bodyPr/>
          <a:lstStyle/>
          <a:p>
            <a:pPr>
              <a:defRPr/>
            </a:pPr>
            <a:endParaRPr lang="pl-PL"/>
          </a:p>
        </p:txBody>
      </p:sp>
      <p:sp>
        <p:nvSpPr>
          <p:cNvPr id="5" name="Footer Placeholder 4"/>
          <p:cNvSpPr>
            <a:spLocks noGrp="1"/>
          </p:cNvSpPr>
          <p:nvPr>
            <p:ph type="ftr" sz="quarter" idx="11"/>
          </p:nvPr>
        </p:nvSpPr>
        <p:spPr>
          <a:xfrm>
            <a:off x="4032211" y="6442526"/>
            <a:ext cx="4114800" cy="365125"/>
          </a:xfrm>
        </p:spPr>
        <p:txBody>
          <a:bodyPr/>
          <a:lstStyle>
            <a:lvl1pPr algn="ctr">
              <a:defRPr/>
            </a:lvl1pPr>
          </a:lstStyle>
          <a:p>
            <a:pPr>
              <a:defRPr/>
            </a:pPr>
            <a:endParaRPr lang="pl-PL"/>
          </a:p>
        </p:txBody>
      </p:sp>
      <p:sp>
        <p:nvSpPr>
          <p:cNvPr id="6" name="Slide Number Placeholder 5"/>
          <p:cNvSpPr>
            <a:spLocks noGrp="1"/>
          </p:cNvSpPr>
          <p:nvPr>
            <p:ph type="sldNum" sz="quarter" idx="12"/>
          </p:nvPr>
        </p:nvSpPr>
        <p:spPr>
          <a:xfrm>
            <a:off x="466432" y="6442526"/>
            <a:ext cx="2755379" cy="365125"/>
          </a:xfrm>
        </p:spPr>
        <p:txBody>
          <a:bodyPr anchor="ctr"/>
          <a:lstStyle>
            <a:lvl1pPr algn="l">
              <a:defRPr sz="900"/>
            </a:lvl1pPr>
          </a:lstStyle>
          <a:p>
            <a:fld id="{BE1EF4BC-7D31-49C9-A123-F2C710C7B67A}" type="slidenum">
              <a:rPr lang="pl-PL" altLang="en-US" smtClean="0"/>
              <a:pPr/>
              <a:t>‹#›</a:t>
            </a:fld>
            <a:endParaRPr lang="pl-PL" alt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7920753" y="1023869"/>
            <a:ext cx="379367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269764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pl-PL"/>
          </a:p>
        </p:txBody>
      </p:sp>
      <p:sp>
        <p:nvSpPr>
          <p:cNvPr id="5" name="Footer Placeholder 4"/>
          <p:cNvSpPr>
            <a:spLocks noGrp="1"/>
          </p:cNvSpPr>
          <p:nvPr>
            <p:ph type="ftr" sz="quarter" idx="11"/>
          </p:nvPr>
        </p:nvSpPr>
        <p:spPr/>
        <p:txBody>
          <a:bodyPr/>
          <a:lstStyle/>
          <a:p>
            <a:pPr>
              <a:defRPr/>
            </a:pPr>
            <a:endParaRPr lang="pl-PL"/>
          </a:p>
        </p:txBody>
      </p:sp>
      <p:sp>
        <p:nvSpPr>
          <p:cNvPr id="6" name="Slide Number Placeholder 5"/>
          <p:cNvSpPr>
            <a:spLocks noGrp="1"/>
          </p:cNvSpPr>
          <p:nvPr>
            <p:ph type="sldNum" sz="quarter" idx="12"/>
          </p:nvPr>
        </p:nvSpPr>
        <p:spPr/>
        <p:txBody>
          <a:bodyPr/>
          <a:lstStyle/>
          <a:p>
            <a:fld id="{0E75D797-65E0-4534-A21E-FAAAAF37DA12}" type="slidenum">
              <a:rPr lang="pl-PL" altLang="en-US" smtClean="0"/>
              <a:pPr/>
              <a:t>‹#›</a:t>
            </a:fld>
            <a:endParaRPr lang="pl-PL" altLang="en-US"/>
          </a:p>
        </p:txBody>
      </p:sp>
    </p:spTree>
    <p:extLst>
      <p:ext uri="{BB962C8B-B14F-4D97-AF65-F5344CB8AC3E}">
        <p14:creationId xmlns:p14="http://schemas.microsoft.com/office/powerpoint/2010/main" val="202759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323230" y="723330"/>
            <a:ext cx="4231253"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8765113" y="507037"/>
            <a:ext cx="2084832"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1" y="524373"/>
            <a:ext cx="544983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6" y="6296617"/>
            <a:ext cx="2505996" cy="365125"/>
          </a:xfrm>
        </p:spPr>
        <p:txBody>
          <a:bodyPr/>
          <a:lstStyle/>
          <a:p>
            <a:pPr>
              <a:defRPr/>
            </a:pPr>
            <a:endParaRPr lang="pl-PL"/>
          </a:p>
        </p:txBody>
      </p:sp>
      <p:sp>
        <p:nvSpPr>
          <p:cNvPr id="5" name="Footer Placeholder 4"/>
          <p:cNvSpPr>
            <a:spLocks noGrp="1"/>
          </p:cNvSpPr>
          <p:nvPr>
            <p:ph type="ftr" sz="quarter" idx="11"/>
          </p:nvPr>
        </p:nvSpPr>
        <p:spPr>
          <a:xfrm>
            <a:off x="2933701" y="6296617"/>
            <a:ext cx="5959577" cy="365125"/>
          </a:xfrm>
        </p:spPr>
        <p:txBody>
          <a:bodyPr/>
          <a:lstStyle/>
          <a:p>
            <a:pPr>
              <a:defRPr/>
            </a:pPr>
            <a:endParaRPr lang="pl-PL"/>
          </a:p>
        </p:txBody>
      </p:sp>
      <p:sp>
        <p:nvSpPr>
          <p:cNvPr id="6" name="Slide Number Placeholder 5"/>
          <p:cNvSpPr>
            <a:spLocks noGrp="1"/>
          </p:cNvSpPr>
          <p:nvPr>
            <p:ph type="sldNum" sz="quarter" idx="12"/>
          </p:nvPr>
        </p:nvSpPr>
        <p:spPr>
          <a:xfrm rot="5400000">
            <a:off x="8734644" y="2853202"/>
            <a:ext cx="5383267" cy="604269"/>
          </a:xfrm>
        </p:spPr>
        <p:txBody>
          <a:bodyPr/>
          <a:lstStyle>
            <a:lvl1pPr algn="l">
              <a:defRPr/>
            </a:lvl1pPr>
          </a:lstStyle>
          <a:p>
            <a:fld id="{2322402E-3149-4A0B-8B08-6EC194CA4F99}" type="slidenum">
              <a:rPr lang="pl-PL" altLang="en-US" smtClean="0"/>
              <a:pPr/>
              <a:t>‹#›</a:t>
            </a:fld>
            <a:endParaRPr lang="pl-PL" altLang="en-US"/>
          </a:p>
        </p:txBody>
      </p:sp>
      <p:cxnSp>
        <p:nvCxnSpPr>
          <p:cNvPr id="12" name="Straight Connector 11" title="Rule Line"/>
          <p:cNvCxnSpPr/>
          <p:nvPr/>
        </p:nvCxnSpPr>
        <p:spPr>
          <a:xfrm>
            <a:off x="8634987"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345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pl-PL"/>
          </a:p>
        </p:txBody>
      </p:sp>
      <p:sp>
        <p:nvSpPr>
          <p:cNvPr id="5" name="Footer Placeholder 4"/>
          <p:cNvSpPr>
            <a:spLocks noGrp="1"/>
          </p:cNvSpPr>
          <p:nvPr>
            <p:ph type="ftr" sz="quarter" idx="11"/>
          </p:nvPr>
        </p:nvSpPr>
        <p:spPr/>
        <p:txBody>
          <a:bodyPr/>
          <a:lstStyle/>
          <a:p>
            <a:pPr>
              <a:defRPr/>
            </a:pPr>
            <a:endParaRPr lang="pl-PL"/>
          </a:p>
        </p:txBody>
      </p:sp>
      <p:sp>
        <p:nvSpPr>
          <p:cNvPr id="6" name="Slide Number Placeholder 5"/>
          <p:cNvSpPr>
            <a:spLocks noGrp="1"/>
          </p:cNvSpPr>
          <p:nvPr>
            <p:ph type="sldNum" sz="quarter" idx="12"/>
          </p:nvPr>
        </p:nvSpPr>
        <p:spPr/>
        <p:txBody>
          <a:bodyPr/>
          <a:lstStyle/>
          <a:p>
            <a:fld id="{57376249-EB7A-4CA2-9914-73F244D863D8}" type="slidenum">
              <a:rPr lang="pl-PL" altLang="en-US" smtClean="0"/>
              <a:pPr/>
              <a:t>‹#›</a:t>
            </a:fld>
            <a:endParaRPr lang="pl-PL" altLang="en-US"/>
          </a:p>
        </p:txBody>
      </p:sp>
    </p:spTree>
    <p:extLst>
      <p:ext uri="{BB962C8B-B14F-4D97-AF65-F5344CB8AC3E}">
        <p14:creationId xmlns:p14="http://schemas.microsoft.com/office/powerpoint/2010/main" val="195059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12199155"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2451100" y="1262064"/>
            <a:ext cx="73152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pPr>
              <a:defRPr/>
            </a:pPr>
            <a:endParaRPr lang="pl-PL"/>
          </a:p>
        </p:txBody>
      </p:sp>
      <p:sp>
        <p:nvSpPr>
          <p:cNvPr id="5"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pPr>
              <a:defRPr/>
            </a:pPr>
            <a:endParaRPr lang="pl-PL"/>
          </a:p>
        </p:txBody>
      </p:sp>
      <p:sp>
        <p:nvSpPr>
          <p:cNvPr id="6" name="Slide Number Placeholder 5"/>
          <p:cNvSpPr>
            <a:spLocks noGrp="1"/>
          </p:cNvSpPr>
          <p:nvPr>
            <p:ph type="sldNum" sz="quarter" idx="12"/>
          </p:nvPr>
        </p:nvSpPr>
        <p:spPr>
          <a:xfrm>
            <a:off x="464077" y="6296732"/>
            <a:ext cx="2781543" cy="365125"/>
          </a:xfrm>
        </p:spPr>
        <p:txBody>
          <a:bodyPr anchor="ctr"/>
          <a:lstStyle>
            <a:lvl1pPr algn="l">
              <a:defRPr sz="900">
                <a:solidFill>
                  <a:schemeClr val="bg2"/>
                </a:solidFill>
              </a:defRPr>
            </a:lvl1pPr>
          </a:lstStyle>
          <a:p>
            <a:fld id="{A1258018-CF3D-4630-8270-2DED9D8612F0}" type="slidenum">
              <a:rPr lang="pl-PL" altLang="en-US" smtClean="0"/>
              <a:pPr/>
              <a:t>‹#›</a:t>
            </a:fld>
            <a:endParaRPr lang="pl-PL" altLang="en-US"/>
          </a:p>
        </p:txBody>
      </p:sp>
      <p:sp>
        <p:nvSpPr>
          <p:cNvPr id="2" name="Title 1"/>
          <p:cNvSpPr>
            <a:spLocks noGrp="1"/>
          </p:cNvSpPr>
          <p:nvPr>
            <p:ph type="title"/>
          </p:nvPr>
        </p:nvSpPr>
        <p:spPr>
          <a:xfrm>
            <a:off x="3162302" y="1830581"/>
            <a:ext cx="5859724"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4971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50145"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34607"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pl-PL"/>
          </a:p>
        </p:txBody>
      </p:sp>
      <p:sp>
        <p:nvSpPr>
          <p:cNvPr id="6" name="Footer Placeholder 5"/>
          <p:cNvSpPr>
            <a:spLocks noGrp="1"/>
          </p:cNvSpPr>
          <p:nvPr>
            <p:ph type="ftr" sz="quarter" idx="11"/>
          </p:nvPr>
        </p:nvSpPr>
        <p:spPr/>
        <p:txBody>
          <a:bodyPr/>
          <a:lstStyle/>
          <a:p>
            <a:pPr>
              <a:defRPr/>
            </a:pPr>
            <a:endParaRPr lang="pl-PL"/>
          </a:p>
        </p:txBody>
      </p:sp>
      <p:sp>
        <p:nvSpPr>
          <p:cNvPr id="7" name="Slide Number Placeholder 6"/>
          <p:cNvSpPr>
            <a:spLocks noGrp="1"/>
          </p:cNvSpPr>
          <p:nvPr>
            <p:ph type="sldNum" sz="quarter" idx="12"/>
          </p:nvPr>
        </p:nvSpPr>
        <p:spPr/>
        <p:txBody>
          <a:bodyPr/>
          <a:lstStyle/>
          <a:p>
            <a:fld id="{B8ECC8A6-9C0D-4852-AD95-36E8FB432C0A}" type="slidenum">
              <a:rPr lang="pl-PL" altLang="en-US" smtClean="0"/>
              <a:pPr/>
              <a:t>‹#›</a:t>
            </a:fld>
            <a:endParaRPr lang="pl-PL" altLang="en-US"/>
          </a:p>
        </p:txBody>
      </p:sp>
    </p:spTree>
    <p:extLst>
      <p:ext uri="{BB962C8B-B14F-4D97-AF65-F5344CB8AC3E}">
        <p14:creationId xmlns:p14="http://schemas.microsoft.com/office/powerpoint/2010/main" val="76248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701"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33701"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22415"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7522415"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pl-PL"/>
          </a:p>
        </p:txBody>
      </p:sp>
      <p:sp>
        <p:nvSpPr>
          <p:cNvPr id="8" name="Footer Placeholder 7"/>
          <p:cNvSpPr>
            <a:spLocks noGrp="1"/>
          </p:cNvSpPr>
          <p:nvPr>
            <p:ph type="ftr" sz="quarter" idx="11"/>
          </p:nvPr>
        </p:nvSpPr>
        <p:spPr/>
        <p:txBody>
          <a:bodyPr/>
          <a:lstStyle/>
          <a:p>
            <a:pPr>
              <a:defRPr/>
            </a:pPr>
            <a:endParaRPr lang="pl-PL"/>
          </a:p>
        </p:txBody>
      </p:sp>
      <p:sp>
        <p:nvSpPr>
          <p:cNvPr id="9" name="Slide Number Placeholder 8"/>
          <p:cNvSpPr>
            <a:spLocks noGrp="1"/>
          </p:cNvSpPr>
          <p:nvPr>
            <p:ph type="sldNum" sz="quarter" idx="12"/>
          </p:nvPr>
        </p:nvSpPr>
        <p:spPr/>
        <p:txBody>
          <a:bodyPr/>
          <a:lstStyle/>
          <a:p>
            <a:fld id="{08A78A60-ADF1-404E-991C-1E1279FB5036}" type="slidenum">
              <a:rPr lang="pl-PL" altLang="en-US" smtClean="0"/>
              <a:pPr/>
              <a:t>‹#›</a:t>
            </a:fld>
            <a:endParaRPr lang="pl-PL" altLang="en-US"/>
          </a:p>
        </p:txBody>
      </p:sp>
    </p:spTree>
    <p:extLst>
      <p:ext uri="{BB962C8B-B14F-4D97-AF65-F5344CB8AC3E}">
        <p14:creationId xmlns:p14="http://schemas.microsoft.com/office/powerpoint/2010/main" val="146047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pl-PL"/>
          </a:p>
        </p:txBody>
      </p:sp>
      <p:sp>
        <p:nvSpPr>
          <p:cNvPr id="4" name="Footer Placeholder 3"/>
          <p:cNvSpPr>
            <a:spLocks noGrp="1"/>
          </p:cNvSpPr>
          <p:nvPr>
            <p:ph type="ftr" sz="quarter" idx="11"/>
          </p:nvPr>
        </p:nvSpPr>
        <p:spPr/>
        <p:txBody>
          <a:bodyPr/>
          <a:lstStyle/>
          <a:p>
            <a:pPr>
              <a:defRPr/>
            </a:pPr>
            <a:endParaRPr lang="pl-PL"/>
          </a:p>
        </p:txBody>
      </p:sp>
      <p:sp>
        <p:nvSpPr>
          <p:cNvPr id="5" name="Slide Number Placeholder 4"/>
          <p:cNvSpPr>
            <a:spLocks noGrp="1"/>
          </p:cNvSpPr>
          <p:nvPr>
            <p:ph type="sldNum" sz="quarter" idx="12"/>
          </p:nvPr>
        </p:nvSpPr>
        <p:spPr/>
        <p:txBody>
          <a:bodyPr/>
          <a:lstStyle/>
          <a:p>
            <a:fld id="{C0D6A2F4-FEDF-4624-B2D8-684262A4E1F3}" type="slidenum">
              <a:rPr lang="pl-PL" altLang="en-US" smtClean="0"/>
              <a:pPr/>
              <a:t>‹#›</a:t>
            </a:fld>
            <a:endParaRPr lang="pl-PL" altLang="en-US"/>
          </a:p>
        </p:txBody>
      </p:sp>
    </p:spTree>
    <p:extLst>
      <p:ext uri="{BB962C8B-B14F-4D97-AF65-F5344CB8AC3E}">
        <p14:creationId xmlns:p14="http://schemas.microsoft.com/office/powerpoint/2010/main" val="86804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323230" y="723330"/>
            <a:ext cx="4231253"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pPr>
              <a:defRPr/>
            </a:pPr>
            <a:endParaRPr lang="pl-PL"/>
          </a:p>
        </p:txBody>
      </p:sp>
      <p:sp>
        <p:nvSpPr>
          <p:cNvPr id="3" name="Footer Placeholder 2"/>
          <p:cNvSpPr>
            <a:spLocks noGrp="1"/>
          </p:cNvSpPr>
          <p:nvPr>
            <p:ph type="ftr" sz="quarter" idx="11"/>
          </p:nvPr>
        </p:nvSpPr>
        <p:spPr/>
        <p:txBody>
          <a:bodyPr/>
          <a:lstStyle/>
          <a:p>
            <a:pPr>
              <a:defRPr/>
            </a:pPr>
            <a:endParaRPr lang="pl-PL"/>
          </a:p>
        </p:txBody>
      </p:sp>
      <p:sp>
        <p:nvSpPr>
          <p:cNvPr id="4" name="Slide Number Placeholder 3"/>
          <p:cNvSpPr>
            <a:spLocks noGrp="1"/>
          </p:cNvSpPr>
          <p:nvPr>
            <p:ph type="sldNum" sz="quarter" idx="12"/>
          </p:nvPr>
        </p:nvSpPr>
        <p:spPr/>
        <p:txBody>
          <a:bodyPr/>
          <a:lstStyle/>
          <a:p>
            <a:fld id="{9FDB9D06-2DC2-411B-930B-ECF16B3F6CFC}" type="slidenum">
              <a:rPr lang="pl-PL" altLang="en-US" smtClean="0"/>
              <a:pPr/>
              <a:t>‹#›</a:t>
            </a:fld>
            <a:endParaRPr lang="pl-PL" altLang="en-US"/>
          </a:p>
        </p:txBody>
      </p:sp>
    </p:spTree>
    <p:extLst>
      <p:ext uri="{BB962C8B-B14F-4D97-AF65-F5344CB8AC3E}">
        <p14:creationId xmlns:p14="http://schemas.microsoft.com/office/powerpoint/2010/main" val="3935899756"/>
      </p:ext>
    </p:extLst>
  </p:cSld>
  <p:clrMapOvr>
    <a:masterClrMapping/>
  </p:clrMapOvr>
  <p:extLst>
    <p:ext uri="{DCECCB84-F9BA-43D5-87BE-67443E8EF086}">
      <p15:sldGuideLst xmlns:p15="http://schemas.microsoft.com/office/powerpoint/2012/main">
        <p15:guide id="0" pos="4050">
          <p15:clr>
            <a:srgbClr val="FBAE40"/>
          </p15:clr>
        </p15:guide>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07"/>
            <a:ext cx="3227715"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487731" y="441414"/>
            <a:ext cx="759704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3440" y="3223805"/>
            <a:ext cx="3227715"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76556" y="6286502"/>
            <a:ext cx="3227715" cy="365125"/>
          </a:xfrm>
        </p:spPr>
        <p:txBody>
          <a:bodyPr/>
          <a:lstStyle>
            <a:lvl1pPr algn="l">
              <a:defRPr/>
            </a:lvl1pPr>
          </a:lstStyle>
          <a:p>
            <a:pPr>
              <a:defRPr/>
            </a:pPr>
            <a:endParaRPr lang="pl-PL"/>
          </a:p>
        </p:txBody>
      </p:sp>
      <p:sp>
        <p:nvSpPr>
          <p:cNvPr id="6" name="Footer Placeholder 5"/>
          <p:cNvSpPr>
            <a:spLocks noGrp="1"/>
          </p:cNvSpPr>
          <p:nvPr>
            <p:ph type="ftr" sz="quarter" idx="11"/>
          </p:nvPr>
        </p:nvSpPr>
        <p:spPr>
          <a:xfrm>
            <a:off x="487731" y="6286502"/>
            <a:ext cx="7597040" cy="365125"/>
          </a:xfrm>
        </p:spPr>
        <p:txBody>
          <a:bodyPr/>
          <a:lstStyle>
            <a:lvl1pPr algn="l">
              <a:defRPr/>
            </a:lvl1pPr>
          </a:lstStyle>
          <a:p>
            <a:pPr>
              <a:defRPr/>
            </a:pPr>
            <a:endParaRPr lang="pl-PL"/>
          </a:p>
        </p:txBody>
      </p:sp>
      <p:sp>
        <p:nvSpPr>
          <p:cNvPr id="7" name="Slide Number Placeholder 6"/>
          <p:cNvSpPr>
            <a:spLocks noGrp="1"/>
          </p:cNvSpPr>
          <p:nvPr>
            <p:ph type="sldNum" sz="quarter" idx="12"/>
          </p:nvPr>
        </p:nvSpPr>
        <p:spPr>
          <a:xfrm>
            <a:off x="8473440" y="373606"/>
            <a:ext cx="3227715" cy="816481"/>
          </a:xfrm>
        </p:spPr>
        <p:txBody>
          <a:bodyPr anchor="t"/>
          <a:lstStyle>
            <a:lvl1pPr algn="l">
              <a:defRPr sz="3800"/>
            </a:lvl1pPr>
          </a:lstStyle>
          <a:p>
            <a:fld id="{2DF8E7F0-5A99-4109-9939-30BCF7E28874}" type="slidenum">
              <a:rPr lang="pl-PL" altLang="en-US" smtClean="0"/>
              <a:pPr/>
              <a:t>‹#›</a:t>
            </a:fld>
            <a:endParaRPr lang="pl-PL" altLang="en-US"/>
          </a:p>
        </p:txBody>
      </p:sp>
    </p:spTree>
    <p:extLst>
      <p:ext uri="{BB962C8B-B14F-4D97-AF65-F5344CB8AC3E}">
        <p14:creationId xmlns:p14="http://schemas.microsoft.com/office/powerpoint/2010/main" val="2513000421"/>
      </p:ext>
    </p:extLst>
  </p:cSld>
  <p:clrMapOvr>
    <a:masterClrMapping/>
  </p:clrMapOvr>
  <p:extLst>
    <p:ext uri="{DCECCB84-F9BA-43D5-87BE-67443E8EF086}">
      <p15:sldGuideLst xmlns:p15="http://schemas.microsoft.com/office/powerpoint/2012/main">
        <p15:guide id="0" pos="4050">
          <p15:clr>
            <a:srgbClr val="FBAE40"/>
          </p15:clr>
        </p15:guide>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3440" y="1503910"/>
            <a:ext cx="323088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2"/>
            <a:ext cx="8102651"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73440" y="3223806"/>
            <a:ext cx="323088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66925" y="6296617"/>
            <a:ext cx="3237347" cy="365125"/>
          </a:xfrm>
        </p:spPr>
        <p:txBody>
          <a:bodyPr/>
          <a:lstStyle>
            <a:lvl1pPr algn="l">
              <a:defRPr/>
            </a:lvl1pPr>
          </a:lstStyle>
          <a:p>
            <a:pPr>
              <a:defRPr/>
            </a:pPr>
            <a:endParaRPr lang="pl-PL"/>
          </a:p>
        </p:txBody>
      </p:sp>
      <p:sp>
        <p:nvSpPr>
          <p:cNvPr id="6" name="Footer Placeholder 5"/>
          <p:cNvSpPr>
            <a:spLocks noGrp="1"/>
          </p:cNvSpPr>
          <p:nvPr>
            <p:ph type="ftr" sz="quarter" idx="11"/>
          </p:nvPr>
        </p:nvSpPr>
        <p:spPr>
          <a:xfrm>
            <a:off x="487731" y="6296617"/>
            <a:ext cx="7614920" cy="365125"/>
          </a:xfrm>
        </p:spPr>
        <p:txBody>
          <a:bodyPr/>
          <a:lstStyle>
            <a:lvl1pPr algn="l">
              <a:defRPr/>
            </a:lvl1pPr>
          </a:lstStyle>
          <a:p>
            <a:pPr>
              <a:defRPr/>
            </a:pPr>
            <a:endParaRPr lang="pl-PL"/>
          </a:p>
        </p:txBody>
      </p:sp>
      <p:sp>
        <p:nvSpPr>
          <p:cNvPr id="7" name="Slide Number Placeholder 6"/>
          <p:cNvSpPr>
            <a:spLocks noGrp="1"/>
          </p:cNvSpPr>
          <p:nvPr>
            <p:ph type="sldNum" sz="quarter" idx="12"/>
          </p:nvPr>
        </p:nvSpPr>
        <p:spPr>
          <a:xfrm>
            <a:off x="8473440" y="373607"/>
            <a:ext cx="3230880" cy="816482"/>
          </a:xfrm>
        </p:spPr>
        <p:txBody>
          <a:bodyPr anchor="t"/>
          <a:lstStyle>
            <a:lvl1pPr algn="l">
              <a:defRPr sz="3800"/>
            </a:lvl1pPr>
          </a:lstStyle>
          <a:p>
            <a:fld id="{38B7C875-937E-46F5-A056-908DC965A0B6}" type="slidenum">
              <a:rPr lang="pl-PL" altLang="en-US" smtClean="0"/>
              <a:pPr/>
              <a:t>‹#›</a:t>
            </a:fld>
            <a:endParaRPr lang="pl-PL" altLang="en-US"/>
          </a:p>
        </p:txBody>
      </p:sp>
    </p:spTree>
    <p:extLst>
      <p:ext uri="{BB962C8B-B14F-4D97-AF65-F5344CB8AC3E}">
        <p14:creationId xmlns:p14="http://schemas.microsoft.com/office/powerpoint/2010/main" val="100601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323230" y="723330"/>
            <a:ext cx="4231253"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pPr>
              <a:defRPr/>
            </a:pPr>
            <a:endParaRPr lang="pl-PL"/>
          </a:p>
        </p:txBody>
      </p:sp>
      <p:sp>
        <p:nvSpPr>
          <p:cNvPr id="5" name="Footer Placeholder 4"/>
          <p:cNvSpPr>
            <a:spLocks noGrp="1"/>
          </p:cNvSpPr>
          <p:nvPr>
            <p:ph type="ftr" sz="quarter" idx="3"/>
          </p:nvPr>
        </p:nvSpPr>
        <p:spPr>
          <a:xfrm>
            <a:off x="2933702" y="6296617"/>
            <a:ext cx="5667373"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pPr>
              <a:defRPr/>
            </a:pPr>
            <a:endParaRPr lang="pl-PL"/>
          </a:p>
        </p:txBody>
      </p:sp>
      <p:sp>
        <p:nvSpPr>
          <p:cNvPr id="6" name="Slide Number Placeholder 5"/>
          <p:cNvSpPr>
            <a:spLocks noGrp="1"/>
          </p:cNvSpPr>
          <p:nvPr>
            <p:ph type="sldNum" sz="quarter" idx="4"/>
          </p:nvPr>
        </p:nvSpPr>
        <p:spPr>
          <a:xfrm>
            <a:off x="381001" y="627886"/>
            <a:ext cx="1884348"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C6554135-A4EE-4DEF-ABCA-715D9958974B}" type="slidenum">
              <a:rPr lang="pl-PL" altLang="en-US" smtClean="0"/>
              <a:pPr/>
              <a:t>‹#›</a:t>
            </a:fld>
            <a:endParaRPr lang="pl-PL" altLang="en-US"/>
          </a:p>
        </p:txBody>
      </p:sp>
      <p:cxnSp>
        <p:nvCxnSpPr>
          <p:cNvPr id="9" name="Straight Connector 8"/>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057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1386">
          <p15:clr>
            <a:srgbClr val="F26B43"/>
          </p15:clr>
        </p15:guide>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webp"/><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web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43D565A2-D408-49E1-BBF0-F6CCABDDFD0A}"/>
              </a:ext>
            </a:extLst>
          </p:cNvPr>
          <p:cNvSpPr>
            <a:spLocks noGrp="1"/>
          </p:cNvSpPr>
          <p:nvPr>
            <p:ph type="ctrTitle"/>
          </p:nvPr>
        </p:nvSpPr>
        <p:spPr/>
        <p:txBody>
          <a:bodyPr>
            <a:normAutofit/>
          </a:bodyPr>
          <a:lstStyle/>
          <a:p>
            <a:r>
              <a:rPr lang="en-US" altLang="en-US" sz="4400" dirty="0"/>
              <a:t>Stress, Health &amp; Coping</a:t>
            </a:r>
          </a:p>
        </p:txBody>
      </p:sp>
      <p:sp>
        <p:nvSpPr>
          <p:cNvPr id="5123" name="Subtitle 2">
            <a:extLst>
              <a:ext uri="{FF2B5EF4-FFF2-40B4-BE49-F238E27FC236}">
                <a16:creationId xmlns:a16="http://schemas.microsoft.com/office/drawing/2014/main" xmlns="" id="{4043F8D1-C6A5-4FB2-A68E-A834DE57E73D}"/>
              </a:ext>
            </a:extLst>
          </p:cNvPr>
          <p:cNvSpPr>
            <a:spLocks noGrp="1"/>
          </p:cNvSpPr>
          <p:nvPr>
            <p:ph type="subTitle" idx="1"/>
          </p:nvPr>
        </p:nvSpPr>
        <p:spPr>
          <a:xfrm>
            <a:off x="7836392" y="4211216"/>
            <a:ext cx="1981200" cy="1752600"/>
          </a:xfrm>
        </p:spPr>
        <p:txBody>
          <a:bodyPr>
            <a:normAutofit/>
          </a:bodyPr>
          <a:lstStyle/>
          <a:p>
            <a:r>
              <a:rPr lang="en-US" altLang="en-US" sz="2000" dirty="0" err="1">
                <a:latin typeface="Times New Roman" panose="02020603050405020304" pitchFamily="18" charset="0"/>
                <a:cs typeface="Times New Roman" panose="02020603050405020304" pitchFamily="18" charset="0"/>
              </a:rPr>
              <a:t>Numera</a:t>
            </a:r>
            <a:r>
              <a:rPr lang="en-US" altLang="en-US" sz="2000">
                <a:latin typeface="Times New Roman" panose="02020603050405020304" pitchFamily="18" charset="0"/>
                <a:cs typeface="Times New Roman" panose="02020603050405020304" pitchFamily="18" charset="0"/>
              </a:rPr>
              <a:t> Younus</a:t>
            </a:r>
          </a:p>
          <a:p>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049BEF3-05F7-8597-4815-C167808E0827}"/>
              </a:ext>
            </a:extLst>
          </p:cNvPr>
          <p:cNvPicPr>
            <a:picLocks noGrp="1" noChangeAspect="1"/>
          </p:cNvPicPr>
          <p:nvPr>
            <p:ph idx="1"/>
          </p:nvPr>
        </p:nvPicPr>
        <p:blipFill>
          <a:blip r:embed="rId2"/>
          <a:stretch>
            <a:fillRect/>
          </a:stretch>
        </p:blipFill>
        <p:spPr>
          <a:xfrm>
            <a:off x="2325101" y="-16859"/>
            <a:ext cx="7541798" cy="6891718"/>
          </a:xfrm>
        </p:spPr>
      </p:pic>
    </p:spTree>
    <p:extLst>
      <p:ext uri="{BB962C8B-B14F-4D97-AF65-F5344CB8AC3E}">
        <p14:creationId xmlns:p14="http://schemas.microsoft.com/office/powerpoint/2010/main" val="401320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B114AE1F-827D-4621-9BC8-B85EF61B2942}"/>
              </a:ext>
            </a:extLst>
          </p:cNvPr>
          <p:cNvSpPr>
            <a:spLocks noGrp="1"/>
          </p:cNvSpPr>
          <p:nvPr>
            <p:ph type="title"/>
          </p:nvPr>
        </p:nvSpPr>
        <p:spPr>
          <a:xfrm>
            <a:off x="3629030" y="1371600"/>
            <a:ext cx="6673174" cy="757461"/>
          </a:xfrm>
        </p:spPr>
        <p:txBody>
          <a:bodyPr/>
          <a:lstStyle/>
          <a:p>
            <a:r>
              <a:rPr lang="en-US" altLang="en-US" dirty="0"/>
              <a:t>Causes of Stress</a:t>
            </a:r>
          </a:p>
        </p:txBody>
      </p:sp>
      <p:sp>
        <p:nvSpPr>
          <p:cNvPr id="9219" name="Content Placeholder 2">
            <a:extLst>
              <a:ext uri="{FF2B5EF4-FFF2-40B4-BE49-F238E27FC236}">
                <a16:creationId xmlns:a16="http://schemas.microsoft.com/office/drawing/2014/main" xmlns="" id="{520AA708-4C36-4A95-8C78-7636FC55B700}"/>
              </a:ext>
            </a:extLst>
          </p:cNvPr>
          <p:cNvSpPr>
            <a:spLocks noGrp="1"/>
          </p:cNvSpPr>
          <p:nvPr>
            <p:ph idx="1"/>
          </p:nvPr>
        </p:nvSpPr>
        <p:spPr>
          <a:xfrm>
            <a:off x="4876800" y="2286000"/>
            <a:ext cx="6629400" cy="4114800"/>
          </a:xfrm>
        </p:spPr>
        <p:txBody>
          <a:bodyPr/>
          <a:lstStyle/>
          <a:p>
            <a:r>
              <a:rPr lang="en-US" altLang="en-US" dirty="0">
                <a:solidFill>
                  <a:schemeClr val="tx1"/>
                </a:solidFill>
                <a:latin typeface="Times New Roman" panose="02020603050405020304" pitchFamily="18" charset="0"/>
                <a:cs typeface="Times New Roman" panose="02020603050405020304" pitchFamily="18" charset="0"/>
              </a:rPr>
              <a:t>Major life changes</a:t>
            </a:r>
          </a:p>
          <a:p>
            <a:r>
              <a:rPr lang="en-US" altLang="en-US" dirty="0">
                <a:solidFill>
                  <a:schemeClr val="tx1"/>
                </a:solidFill>
                <a:latin typeface="Times New Roman" panose="02020603050405020304" pitchFamily="18" charset="0"/>
                <a:cs typeface="Times New Roman" panose="02020603050405020304" pitchFamily="18" charset="0"/>
              </a:rPr>
              <a:t>Daily hassles</a:t>
            </a:r>
          </a:p>
          <a:p>
            <a:r>
              <a:rPr lang="en-US" altLang="en-US" dirty="0">
                <a:solidFill>
                  <a:schemeClr val="tx1"/>
                </a:solidFill>
                <a:latin typeface="Times New Roman" panose="02020603050405020304" pitchFamily="18" charset="0"/>
                <a:cs typeface="Times New Roman" panose="02020603050405020304" pitchFamily="18" charset="0"/>
              </a:rPr>
              <a:t>Academic stressors</a:t>
            </a:r>
          </a:p>
          <a:p>
            <a:r>
              <a:rPr lang="en-US" altLang="en-US" dirty="0">
                <a:solidFill>
                  <a:schemeClr val="tx1"/>
                </a:solidFill>
                <a:latin typeface="Times New Roman" panose="02020603050405020304" pitchFamily="18" charset="0"/>
                <a:cs typeface="Times New Roman" panose="02020603050405020304" pitchFamily="18" charset="0"/>
              </a:rPr>
              <a:t>Interpersonal stressors</a:t>
            </a:r>
          </a:p>
          <a:p>
            <a:r>
              <a:rPr lang="en-US" altLang="en-US" dirty="0">
                <a:solidFill>
                  <a:schemeClr val="tx1"/>
                </a:solidFill>
                <a:latin typeface="Times New Roman" panose="02020603050405020304" pitchFamily="18" charset="0"/>
                <a:cs typeface="Times New Roman" panose="02020603050405020304" pitchFamily="18" charset="0"/>
              </a:rPr>
              <a:t>Time-related pressures</a:t>
            </a:r>
          </a:p>
          <a:p>
            <a:r>
              <a:rPr lang="en-US" altLang="en-US" dirty="0">
                <a:solidFill>
                  <a:schemeClr val="tx1"/>
                </a:solidFill>
                <a:latin typeface="Times New Roman" panose="02020603050405020304" pitchFamily="18" charset="0"/>
                <a:cs typeface="Times New Roman" panose="02020603050405020304" pitchFamily="18" charset="0"/>
              </a:rPr>
              <a:t>Financial concerns</a:t>
            </a:r>
          </a:p>
          <a:p>
            <a:r>
              <a:rPr lang="en-US" altLang="en-US" dirty="0">
                <a:solidFill>
                  <a:schemeClr val="tx1"/>
                </a:solidFill>
                <a:latin typeface="Times New Roman" panose="02020603050405020304" pitchFamily="18" charset="0"/>
                <a:cs typeface="Times New Roman" panose="02020603050405020304" pitchFamily="18" charset="0"/>
              </a:rPr>
              <a:t>Job-related stressors</a:t>
            </a: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2F33C040-6142-4267-86A3-4589A6E61ED1}"/>
              </a:ext>
            </a:extLst>
          </p:cNvPr>
          <p:cNvSpPr>
            <a:spLocks noGrp="1"/>
          </p:cNvSpPr>
          <p:nvPr>
            <p:ph type="title"/>
          </p:nvPr>
        </p:nvSpPr>
        <p:spPr>
          <a:xfrm>
            <a:off x="3733800" y="1371600"/>
            <a:ext cx="5486400" cy="685800"/>
          </a:xfrm>
        </p:spPr>
        <p:txBody>
          <a:bodyPr/>
          <a:lstStyle/>
          <a:p>
            <a:r>
              <a:rPr lang="en-US" altLang="en-US" dirty="0"/>
              <a:t>Causes of Stress</a:t>
            </a:r>
          </a:p>
        </p:txBody>
      </p:sp>
      <p:sp>
        <p:nvSpPr>
          <p:cNvPr id="10243" name="Content Placeholder 2">
            <a:extLst>
              <a:ext uri="{FF2B5EF4-FFF2-40B4-BE49-F238E27FC236}">
                <a16:creationId xmlns:a16="http://schemas.microsoft.com/office/drawing/2014/main" xmlns="" id="{5D0B7453-EA4A-469B-8A81-B732ED86D54B}"/>
              </a:ext>
            </a:extLst>
          </p:cNvPr>
          <p:cNvSpPr>
            <a:spLocks noGrp="1"/>
          </p:cNvSpPr>
          <p:nvPr>
            <p:ph idx="1"/>
          </p:nvPr>
        </p:nvSpPr>
        <p:spPr>
          <a:xfrm>
            <a:off x="3166369" y="2232735"/>
            <a:ext cx="6858000" cy="3382963"/>
          </a:xfrm>
        </p:spPr>
        <p:txBody>
          <a:bodyPr>
            <a:normAutofit/>
          </a:bodyPr>
          <a:lstStyle/>
          <a:p>
            <a:pPr>
              <a:lnSpc>
                <a:spcPct val="100000"/>
              </a:lnSpc>
            </a:pPr>
            <a:r>
              <a:rPr lang="en-US" altLang="en-US" dirty="0">
                <a:solidFill>
                  <a:schemeClr val="tx1"/>
                </a:solidFill>
                <a:latin typeface="Times New Roman" panose="02020603050405020304" pitchFamily="18" charset="0"/>
                <a:cs typeface="Times New Roman" panose="02020603050405020304" pitchFamily="18" charset="0"/>
              </a:rPr>
              <a:t>Stressful Life Events</a:t>
            </a:r>
          </a:p>
          <a:p>
            <a:pPr lvl="1">
              <a:lnSpc>
                <a:spcPct val="100000"/>
              </a:lnSpc>
            </a:pPr>
            <a:r>
              <a:rPr lang="en-US" altLang="en-US" dirty="0">
                <a:solidFill>
                  <a:schemeClr val="tx1"/>
                </a:solidFill>
                <a:latin typeface="Times New Roman" panose="02020603050405020304" pitchFamily="18" charset="0"/>
                <a:cs typeface="Times New Roman" panose="02020603050405020304" pitchFamily="18" charset="0"/>
              </a:rPr>
              <a:t>Major life events create stress</a:t>
            </a:r>
          </a:p>
          <a:p>
            <a:pPr lvl="1">
              <a:lnSpc>
                <a:spcPct val="100000"/>
              </a:lnSpc>
            </a:pPr>
            <a:r>
              <a:rPr lang="en-US" altLang="en-US" dirty="0">
                <a:solidFill>
                  <a:schemeClr val="tx1"/>
                </a:solidFill>
                <a:latin typeface="Times New Roman" panose="02020603050405020304" pitchFamily="18" charset="0"/>
                <a:cs typeface="Times New Roman" panose="02020603050405020304" pitchFamily="18" charset="0"/>
              </a:rPr>
              <a:t>Some of the best work on SLE’s was reported by Homes &amp; Rahe (1967)</a:t>
            </a:r>
          </a:p>
          <a:p>
            <a:pPr lvl="1">
              <a:lnSpc>
                <a:spcPct val="100000"/>
              </a:lnSpc>
            </a:pPr>
            <a:r>
              <a:rPr lang="en-US" altLang="en-US" dirty="0">
                <a:solidFill>
                  <a:schemeClr val="tx1"/>
                </a:solidFill>
                <a:latin typeface="Times New Roman" panose="02020603050405020304" pitchFamily="18" charset="0"/>
                <a:cs typeface="Times New Roman" panose="02020603050405020304" pitchFamily="18" charset="0"/>
              </a:rPr>
              <a:t>Ranking of some stressful life events</a:t>
            </a:r>
          </a:p>
          <a:p>
            <a:pPr>
              <a:lnSpc>
                <a:spcPct val="100000"/>
              </a:lnSpc>
            </a:pPr>
            <a:endParaRPr lang="en-US" alt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xmlns="" id="{A616A2F1-0BED-44B1-B78C-E2C3A7275525}"/>
              </a:ext>
            </a:extLst>
          </p:cNvPr>
          <p:cNvGraphicFramePr>
            <a:graphicFrameLocks noGrp="1"/>
          </p:cNvGraphicFramePr>
          <p:nvPr>
            <p:extLst>
              <p:ext uri="{D42A27DB-BD31-4B8C-83A1-F6EECF244321}">
                <p14:modId xmlns:p14="http://schemas.microsoft.com/office/powerpoint/2010/main" val="1034748070"/>
              </p:ext>
            </p:extLst>
          </p:nvPr>
        </p:nvGraphicFramePr>
        <p:xfrm>
          <a:off x="3579921" y="4096297"/>
          <a:ext cx="7010400" cy="2650731"/>
        </p:xfrm>
        <a:graphic>
          <a:graphicData uri="http://schemas.openxmlformats.org/drawingml/2006/table">
            <a:tbl>
              <a:tblPr firstRow="1" bandRow="1">
                <a:tableStyleId>{93296810-A885-4BE3-A3E7-6D5BEEA58F35}</a:tableStyleId>
              </a:tblPr>
              <a:tblGrid>
                <a:gridCol w="476015">
                  <a:extLst>
                    <a:ext uri="{9D8B030D-6E8A-4147-A177-3AD203B41FA5}">
                      <a16:colId xmlns:a16="http://schemas.microsoft.com/office/drawing/2014/main" xmlns="" val="20000"/>
                    </a:ext>
                  </a:extLst>
                </a:gridCol>
                <a:gridCol w="3029185">
                  <a:extLst>
                    <a:ext uri="{9D8B030D-6E8A-4147-A177-3AD203B41FA5}">
                      <a16:colId xmlns:a16="http://schemas.microsoft.com/office/drawing/2014/main" xmlns="" val="20001"/>
                    </a:ext>
                  </a:extLst>
                </a:gridCol>
                <a:gridCol w="476015">
                  <a:extLst>
                    <a:ext uri="{9D8B030D-6E8A-4147-A177-3AD203B41FA5}">
                      <a16:colId xmlns:a16="http://schemas.microsoft.com/office/drawing/2014/main" xmlns="" val="20002"/>
                    </a:ext>
                  </a:extLst>
                </a:gridCol>
                <a:gridCol w="3029185">
                  <a:extLst>
                    <a:ext uri="{9D8B030D-6E8A-4147-A177-3AD203B41FA5}">
                      <a16:colId xmlns:a16="http://schemas.microsoft.com/office/drawing/2014/main" xmlns="" val="20003"/>
                    </a:ext>
                  </a:extLst>
                </a:gridCol>
              </a:tblGrid>
              <a:tr h="311095">
                <a:tc gridSpan="2">
                  <a:txBody>
                    <a:bodyPr/>
                    <a:lstStyle/>
                    <a:p>
                      <a:pPr algn="ctr"/>
                      <a:r>
                        <a:rPr lang="en-US" sz="1400" dirty="0">
                          <a:solidFill>
                            <a:schemeClr val="tx1"/>
                          </a:solidFill>
                        </a:rPr>
                        <a:t>Top Six</a:t>
                      </a:r>
                    </a:p>
                  </a:txBody>
                  <a:tcPr marT="45719" marB="45719"/>
                </a:tc>
                <a:tc hMerge="1">
                  <a:txBody>
                    <a:bodyPr/>
                    <a:lstStyle/>
                    <a:p>
                      <a:pPr algn="ctr"/>
                      <a:endParaRPr lang="en-US" dirty="0"/>
                    </a:p>
                  </a:txBody>
                  <a:tcPr/>
                </a:tc>
                <a:tc gridSpan="2">
                  <a:txBody>
                    <a:bodyPr/>
                    <a:lstStyle/>
                    <a:p>
                      <a:pPr algn="ctr"/>
                      <a:r>
                        <a:rPr lang="en-US" sz="1400" dirty="0">
                          <a:solidFill>
                            <a:schemeClr val="tx1"/>
                          </a:solidFill>
                        </a:rPr>
                        <a:t>Bottom Six</a:t>
                      </a:r>
                    </a:p>
                  </a:txBody>
                  <a:tcPr marT="45719" marB="45719" anchor="ctr"/>
                </a:tc>
                <a:tc hMerge="1">
                  <a:txBody>
                    <a:bodyPr/>
                    <a:lstStyle/>
                    <a:p>
                      <a:endParaRPr lang="en-US" dirty="0"/>
                    </a:p>
                  </a:txBody>
                  <a:tcPr/>
                </a:tc>
                <a:extLst>
                  <a:ext uri="{0D108BD9-81ED-4DB2-BD59-A6C34878D82A}">
                    <a16:rowId xmlns:a16="http://schemas.microsoft.com/office/drawing/2014/main" xmlns="" val="10000"/>
                  </a:ext>
                </a:extLst>
              </a:tr>
              <a:tr h="374718">
                <a:tc>
                  <a:txBody>
                    <a:bodyPr/>
                    <a:lstStyle/>
                    <a:p>
                      <a:r>
                        <a:rPr lang="en-US" sz="1400" dirty="0"/>
                        <a:t>1.</a:t>
                      </a:r>
                    </a:p>
                  </a:txBody>
                  <a:tcPr marT="45719" marB="45719"/>
                </a:tc>
                <a:tc>
                  <a:txBody>
                    <a:bodyPr/>
                    <a:lstStyle/>
                    <a:p>
                      <a:r>
                        <a:rPr lang="en-US" sz="1400" dirty="0"/>
                        <a:t>Death</a:t>
                      </a:r>
                      <a:r>
                        <a:rPr lang="en-US" sz="1400" baseline="0" dirty="0"/>
                        <a:t> of Spouse</a:t>
                      </a:r>
                      <a:endParaRPr lang="en-US" sz="1400" dirty="0"/>
                    </a:p>
                  </a:txBody>
                  <a:tcPr marT="45719" marB="45719"/>
                </a:tc>
                <a:tc>
                  <a:txBody>
                    <a:bodyPr/>
                    <a:lstStyle/>
                    <a:p>
                      <a:r>
                        <a:rPr lang="en-US" sz="1400" dirty="0"/>
                        <a:t>38.</a:t>
                      </a:r>
                    </a:p>
                  </a:txBody>
                  <a:tcPr marT="45719" marB="45719"/>
                </a:tc>
                <a:tc>
                  <a:txBody>
                    <a:bodyPr/>
                    <a:lstStyle/>
                    <a:p>
                      <a:r>
                        <a:rPr lang="en-US" sz="1400" dirty="0"/>
                        <a:t>Change in Sleeping Habits</a:t>
                      </a:r>
                    </a:p>
                  </a:txBody>
                  <a:tcPr marT="45719" marB="45719"/>
                </a:tc>
                <a:extLst>
                  <a:ext uri="{0D108BD9-81ED-4DB2-BD59-A6C34878D82A}">
                    <a16:rowId xmlns:a16="http://schemas.microsoft.com/office/drawing/2014/main" xmlns="" val="10001"/>
                  </a:ext>
                </a:extLst>
              </a:tr>
              <a:tr h="491225">
                <a:tc>
                  <a:txBody>
                    <a:bodyPr/>
                    <a:lstStyle/>
                    <a:p>
                      <a:r>
                        <a:rPr lang="en-US" sz="1400" dirty="0"/>
                        <a:t>2.</a:t>
                      </a:r>
                    </a:p>
                  </a:txBody>
                  <a:tcPr marT="45719" marB="45719"/>
                </a:tc>
                <a:tc>
                  <a:txBody>
                    <a:bodyPr/>
                    <a:lstStyle/>
                    <a:p>
                      <a:r>
                        <a:rPr lang="en-US" sz="1400" dirty="0"/>
                        <a:t>Divorce</a:t>
                      </a:r>
                    </a:p>
                  </a:txBody>
                  <a:tcPr marT="45719" marB="45719"/>
                </a:tc>
                <a:tc>
                  <a:txBody>
                    <a:bodyPr/>
                    <a:lstStyle/>
                    <a:p>
                      <a:r>
                        <a:rPr lang="en-US" sz="1400" dirty="0"/>
                        <a:t>39.</a:t>
                      </a:r>
                    </a:p>
                  </a:txBody>
                  <a:tcPr marT="45719" marB="45719"/>
                </a:tc>
                <a:tc>
                  <a:txBody>
                    <a:bodyPr/>
                    <a:lstStyle/>
                    <a:p>
                      <a:r>
                        <a:rPr lang="en-US" sz="1400" dirty="0"/>
                        <a:t>Change in Number</a:t>
                      </a:r>
                      <a:r>
                        <a:rPr lang="en-US" sz="1400" baseline="0" dirty="0"/>
                        <a:t> of Family Get-togethers</a:t>
                      </a:r>
                      <a:endParaRPr lang="en-US" sz="1400" dirty="0"/>
                    </a:p>
                  </a:txBody>
                  <a:tcPr marT="45719" marB="45719"/>
                </a:tc>
                <a:extLst>
                  <a:ext uri="{0D108BD9-81ED-4DB2-BD59-A6C34878D82A}">
                    <a16:rowId xmlns:a16="http://schemas.microsoft.com/office/drawing/2014/main" xmlns="" val="10002"/>
                  </a:ext>
                </a:extLst>
              </a:tr>
              <a:tr h="374718">
                <a:tc>
                  <a:txBody>
                    <a:bodyPr/>
                    <a:lstStyle/>
                    <a:p>
                      <a:r>
                        <a:rPr lang="en-US" sz="1400" dirty="0"/>
                        <a:t>3.</a:t>
                      </a:r>
                    </a:p>
                  </a:txBody>
                  <a:tcPr marT="45719" marB="45719"/>
                </a:tc>
                <a:tc>
                  <a:txBody>
                    <a:bodyPr/>
                    <a:lstStyle/>
                    <a:p>
                      <a:r>
                        <a:rPr lang="en-US" sz="1400" dirty="0"/>
                        <a:t>Marital Separation</a:t>
                      </a:r>
                    </a:p>
                  </a:txBody>
                  <a:tcPr marT="45719" marB="45719"/>
                </a:tc>
                <a:tc>
                  <a:txBody>
                    <a:bodyPr/>
                    <a:lstStyle/>
                    <a:p>
                      <a:r>
                        <a:rPr lang="en-US" sz="1400" dirty="0"/>
                        <a:t>40.</a:t>
                      </a:r>
                    </a:p>
                  </a:txBody>
                  <a:tcPr marT="45719" marB="45719"/>
                </a:tc>
                <a:tc>
                  <a:txBody>
                    <a:bodyPr/>
                    <a:lstStyle/>
                    <a:p>
                      <a:r>
                        <a:rPr lang="en-US" sz="1400" dirty="0"/>
                        <a:t>Change in Eating</a:t>
                      </a:r>
                      <a:r>
                        <a:rPr lang="en-US" sz="1400" baseline="0" dirty="0"/>
                        <a:t> Habits</a:t>
                      </a:r>
                      <a:endParaRPr lang="en-US" sz="1400" dirty="0"/>
                    </a:p>
                  </a:txBody>
                  <a:tcPr marT="45719" marB="45719"/>
                </a:tc>
                <a:extLst>
                  <a:ext uri="{0D108BD9-81ED-4DB2-BD59-A6C34878D82A}">
                    <a16:rowId xmlns:a16="http://schemas.microsoft.com/office/drawing/2014/main" xmlns="" val="10003"/>
                  </a:ext>
                </a:extLst>
              </a:tr>
              <a:tr h="374718">
                <a:tc>
                  <a:txBody>
                    <a:bodyPr/>
                    <a:lstStyle/>
                    <a:p>
                      <a:r>
                        <a:rPr lang="en-US" sz="1400" dirty="0"/>
                        <a:t>4.</a:t>
                      </a:r>
                    </a:p>
                  </a:txBody>
                  <a:tcPr marT="45719" marB="45719"/>
                </a:tc>
                <a:tc>
                  <a:txBody>
                    <a:bodyPr/>
                    <a:lstStyle/>
                    <a:p>
                      <a:r>
                        <a:rPr lang="en-US" sz="1400" dirty="0"/>
                        <a:t>Jail Term</a:t>
                      </a:r>
                    </a:p>
                  </a:txBody>
                  <a:tcPr marT="45719" marB="45719"/>
                </a:tc>
                <a:tc>
                  <a:txBody>
                    <a:bodyPr/>
                    <a:lstStyle/>
                    <a:p>
                      <a:r>
                        <a:rPr lang="en-US" sz="1400" dirty="0"/>
                        <a:t>41.</a:t>
                      </a:r>
                    </a:p>
                  </a:txBody>
                  <a:tcPr marT="45719" marB="45719"/>
                </a:tc>
                <a:tc>
                  <a:txBody>
                    <a:bodyPr/>
                    <a:lstStyle/>
                    <a:p>
                      <a:r>
                        <a:rPr lang="en-US" sz="1400" dirty="0"/>
                        <a:t>Vacation</a:t>
                      </a:r>
                    </a:p>
                  </a:txBody>
                  <a:tcPr marT="45719" marB="45719"/>
                </a:tc>
                <a:extLst>
                  <a:ext uri="{0D108BD9-81ED-4DB2-BD59-A6C34878D82A}">
                    <a16:rowId xmlns:a16="http://schemas.microsoft.com/office/drawing/2014/main" xmlns="" val="10004"/>
                  </a:ext>
                </a:extLst>
              </a:tr>
              <a:tr h="351095">
                <a:tc>
                  <a:txBody>
                    <a:bodyPr/>
                    <a:lstStyle/>
                    <a:p>
                      <a:r>
                        <a:rPr lang="en-US" sz="1400" dirty="0"/>
                        <a:t>5.</a:t>
                      </a:r>
                    </a:p>
                  </a:txBody>
                  <a:tcPr marT="45719" marB="45719"/>
                </a:tc>
                <a:tc>
                  <a:txBody>
                    <a:bodyPr/>
                    <a:lstStyle/>
                    <a:p>
                      <a:r>
                        <a:rPr lang="en-US" sz="1400" dirty="0"/>
                        <a:t>Death of Close Family Member</a:t>
                      </a:r>
                    </a:p>
                  </a:txBody>
                  <a:tcPr marT="45719" marB="45719"/>
                </a:tc>
                <a:tc>
                  <a:txBody>
                    <a:bodyPr/>
                    <a:lstStyle/>
                    <a:p>
                      <a:r>
                        <a:rPr lang="en-US" sz="1400" dirty="0"/>
                        <a:t>42.</a:t>
                      </a:r>
                    </a:p>
                  </a:txBody>
                  <a:tcPr marT="45719" marB="45719"/>
                </a:tc>
                <a:tc>
                  <a:txBody>
                    <a:bodyPr/>
                    <a:lstStyle/>
                    <a:p>
                      <a:r>
                        <a:rPr lang="en-US" sz="1400" dirty="0"/>
                        <a:t>Christmas</a:t>
                      </a:r>
                    </a:p>
                  </a:txBody>
                  <a:tcPr marT="45719" marB="45719"/>
                </a:tc>
                <a:extLst>
                  <a:ext uri="{0D108BD9-81ED-4DB2-BD59-A6C34878D82A}">
                    <a16:rowId xmlns:a16="http://schemas.microsoft.com/office/drawing/2014/main" xmlns="" val="10005"/>
                  </a:ext>
                </a:extLst>
              </a:tr>
              <a:tr h="346229">
                <a:tc>
                  <a:txBody>
                    <a:bodyPr/>
                    <a:lstStyle/>
                    <a:p>
                      <a:r>
                        <a:rPr lang="en-US" sz="1400" dirty="0"/>
                        <a:t>6.</a:t>
                      </a:r>
                    </a:p>
                  </a:txBody>
                  <a:tcPr marT="45719" marB="45719"/>
                </a:tc>
                <a:tc>
                  <a:txBody>
                    <a:bodyPr/>
                    <a:lstStyle/>
                    <a:p>
                      <a:r>
                        <a:rPr lang="en-US" sz="1400" dirty="0"/>
                        <a:t>Personal Injury or Illness</a:t>
                      </a:r>
                    </a:p>
                  </a:txBody>
                  <a:tcPr marT="45719" marB="45719"/>
                </a:tc>
                <a:tc>
                  <a:txBody>
                    <a:bodyPr/>
                    <a:lstStyle/>
                    <a:p>
                      <a:r>
                        <a:rPr lang="en-US" sz="1400" dirty="0"/>
                        <a:t>43.</a:t>
                      </a:r>
                    </a:p>
                  </a:txBody>
                  <a:tcPr marT="45719" marB="45719"/>
                </a:tc>
                <a:tc>
                  <a:txBody>
                    <a:bodyPr/>
                    <a:lstStyle/>
                    <a:p>
                      <a:r>
                        <a:rPr lang="en-US" sz="1400" dirty="0"/>
                        <a:t>Minor Violations of Law</a:t>
                      </a:r>
                    </a:p>
                  </a:txBody>
                  <a:tcPr marT="45719" marB="45719"/>
                </a:tc>
                <a:extLst>
                  <a:ext uri="{0D108BD9-81ED-4DB2-BD59-A6C34878D82A}">
                    <a16:rowId xmlns:a16="http://schemas.microsoft.com/office/drawing/2014/main" xmlns=""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5466F4E2-E697-4ABA-AA61-A754C55FDE3B}"/>
              </a:ext>
            </a:extLst>
          </p:cNvPr>
          <p:cNvSpPr>
            <a:spLocks noGrp="1"/>
          </p:cNvSpPr>
          <p:nvPr>
            <p:ph type="title"/>
          </p:nvPr>
        </p:nvSpPr>
        <p:spPr>
          <a:xfrm>
            <a:off x="2806707" y="1352939"/>
            <a:ext cx="8897565" cy="776122"/>
          </a:xfrm>
        </p:spPr>
        <p:txBody>
          <a:bodyPr/>
          <a:lstStyle/>
          <a:p>
            <a:r>
              <a:rPr lang="en-US" altLang="en-US" dirty="0"/>
              <a:t>Causes of Stress</a:t>
            </a:r>
          </a:p>
        </p:txBody>
      </p:sp>
      <p:sp>
        <p:nvSpPr>
          <p:cNvPr id="11267" name="Content Placeholder 2">
            <a:extLst>
              <a:ext uri="{FF2B5EF4-FFF2-40B4-BE49-F238E27FC236}">
                <a16:creationId xmlns:a16="http://schemas.microsoft.com/office/drawing/2014/main" xmlns="" id="{3DC9B604-3D9D-4BE9-8D94-D3B74A53A38E}"/>
              </a:ext>
            </a:extLst>
          </p:cNvPr>
          <p:cNvSpPr>
            <a:spLocks noGrp="1"/>
          </p:cNvSpPr>
          <p:nvPr>
            <p:ph idx="1"/>
          </p:nvPr>
        </p:nvSpPr>
        <p:spPr>
          <a:xfrm>
            <a:off x="3720484" y="2247530"/>
            <a:ext cx="6705600" cy="3453474"/>
          </a:xfrm>
        </p:spPr>
        <p:txBody>
          <a:bodyPr/>
          <a:lstStyle/>
          <a:p>
            <a:r>
              <a:rPr lang="en-US" altLang="en-US" dirty="0">
                <a:solidFill>
                  <a:schemeClr val="tx1"/>
                </a:solidFill>
                <a:latin typeface="Times New Roman" panose="02020603050405020304" pitchFamily="18" charset="0"/>
                <a:cs typeface="Times New Roman" panose="02020603050405020304" pitchFamily="18" charset="0"/>
              </a:rPr>
              <a:t>Frustration</a:t>
            </a:r>
          </a:p>
          <a:p>
            <a:pPr lvl="1"/>
            <a:r>
              <a:rPr lang="en-US" altLang="en-US" dirty="0">
                <a:solidFill>
                  <a:schemeClr val="tx1"/>
                </a:solidFill>
                <a:latin typeface="Times New Roman" panose="02020603050405020304" pitchFamily="18" charset="0"/>
                <a:cs typeface="Times New Roman" panose="02020603050405020304" pitchFamily="18" charset="0"/>
              </a:rPr>
              <a:t>The emotional state or condition that results when a goal – work, family, or personal – is thwarted or blocked</a:t>
            </a:r>
          </a:p>
          <a:p>
            <a:r>
              <a:rPr lang="en-US" altLang="en-US" dirty="0">
                <a:solidFill>
                  <a:schemeClr val="tx1"/>
                </a:solidFill>
                <a:latin typeface="Times New Roman" panose="02020603050405020304" pitchFamily="18" charset="0"/>
                <a:cs typeface="Times New Roman" panose="02020603050405020304" pitchFamily="18" charset="0"/>
              </a:rPr>
              <a:t>Conflict </a:t>
            </a:r>
          </a:p>
          <a:p>
            <a:pPr lvl="1"/>
            <a:r>
              <a:rPr lang="en-US" altLang="en-US" dirty="0">
                <a:solidFill>
                  <a:schemeClr val="tx1"/>
                </a:solidFill>
                <a:latin typeface="Times New Roman" panose="02020603050405020304" pitchFamily="18" charset="0"/>
                <a:cs typeface="Times New Roman" panose="02020603050405020304" pitchFamily="18" charset="0"/>
              </a:rPr>
              <a:t>The emotional state or condition in which a person has to make difficult decisions about two or more competing motives, behaviors, or impulses</a:t>
            </a: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5065EB46-818B-4112-8C96-804CBD620657}"/>
              </a:ext>
            </a:extLst>
          </p:cNvPr>
          <p:cNvSpPr>
            <a:spLocks noGrp="1"/>
          </p:cNvSpPr>
          <p:nvPr>
            <p:ph type="title"/>
          </p:nvPr>
        </p:nvSpPr>
        <p:spPr>
          <a:xfrm>
            <a:off x="2800454" y="1375420"/>
            <a:ext cx="8229600" cy="1143000"/>
          </a:xfrm>
        </p:spPr>
        <p:txBody>
          <a:bodyPr/>
          <a:lstStyle/>
          <a:p>
            <a:r>
              <a:rPr lang="en-US" altLang="en-US" dirty="0"/>
              <a:t>Causes of Stress</a:t>
            </a:r>
          </a:p>
        </p:txBody>
      </p:sp>
      <p:pic>
        <p:nvPicPr>
          <p:cNvPr id="12291" name="Content Placeholder 3" descr="c:\documents and settings\smithja\desktop\engler\numbered gif\027figure_08_03.gif">
            <a:extLst>
              <a:ext uri="{FF2B5EF4-FFF2-40B4-BE49-F238E27FC236}">
                <a16:creationId xmlns:a16="http://schemas.microsoft.com/office/drawing/2014/main" xmlns="" id="{C5514253-03AE-429C-977B-5663C8276F67}"/>
              </a:ext>
            </a:extLst>
          </p:cNvPr>
          <p:cNvPicPr preferRelativeResize="0">
            <a:picLocks noGrp="1" noChangeAspect="1" noChangeArrowheads="1"/>
          </p:cNvPicPr>
          <p:nvPr>
            <p:ph idx="1"/>
          </p:nvPr>
        </p:nvPicPr>
        <p:blipFill>
          <a:blip r:embed="rId2">
            <a:extLst>
              <a:ext uri="{28A0092B-C50C-407E-A947-70E740481C1C}">
                <a14:useLocalDpi xmlns:a14="http://schemas.microsoft.com/office/drawing/2010/main" val="0"/>
              </a:ext>
            </a:extLst>
          </a:blip>
          <a:srcRect r="49698" b="50418"/>
          <a:stretch>
            <a:fillRect/>
          </a:stretch>
        </p:blipFill>
        <p:spPr>
          <a:xfrm>
            <a:off x="5085184" y="2518420"/>
            <a:ext cx="2749420" cy="1821159"/>
          </a:xfrm>
          <a:ln w="12700">
            <a:solidFill>
              <a:schemeClr val="tx1"/>
            </a:solidFill>
            <a:miter lim="800000"/>
            <a:headEnd/>
            <a:tailEnd/>
          </a:ln>
        </p:spPr>
      </p:pic>
      <p:pic>
        <p:nvPicPr>
          <p:cNvPr id="12292" name="Picture 4" descr="c:\documents and settings\smithja\desktop\engler\numbered gif\027figure_08_03.gif">
            <a:extLst>
              <a:ext uri="{FF2B5EF4-FFF2-40B4-BE49-F238E27FC236}">
                <a16:creationId xmlns:a16="http://schemas.microsoft.com/office/drawing/2014/main" xmlns="" id="{1C58FEBD-EFB4-443E-B52E-8B8DE94A46A7}"/>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48518" b="50000"/>
          <a:stretch>
            <a:fillRect/>
          </a:stretch>
        </p:blipFill>
        <p:spPr bwMode="auto">
          <a:xfrm>
            <a:off x="8238930" y="2518420"/>
            <a:ext cx="2791124" cy="18211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293" name="Picture 5" descr="c:\documents and settings\smithja\desktop\engler\numbered gif\027figure_08_03.gif">
            <a:extLst>
              <a:ext uri="{FF2B5EF4-FFF2-40B4-BE49-F238E27FC236}">
                <a16:creationId xmlns:a16="http://schemas.microsoft.com/office/drawing/2014/main" xmlns="" id="{7067BF65-19A6-444F-AE50-AD2F4255D0F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t="50000" r="51215"/>
          <a:stretch>
            <a:fillRect/>
          </a:stretch>
        </p:blipFill>
        <p:spPr bwMode="auto">
          <a:xfrm>
            <a:off x="6484774" y="4560999"/>
            <a:ext cx="3092191" cy="2129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294" name="Content Placeholder 2">
            <a:extLst>
              <a:ext uri="{FF2B5EF4-FFF2-40B4-BE49-F238E27FC236}">
                <a16:creationId xmlns:a16="http://schemas.microsoft.com/office/drawing/2014/main" xmlns="" id="{033FD6B0-2F76-44E7-B0FB-850E68F583E9}"/>
              </a:ext>
            </a:extLst>
          </p:cNvPr>
          <p:cNvSpPr txBox="1">
            <a:spLocks/>
          </p:cNvSpPr>
          <p:nvPr/>
        </p:nvSpPr>
        <p:spPr bwMode="auto">
          <a:xfrm>
            <a:off x="3624687" y="5536049"/>
            <a:ext cx="2549072" cy="6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indent="0" eaLnBrk="1" fontAlgn="base" hangingPunct="1">
              <a:spcBef>
                <a:spcPct val="20000"/>
              </a:spcBef>
              <a:spcAft>
                <a:spcPct val="0"/>
              </a:spcAft>
            </a:pPr>
            <a:r>
              <a:rPr lang="en-US" altLang="en-US" sz="2400" dirty="0">
                <a:solidFill>
                  <a:prstClr val="black"/>
                </a:solidFill>
                <a:cs typeface="Times New Roman" panose="02020603050405020304" pitchFamily="18" charset="0"/>
              </a:rPr>
              <a:t>Types of Conflict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19CE77-2BB5-4506-BD0C-104FF3DB7784}"/>
              </a:ext>
            </a:extLst>
          </p:cNvPr>
          <p:cNvSpPr>
            <a:spLocks noGrp="1"/>
          </p:cNvSpPr>
          <p:nvPr>
            <p:ph idx="1"/>
          </p:nvPr>
        </p:nvSpPr>
        <p:spPr>
          <a:xfrm>
            <a:off x="3265714" y="2313992"/>
            <a:ext cx="8438558" cy="3775912"/>
          </a:xfrm>
        </p:spPr>
        <p:txBody>
          <a:bodyPr>
            <a:normAutofit fontScale="77500" lnSpcReduction="20000"/>
          </a:bodyPr>
          <a:lstStyle/>
          <a:p>
            <a:pPr marL="0" indent="0" algn="l" fontAlgn="base">
              <a:buNone/>
            </a:pPr>
            <a:r>
              <a:rPr lang="en-US" sz="2100" b="1" dirty="0">
                <a:solidFill>
                  <a:srgbClr val="000000"/>
                </a:solidFill>
                <a:effectLst/>
                <a:latin typeface="Times New Roman" panose="02020603050405020304" pitchFamily="18" charset="0"/>
                <a:cs typeface="Times New Roman" panose="02020603050405020304" pitchFamily="18" charset="0"/>
              </a:rPr>
              <a:t>Approach-approach conflict:</a:t>
            </a:r>
            <a:endParaRPr lang="en-US" sz="2100" b="0" dirty="0">
              <a:solidFill>
                <a:srgbClr val="000000"/>
              </a:solidFill>
              <a:effectLst/>
              <a:latin typeface="Times New Roman" panose="02020603050405020304" pitchFamily="18" charset="0"/>
              <a:cs typeface="Times New Roman" panose="02020603050405020304" pitchFamily="18" charset="0"/>
            </a:endParaRPr>
          </a:p>
          <a:p>
            <a:pPr algn="l" fontAlgn="base"/>
            <a:r>
              <a:rPr lang="en-US" sz="2100" b="0" dirty="0">
                <a:solidFill>
                  <a:srgbClr val="000000"/>
                </a:solidFill>
                <a:effectLst/>
                <a:latin typeface="Times New Roman" panose="02020603050405020304" pitchFamily="18" charset="0"/>
                <a:cs typeface="Times New Roman" panose="02020603050405020304" pitchFamily="18" charset="0"/>
              </a:rPr>
              <a:t>In this type of conflict individual will have two desires with positive valence which are equally powerful. For example, a person has two attractive job offers and he has to choose any one of them- tension arises.</a:t>
            </a:r>
          </a:p>
          <a:p>
            <a:pPr marL="0" indent="0" algn="l" fontAlgn="base">
              <a:buNone/>
            </a:pPr>
            <a:r>
              <a:rPr lang="en-US" sz="2100" b="1" dirty="0">
                <a:solidFill>
                  <a:srgbClr val="000000"/>
                </a:solidFill>
                <a:effectLst/>
                <a:latin typeface="Times New Roman" panose="02020603050405020304" pitchFamily="18" charset="0"/>
                <a:cs typeface="Times New Roman" panose="02020603050405020304" pitchFamily="18" charset="0"/>
              </a:rPr>
              <a:t>Avoidance-avoidance conflict:</a:t>
            </a:r>
            <a:endParaRPr lang="en-US" sz="2100" b="0" dirty="0">
              <a:solidFill>
                <a:srgbClr val="000000"/>
              </a:solidFill>
              <a:effectLst/>
              <a:latin typeface="Times New Roman" panose="02020603050405020304" pitchFamily="18" charset="0"/>
              <a:cs typeface="Times New Roman" panose="02020603050405020304" pitchFamily="18" charset="0"/>
            </a:endParaRPr>
          </a:p>
          <a:p>
            <a:pPr algn="l" fontAlgn="base"/>
            <a:r>
              <a:rPr lang="en-US" sz="2100" b="0" dirty="0">
                <a:solidFill>
                  <a:srgbClr val="000000"/>
                </a:solidFill>
                <a:effectLst/>
                <a:latin typeface="Times New Roman" panose="02020603050405020304" pitchFamily="18" charset="0"/>
                <a:cs typeface="Times New Roman" panose="02020603050405020304" pitchFamily="18" charset="0"/>
              </a:rPr>
              <a:t>This conflict involves two goals with negative valence. At times the individual is forced to choose one among two negative goals. In such conflicts, both are unwanted goals, but he cannot keep quiet without opting also. For example, a woman must work at a job which she dislikes very much or else she has to remain unemployed.</a:t>
            </a:r>
          </a:p>
          <a:p>
            <a:pPr marL="0" indent="0" algn="l" fontAlgn="base">
              <a:buNone/>
            </a:pPr>
            <a:r>
              <a:rPr lang="en-US" sz="2100" b="1" dirty="0">
                <a:solidFill>
                  <a:srgbClr val="000000"/>
                </a:solidFill>
                <a:effectLst/>
                <a:latin typeface="Times New Roman" panose="02020603050405020304" pitchFamily="18" charset="0"/>
                <a:cs typeface="Times New Roman" panose="02020603050405020304" pitchFamily="18" charset="0"/>
              </a:rPr>
              <a:t>Approach-avoidance conflict:</a:t>
            </a:r>
            <a:endParaRPr lang="en-US" sz="2100" b="0" dirty="0">
              <a:solidFill>
                <a:srgbClr val="000000"/>
              </a:solidFill>
              <a:effectLst/>
              <a:latin typeface="Times New Roman" panose="02020603050405020304" pitchFamily="18" charset="0"/>
              <a:cs typeface="Times New Roman" panose="02020603050405020304" pitchFamily="18" charset="0"/>
            </a:endParaRPr>
          </a:p>
          <a:p>
            <a:pPr algn="l" fontAlgn="base"/>
            <a:r>
              <a:rPr lang="en-US" sz="2100" b="0" dirty="0">
                <a:solidFill>
                  <a:srgbClr val="000000"/>
                </a:solidFill>
                <a:effectLst/>
                <a:latin typeface="Times New Roman" panose="02020603050405020304" pitchFamily="18" charset="0"/>
                <a:cs typeface="Times New Roman" panose="02020603050405020304" pitchFamily="18" charset="0"/>
              </a:rPr>
              <a:t>This is also a most complex conflict and very difficult to resolve. Because in this type of conflict a person is both attracted and repelled by the same goal object. Here the goal object will have both positive and negative valences. For example, a person is approaching to accept a job offer, because the salary is attractive- but at the same time he is repelled back as the job is very risky. </a:t>
            </a:r>
          </a:p>
          <a:p>
            <a:pPr algn="l" fontAlgn="base"/>
            <a:endParaRPr lang="en-US" b="0" dirty="0">
              <a:solidFill>
                <a:srgbClr val="000000"/>
              </a:solidFill>
              <a:effectLst/>
              <a:latin typeface="Times New Roman" panose="02020603050405020304" pitchFamily="18" charset="0"/>
              <a:cs typeface="Times New Roman" panose="02020603050405020304" pitchFamily="18" charset="0"/>
            </a:endParaRPr>
          </a:p>
          <a:p>
            <a:pPr algn="l" fontAlgn="base"/>
            <a:endParaRPr lang="en-US" b="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49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xmlns="" id="{2117AA8C-FC90-443A-B8FC-490D18250B95}"/>
              </a:ext>
            </a:extLst>
          </p:cNvPr>
          <p:cNvSpPr>
            <a:spLocks noGrp="1"/>
          </p:cNvSpPr>
          <p:nvPr>
            <p:ph idx="4294967295"/>
          </p:nvPr>
        </p:nvSpPr>
        <p:spPr>
          <a:xfrm>
            <a:off x="5448300" y="115011"/>
            <a:ext cx="4191000" cy="1349539"/>
          </a:xfrm>
        </p:spPr>
        <p:txBody>
          <a:bodyPr>
            <a:normAutofit/>
          </a:bodyPr>
          <a:lstStyle/>
          <a:p>
            <a:pPr marL="0" indent="0">
              <a:buNone/>
            </a:pPr>
            <a:r>
              <a:rPr lang="en-US" altLang="en-US" sz="2800" dirty="0">
                <a:solidFill>
                  <a:schemeClr val="tx1"/>
                </a:solidFill>
                <a:latin typeface="Times New Roman" panose="02020603050405020304" pitchFamily="18" charset="0"/>
                <a:cs typeface="Times New Roman" panose="02020603050405020304" pitchFamily="18" charset="0"/>
              </a:rPr>
              <a:t>Types of Conflict</a:t>
            </a:r>
          </a:p>
        </p:txBody>
      </p:sp>
      <p:pic>
        <p:nvPicPr>
          <p:cNvPr id="13315" name="Picture 4" descr="http://www.clker.com/cliparts/0/f/9/a/11971025451307781503johnny_automatic_normal_face.svg.hi.png">
            <a:extLst>
              <a:ext uri="{FF2B5EF4-FFF2-40B4-BE49-F238E27FC236}">
                <a16:creationId xmlns:a16="http://schemas.microsoft.com/office/drawing/2014/main" xmlns="" id="{0F2E5536-7B9C-48E8-9F64-FE98EF37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70732"/>
            <a:ext cx="11430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6" name="Group 7">
            <a:extLst>
              <a:ext uri="{FF2B5EF4-FFF2-40B4-BE49-F238E27FC236}">
                <a16:creationId xmlns:a16="http://schemas.microsoft.com/office/drawing/2014/main" xmlns="" id="{B60FDB2B-6BDA-434C-A7EC-C368DEEA7A30}"/>
              </a:ext>
            </a:extLst>
          </p:cNvPr>
          <p:cNvGrpSpPr>
            <a:grpSpLocks/>
          </p:cNvGrpSpPr>
          <p:nvPr/>
        </p:nvGrpSpPr>
        <p:grpSpPr bwMode="auto">
          <a:xfrm>
            <a:off x="3373017" y="974725"/>
            <a:ext cx="7086600" cy="1098550"/>
            <a:chOff x="1143000" y="882474"/>
            <a:chExt cx="7086600" cy="1098726"/>
          </a:xfrm>
        </p:grpSpPr>
        <p:sp>
          <p:nvSpPr>
            <p:cNvPr id="9" name="Hexagon 8">
              <a:extLst>
                <a:ext uri="{FF2B5EF4-FFF2-40B4-BE49-F238E27FC236}">
                  <a16:creationId xmlns:a16="http://schemas.microsoft.com/office/drawing/2014/main" xmlns="" id="{3B2F8D80-F070-4C56-BE31-84488E36572D}"/>
                </a:ext>
              </a:extLst>
            </p:cNvPr>
            <p:cNvSpPr/>
            <p:nvPr/>
          </p:nvSpPr>
          <p:spPr>
            <a:xfrm>
              <a:off x="1143000" y="882474"/>
              <a:ext cx="1981200" cy="1098726"/>
            </a:xfrm>
            <a:prstGeom prst="hexagon">
              <a:avLst/>
            </a:prstGeom>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lIns="247650" tIns="247650" rIns="247650" bIns="247650" spcCol="1270" anchor="ctr"/>
            <a:lstStyle/>
            <a:p>
              <a:pPr algn="ctr" defTabSz="2889250" fontAlgn="base">
                <a:lnSpc>
                  <a:spcPct val="90000"/>
                </a:lnSpc>
                <a:spcBef>
                  <a:spcPct val="0"/>
                </a:spcBef>
                <a:spcAft>
                  <a:spcPct val="35000"/>
                </a:spcAft>
                <a:defRPr/>
              </a:pPr>
              <a:r>
                <a:rPr lang="en-US" sz="3200" dirty="0">
                  <a:solidFill>
                    <a:prstClr val="white"/>
                  </a:solidFill>
                  <a:latin typeface="Times New Roman" panose="02020603050405020304" pitchFamily="18" charset="0"/>
                  <a:cs typeface="Times New Roman" panose="02020603050405020304" pitchFamily="18" charset="0"/>
                </a:rPr>
                <a:t>Party</a:t>
              </a:r>
              <a:endParaRPr lang="en-US" sz="6500" dirty="0">
                <a:solidFill>
                  <a:prstClr val="white"/>
                </a:solidFill>
                <a:latin typeface="Times New Roman" panose="02020603050405020304" pitchFamily="18" charset="0"/>
                <a:cs typeface="Times New Roman" panose="02020603050405020304" pitchFamily="18" charset="0"/>
              </a:endParaRPr>
            </a:p>
          </p:txBody>
        </p:sp>
        <p:sp>
          <p:nvSpPr>
            <p:cNvPr id="10" name="Hexagon 9">
              <a:extLst>
                <a:ext uri="{FF2B5EF4-FFF2-40B4-BE49-F238E27FC236}">
                  <a16:creationId xmlns:a16="http://schemas.microsoft.com/office/drawing/2014/main" xmlns="" id="{3E49AE18-9FA7-440D-81DC-E3BADACFB10C}"/>
                </a:ext>
              </a:extLst>
            </p:cNvPr>
            <p:cNvSpPr/>
            <p:nvPr/>
          </p:nvSpPr>
          <p:spPr>
            <a:xfrm>
              <a:off x="6172200" y="882474"/>
              <a:ext cx="2057400" cy="1098726"/>
            </a:xfrm>
            <a:prstGeom prst="hexagon">
              <a:avLst/>
            </a:prstGeom>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lIns="247650" tIns="247650" rIns="247650" bIns="247650" spcCol="1270" anchor="ctr"/>
            <a:lstStyle/>
            <a:p>
              <a:pPr algn="ctr" defTabSz="2889250" fontAlgn="base">
                <a:lnSpc>
                  <a:spcPct val="90000"/>
                </a:lnSpc>
                <a:spcBef>
                  <a:spcPct val="0"/>
                </a:spcBef>
                <a:spcAft>
                  <a:spcPct val="35000"/>
                </a:spcAft>
                <a:defRPr/>
              </a:pPr>
              <a:r>
                <a:rPr lang="en-US" sz="2700" dirty="0">
                  <a:solidFill>
                    <a:prstClr val="white"/>
                  </a:solidFill>
                  <a:latin typeface="Times New Roman" panose="02020603050405020304" pitchFamily="18" charset="0"/>
                  <a:cs typeface="Times New Roman" panose="02020603050405020304" pitchFamily="18" charset="0"/>
                </a:rPr>
                <a:t>Movies </a:t>
              </a:r>
            </a:p>
          </p:txBody>
        </p:sp>
      </p:grpSp>
      <p:pic>
        <p:nvPicPr>
          <p:cNvPr id="13319" name="Picture 8" descr="http://www.easyvectors.com/assets/images/vectors/afbig/sas-face-colour-clip-art.jpg">
            <a:extLst>
              <a:ext uri="{FF2B5EF4-FFF2-40B4-BE49-F238E27FC236}">
                <a16:creationId xmlns:a16="http://schemas.microsoft.com/office/drawing/2014/main" xmlns="" id="{D85FCCFC-E925-4807-9A7C-F30AED53D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511426"/>
            <a:ext cx="12192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Hexagon 16">
            <a:extLst>
              <a:ext uri="{FF2B5EF4-FFF2-40B4-BE49-F238E27FC236}">
                <a16:creationId xmlns:a16="http://schemas.microsoft.com/office/drawing/2014/main" xmlns="" id="{D7B6A53A-B530-4A88-8D27-D011744A7937}"/>
              </a:ext>
            </a:extLst>
          </p:cNvPr>
          <p:cNvSpPr/>
          <p:nvPr/>
        </p:nvSpPr>
        <p:spPr>
          <a:xfrm>
            <a:off x="3149600" y="2667000"/>
            <a:ext cx="1955800" cy="1098550"/>
          </a:xfrm>
          <a:prstGeom prst="hexagon">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247650" tIns="247650" rIns="247650" bIns="247650" spcCol="1270" anchor="ctr"/>
          <a:lstStyle/>
          <a:p>
            <a:pPr algn="ctr" defTabSz="2889250" fontAlgn="base">
              <a:lnSpc>
                <a:spcPct val="90000"/>
              </a:lnSpc>
              <a:spcBef>
                <a:spcPct val="0"/>
              </a:spcBef>
              <a:spcAft>
                <a:spcPct val="35000"/>
              </a:spcAft>
              <a:defRPr/>
            </a:pPr>
            <a:r>
              <a:rPr lang="en-US" sz="2000" dirty="0">
                <a:solidFill>
                  <a:prstClr val="white"/>
                </a:solidFill>
                <a:latin typeface="Times New Roman" panose="02020603050405020304" pitchFamily="18" charset="0"/>
                <a:cs typeface="Times New Roman" panose="02020603050405020304" pitchFamily="18" charset="0"/>
              </a:rPr>
              <a:t>Studying</a:t>
            </a:r>
            <a:endParaRPr lang="en-US" sz="4800" dirty="0">
              <a:solidFill>
                <a:prstClr val="white"/>
              </a:solidFill>
              <a:latin typeface="Times New Roman" panose="02020603050405020304" pitchFamily="18" charset="0"/>
              <a:cs typeface="Times New Roman" panose="02020603050405020304" pitchFamily="18" charset="0"/>
            </a:endParaRPr>
          </a:p>
        </p:txBody>
      </p:sp>
      <p:sp>
        <p:nvSpPr>
          <p:cNvPr id="18" name="Hexagon 17">
            <a:extLst>
              <a:ext uri="{FF2B5EF4-FFF2-40B4-BE49-F238E27FC236}">
                <a16:creationId xmlns:a16="http://schemas.microsoft.com/office/drawing/2014/main" xmlns="" id="{20CEE51D-3FEB-4E63-AED6-FDC26CBC93D9}"/>
              </a:ext>
            </a:extLst>
          </p:cNvPr>
          <p:cNvSpPr/>
          <p:nvPr/>
        </p:nvSpPr>
        <p:spPr>
          <a:xfrm>
            <a:off x="8382000" y="2590800"/>
            <a:ext cx="2198914" cy="1098550"/>
          </a:xfrm>
          <a:prstGeom prst="hexagon">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lIns="247650" tIns="247650" rIns="247650" bIns="247650" spcCol="1270" anchor="ctr"/>
          <a:lstStyle/>
          <a:p>
            <a:pPr algn="ctr" defTabSz="2889250" fontAlgn="base">
              <a:lnSpc>
                <a:spcPct val="90000"/>
              </a:lnSpc>
              <a:spcBef>
                <a:spcPct val="0"/>
              </a:spcBef>
              <a:spcAft>
                <a:spcPct val="35000"/>
              </a:spcAft>
              <a:defRPr/>
            </a:pPr>
            <a:r>
              <a:rPr lang="en-US" sz="2400" dirty="0">
                <a:solidFill>
                  <a:prstClr val="white"/>
                </a:solidFill>
                <a:latin typeface="Times New Roman" panose="02020603050405020304" pitchFamily="18" charset="0"/>
                <a:cs typeface="Times New Roman" panose="02020603050405020304" pitchFamily="18" charset="0"/>
              </a:rPr>
              <a:t>Cleaning</a:t>
            </a:r>
          </a:p>
        </p:txBody>
      </p:sp>
      <p:sp>
        <p:nvSpPr>
          <p:cNvPr id="12" name="Striped Right Arrow 11">
            <a:extLst>
              <a:ext uri="{FF2B5EF4-FFF2-40B4-BE49-F238E27FC236}">
                <a16:creationId xmlns:a16="http://schemas.microsoft.com/office/drawing/2014/main" xmlns="" id="{B4509A3E-83C2-49D8-A441-B8EEBDB44AA6}"/>
              </a:ext>
            </a:extLst>
          </p:cNvPr>
          <p:cNvSpPr/>
          <p:nvPr/>
        </p:nvSpPr>
        <p:spPr>
          <a:xfrm>
            <a:off x="5181600" y="3352800"/>
            <a:ext cx="901700"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Times New Roman" panose="02020603050405020304" pitchFamily="18" charset="0"/>
              <a:cs typeface="Times New Roman" panose="02020603050405020304" pitchFamily="18" charset="0"/>
            </a:endParaRPr>
          </a:p>
        </p:txBody>
      </p:sp>
      <p:sp>
        <p:nvSpPr>
          <p:cNvPr id="20" name="Striped Right Arrow 19">
            <a:extLst>
              <a:ext uri="{FF2B5EF4-FFF2-40B4-BE49-F238E27FC236}">
                <a16:creationId xmlns:a16="http://schemas.microsoft.com/office/drawing/2014/main" xmlns="" id="{D149A419-9A1E-45B7-A69C-0CF1A787EEC1}"/>
              </a:ext>
            </a:extLst>
          </p:cNvPr>
          <p:cNvSpPr/>
          <p:nvPr/>
        </p:nvSpPr>
        <p:spPr>
          <a:xfrm rot="10800000">
            <a:off x="7556500" y="3429000"/>
            <a:ext cx="901700"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Times New Roman" panose="02020603050405020304" pitchFamily="18" charset="0"/>
              <a:cs typeface="Times New Roman" panose="02020603050405020304" pitchFamily="18" charset="0"/>
            </a:endParaRPr>
          </a:p>
        </p:txBody>
      </p:sp>
      <p:sp>
        <p:nvSpPr>
          <p:cNvPr id="21" name="Striped Right Arrow 20">
            <a:extLst>
              <a:ext uri="{FF2B5EF4-FFF2-40B4-BE49-F238E27FC236}">
                <a16:creationId xmlns:a16="http://schemas.microsoft.com/office/drawing/2014/main" xmlns="" id="{291F3B46-CFF1-47C9-891F-9522098D9CC6}"/>
              </a:ext>
            </a:extLst>
          </p:cNvPr>
          <p:cNvSpPr/>
          <p:nvPr/>
        </p:nvSpPr>
        <p:spPr>
          <a:xfrm rot="10800000">
            <a:off x="5499100" y="1676400"/>
            <a:ext cx="901700"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Times New Roman" panose="02020603050405020304" pitchFamily="18" charset="0"/>
              <a:cs typeface="Times New Roman" panose="02020603050405020304" pitchFamily="18" charset="0"/>
            </a:endParaRPr>
          </a:p>
        </p:txBody>
      </p:sp>
      <p:sp>
        <p:nvSpPr>
          <p:cNvPr id="22" name="Striped Right Arrow 21">
            <a:extLst>
              <a:ext uri="{FF2B5EF4-FFF2-40B4-BE49-F238E27FC236}">
                <a16:creationId xmlns:a16="http://schemas.microsoft.com/office/drawing/2014/main" xmlns="" id="{40250D93-10AC-4C2B-8364-CAECE52ED93A}"/>
              </a:ext>
            </a:extLst>
          </p:cNvPr>
          <p:cNvSpPr/>
          <p:nvPr/>
        </p:nvSpPr>
        <p:spPr>
          <a:xfrm>
            <a:off x="7632700" y="1676400"/>
            <a:ext cx="901700"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latin typeface="Times New Roman" panose="02020603050405020304" pitchFamily="18" charset="0"/>
              <a:cs typeface="Times New Roman" panose="02020603050405020304" pitchFamily="18" charset="0"/>
            </a:endParaRPr>
          </a:p>
        </p:txBody>
      </p:sp>
      <p:sp>
        <p:nvSpPr>
          <p:cNvPr id="14" name="Curved Up Arrow 13">
            <a:extLst>
              <a:ext uri="{FF2B5EF4-FFF2-40B4-BE49-F238E27FC236}">
                <a16:creationId xmlns:a16="http://schemas.microsoft.com/office/drawing/2014/main" xmlns="" id="{8E4013BA-0112-4F50-9332-E3C5D938186A}"/>
              </a:ext>
            </a:extLst>
          </p:cNvPr>
          <p:cNvSpPr/>
          <p:nvPr/>
        </p:nvSpPr>
        <p:spPr>
          <a:xfrm>
            <a:off x="6049963" y="5899944"/>
            <a:ext cx="3429000" cy="609600"/>
          </a:xfrm>
          <a:prstGeom prst="curvedUpArrow">
            <a:avLst>
              <a:gd name="adj1" fmla="val 25000"/>
              <a:gd name="adj2" fmla="val 105925"/>
              <a:gd name="adj3" fmla="val 458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latin typeface="Times New Roman" panose="02020603050405020304" pitchFamily="18" charset="0"/>
              <a:cs typeface="Times New Roman" panose="02020603050405020304" pitchFamily="18" charset="0"/>
            </a:endParaRPr>
          </a:p>
        </p:txBody>
      </p:sp>
      <p:sp>
        <p:nvSpPr>
          <p:cNvPr id="25" name="Curved Up Arrow 24">
            <a:extLst>
              <a:ext uri="{FF2B5EF4-FFF2-40B4-BE49-F238E27FC236}">
                <a16:creationId xmlns:a16="http://schemas.microsoft.com/office/drawing/2014/main" xmlns="" id="{0D9530E7-8571-4044-8E13-F6CB9EBF3B7C}"/>
              </a:ext>
            </a:extLst>
          </p:cNvPr>
          <p:cNvSpPr/>
          <p:nvPr/>
        </p:nvSpPr>
        <p:spPr>
          <a:xfrm rot="10800000">
            <a:off x="6248400" y="4459612"/>
            <a:ext cx="2911475" cy="479425"/>
          </a:xfrm>
          <a:prstGeom prst="curvedUpArrow">
            <a:avLst>
              <a:gd name="adj1" fmla="val 25000"/>
              <a:gd name="adj2" fmla="val 105925"/>
              <a:gd name="adj3" fmla="val 458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black"/>
              </a:solidFill>
              <a:latin typeface="Times New Roman" panose="02020603050405020304" pitchFamily="18" charset="0"/>
              <a:cs typeface="Times New Roman" panose="02020603050405020304" pitchFamily="18" charset="0"/>
            </a:endParaRPr>
          </a:p>
        </p:txBody>
      </p:sp>
      <p:sp>
        <p:nvSpPr>
          <p:cNvPr id="13328" name="TextBox 15">
            <a:extLst>
              <a:ext uri="{FF2B5EF4-FFF2-40B4-BE49-F238E27FC236}">
                <a16:creationId xmlns:a16="http://schemas.microsoft.com/office/drawing/2014/main" xmlns="" id="{74F73235-549D-4578-905B-903AADC12744}"/>
              </a:ext>
            </a:extLst>
          </p:cNvPr>
          <p:cNvSpPr txBox="1">
            <a:spLocks noChangeArrowheads="1"/>
          </p:cNvSpPr>
          <p:nvPr/>
        </p:nvSpPr>
        <p:spPr bwMode="auto">
          <a:xfrm>
            <a:off x="3311526" y="2062164"/>
            <a:ext cx="2708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fontAlgn="base" hangingPunct="1">
              <a:spcBef>
                <a:spcPct val="0"/>
              </a:spcBef>
              <a:spcAft>
                <a:spcPct val="0"/>
              </a:spcAft>
            </a:pPr>
            <a:r>
              <a:rPr lang="en-US" altLang="en-US">
                <a:solidFill>
                  <a:prstClr val="black"/>
                </a:solidFill>
                <a:cs typeface="Times New Roman" panose="02020603050405020304" pitchFamily="18" charset="0"/>
              </a:rPr>
              <a:t>Approach- Approach</a:t>
            </a:r>
          </a:p>
        </p:txBody>
      </p:sp>
      <p:sp>
        <p:nvSpPr>
          <p:cNvPr id="13329" name="TextBox 26">
            <a:extLst>
              <a:ext uri="{FF2B5EF4-FFF2-40B4-BE49-F238E27FC236}">
                <a16:creationId xmlns:a16="http://schemas.microsoft.com/office/drawing/2014/main" xmlns="" id="{40686662-E32D-45C5-8CE7-267E0E1F27C0}"/>
              </a:ext>
            </a:extLst>
          </p:cNvPr>
          <p:cNvSpPr txBox="1">
            <a:spLocks noChangeArrowheads="1"/>
          </p:cNvSpPr>
          <p:nvPr/>
        </p:nvSpPr>
        <p:spPr bwMode="auto">
          <a:xfrm>
            <a:off x="3311526" y="3954464"/>
            <a:ext cx="2708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fontAlgn="base" hangingPunct="1">
              <a:spcBef>
                <a:spcPct val="0"/>
              </a:spcBef>
              <a:spcAft>
                <a:spcPct val="0"/>
              </a:spcAft>
            </a:pPr>
            <a:r>
              <a:rPr lang="en-US" altLang="en-US">
                <a:solidFill>
                  <a:prstClr val="black"/>
                </a:solidFill>
                <a:cs typeface="Times New Roman" panose="02020603050405020304" pitchFamily="18" charset="0"/>
              </a:rPr>
              <a:t>Avoidance- Avoidance</a:t>
            </a:r>
          </a:p>
        </p:txBody>
      </p:sp>
      <p:sp>
        <p:nvSpPr>
          <p:cNvPr id="13330" name="TextBox 27">
            <a:extLst>
              <a:ext uri="{FF2B5EF4-FFF2-40B4-BE49-F238E27FC236}">
                <a16:creationId xmlns:a16="http://schemas.microsoft.com/office/drawing/2014/main" xmlns="" id="{8DE44159-F52B-4405-AD69-9039FA9A8CC4}"/>
              </a:ext>
            </a:extLst>
          </p:cNvPr>
          <p:cNvSpPr txBox="1">
            <a:spLocks noChangeArrowheads="1"/>
          </p:cNvSpPr>
          <p:nvPr/>
        </p:nvSpPr>
        <p:spPr bwMode="auto">
          <a:xfrm>
            <a:off x="3463926" y="6324600"/>
            <a:ext cx="270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fontAlgn="base" hangingPunct="1">
              <a:spcBef>
                <a:spcPct val="0"/>
              </a:spcBef>
              <a:spcAft>
                <a:spcPct val="0"/>
              </a:spcAft>
            </a:pPr>
            <a:r>
              <a:rPr lang="en-US" altLang="en-US">
                <a:solidFill>
                  <a:prstClr val="black"/>
                </a:solidFill>
                <a:cs typeface="Times New Roman" panose="02020603050405020304" pitchFamily="18" charset="0"/>
              </a:rPr>
              <a:t>Approach- Avoidance</a:t>
            </a:r>
          </a:p>
        </p:txBody>
      </p:sp>
      <p:pic>
        <p:nvPicPr>
          <p:cNvPr id="3" name="Picture 2">
            <a:extLst>
              <a:ext uri="{FF2B5EF4-FFF2-40B4-BE49-F238E27FC236}">
                <a16:creationId xmlns:a16="http://schemas.microsoft.com/office/drawing/2014/main" xmlns="" id="{40C39DC6-7177-4755-8F6A-C381B1738024}"/>
              </a:ext>
            </a:extLst>
          </p:cNvPr>
          <p:cNvPicPr>
            <a:picLocks noChangeAspect="1"/>
          </p:cNvPicPr>
          <p:nvPr/>
        </p:nvPicPr>
        <p:blipFill>
          <a:blip r:embed="rId4"/>
          <a:stretch>
            <a:fillRect/>
          </a:stretch>
        </p:blipFill>
        <p:spPr>
          <a:xfrm>
            <a:off x="4665663" y="5074298"/>
            <a:ext cx="2114550" cy="742950"/>
          </a:xfrm>
          <a:prstGeom prst="rect">
            <a:avLst/>
          </a:prstGeom>
        </p:spPr>
      </p:pic>
      <p:pic>
        <p:nvPicPr>
          <p:cNvPr id="5" name="Picture 4">
            <a:extLst>
              <a:ext uri="{FF2B5EF4-FFF2-40B4-BE49-F238E27FC236}">
                <a16:creationId xmlns:a16="http://schemas.microsoft.com/office/drawing/2014/main" xmlns="" id="{6421E8CE-D569-4DEC-9A34-BCBEFE281B66}"/>
              </a:ext>
            </a:extLst>
          </p:cNvPr>
          <p:cNvPicPr>
            <a:picLocks noChangeAspect="1"/>
          </p:cNvPicPr>
          <p:nvPr/>
        </p:nvPicPr>
        <p:blipFill>
          <a:blip r:embed="rId5"/>
          <a:stretch>
            <a:fillRect/>
          </a:stretch>
        </p:blipFill>
        <p:spPr>
          <a:xfrm>
            <a:off x="8762319" y="5094612"/>
            <a:ext cx="1590675" cy="6000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6444ED27-C5FD-44A2-AF74-E9AF70880B6E}"/>
              </a:ext>
            </a:extLst>
          </p:cNvPr>
          <p:cNvSpPr>
            <a:spLocks noGrp="1"/>
          </p:cNvSpPr>
          <p:nvPr>
            <p:ph type="title"/>
          </p:nvPr>
        </p:nvSpPr>
        <p:spPr>
          <a:xfrm>
            <a:off x="3002650" y="1440327"/>
            <a:ext cx="8897565" cy="882995"/>
          </a:xfrm>
        </p:spPr>
        <p:txBody>
          <a:bodyPr/>
          <a:lstStyle/>
          <a:p>
            <a:r>
              <a:rPr lang="en-US" altLang="en-US" dirty="0"/>
              <a:t>Responses to Stress</a:t>
            </a:r>
          </a:p>
        </p:txBody>
      </p:sp>
      <p:sp>
        <p:nvSpPr>
          <p:cNvPr id="3" name="Content Placeholder 2">
            <a:extLst>
              <a:ext uri="{FF2B5EF4-FFF2-40B4-BE49-F238E27FC236}">
                <a16:creationId xmlns:a16="http://schemas.microsoft.com/office/drawing/2014/main" xmlns="" id="{9AADD146-9BC5-4C02-84D4-18FAD57BA049}"/>
              </a:ext>
            </a:extLst>
          </p:cNvPr>
          <p:cNvSpPr>
            <a:spLocks noGrp="1"/>
          </p:cNvSpPr>
          <p:nvPr>
            <p:ph idx="1"/>
          </p:nvPr>
        </p:nvSpPr>
        <p:spPr>
          <a:xfrm>
            <a:off x="4156787" y="2220685"/>
            <a:ext cx="7010400" cy="4223657"/>
          </a:xfrm>
        </p:spPr>
        <p:txBody>
          <a:bodyPr>
            <a:normAutofit/>
          </a:bodyPr>
          <a:lstStyle/>
          <a:p>
            <a:pPr>
              <a:defRPr/>
            </a:pPr>
            <a:r>
              <a:rPr lang="en-US" b="1" dirty="0">
                <a:solidFill>
                  <a:schemeClr val="tx1"/>
                </a:solidFill>
                <a:latin typeface="Times New Roman" panose="02020603050405020304" pitchFamily="18" charset="0"/>
                <a:cs typeface="Times New Roman" panose="02020603050405020304" pitchFamily="18" charset="0"/>
              </a:rPr>
              <a:t>Physical symptoms</a:t>
            </a:r>
            <a:r>
              <a:rPr lang="en-US" dirty="0">
                <a:solidFill>
                  <a:schemeClr val="tx1"/>
                </a:solidFill>
                <a:latin typeface="Times New Roman" panose="02020603050405020304" pitchFamily="18" charset="0"/>
                <a:cs typeface="Times New Roman" panose="02020603050405020304" pitchFamily="18" charset="0"/>
              </a:rPr>
              <a:t>: dry mouth, excessive perspiration, frequent illnesses, gastrointestinal problems, grinding of teeth, headaches, high blood pressure, pounding heart, stiff neck, aching lower back</a:t>
            </a:r>
          </a:p>
          <a:p>
            <a:pPr>
              <a:defRPr/>
            </a:pPr>
            <a:r>
              <a:rPr lang="en-US" b="1" dirty="0">
                <a:solidFill>
                  <a:schemeClr val="tx1"/>
                </a:solidFill>
                <a:latin typeface="Times New Roman" panose="02020603050405020304" pitchFamily="18" charset="0"/>
                <a:cs typeface="Times New Roman" panose="02020603050405020304" pitchFamily="18" charset="0"/>
              </a:rPr>
              <a:t>Emotional symptoms</a:t>
            </a:r>
            <a:r>
              <a:rPr lang="en-US" dirty="0">
                <a:solidFill>
                  <a:schemeClr val="tx1"/>
                </a:solidFill>
                <a:latin typeface="Times New Roman" panose="02020603050405020304" pitchFamily="18" charset="0"/>
                <a:cs typeface="Times New Roman" panose="02020603050405020304" pitchFamily="18" charset="0"/>
              </a:rPr>
              <a:t>: anxiety or edginess, depression, fatigue,  impulsiveness, inability to concentrate, irritability, trouble remembering things</a:t>
            </a:r>
          </a:p>
          <a:p>
            <a:pPr>
              <a:defRPr/>
            </a:pPr>
            <a:r>
              <a:rPr lang="en-US" b="1" dirty="0">
                <a:solidFill>
                  <a:schemeClr val="tx1"/>
                </a:solidFill>
                <a:latin typeface="Times New Roman" panose="02020603050405020304" pitchFamily="18" charset="0"/>
                <a:cs typeface="Times New Roman" panose="02020603050405020304" pitchFamily="18" charset="0"/>
              </a:rPr>
              <a:t>Behavioral symptoms</a:t>
            </a:r>
            <a:r>
              <a:rPr lang="en-US" dirty="0">
                <a:solidFill>
                  <a:schemeClr val="tx1"/>
                </a:solidFill>
                <a:latin typeface="Times New Roman" panose="02020603050405020304" pitchFamily="18" charset="0"/>
                <a:cs typeface="Times New Roman" panose="02020603050405020304" pitchFamily="18" charset="0"/>
              </a:rPr>
              <a:t>: crying, disrupted eating or sleeping habits, harsh treatment of others, problems communicating, social isolation, increased used of tobacco, alcohol or other drugs</a:t>
            </a:r>
          </a:p>
          <a:p>
            <a:pPr>
              <a:defRPr/>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CD81FE81-3FC0-4E5E-9330-7250A4D93639}"/>
              </a:ext>
            </a:extLst>
          </p:cNvPr>
          <p:cNvSpPr>
            <a:spLocks noGrp="1"/>
          </p:cNvSpPr>
          <p:nvPr>
            <p:ph type="title"/>
          </p:nvPr>
        </p:nvSpPr>
        <p:spPr>
          <a:xfrm>
            <a:off x="2806707" y="1371599"/>
            <a:ext cx="8897565" cy="757461"/>
          </a:xfrm>
        </p:spPr>
        <p:txBody>
          <a:bodyPr/>
          <a:lstStyle/>
          <a:p>
            <a:r>
              <a:rPr lang="en-US" altLang="en-US" dirty="0"/>
              <a:t>Gender and Stress</a:t>
            </a:r>
          </a:p>
        </p:txBody>
      </p:sp>
      <p:sp>
        <p:nvSpPr>
          <p:cNvPr id="3" name="Content Placeholder 2">
            <a:extLst>
              <a:ext uri="{FF2B5EF4-FFF2-40B4-BE49-F238E27FC236}">
                <a16:creationId xmlns:a16="http://schemas.microsoft.com/office/drawing/2014/main" xmlns="" id="{515B03B9-DF07-4A91-B8B0-BE6E24E04035}"/>
              </a:ext>
            </a:extLst>
          </p:cNvPr>
          <p:cNvSpPr>
            <a:spLocks noGrp="1"/>
          </p:cNvSpPr>
          <p:nvPr>
            <p:ph idx="1"/>
          </p:nvPr>
        </p:nvSpPr>
        <p:spPr>
          <a:xfrm>
            <a:off x="3996612" y="2366740"/>
            <a:ext cx="7010400" cy="4724400"/>
          </a:xfrm>
        </p:spPr>
        <p:txBody>
          <a:bodyPr>
            <a:normAutofit/>
          </a:bodyPr>
          <a:lstStyle/>
          <a:p>
            <a:pPr>
              <a:defRPr/>
            </a:pPr>
            <a:r>
              <a:rPr lang="en-US" dirty="0">
                <a:solidFill>
                  <a:schemeClr val="tx1"/>
                </a:solidFill>
                <a:latin typeface="Times New Roman" panose="02020603050405020304" pitchFamily="18" charset="0"/>
                <a:cs typeface="Times New Roman" panose="02020603050405020304" pitchFamily="18" charset="0"/>
              </a:rPr>
              <a:t>Gender roles affect </a:t>
            </a:r>
            <a:r>
              <a:rPr lang="en-US" b="1" dirty="0">
                <a:solidFill>
                  <a:schemeClr val="tx1"/>
                </a:solidFill>
                <a:latin typeface="Times New Roman" panose="02020603050405020304" pitchFamily="18" charset="0"/>
                <a:cs typeface="Times New Roman" panose="02020603050405020304" pitchFamily="18" charset="0"/>
              </a:rPr>
              <a:t>perception</a:t>
            </a:r>
            <a:r>
              <a:rPr lang="en-US" dirty="0">
                <a:solidFill>
                  <a:schemeClr val="tx1"/>
                </a:solidFill>
                <a:latin typeface="Times New Roman" panose="02020603050405020304" pitchFamily="18" charset="0"/>
                <a:cs typeface="Times New Roman" panose="02020603050405020304" pitchFamily="18" charset="0"/>
              </a:rPr>
              <a:t> of and </a:t>
            </a:r>
            <a:r>
              <a:rPr lang="en-US" b="1" dirty="0">
                <a:solidFill>
                  <a:schemeClr val="tx1"/>
                </a:solidFill>
                <a:latin typeface="Times New Roman" panose="02020603050405020304" pitchFamily="18" charset="0"/>
                <a:cs typeface="Times New Roman" panose="02020603050405020304" pitchFamily="18" charset="0"/>
              </a:rPr>
              <a:t>responses</a:t>
            </a:r>
            <a:r>
              <a:rPr lang="en-US" dirty="0">
                <a:solidFill>
                  <a:schemeClr val="tx1"/>
                </a:solidFill>
                <a:latin typeface="Times New Roman" panose="02020603050405020304" pitchFamily="18" charset="0"/>
                <a:cs typeface="Times New Roman" panose="02020603050405020304" pitchFamily="18" charset="0"/>
              </a:rPr>
              <a:t> to stressors</a:t>
            </a:r>
          </a:p>
          <a:p>
            <a:pPr>
              <a:defRPr/>
            </a:pPr>
            <a:r>
              <a:rPr lang="en-US" dirty="0">
                <a:solidFill>
                  <a:schemeClr val="tx1"/>
                </a:solidFill>
                <a:latin typeface="Times New Roman" panose="02020603050405020304" pitchFamily="18" charset="0"/>
                <a:cs typeface="Times New Roman" panose="02020603050405020304" pitchFamily="18" charset="0"/>
              </a:rPr>
              <a:t>Both sexes experience the fight-or-flight physiological response to stress</a:t>
            </a:r>
          </a:p>
          <a:p>
            <a:pPr>
              <a:defRPr/>
            </a:pPr>
            <a:r>
              <a:rPr lang="en-US" dirty="0">
                <a:solidFill>
                  <a:schemeClr val="tx1"/>
                </a:solidFill>
                <a:latin typeface="Times New Roman" panose="02020603050405020304" pitchFamily="18" charset="0"/>
                <a:cs typeface="Times New Roman" panose="02020603050405020304" pitchFamily="18" charset="0"/>
              </a:rPr>
              <a:t>Women are more likely to respond behaviorally with a pattern of “tend-and-befriend”</a:t>
            </a:r>
          </a:p>
          <a:p>
            <a:pPr lvl="1">
              <a:defRPr/>
            </a:pPr>
            <a:r>
              <a:rPr lang="en-US" dirty="0">
                <a:solidFill>
                  <a:schemeClr val="tx1"/>
                </a:solidFill>
                <a:latin typeface="Times New Roman" panose="02020603050405020304" pitchFamily="18" charset="0"/>
                <a:cs typeface="Times New Roman" panose="02020603050405020304" pitchFamily="18" charset="0"/>
              </a:rPr>
              <a:t>Tend and befriend response refers to the fact that people often manage threats by caring for offspring and seeking social support in time of stress.</a:t>
            </a:r>
          </a:p>
          <a:p>
            <a:pPr lvl="1">
              <a:defRPr/>
            </a:pPr>
            <a:r>
              <a:rPr lang="en-US" dirty="0">
                <a:solidFill>
                  <a:schemeClr val="tx1"/>
                </a:solidFill>
                <a:latin typeface="Times New Roman" panose="02020603050405020304" pitchFamily="18" charset="0"/>
                <a:cs typeface="Times New Roman" panose="02020603050405020304" pitchFamily="18" charset="0"/>
              </a:rPr>
              <a:t>Gender differences may be partly tied to higher levels of the hormone imbalance in women</a:t>
            </a:r>
          </a:p>
        </p:txBody>
      </p:sp>
      <p:pic>
        <p:nvPicPr>
          <p:cNvPr id="16388" name="Picture 2" descr="http://media.tumblr.com/tumblr_lwgv7yv2ZJ1r303m3.jpg">
            <a:extLst>
              <a:ext uri="{FF2B5EF4-FFF2-40B4-BE49-F238E27FC236}">
                <a16:creationId xmlns:a16="http://schemas.microsoft.com/office/drawing/2014/main" xmlns="" id="{4EB1532C-8733-4CD2-9A45-E6A886137C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2601" y="609600"/>
            <a:ext cx="11207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descr="https://encrypted-tbn3.gstatic.com/images?q=tbn:ANd9GcQ6ZvqKhS9_T1p7z1oYXbd3Xp45dip7ee5o7ypBSEfZM8OrGJ5qzQ">
            <a:extLst>
              <a:ext uri="{FF2B5EF4-FFF2-40B4-BE49-F238E27FC236}">
                <a16:creationId xmlns:a16="http://schemas.microsoft.com/office/drawing/2014/main" xmlns="" id="{158CA948-F601-4A80-A7CC-EAAB01E98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5218" y="5317857"/>
            <a:ext cx="1855010" cy="153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673A226A-1157-4394-906E-3DC52BDA5F63}"/>
              </a:ext>
            </a:extLst>
          </p:cNvPr>
          <p:cNvSpPr>
            <a:spLocks noGrp="1"/>
          </p:cNvSpPr>
          <p:nvPr>
            <p:ph type="title"/>
          </p:nvPr>
        </p:nvSpPr>
        <p:spPr>
          <a:xfrm>
            <a:off x="3189262" y="1352938"/>
            <a:ext cx="8897565" cy="766792"/>
          </a:xfrm>
        </p:spPr>
        <p:txBody>
          <a:bodyPr/>
          <a:lstStyle/>
          <a:p>
            <a:r>
              <a:rPr lang="en-US" altLang="en-US"/>
              <a:t>Past Experiences</a:t>
            </a:r>
          </a:p>
        </p:txBody>
      </p:sp>
      <p:sp>
        <p:nvSpPr>
          <p:cNvPr id="17411" name="Content Placeholder 2">
            <a:extLst>
              <a:ext uri="{FF2B5EF4-FFF2-40B4-BE49-F238E27FC236}">
                <a16:creationId xmlns:a16="http://schemas.microsoft.com/office/drawing/2014/main" xmlns="" id="{6144F9CE-9D43-40B7-8F16-CEF685658405}"/>
              </a:ext>
            </a:extLst>
          </p:cNvPr>
          <p:cNvSpPr>
            <a:spLocks noGrp="1"/>
          </p:cNvSpPr>
          <p:nvPr>
            <p:ph idx="1"/>
          </p:nvPr>
        </p:nvSpPr>
        <p:spPr>
          <a:xfrm>
            <a:off x="3772678" y="2382416"/>
            <a:ext cx="6629400" cy="4114800"/>
          </a:xfrm>
        </p:spPr>
        <p:txBody>
          <a:bodyPr>
            <a:normAutofit/>
          </a:bodyPr>
          <a:lstStyle/>
          <a:p>
            <a:r>
              <a:rPr lang="en-US" altLang="en-US" sz="2400" dirty="0">
                <a:solidFill>
                  <a:schemeClr val="tx1"/>
                </a:solidFill>
                <a:latin typeface="Times New Roman" panose="02020603050405020304" pitchFamily="18" charset="0"/>
                <a:cs typeface="Times New Roman" panose="02020603050405020304" pitchFamily="18" charset="0"/>
              </a:rPr>
              <a:t>Past experiences influence the cognitive evaluation of a potential stressor </a:t>
            </a:r>
          </a:p>
          <a:p>
            <a:r>
              <a:rPr lang="en-US" altLang="en-US" sz="2400" dirty="0">
                <a:solidFill>
                  <a:schemeClr val="tx1"/>
                </a:solidFill>
                <a:latin typeface="Times New Roman" panose="02020603050405020304" pitchFamily="18" charset="0"/>
                <a:cs typeface="Times New Roman" panose="02020603050405020304" pitchFamily="18" charset="0"/>
              </a:rPr>
              <a:t>Effective behavioral responses can overcome the effects of negative past experiences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1EFCB-3734-441B-A0F6-04AC254AE82B}"/>
              </a:ext>
            </a:extLst>
          </p:cNvPr>
          <p:cNvSpPr>
            <a:spLocks noGrp="1"/>
          </p:cNvSpPr>
          <p:nvPr>
            <p:ph type="title"/>
          </p:nvPr>
        </p:nvSpPr>
        <p:spPr>
          <a:xfrm>
            <a:off x="2806707" y="1343607"/>
            <a:ext cx="8897565" cy="785453"/>
          </a:xfrm>
        </p:spPr>
        <p:txBody>
          <a:bodyPr/>
          <a:lstStyle/>
          <a:p>
            <a:r>
              <a:rPr lang="en-US" dirty="0"/>
              <a:t>Objectives</a:t>
            </a:r>
          </a:p>
        </p:txBody>
      </p:sp>
      <p:sp>
        <p:nvSpPr>
          <p:cNvPr id="3" name="Content Placeholder 2">
            <a:extLst>
              <a:ext uri="{FF2B5EF4-FFF2-40B4-BE49-F238E27FC236}">
                <a16:creationId xmlns:a16="http://schemas.microsoft.com/office/drawing/2014/main" xmlns="" id="{BF047BC2-F4F4-4407-A1CA-44E6499A8F0B}"/>
              </a:ext>
            </a:extLst>
          </p:cNvPr>
          <p:cNvSpPr>
            <a:spLocks noGrp="1"/>
          </p:cNvSpPr>
          <p:nvPr>
            <p:ph idx="1"/>
          </p:nvPr>
        </p:nvSpPr>
        <p:spPr/>
        <p:txBody>
          <a:bodyPr/>
          <a:lstStyle/>
          <a:p>
            <a:pPr algn="just"/>
            <a:r>
              <a:rPr lang="en-US" sz="1800" dirty="0">
                <a:solidFill>
                  <a:schemeClr val="tx1"/>
                </a:solidFill>
                <a:latin typeface="Times New Roman" panose="02020603050405020304" pitchFamily="18" charset="0"/>
                <a:ea typeface="Times New Roman" panose="02020603050405020304" pitchFamily="18" charset="0"/>
              </a:rPr>
              <a:t>Describe stress causes and its physical, psychological, and emotional effects.</a:t>
            </a:r>
          </a:p>
          <a:p>
            <a:pPr algn="just"/>
            <a:r>
              <a:rPr lang="en-US" sz="1800" dirty="0">
                <a:solidFill>
                  <a:schemeClr val="tx1"/>
                </a:solidFill>
                <a:effectLst/>
                <a:latin typeface="Times New Roman" panose="02020603050405020304" pitchFamily="18" charset="0"/>
                <a:ea typeface="Times New Roman" panose="02020603050405020304" pitchFamily="18" charset="0"/>
              </a:rPr>
              <a:t>Explain lifestyle choices and consequences.</a:t>
            </a:r>
          </a:p>
          <a:p>
            <a:pPr algn="just"/>
            <a:r>
              <a:rPr lang="en-US" sz="1800" dirty="0">
                <a:solidFill>
                  <a:schemeClr val="tx1"/>
                </a:solidFill>
                <a:effectLst/>
                <a:latin typeface="Times New Roman" panose="02020603050405020304" pitchFamily="18" charset="0"/>
                <a:ea typeface="Times New Roman" panose="02020603050405020304" pitchFamily="18" charset="0"/>
              </a:rPr>
              <a:t>Differentiate between healthy and unhealthy lifestyle.</a:t>
            </a:r>
          </a:p>
          <a:p>
            <a:r>
              <a:rPr lang="en-US" sz="1800" dirty="0">
                <a:solidFill>
                  <a:schemeClr val="tx1"/>
                </a:solidFill>
                <a:effectLst/>
                <a:latin typeface="Times New Roman" panose="02020603050405020304" pitchFamily="18" charset="0"/>
                <a:ea typeface="Times New Roman" panose="02020603050405020304" pitchFamily="18" charset="0"/>
              </a:rPr>
              <a:t>Elucidate different coping strategies used to reduced stress</a:t>
            </a:r>
            <a:endParaRPr lang="en-US" dirty="0">
              <a:solidFill>
                <a:schemeClr val="tx1"/>
              </a:solidFill>
            </a:endParaRPr>
          </a:p>
        </p:txBody>
      </p:sp>
    </p:spTree>
    <p:extLst>
      <p:ext uri="{BB962C8B-B14F-4D97-AF65-F5344CB8AC3E}">
        <p14:creationId xmlns:p14="http://schemas.microsoft.com/office/powerpoint/2010/main" val="109968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9F24C06F-4F15-4CA2-88DC-0DC3C9B9E8F6}"/>
              </a:ext>
            </a:extLst>
          </p:cNvPr>
          <p:cNvSpPr>
            <a:spLocks noGrp="1"/>
          </p:cNvSpPr>
          <p:nvPr>
            <p:ph type="title"/>
          </p:nvPr>
        </p:nvSpPr>
        <p:spPr>
          <a:xfrm>
            <a:off x="3011980" y="1399591"/>
            <a:ext cx="8897565" cy="757461"/>
          </a:xfrm>
        </p:spPr>
        <p:txBody>
          <a:bodyPr/>
          <a:lstStyle/>
          <a:p>
            <a:r>
              <a:rPr lang="en-US" altLang="en-US" dirty="0"/>
              <a:t>Stress &amp; Health</a:t>
            </a:r>
          </a:p>
        </p:txBody>
      </p:sp>
      <p:sp>
        <p:nvSpPr>
          <p:cNvPr id="3" name="Content Placeholder 2">
            <a:extLst>
              <a:ext uri="{FF2B5EF4-FFF2-40B4-BE49-F238E27FC236}">
                <a16:creationId xmlns:a16="http://schemas.microsoft.com/office/drawing/2014/main" xmlns="" id="{DC179B4F-91E8-46A3-B3E5-6F563DC3B5EB}"/>
              </a:ext>
            </a:extLst>
          </p:cNvPr>
          <p:cNvSpPr>
            <a:spLocks noGrp="1"/>
          </p:cNvSpPr>
          <p:nvPr>
            <p:ph idx="1"/>
          </p:nvPr>
        </p:nvSpPr>
        <p:spPr>
          <a:xfrm>
            <a:off x="3485174" y="2454729"/>
            <a:ext cx="8534400" cy="4259424"/>
          </a:xfrm>
        </p:spPr>
        <p:txBody>
          <a:bodyPr>
            <a:normAutofit lnSpcReduction="10000"/>
          </a:bodyPr>
          <a:lstStyle/>
          <a:p>
            <a:pPr>
              <a:lnSpc>
                <a:spcPct val="100000"/>
              </a:lnSpc>
              <a:defRPr/>
            </a:pPr>
            <a:r>
              <a:rPr lang="en-US" dirty="0">
                <a:solidFill>
                  <a:schemeClr val="tx1"/>
                </a:solidFill>
                <a:latin typeface="Times New Roman" panose="02020603050405020304" pitchFamily="18" charset="0"/>
                <a:cs typeface="Times New Roman" panose="02020603050405020304" pitchFamily="18" charset="0"/>
              </a:rPr>
              <a:t>Study has found that stress contributes to a person’s susceptibility to the common cold</a:t>
            </a:r>
          </a:p>
          <a:p>
            <a:pPr>
              <a:lnSpc>
                <a:spcPct val="100000"/>
              </a:lnSpc>
              <a:defRPr/>
            </a:pPr>
            <a:r>
              <a:rPr lang="en-US" dirty="0">
                <a:solidFill>
                  <a:schemeClr val="tx1"/>
                </a:solidFill>
                <a:latin typeface="Times New Roman" panose="02020603050405020304" pitchFamily="18" charset="0"/>
                <a:cs typeface="Times New Roman" panose="02020603050405020304" pitchFamily="18" charset="0"/>
              </a:rPr>
              <a:t>Stress affects the immune system, making people vulnerable to disease</a:t>
            </a:r>
          </a:p>
          <a:p>
            <a:pPr>
              <a:lnSpc>
                <a:spcPct val="100000"/>
              </a:lnSpc>
              <a:defRPr/>
            </a:pPr>
            <a:r>
              <a:rPr lang="en-US" dirty="0">
                <a:solidFill>
                  <a:schemeClr val="tx1"/>
                </a:solidFill>
                <a:latin typeface="Times New Roman" panose="02020603050405020304" pitchFamily="18" charset="0"/>
                <a:cs typeface="Times New Roman" panose="02020603050405020304" pitchFamily="18" charset="0"/>
              </a:rPr>
              <a:t>Some ailments &amp; illnesses linked to stress</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Heart disease</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Lung ailments</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Cirrhosis of liver</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Suicide</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High blood pressure</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Headaches</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Backaches </a:t>
            </a:r>
          </a:p>
        </p:txBody>
      </p:sp>
      <p:pic>
        <p:nvPicPr>
          <p:cNvPr id="18436" name="Picture 2" descr="https://encrypted-tbn1.gstatic.com/images?q=tbn:ANd9GcQwgBkHDSap6MOChiWhzt13ei60WKG3f6IWSMOtfscMO50p0haDgA">
            <a:extLst>
              <a:ext uri="{FF2B5EF4-FFF2-40B4-BE49-F238E27FC236}">
                <a16:creationId xmlns:a16="http://schemas.microsoft.com/office/drawing/2014/main" xmlns="" id="{6A40A881-123F-4E11-9481-B3BBF1E39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5470" y="4561503"/>
            <a:ext cx="21240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xmlns="" id="{F39131A4-9286-466E-88A9-0E1832B06847}"/>
              </a:ext>
            </a:extLst>
          </p:cNvPr>
          <p:cNvSpPr>
            <a:spLocks noGrp="1" noChangeArrowheads="1"/>
          </p:cNvSpPr>
          <p:nvPr>
            <p:ph type="title"/>
          </p:nvPr>
        </p:nvSpPr>
        <p:spPr>
          <a:xfrm>
            <a:off x="3166138" y="2883159"/>
            <a:ext cx="5859724" cy="789137"/>
          </a:xfrm>
        </p:spPr>
        <p:txBody>
          <a:bodyPr>
            <a:normAutofit fontScale="90000"/>
          </a:bodyPr>
          <a:lstStyle/>
          <a:p>
            <a:pPr eaLnBrk="1" hangingPunct="1"/>
            <a:r>
              <a:rPr lang="en-GB" altLang="en-US" sz="4400" dirty="0">
                <a:solidFill>
                  <a:schemeClr val="tx1"/>
                </a:solidFill>
              </a:rPr>
              <a:t>Coping</a:t>
            </a:r>
            <a:endParaRPr lang="en-US" altLang="en-US" sz="4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B42DB7D5-A327-42F6-8F00-D583523346C0}"/>
              </a:ext>
            </a:extLst>
          </p:cNvPr>
          <p:cNvSpPr>
            <a:spLocks noGrp="1"/>
          </p:cNvSpPr>
          <p:nvPr>
            <p:ph type="title"/>
          </p:nvPr>
        </p:nvSpPr>
        <p:spPr>
          <a:xfrm>
            <a:off x="3294435" y="1380930"/>
            <a:ext cx="8897565" cy="757461"/>
          </a:xfrm>
        </p:spPr>
        <p:txBody>
          <a:bodyPr/>
          <a:lstStyle/>
          <a:p>
            <a:r>
              <a:rPr lang="en-US" altLang="en-US" dirty="0"/>
              <a:t>Coping </a:t>
            </a:r>
          </a:p>
        </p:txBody>
      </p:sp>
      <p:sp>
        <p:nvSpPr>
          <p:cNvPr id="20483" name="Content Placeholder 2">
            <a:extLst>
              <a:ext uri="{FF2B5EF4-FFF2-40B4-BE49-F238E27FC236}">
                <a16:creationId xmlns:a16="http://schemas.microsoft.com/office/drawing/2014/main" xmlns="" id="{F5766FF8-3F1E-47D0-A7DA-96B3B48F32B9}"/>
              </a:ext>
            </a:extLst>
          </p:cNvPr>
          <p:cNvSpPr>
            <a:spLocks noGrp="1"/>
          </p:cNvSpPr>
          <p:nvPr>
            <p:ph idx="1"/>
          </p:nvPr>
        </p:nvSpPr>
        <p:spPr>
          <a:xfrm>
            <a:off x="4229877" y="2326432"/>
            <a:ext cx="7368073" cy="4114800"/>
          </a:xfrm>
        </p:spPr>
        <p:txBody>
          <a:bodyPr>
            <a:normAutofit/>
          </a:bodyPr>
          <a:lstStyle/>
          <a:p>
            <a:pPr marL="0" indent="0">
              <a:buNone/>
            </a:pPr>
            <a:r>
              <a:rPr lang="en-US" altLang="en-US" dirty="0">
                <a:solidFill>
                  <a:schemeClr val="tx1"/>
                </a:solidFill>
                <a:latin typeface="Times New Roman" panose="02020603050405020304" pitchFamily="18" charset="0"/>
                <a:cs typeface="Times New Roman" panose="02020603050405020304" pitchFamily="18" charset="0"/>
              </a:rPr>
              <a:t>Process by which a person takes some action to manage environmental or internal demands that cause or might cause stress and that will tax the individual’s resources</a:t>
            </a:r>
          </a:p>
          <a:p>
            <a:pPr algn="l"/>
            <a:r>
              <a:rPr lang="en-US" altLang="en-US" dirty="0">
                <a:solidFill>
                  <a:schemeClr val="tx1"/>
                </a:solidFill>
                <a:latin typeface="Times New Roman" panose="02020603050405020304" pitchFamily="18" charset="0"/>
                <a:cs typeface="Times New Roman" panose="02020603050405020304" pitchFamily="18" charset="0"/>
              </a:rPr>
              <a:t>Emotion focused - </a:t>
            </a:r>
            <a:r>
              <a:rPr lang="en-US" sz="1600" b="0" i="0" u="none" strike="noStrike" baseline="0" dirty="0">
                <a:solidFill>
                  <a:schemeClr val="tx1"/>
                </a:solidFill>
                <a:latin typeface="Times New Roman" panose="02020603050405020304" pitchFamily="18" charset="0"/>
                <a:cs typeface="Times New Roman" panose="02020603050405020304" pitchFamily="18" charset="0"/>
              </a:rPr>
              <a:t>people try to manage their</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u="none" strike="noStrike" baseline="0" dirty="0">
                <a:solidFill>
                  <a:schemeClr val="tx1"/>
                </a:solidFill>
                <a:latin typeface="Times New Roman" panose="02020603050405020304" pitchFamily="18" charset="0"/>
                <a:cs typeface="Times New Roman" panose="02020603050405020304" pitchFamily="18" charset="0"/>
              </a:rPr>
              <a:t>emotions in the face of stress</a:t>
            </a:r>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a:solidFill>
                  <a:schemeClr val="tx1"/>
                </a:solidFill>
                <a:latin typeface="Times New Roman" panose="02020603050405020304" pitchFamily="18" charset="0"/>
                <a:cs typeface="Times New Roman" panose="02020603050405020304" pitchFamily="18" charset="0"/>
              </a:rPr>
              <a:t>Problem focused - </a:t>
            </a:r>
            <a:r>
              <a:rPr lang="en-US" altLang="en-US" sz="1600" dirty="0">
                <a:solidFill>
                  <a:schemeClr val="tx1"/>
                </a:solidFill>
                <a:latin typeface="Times New Roman" panose="02020603050405020304" pitchFamily="18" charset="0"/>
                <a:cs typeface="Times New Roman" panose="02020603050405020304" pitchFamily="18" charset="0"/>
              </a:rPr>
              <a:t>attempts to modify the stressful problem or source of stress</a:t>
            </a:r>
          </a:p>
          <a:p>
            <a:r>
              <a:rPr lang="en-US" altLang="en-US" dirty="0">
                <a:solidFill>
                  <a:schemeClr val="tx1"/>
                </a:solidFill>
                <a:latin typeface="Times New Roman" panose="02020603050405020304" pitchFamily="18" charset="0"/>
                <a:cs typeface="Times New Roman" panose="02020603050405020304" pitchFamily="18" charset="0"/>
              </a:rPr>
              <a:t>Avoidance oriented </a:t>
            </a:r>
            <a:r>
              <a:rPr lang="en-US" altLang="en-US" sz="1600" dirty="0">
                <a:solidFill>
                  <a:schemeClr val="tx1"/>
                </a:solidFill>
                <a:latin typeface="Times New Roman" panose="02020603050405020304" pitchFamily="18" charset="0"/>
                <a:cs typeface="Times New Roman" panose="02020603050405020304" pitchFamily="18" charset="0"/>
              </a:rPr>
              <a:t>- involves cognitive and behavioral efforts oriented toward denying, minimizing, or otherwise avoiding dealing directly with stressful demands and is closely linked to distress and depression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48798458-A4EE-4EB3-A578-3CC5329EF9BF}"/>
              </a:ext>
            </a:extLst>
          </p:cNvPr>
          <p:cNvSpPr>
            <a:spLocks noGrp="1"/>
          </p:cNvSpPr>
          <p:nvPr>
            <p:ph type="title"/>
          </p:nvPr>
        </p:nvSpPr>
        <p:spPr>
          <a:xfrm>
            <a:off x="2806707" y="1259633"/>
            <a:ext cx="8897565" cy="869428"/>
          </a:xfrm>
        </p:spPr>
        <p:txBody>
          <a:bodyPr/>
          <a:lstStyle/>
          <a:p>
            <a:r>
              <a:rPr lang="en-US" altLang="en-US" dirty="0"/>
              <a:t>Counterproductive Coping Strategies</a:t>
            </a:r>
          </a:p>
        </p:txBody>
      </p:sp>
      <p:sp>
        <p:nvSpPr>
          <p:cNvPr id="21507" name="Content Placeholder 2">
            <a:extLst>
              <a:ext uri="{FF2B5EF4-FFF2-40B4-BE49-F238E27FC236}">
                <a16:creationId xmlns:a16="http://schemas.microsoft.com/office/drawing/2014/main" xmlns="" id="{28B5F143-1F28-4D53-82CB-74EDC298BCE3}"/>
              </a:ext>
            </a:extLst>
          </p:cNvPr>
          <p:cNvSpPr>
            <a:spLocks noGrp="1"/>
          </p:cNvSpPr>
          <p:nvPr>
            <p:ph idx="1"/>
          </p:nvPr>
        </p:nvSpPr>
        <p:spPr>
          <a:xfrm>
            <a:off x="4301412" y="2267338"/>
            <a:ext cx="5680788" cy="3828661"/>
          </a:xfrm>
        </p:spPr>
        <p:txBody>
          <a:bodyPr>
            <a:normAutofit/>
          </a:bodyPr>
          <a:lstStyle/>
          <a:p>
            <a:r>
              <a:rPr lang="en-US" altLang="en-US" dirty="0">
                <a:solidFill>
                  <a:schemeClr val="tx1"/>
                </a:solidFill>
                <a:latin typeface="Times New Roman" panose="02020603050405020304" pitchFamily="18" charset="0"/>
                <a:cs typeface="Times New Roman" panose="02020603050405020304" pitchFamily="18" charset="0"/>
              </a:rPr>
              <a:t>Tobacco</a:t>
            </a:r>
          </a:p>
          <a:p>
            <a:r>
              <a:rPr lang="en-US" altLang="en-US" dirty="0">
                <a:solidFill>
                  <a:schemeClr val="tx1"/>
                </a:solidFill>
                <a:latin typeface="Times New Roman" panose="02020603050405020304" pitchFamily="18" charset="0"/>
                <a:cs typeface="Times New Roman" panose="02020603050405020304" pitchFamily="18" charset="0"/>
              </a:rPr>
              <a:t>Alcohol</a:t>
            </a:r>
          </a:p>
          <a:p>
            <a:r>
              <a:rPr lang="en-US" altLang="en-US" dirty="0">
                <a:solidFill>
                  <a:schemeClr val="tx1"/>
                </a:solidFill>
                <a:latin typeface="Times New Roman" panose="02020603050405020304" pitchFamily="18" charset="0"/>
                <a:cs typeface="Times New Roman" panose="02020603050405020304" pitchFamily="18" charset="0"/>
              </a:rPr>
              <a:t>Other drugs</a:t>
            </a:r>
          </a:p>
          <a:p>
            <a:r>
              <a:rPr lang="en-US" altLang="en-US" dirty="0">
                <a:solidFill>
                  <a:schemeClr val="tx1"/>
                </a:solidFill>
                <a:latin typeface="Times New Roman" panose="02020603050405020304" pitchFamily="18" charset="0"/>
                <a:cs typeface="Times New Roman" panose="02020603050405020304" pitchFamily="18" charset="0"/>
              </a:rPr>
              <a:t>Binge eating</a:t>
            </a:r>
          </a:p>
          <a:p>
            <a:endParaRPr lang="en-US" altLang="en-US" sz="2400" dirty="0">
              <a:solidFill>
                <a:schemeClr val="tx1"/>
              </a:solidFill>
              <a:latin typeface="Times New Roman" panose="02020603050405020304" pitchFamily="18" charset="0"/>
              <a:cs typeface="Times New Roman" panose="02020603050405020304" pitchFamily="18" charset="0"/>
            </a:endParaRPr>
          </a:p>
        </p:txBody>
      </p:sp>
      <p:pic>
        <p:nvPicPr>
          <p:cNvPr id="21508" name="Picture 2" descr="http://health.uml.edu/thc/HealthIssues/AlcoholismFamilyEffects/man2.jpg">
            <a:extLst>
              <a:ext uri="{FF2B5EF4-FFF2-40B4-BE49-F238E27FC236}">
                <a16:creationId xmlns:a16="http://schemas.microsoft.com/office/drawing/2014/main" xmlns="" id="{283B1E04-CEFC-4EC9-8C1F-D8D400D41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391" y="4466254"/>
            <a:ext cx="269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http://blog.smu.edu/quitsmoking/files/2012/06/smoking_cigarette.jpg">
            <a:extLst>
              <a:ext uri="{FF2B5EF4-FFF2-40B4-BE49-F238E27FC236}">
                <a16:creationId xmlns:a16="http://schemas.microsoft.com/office/drawing/2014/main" xmlns="" id="{EF84612C-A8EA-4D5D-9DE0-9A525BEF1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937" y="4466254"/>
            <a:ext cx="26098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descr="http://www.diseaseproof.com/uploads/image/DP%20-%20the%20anatomy%20of%20a%20binge.jpg">
            <a:extLst>
              <a:ext uri="{FF2B5EF4-FFF2-40B4-BE49-F238E27FC236}">
                <a16:creationId xmlns:a16="http://schemas.microsoft.com/office/drawing/2014/main" xmlns="" id="{EAA4E900-51B1-4634-8DE3-BC1DD3988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5937" y="2615832"/>
            <a:ext cx="2540821" cy="142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C6897D43-9AD0-46AC-9BF1-662E7BB3187D}"/>
              </a:ext>
            </a:extLst>
          </p:cNvPr>
          <p:cNvSpPr>
            <a:spLocks noGrp="1"/>
          </p:cNvSpPr>
          <p:nvPr>
            <p:ph type="title"/>
          </p:nvPr>
        </p:nvSpPr>
        <p:spPr>
          <a:xfrm>
            <a:off x="3123948" y="1436913"/>
            <a:ext cx="8897565" cy="720139"/>
          </a:xfrm>
        </p:spPr>
        <p:txBody>
          <a:bodyPr/>
          <a:lstStyle/>
          <a:p>
            <a:r>
              <a:rPr lang="en-US" altLang="en-US" dirty="0"/>
              <a:t>Coping with Stress</a:t>
            </a:r>
          </a:p>
        </p:txBody>
      </p:sp>
      <p:sp>
        <p:nvSpPr>
          <p:cNvPr id="22531" name="Content Placeholder 2">
            <a:extLst>
              <a:ext uri="{FF2B5EF4-FFF2-40B4-BE49-F238E27FC236}">
                <a16:creationId xmlns:a16="http://schemas.microsoft.com/office/drawing/2014/main" xmlns="" id="{63E81348-4C85-4103-87FA-F32410986076}"/>
              </a:ext>
            </a:extLst>
          </p:cNvPr>
          <p:cNvSpPr>
            <a:spLocks noGrp="1"/>
          </p:cNvSpPr>
          <p:nvPr>
            <p:ph idx="1"/>
          </p:nvPr>
        </p:nvSpPr>
        <p:spPr>
          <a:xfrm>
            <a:off x="3276599" y="2230016"/>
            <a:ext cx="8106747" cy="3789784"/>
          </a:xfrm>
        </p:spPr>
        <p:txBody>
          <a:bodyPr>
            <a:normAutofit/>
          </a:bodyPr>
          <a:lstStyle/>
          <a:p>
            <a:r>
              <a:rPr lang="en-US" altLang="en-US" dirty="0">
                <a:solidFill>
                  <a:schemeClr val="tx1"/>
                </a:solidFill>
                <a:latin typeface="Times New Roman" panose="02020603050405020304" pitchFamily="18" charset="0"/>
                <a:cs typeface="Times New Roman" panose="02020603050405020304" pitchFamily="18" charset="0"/>
              </a:rPr>
              <a:t>There are various coping strategies which can be used to reduce stress</a:t>
            </a:r>
          </a:p>
          <a:p>
            <a:r>
              <a:rPr lang="en-US" altLang="en-US" dirty="0">
                <a:solidFill>
                  <a:schemeClr val="tx1"/>
                </a:solidFill>
                <a:latin typeface="Times New Roman" panose="02020603050405020304" pitchFamily="18" charset="0"/>
                <a:cs typeface="Times New Roman" panose="02020603050405020304" pitchFamily="18" charset="0"/>
              </a:rPr>
              <a:t>The Multidimensional Coping Inventory (</a:t>
            </a:r>
            <a:r>
              <a:rPr lang="en-US" altLang="en-US" dirty="0" err="1">
                <a:solidFill>
                  <a:schemeClr val="tx1"/>
                </a:solidFill>
                <a:latin typeface="Times New Roman" panose="02020603050405020304" pitchFamily="18" charset="0"/>
                <a:cs typeface="Times New Roman" panose="02020603050405020304" pitchFamily="18" charset="0"/>
              </a:rPr>
              <a:t>Endler</a:t>
            </a:r>
            <a:r>
              <a:rPr lang="en-US" altLang="en-US" dirty="0">
                <a:solidFill>
                  <a:schemeClr val="tx1"/>
                </a:solidFill>
                <a:latin typeface="Times New Roman" panose="02020603050405020304" pitchFamily="18" charset="0"/>
                <a:cs typeface="Times New Roman" panose="02020603050405020304" pitchFamily="18" charset="0"/>
              </a:rPr>
              <a:t> &amp; Parker, 1990) measures 3 major coping strategies</a:t>
            </a:r>
          </a:p>
        </p:txBody>
      </p:sp>
      <p:graphicFrame>
        <p:nvGraphicFramePr>
          <p:cNvPr id="4" name="Table 3">
            <a:extLst>
              <a:ext uri="{FF2B5EF4-FFF2-40B4-BE49-F238E27FC236}">
                <a16:creationId xmlns:a16="http://schemas.microsoft.com/office/drawing/2014/main" xmlns="" id="{0EEDBEF0-8E1A-4A61-B249-AEEC6672C361}"/>
              </a:ext>
            </a:extLst>
          </p:cNvPr>
          <p:cNvGraphicFramePr>
            <a:graphicFrameLocks noGrp="1"/>
          </p:cNvGraphicFramePr>
          <p:nvPr>
            <p:extLst>
              <p:ext uri="{D42A27DB-BD31-4B8C-83A1-F6EECF244321}">
                <p14:modId xmlns:p14="http://schemas.microsoft.com/office/powerpoint/2010/main" val="3252550814"/>
              </p:ext>
            </p:extLst>
          </p:nvPr>
        </p:nvGraphicFramePr>
        <p:xfrm>
          <a:off x="4185555" y="3592286"/>
          <a:ext cx="6288834" cy="2771192"/>
        </p:xfrm>
        <a:graphic>
          <a:graphicData uri="http://schemas.openxmlformats.org/drawingml/2006/table">
            <a:tbl>
              <a:tblPr firstRow="1" bandRow="1">
                <a:tableStyleId>{00A15C55-8517-42AA-B614-E9B94910E393}</a:tableStyleId>
              </a:tblPr>
              <a:tblGrid>
                <a:gridCol w="2096278">
                  <a:extLst>
                    <a:ext uri="{9D8B030D-6E8A-4147-A177-3AD203B41FA5}">
                      <a16:colId xmlns:a16="http://schemas.microsoft.com/office/drawing/2014/main" xmlns="" val="20000"/>
                    </a:ext>
                  </a:extLst>
                </a:gridCol>
                <a:gridCol w="2096278">
                  <a:extLst>
                    <a:ext uri="{9D8B030D-6E8A-4147-A177-3AD203B41FA5}">
                      <a16:colId xmlns:a16="http://schemas.microsoft.com/office/drawing/2014/main" xmlns="" val="20001"/>
                    </a:ext>
                  </a:extLst>
                </a:gridCol>
                <a:gridCol w="2096278">
                  <a:extLst>
                    <a:ext uri="{9D8B030D-6E8A-4147-A177-3AD203B41FA5}">
                      <a16:colId xmlns:a16="http://schemas.microsoft.com/office/drawing/2014/main" xmlns="" val="20002"/>
                    </a:ext>
                  </a:extLst>
                </a:gridCol>
              </a:tblGrid>
              <a:tr h="625753">
                <a:tc>
                  <a:txBody>
                    <a:bodyPr/>
                    <a:lstStyle/>
                    <a:p>
                      <a:pPr algn="ctr"/>
                      <a:r>
                        <a:rPr lang="en-US" sz="1600" dirty="0">
                          <a:solidFill>
                            <a:schemeClr val="bg1"/>
                          </a:solidFill>
                          <a:latin typeface="Times New Roman" panose="02020603050405020304" pitchFamily="18" charset="0"/>
                          <a:cs typeface="Times New Roman" panose="02020603050405020304" pitchFamily="18" charset="0"/>
                        </a:rPr>
                        <a:t>Task-Oriented</a:t>
                      </a:r>
                      <a:r>
                        <a:rPr lang="en-US" sz="1600" baseline="0" dirty="0">
                          <a:solidFill>
                            <a:schemeClr val="bg1"/>
                          </a:solidFill>
                          <a:latin typeface="Times New Roman" panose="02020603050405020304" pitchFamily="18" charset="0"/>
                          <a:cs typeface="Times New Roman" panose="02020603050405020304" pitchFamily="18" charset="0"/>
                        </a:rPr>
                        <a:t> Coping</a:t>
                      </a:r>
                      <a:endParaRPr lang="en-US" sz="1600" dirty="0">
                        <a:solidFill>
                          <a:schemeClr val="bg1"/>
                        </a:solidFill>
                        <a:latin typeface="Times New Roman" panose="02020603050405020304" pitchFamily="18" charset="0"/>
                        <a:cs typeface="Times New Roman" panose="02020603050405020304" pitchFamily="18" charset="0"/>
                      </a:endParaRPr>
                    </a:p>
                  </a:txBody>
                  <a:tcPr marT="45730" marB="45730"/>
                </a:tc>
                <a:tc>
                  <a:txBody>
                    <a:bodyPr/>
                    <a:lstStyle/>
                    <a:p>
                      <a:pPr algn="ctr"/>
                      <a:r>
                        <a:rPr lang="en-US" sz="1600" dirty="0">
                          <a:solidFill>
                            <a:schemeClr val="bg1"/>
                          </a:solidFill>
                          <a:latin typeface="Times New Roman" panose="02020603050405020304" pitchFamily="18" charset="0"/>
                          <a:cs typeface="Times New Roman" panose="02020603050405020304" pitchFamily="18" charset="0"/>
                        </a:rPr>
                        <a:t>Emotion-Oriented Coping</a:t>
                      </a:r>
                    </a:p>
                  </a:txBody>
                  <a:tcPr marT="45730" marB="45730"/>
                </a:tc>
                <a:tc>
                  <a:txBody>
                    <a:bodyPr/>
                    <a:lstStyle/>
                    <a:p>
                      <a:pPr algn="ctr"/>
                      <a:r>
                        <a:rPr lang="en-US" sz="1600" dirty="0">
                          <a:solidFill>
                            <a:schemeClr val="bg1"/>
                          </a:solidFill>
                          <a:latin typeface="Times New Roman" panose="02020603050405020304" pitchFamily="18" charset="0"/>
                          <a:cs typeface="Times New Roman" panose="02020603050405020304" pitchFamily="18" charset="0"/>
                        </a:rPr>
                        <a:t>Avoidance-Oriented</a:t>
                      </a:r>
                      <a:r>
                        <a:rPr lang="en-US" sz="1600" baseline="0" dirty="0">
                          <a:solidFill>
                            <a:schemeClr val="bg1"/>
                          </a:solidFill>
                          <a:latin typeface="Times New Roman" panose="02020603050405020304" pitchFamily="18" charset="0"/>
                          <a:cs typeface="Times New Roman" panose="02020603050405020304" pitchFamily="18" charset="0"/>
                        </a:rPr>
                        <a:t> Coping</a:t>
                      </a:r>
                      <a:endParaRPr lang="en-US" sz="1600" dirty="0">
                        <a:solidFill>
                          <a:schemeClr val="bg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xmlns="" val="10000"/>
                  </a:ext>
                </a:extLst>
              </a:tr>
              <a:tr h="625753">
                <a:tc>
                  <a:txBody>
                    <a:bodyPr/>
                    <a:lstStyle/>
                    <a:p>
                      <a:pPr algn="ctr"/>
                      <a:r>
                        <a:rPr lang="en-US" sz="1600" dirty="0">
                          <a:latin typeface="Times New Roman" panose="02020603050405020304" pitchFamily="18" charset="0"/>
                          <a:cs typeface="Times New Roman" panose="02020603050405020304" pitchFamily="18" charset="0"/>
                        </a:rPr>
                        <a:t>Outline priorities</a:t>
                      </a:r>
                    </a:p>
                  </a:txBody>
                  <a:tcPr marT="45730" marB="45730"/>
                </a:tc>
                <a:tc>
                  <a:txBody>
                    <a:bodyPr/>
                    <a:lstStyle/>
                    <a:p>
                      <a:pPr algn="ctr"/>
                      <a:r>
                        <a:rPr lang="en-US" sz="1600" dirty="0">
                          <a:latin typeface="Times New Roman" panose="02020603050405020304" pitchFamily="18" charset="0"/>
                          <a:cs typeface="Times New Roman" panose="02020603050405020304" pitchFamily="18" charset="0"/>
                        </a:rPr>
                        <a:t>Become very tense</a:t>
                      </a:r>
                    </a:p>
                  </a:txBody>
                  <a:tcPr marT="45730" marB="45730"/>
                </a:tc>
                <a:tc>
                  <a:txBody>
                    <a:bodyPr/>
                    <a:lstStyle/>
                    <a:p>
                      <a:pPr algn="ctr"/>
                      <a:r>
                        <a:rPr lang="en-US" sz="1600" dirty="0">
                          <a:latin typeface="Times New Roman" panose="02020603050405020304" pitchFamily="18" charset="0"/>
                          <a:cs typeface="Times New Roman" panose="02020603050405020304" pitchFamily="18" charset="0"/>
                        </a:rPr>
                        <a:t>Treat self to a favorite food or</a:t>
                      </a:r>
                      <a:r>
                        <a:rPr lang="en-US" sz="1600" baseline="0" dirty="0">
                          <a:latin typeface="Times New Roman" panose="02020603050405020304" pitchFamily="18" charset="0"/>
                          <a:cs typeface="Times New Roman" panose="02020603050405020304" pitchFamily="18" charset="0"/>
                        </a:rPr>
                        <a:t> snack</a:t>
                      </a:r>
                      <a:endParaRPr lang="en-US" sz="1600" dirty="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xmlns="" val="10001"/>
                  </a:ext>
                </a:extLst>
              </a:tr>
              <a:tr h="625753">
                <a:tc>
                  <a:txBody>
                    <a:bodyPr/>
                    <a:lstStyle/>
                    <a:p>
                      <a:pPr algn="ctr"/>
                      <a:r>
                        <a:rPr lang="en-US" sz="1600" dirty="0">
                          <a:latin typeface="Times New Roman" panose="02020603050405020304" pitchFamily="18" charset="0"/>
                          <a:cs typeface="Times New Roman" panose="02020603050405020304" pitchFamily="18" charset="0"/>
                        </a:rPr>
                        <a:t>Work to understand the problem</a:t>
                      </a:r>
                    </a:p>
                  </a:txBody>
                  <a:tcPr marT="45730" marB="45730"/>
                </a:tc>
                <a:tc>
                  <a:txBody>
                    <a:bodyPr/>
                    <a:lstStyle/>
                    <a:p>
                      <a:pPr algn="ctr"/>
                      <a:r>
                        <a:rPr lang="en-US" sz="1600" dirty="0">
                          <a:latin typeface="Times New Roman" panose="02020603050405020304" pitchFamily="18" charset="0"/>
                          <a:cs typeface="Times New Roman" panose="02020603050405020304" pitchFamily="18" charset="0"/>
                        </a:rPr>
                        <a:t>Blame self for being</a:t>
                      </a:r>
                      <a:r>
                        <a:rPr lang="en-US" sz="1600" baseline="0" dirty="0">
                          <a:latin typeface="Times New Roman" panose="02020603050405020304" pitchFamily="18" charset="0"/>
                          <a:cs typeface="Times New Roman" panose="02020603050405020304" pitchFamily="18" charset="0"/>
                        </a:rPr>
                        <a:t> too emotional</a:t>
                      </a:r>
                      <a:endParaRPr lang="en-US" sz="1600" dirty="0">
                        <a:latin typeface="Times New Roman" panose="02020603050405020304" pitchFamily="18" charset="0"/>
                        <a:cs typeface="Times New Roman" panose="02020603050405020304" pitchFamily="18" charset="0"/>
                      </a:endParaRPr>
                    </a:p>
                  </a:txBody>
                  <a:tcPr marT="45730" marB="45730"/>
                </a:tc>
                <a:tc>
                  <a:txBody>
                    <a:bodyPr/>
                    <a:lstStyle/>
                    <a:p>
                      <a:pPr algn="ctr"/>
                      <a:r>
                        <a:rPr lang="en-US" sz="1600" dirty="0">
                          <a:latin typeface="Times New Roman" panose="02020603050405020304" pitchFamily="18" charset="0"/>
                          <a:cs typeface="Times New Roman" panose="02020603050405020304" pitchFamily="18" charset="0"/>
                        </a:rPr>
                        <a:t>Visit a friend</a:t>
                      </a:r>
                    </a:p>
                  </a:txBody>
                  <a:tcPr marT="45730" marB="45730"/>
                </a:tc>
                <a:extLst>
                  <a:ext uri="{0D108BD9-81ED-4DB2-BD59-A6C34878D82A}">
                    <a16:rowId xmlns:a16="http://schemas.microsoft.com/office/drawing/2014/main" xmlns="" val="10002"/>
                  </a:ext>
                </a:extLst>
              </a:tr>
              <a:tr h="893933">
                <a:tc>
                  <a:txBody>
                    <a:bodyPr/>
                    <a:lstStyle/>
                    <a:p>
                      <a:pPr algn="ctr"/>
                      <a:r>
                        <a:rPr lang="en-US" sz="1600" dirty="0">
                          <a:latin typeface="Times New Roman" panose="02020603050405020304" pitchFamily="18" charset="0"/>
                          <a:cs typeface="Times New Roman" panose="02020603050405020304" pitchFamily="18" charset="0"/>
                        </a:rPr>
                        <a:t>Think about the event &amp; learn from mistakes</a:t>
                      </a:r>
                    </a:p>
                  </a:txBody>
                  <a:tcPr marT="45730" marB="45730"/>
                </a:tc>
                <a:tc>
                  <a:txBody>
                    <a:bodyPr/>
                    <a:lstStyle/>
                    <a:p>
                      <a:pPr algn="ctr"/>
                      <a:r>
                        <a:rPr lang="en-US" sz="1600" dirty="0">
                          <a:latin typeface="Times New Roman" panose="02020603050405020304" pitchFamily="18" charset="0"/>
                          <a:cs typeface="Times New Roman" panose="02020603050405020304" pitchFamily="18" charset="0"/>
                        </a:rPr>
                        <a:t>Fantasize about how things might</a:t>
                      </a:r>
                      <a:r>
                        <a:rPr lang="en-US" sz="1600" baseline="0" dirty="0">
                          <a:latin typeface="Times New Roman" panose="02020603050405020304" pitchFamily="18" charset="0"/>
                          <a:cs typeface="Times New Roman" panose="02020603050405020304" pitchFamily="18" charset="0"/>
                        </a:rPr>
                        <a:t> turn out</a:t>
                      </a:r>
                      <a:endParaRPr lang="en-US" sz="1600" dirty="0">
                        <a:latin typeface="Times New Roman" panose="02020603050405020304" pitchFamily="18" charset="0"/>
                        <a:cs typeface="Times New Roman" panose="02020603050405020304" pitchFamily="18" charset="0"/>
                      </a:endParaRPr>
                    </a:p>
                  </a:txBody>
                  <a:tcPr marT="45730" marB="45730"/>
                </a:tc>
                <a:tc>
                  <a:txBody>
                    <a:bodyPr/>
                    <a:lstStyle/>
                    <a:p>
                      <a:pPr algn="ctr"/>
                      <a:r>
                        <a:rPr lang="en-US" sz="1600" dirty="0">
                          <a:latin typeface="Times New Roman" panose="02020603050405020304" pitchFamily="18" charset="0"/>
                          <a:cs typeface="Times New Roman" panose="02020603050405020304" pitchFamily="18" charset="0"/>
                        </a:rPr>
                        <a:t>Take time off &amp; get away from the situation</a:t>
                      </a:r>
                    </a:p>
                  </a:txBody>
                  <a:tcPr marT="45730" marB="45730"/>
                </a:tc>
                <a:extLst>
                  <a:ext uri="{0D108BD9-81ED-4DB2-BD59-A6C34878D82A}">
                    <a16:rowId xmlns:a16="http://schemas.microsoft.com/office/drawing/2014/main" xmlns=""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FCA88EF3-24E1-45C0-8FE3-C2B2A1A69834}"/>
              </a:ext>
            </a:extLst>
          </p:cNvPr>
          <p:cNvSpPr>
            <a:spLocks noGrp="1"/>
          </p:cNvSpPr>
          <p:nvPr>
            <p:ph type="title"/>
          </p:nvPr>
        </p:nvSpPr>
        <p:spPr>
          <a:xfrm>
            <a:off x="3191069" y="1371599"/>
            <a:ext cx="8513203" cy="757461"/>
          </a:xfrm>
        </p:spPr>
        <p:txBody>
          <a:bodyPr/>
          <a:lstStyle/>
          <a:p>
            <a:r>
              <a:rPr lang="en-US" altLang="en-US" dirty="0"/>
              <a:t>Managing Stress</a:t>
            </a:r>
          </a:p>
        </p:txBody>
      </p:sp>
      <p:sp>
        <p:nvSpPr>
          <p:cNvPr id="23555" name="Content Placeholder 2">
            <a:extLst>
              <a:ext uri="{FF2B5EF4-FFF2-40B4-BE49-F238E27FC236}">
                <a16:creationId xmlns:a16="http://schemas.microsoft.com/office/drawing/2014/main" xmlns="" id="{1E7EA11B-0602-4D8D-AB40-280DC91F7413}"/>
              </a:ext>
            </a:extLst>
          </p:cNvPr>
          <p:cNvSpPr>
            <a:spLocks noGrp="1"/>
          </p:cNvSpPr>
          <p:nvPr>
            <p:ph idx="1"/>
          </p:nvPr>
        </p:nvSpPr>
        <p:spPr>
          <a:xfrm>
            <a:off x="3940789" y="2281334"/>
            <a:ext cx="6629400" cy="2626567"/>
          </a:xfrm>
        </p:spPr>
        <p:txBody>
          <a:bodyPr/>
          <a:lstStyle/>
          <a:p>
            <a:r>
              <a:rPr lang="en-US" altLang="en-US" dirty="0">
                <a:solidFill>
                  <a:schemeClr val="tx1"/>
                </a:solidFill>
                <a:latin typeface="Times New Roman" panose="02020603050405020304" pitchFamily="18" charset="0"/>
                <a:cs typeface="Times New Roman" panose="02020603050405020304" pitchFamily="18" charset="0"/>
              </a:rPr>
              <a:t>Exercise</a:t>
            </a:r>
          </a:p>
          <a:p>
            <a:pPr lvl="1"/>
            <a:r>
              <a:rPr lang="en-US" altLang="en-US" dirty="0">
                <a:solidFill>
                  <a:schemeClr val="tx1"/>
                </a:solidFill>
                <a:latin typeface="Times New Roman" panose="02020603050405020304" pitchFamily="18" charset="0"/>
                <a:cs typeface="Times New Roman" panose="02020603050405020304" pitchFamily="18" charset="0"/>
              </a:rPr>
              <a:t>Reduces anxiety and increases sense of well-being</a:t>
            </a:r>
          </a:p>
          <a:p>
            <a:pPr lvl="1"/>
            <a:r>
              <a:rPr lang="en-US" altLang="en-US" dirty="0">
                <a:solidFill>
                  <a:schemeClr val="tx1"/>
                </a:solidFill>
                <a:latin typeface="Times New Roman" panose="02020603050405020304" pitchFamily="18" charset="0"/>
                <a:cs typeface="Times New Roman" panose="02020603050405020304" pitchFamily="18" charset="0"/>
              </a:rPr>
              <a:t>Mobilizes energy resources to complete the energy cycle</a:t>
            </a:r>
          </a:p>
          <a:p>
            <a:r>
              <a:rPr lang="en-US" altLang="en-US" dirty="0">
                <a:solidFill>
                  <a:schemeClr val="tx1"/>
                </a:solidFill>
                <a:latin typeface="Times New Roman" panose="02020603050405020304" pitchFamily="18" charset="0"/>
                <a:cs typeface="Times New Roman" panose="02020603050405020304" pitchFamily="18" charset="0"/>
              </a:rPr>
              <a:t>Nutrition</a:t>
            </a:r>
          </a:p>
          <a:p>
            <a:pPr lvl="1"/>
            <a:r>
              <a:rPr lang="en-US" altLang="en-US" dirty="0">
                <a:solidFill>
                  <a:schemeClr val="tx1"/>
                </a:solidFill>
                <a:latin typeface="Times New Roman" panose="02020603050405020304" pitchFamily="18" charset="0"/>
                <a:cs typeface="Times New Roman" panose="02020603050405020304" pitchFamily="18" charset="0"/>
              </a:rPr>
              <a:t>Eat a balanced diet</a:t>
            </a:r>
          </a:p>
          <a:p>
            <a:pPr lvl="1"/>
            <a:r>
              <a:rPr lang="en-US" altLang="en-US" dirty="0">
                <a:solidFill>
                  <a:schemeClr val="tx1"/>
                </a:solidFill>
                <a:latin typeface="Times New Roman" panose="02020603050405020304" pitchFamily="18" charset="0"/>
                <a:cs typeface="Times New Roman" panose="02020603050405020304" pitchFamily="18" charset="0"/>
              </a:rPr>
              <a:t>Avoid excess caffeine</a:t>
            </a:r>
          </a:p>
          <a:p>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23556" name="Picture 2" descr="http://getfityou.com/wp-content/uploads/2012/04/gym-exercise-995x1024.jpg">
            <a:extLst>
              <a:ext uri="{FF2B5EF4-FFF2-40B4-BE49-F238E27FC236}">
                <a16:creationId xmlns:a16="http://schemas.microsoft.com/office/drawing/2014/main" xmlns="" id="{CEEAD78B-8AC1-4B77-983D-6971C8AF4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7319" y="4358951"/>
            <a:ext cx="18510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descr="http://www.elcivics.com/lifeskills/images/healthy-foods.jpg">
            <a:extLst>
              <a:ext uri="{FF2B5EF4-FFF2-40B4-BE49-F238E27FC236}">
                <a16:creationId xmlns:a16="http://schemas.microsoft.com/office/drawing/2014/main" xmlns="" id="{64D1A9AD-2E18-4825-91AB-490D52CE5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9805" y="4358951"/>
            <a:ext cx="1965325" cy="180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7F658CE9-02EA-45F6-B24D-C3A65A41621C}"/>
              </a:ext>
            </a:extLst>
          </p:cNvPr>
          <p:cNvSpPr>
            <a:spLocks noGrp="1"/>
          </p:cNvSpPr>
          <p:nvPr>
            <p:ph type="title"/>
          </p:nvPr>
        </p:nvSpPr>
        <p:spPr>
          <a:xfrm>
            <a:off x="3198593" y="1390262"/>
            <a:ext cx="8897565" cy="776122"/>
          </a:xfrm>
        </p:spPr>
        <p:txBody>
          <a:bodyPr/>
          <a:lstStyle/>
          <a:p>
            <a:r>
              <a:rPr lang="en-US" altLang="en-US" dirty="0"/>
              <a:t>Managing Stress</a:t>
            </a:r>
          </a:p>
        </p:txBody>
      </p:sp>
      <p:sp>
        <p:nvSpPr>
          <p:cNvPr id="3" name="Content Placeholder 2">
            <a:extLst>
              <a:ext uri="{FF2B5EF4-FFF2-40B4-BE49-F238E27FC236}">
                <a16:creationId xmlns:a16="http://schemas.microsoft.com/office/drawing/2014/main" xmlns="" id="{87A31D27-251E-40E0-B23C-1086A83253AB}"/>
              </a:ext>
            </a:extLst>
          </p:cNvPr>
          <p:cNvSpPr>
            <a:spLocks noGrp="1"/>
          </p:cNvSpPr>
          <p:nvPr>
            <p:ph idx="1"/>
          </p:nvPr>
        </p:nvSpPr>
        <p:spPr>
          <a:xfrm>
            <a:off x="4475584" y="2360645"/>
            <a:ext cx="6477000" cy="3782008"/>
          </a:xfrm>
        </p:spPr>
        <p:txBody>
          <a:bodyPr>
            <a:normAutofit/>
          </a:bodyPr>
          <a:lstStyle/>
          <a:p>
            <a:pPr>
              <a:lnSpc>
                <a:spcPct val="100000"/>
              </a:lnSpc>
              <a:defRPr/>
            </a:pPr>
            <a:r>
              <a:rPr lang="en-US" dirty="0">
                <a:latin typeface="Times New Roman" panose="02020603050405020304" pitchFamily="18" charset="0"/>
                <a:cs typeface="Times New Roman" panose="02020603050405020304" pitchFamily="18" charset="0"/>
              </a:rPr>
              <a:t>Sleep</a:t>
            </a:r>
          </a:p>
          <a:p>
            <a:pPr lvl="1">
              <a:lnSpc>
                <a:spcPct val="100000"/>
              </a:lnSpc>
              <a:defRPr/>
            </a:pPr>
            <a:r>
              <a:rPr lang="en-US" dirty="0">
                <a:latin typeface="Times New Roman" panose="02020603050405020304" pitchFamily="18" charset="0"/>
                <a:cs typeface="Times New Roman" panose="02020603050405020304" pitchFamily="18" charset="0"/>
              </a:rPr>
              <a:t>Lack of sleep is both a cause and an effect of excess stress</a:t>
            </a:r>
          </a:p>
          <a:p>
            <a:pPr>
              <a:lnSpc>
                <a:spcPct val="100000"/>
              </a:lnSpc>
              <a:defRPr/>
            </a:pPr>
            <a:r>
              <a:rPr lang="en-US" dirty="0">
                <a:latin typeface="Times New Roman" panose="02020603050405020304" pitchFamily="18" charset="0"/>
                <a:cs typeface="Times New Roman" panose="02020603050405020304" pitchFamily="18" charset="0"/>
              </a:rPr>
              <a:t>Social support</a:t>
            </a:r>
          </a:p>
          <a:p>
            <a:pPr lvl="1">
              <a:lnSpc>
                <a:spcPct val="100000"/>
              </a:lnSpc>
              <a:defRPr/>
            </a:pPr>
            <a:r>
              <a:rPr lang="en-US" dirty="0">
                <a:latin typeface="Times New Roman" panose="02020603050405020304" pitchFamily="18" charset="0"/>
                <a:cs typeface="Times New Roman" panose="02020603050405020304" pitchFamily="18" charset="0"/>
              </a:rPr>
              <a:t>Foster friendships</a:t>
            </a:r>
          </a:p>
          <a:p>
            <a:pPr lvl="1">
              <a:lnSpc>
                <a:spcPct val="100000"/>
              </a:lnSpc>
              <a:defRPr/>
            </a:pPr>
            <a:r>
              <a:rPr lang="en-US" dirty="0">
                <a:latin typeface="Times New Roman" panose="02020603050405020304" pitchFamily="18" charset="0"/>
                <a:cs typeface="Times New Roman" panose="02020603050405020304" pitchFamily="18" charset="0"/>
              </a:rPr>
              <a:t>Keep family ties strong</a:t>
            </a:r>
          </a:p>
          <a:p>
            <a:pPr lvl="1">
              <a:lnSpc>
                <a:spcPct val="100000"/>
              </a:lnSpc>
              <a:defRPr/>
            </a:pPr>
            <a:r>
              <a:rPr lang="en-US" dirty="0">
                <a:latin typeface="Times New Roman" panose="02020603050405020304" pitchFamily="18" charset="0"/>
                <a:cs typeface="Times New Roman" panose="02020603050405020304" pitchFamily="18" charset="0"/>
              </a:rPr>
              <a:t>Get involved with a group</a:t>
            </a:r>
          </a:p>
          <a:p>
            <a:pPr>
              <a:lnSpc>
                <a:spcPct val="100000"/>
              </a:lnSpc>
              <a:defRPr/>
            </a:pPr>
            <a:r>
              <a:rPr lang="en-US" dirty="0">
                <a:latin typeface="Times New Roman" panose="02020603050405020304" pitchFamily="18" charset="0"/>
                <a:cs typeface="Times New Roman" panose="02020603050405020304" pitchFamily="18" charset="0"/>
              </a:rPr>
              <a:t>Communication</a:t>
            </a:r>
          </a:p>
          <a:p>
            <a:pPr lvl="1">
              <a:lnSpc>
                <a:spcPct val="100000"/>
              </a:lnSpc>
              <a:defRPr/>
            </a:pPr>
            <a:r>
              <a:rPr lang="en-US" dirty="0">
                <a:latin typeface="Times New Roman" panose="02020603050405020304" pitchFamily="18" charset="0"/>
                <a:cs typeface="Times New Roman" panose="02020603050405020304" pitchFamily="18" charset="0"/>
              </a:rPr>
              <a:t>Balance anger and assertiveness</a:t>
            </a:r>
          </a:p>
          <a:p>
            <a:pPr>
              <a:lnSpc>
                <a:spcPct val="100000"/>
              </a:lnSpc>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xmlns="" id="{F7FD9B28-D4CE-4960-9CA8-20C433BC28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0714" y="362425"/>
            <a:ext cx="3495979" cy="6204388"/>
            <a:chOff x="400714" y="362425"/>
            <a:chExt cx="3495979" cy="6204388"/>
          </a:xfrm>
        </p:grpSpPr>
        <p:sp>
          <p:nvSpPr>
            <p:cNvPr id="74" name="Freeform 5">
              <a:extLst>
                <a:ext uri="{FF2B5EF4-FFF2-40B4-BE49-F238E27FC236}">
                  <a16:creationId xmlns:a16="http://schemas.microsoft.com/office/drawing/2014/main" xmlns="" id="{4C755812-A347-4BC6-99B0-4F9005146C8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5" name="Freeform 15">
              <a:extLst>
                <a:ext uri="{FF2B5EF4-FFF2-40B4-BE49-F238E27FC236}">
                  <a16:creationId xmlns:a16="http://schemas.microsoft.com/office/drawing/2014/main" xmlns="" id="{C01C931E-CA16-482B-862A-5CC7FD0E933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cxnSp>
        <p:nvCxnSpPr>
          <p:cNvPr id="77" name="Straight Connector 76">
            <a:extLst>
              <a:ext uri="{FF2B5EF4-FFF2-40B4-BE49-F238E27FC236}">
                <a16:creationId xmlns:a16="http://schemas.microsoft.com/office/drawing/2014/main" xmlns="" id="{D7B5CF36-88AE-4085-B580-4618B482816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xmlns="" id="{3D877858-43DB-478C-BC84-9DACF1A10C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xmlns="" id="{53468536-B07F-43AC-9DD3-F19E930A0C0E}"/>
              </a:ext>
            </a:extLst>
          </p:cNvPr>
          <p:cNvSpPr>
            <a:spLocks noGrp="1"/>
          </p:cNvSpPr>
          <p:nvPr>
            <p:ph type="title"/>
          </p:nvPr>
        </p:nvSpPr>
        <p:spPr>
          <a:xfrm>
            <a:off x="7852528" y="568345"/>
            <a:ext cx="3851743" cy="1560716"/>
          </a:xfrm>
        </p:spPr>
        <p:txBody>
          <a:bodyPr vert="horz" lIns="91440" tIns="45720" rIns="91440" bIns="45720" rtlCol="0" anchor="t">
            <a:normAutofit/>
          </a:bodyPr>
          <a:lstStyle/>
          <a:p>
            <a:pPr defTabSz="914400">
              <a:lnSpc>
                <a:spcPct val="99000"/>
              </a:lnSpc>
            </a:pPr>
            <a:r>
              <a:rPr lang="en-US" altLang="en-US" sz="4400" dirty="0"/>
              <a:t>Managing Stress</a:t>
            </a:r>
          </a:p>
        </p:txBody>
      </p:sp>
      <p:pic>
        <p:nvPicPr>
          <p:cNvPr id="25604" name="Picture 3" descr="A close up of a logo&#10;&#10;Description automatically generated">
            <a:extLst>
              <a:ext uri="{FF2B5EF4-FFF2-40B4-BE49-F238E27FC236}">
                <a16:creationId xmlns:a16="http://schemas.microsoft.com/office/drawing/2014/main" xmlns="" id="{DB813E53-3555-467E-95FC-E567355CCD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011093"/>
            <a:ext cx="6898017" cy="45986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Straight Connector 80">
            <a:extLst>
              <a:ext uri="{FF2B5EF4-FFF2-40B4-BE49-F238E27FC236}">
                <a16:creationId xmlns:a16="http://schemas.microsoft.com/office/drawing/2014/main" xmlns="" id="{D4170ABC-ADB2-4391-89AD-49DF2FC5994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603" name="Content Placeholder 2">
            <a:extLst>
              <a:ext uri="{FF2B5EF4-FFF2-40B4-BE49-F238E27FC236}">
                <a16:creationId xmlns:a16="http://schemas.microsoft.com/office/drawing/2014/main" xmlns="" id="{CAE3F923-FBAF-497D-8B0D-35EF5F47FE32}"/>
              </a:ext>
            </a:extLst>
          </p:cNvPr>
          <p:cNvSpPr>
            <a:spLocks noGrp="1"/>
          </p:cNvSpPr>
          <p:nvPr>
            <p:ph type="body" sz="half" idx="2"/>
          </p:nvPr>
        </p:nvSpPr>
        <p:spPr>
          <a:xfrm>
            <a:off x="7852528" y="2627700"/>
            <a:ext cx="3851743" cy="3661955"/>
          </a:xfrm>
        </p:spPr>
        <p:txBody>
          <a:bodyPr vert="horz" lIns="91440" tIns="45720" rIns="91440" bIns="45720" rtlCol="0">
            <a:normAutofit/>
          </a:bodyPr>
          <a:lstStyle/>
          <a:p>
            <a:pPr marL="0" indent="-320040" defTabSz="914400">
              <a:spcBef>
                <a:spcPts val="930"/>
              </a:spcBef>
              <a:buFont typeface="Corbel" panose="020B0503020204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Managing Anger</a:t>
            </a:r>
          </a:p>
          <a:p>
            <a:pPr marL="0" indent="-320040" defTabSz="914400">
              <a:spcBef>
                <a:spcPts val="930"/>
              </a:spcBef>
              <a:buFont typeface="Corbel" panose="020B0503020204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D01D4DB2-29BC-4E3C-B9A9-F12FB8A62480}"/>
              </a:ext>
            </a:extLst>
          </p:cNvPr>
          <p:cNvSpPr>
            <a:spLocks noGrp="1"/>
          </p:cNvSpPr>
          <p:nvPr>
            <p:ph type="title"/>
          </p:nvPr>
        </p:nvSpPr>
        <p:spPr>
          <a:xfrm>
            <a:off x="2955996" y="1380930"/>
            <a:ext cx="8897565" cy="776122"/>
          </a:xfrm>
        </p:spPr>
        <p:txBody>
          <a:bodyPr/>
          <a:lstStyle/>
          <a:p>
            <a:r>
              <a:rPr lang="en-US" altLang="en-US" dirty="0"/>
              <a:t>Managing Stress</a:t>
            </a:r>
          </a:p>
        </p:txBody>
      </p:sp>
      <p:sp>
        <p:nvSpPr>
          <p:cNvPr id="26627" name="Content Placeholder 2">
            <a:extLst>
              <a:ext uri="{FF2B5EF4-FFF2-40B4-BE49-F238E27FC236}">
                <a16:creationId xmlns:a16="http://schemas.microsoft.com/office/drawing/2014/main" xmlns="" id="{ECF362D6-453D-4D3D-BFB2-3546413A80DE}"/>
              </a:ext>
            </a:extLst>
          </p:cNvPr>
          <p:cNvSpPr>
            <a:spLocks noGrp="1"/>
          </p:cNvSpPr>
          <p:nvPr>
            <p:ph idx="1"/>
          </p:nvPr>
        </p:nvSpPr>
        <p:spPr>
          <a:xfrm>
            <a:off x="4617672" y="2416628"/>
            <a:ext cx="7086600" cy="4767943"/>
          </a:xfrm>
        </p:spPr>
        <p:txBody>
          <a:bodyPr/>
          <a:lstStyle/>
          <a:p>
            <a:pPr marL="0" indent="0">
              <a:lnSpc>
                <a:spcPct val="100000"/>
              </a:lnSpc>
              <a:spcBef>
                <a:spcPct val="5000"/>
              </a:spcBef>
              <a:buNone/>
            </a:pPr>
            <a:r>
              <a:rPr lang="en-US" altLang="en-US" dirty="0">
                <a:solidFill>
                  <a:schemeClr val="tx1"/>
                </a:solidFill>
                <a:latin typeface="Times New Roman" panose="02020603050405020304" pitchFamily="18" charset="0"/>
                <a:cs typeface="Times New Roman" panose="02020603050405020304" pitchFamily="18" charset="0"/>
              </a:rPr>
              <a:t>Spirituality </a:t>
            </a:r>
          </a:p>
          <a:p>
            <a:pPr lvl="1">
              <a:lnSpc>
                <a:spcPct val="100000"/>
              </a:lnSpc>
              <a:spcBef>
                <a:spcPct val="5000"/>
              </a:spcBef>
            </a:pPr>
            <a:r>
              <a:rPr lang="en-US" altLang="en-US" dirty="0">
                <a:solidFill>
                  <a:schemeClr val="tx1"/>
                </a:solidFill>
                <a:latin typeface="Times New Roman" panose="02020603050405020304" pitchFamily="18" charset="0"/>
                <a:cs typeface="Times New Roman" panose="02020603050405020304" pitchFamily="18" charset="0"/>
              </a:rPr>
              <a:t>Spiritual wellness can promote </a:t>
            </a:r>
          </a:p>
          <a:p>
            <a:pPr lvl="1">
              <a:lnSpc>
                <a:spcPct val="100000"/>
              </a:lnSpc>
              <a:spcBef>
                <a:spcPct val="5000"/>
              </a:spcBef>
            </a:pPr>
            <a:r>
              <a:rPr lang="en-US" altLang="en-US" dirty="0">
                <a:solidFill>
                  <a:schemeClr val="tx1"/>
                </a:solidFill>
                <a:latin typeface="Times New Roman" panose="02020603050405020304" pitchFamily="18" charset="0"/>
                <a:cs typeface="Times New Roman" panose="02020603050405020304" pitchFamily="18" charset="0"/>
              </a:rPr>
              <a:t>Social support</a:t>
            </a:r>
          </a:p>
          <a:p>
            <a:pPr lvl="1">
              <a:lnSpc>
                <a:spcPct val="100000"/>
              </a:lnSpc>
              <a:spcBef>
                <a:spcPct val="5000"/>
              </a:spcBef>
            </a:pPr>
            <a:r>
              <a:rPr lang="en-US" altLang="en-US" dirty="0">
                <a:solidFill>
                  <a:schemeClr val="tx1"/>
                </a:solidFill>
                <a:latin typeface="Times New Roman" panose="02020603050405020304" pitchFamily="18" charset="0"/>
                <a:cs typeface="Times New Roman" panose="02020603050405020304" pitchFamily="18" charset="0"/>
              </a:rPr>
              <a:t>Healthy habits</a:t>
            </a:r>
          </a:p>
          <a:p>
            <a:pPr lvl="1">
              <a:lnSpc>
                <a:spcPct val="100000"/>
              </a:lnSpc>
              <a:spcBef>
                <a:spcPct val="5000"/>
              </a:spcBef>
            </a:pPr>
            <a:r>
              <a:rPr lang="en-US" altLang="en-US" dirty="0">
                <a:solidFill>
                  <a:schemeClr val="tx1"/>
                </a:solidFill>
                <a:latin typeface="Times New Roman" panose="02020603050405020304" pitchFamily="18" charset="0"/>
                <a:cs typeface="Times New Roman" panose="02020603050405020304" pitchFamily="18" charset="0"/>
              </a:rPr>
              <a:t>Positive attitude</a:t>
            </a:r>
          </a:p>
          <a:p>
            <a:pPr lvl="1">
              <a:lnSpc>
                <a:spcPct val="100000"/>
              </a:lnSpc>
              <a:spcBef>
                <a:spcPct val="5000"/>
              </a:spcBef>
            </a:pPr>
            <a:r>
              <a:rPr lang="en-US" altLang="en-US" dirty="0">
                <a:solidFill>
                  <a:schemeClr val="tx1"/>
                </a:solidFill>
                <a:latin typeface="Times New Roman" panose="02020603050405020304" pitchFamily="18" charset="0"/>
                <a:cs typeface="Times New Roman" panose="02020603050405020304" pitchFamily="18" charset="0"/>
              </a:rPr>
              <a:t>Moments of relaxation</a:t>
            </a:r>
          </a:p>
          <a:p>
            <a:pPr lvl="1">
              <a:lnSpc>
                <a:spcPct val="100000"/>
              </a:lnSpc>
              <a:spcBef>
                <a:spcPct val="5000"/>
              </a:spcBef>
            </a:pPr>
            <a:r>
              <a:rPr lang="en-US" altLang="en-US" dirty="0">
                <a:solidFill>
                  <a:schemeClr val="tx1"/>
                </a:solidFill>
                <a:latin typeface="Times New Roman" panose="02020603050405020304" pitchFamily="18" charset="0"/>
                <a:cs typeface="Times New Roman" panose="02020603050405020304" pitchFamily="18" charset="0"/>
              </a:rPr>
              <a:t>Awareness and clarification of personal values</a:t>
            </a:r>
          </a:p>
          <a:p>
            <a:pPr marL="240030" lvl="1" indent="0">
              <a:lnSpc>
                <a:spcPct val="100000"/>
              </a:lnSpc>
              <a:spcBef>
                <a:spcPct val="5000"/>
              </a:spcBef>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240030" lvl="1" indent="0">
              <a:lnSpc>
                <a:spcPct val="100000"/>
              </a:lnSpc>
              <a:spcBef>
                <a:spcPct val="5000"/>
              </a:spcBef>
              <a:buNone/>
            </a:pPr>
            <a:r>
              <a:rPr lang="en-US" altLang="en-US" dirty="0">
                <a:solidFill>
                  <a:schemeClr val="tx1"/>
                </a:solidFill>
                <a:latin typeface="Times New Roman" panose="02020603050405020304" pitchFamily="18" charset="0"/>
                <a:cs typeface="Times New Roman" panose="02020603050405020304" pitchFamily="18" charset="0"/>
              </a:rPr>
              <a:t>Paths to spiritual wellness include organized religion, spending time in nature, helping others, art or other creative activities, personal relationships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9A9B82E0-E23E-4607-A78E-8085C6DD68AB}"/>
              </a:ext>
            </a:extLst>
          </p:cNvPr>
          <p:cNvSpPr>
            <a:spLocks noGrp="1"/>
          </p:cNvSpPr>
          <p:nvPr>
            <p:ph type="title"/>
          </p:nvPr>
        </p:nvSpPr>
        <p:spPr>
          <a:xfrm>
            <a:off x="2805784" y="1343608"/>
            <a:ext cx="8898488" cy="786944"/>
          </a:xfrm>
        </p:spPr>
        <p:txBody>
          <a:bodyPr/>
          <a:lstStyle/>
          <a:p>
            <a:r>
              <a:rPr lang="en-US" altLang="en-US" dirty="0"/>
              <a:t>Managing Stress: Time Management</a:t>
            </a:r>
          </a:p>
        </p:txBody>
      </p:sp>
      <p:sp>
        <p:nvSpPr>
          <p:cNvPr id="8" name="Content Placeholder 7">
            <a:extLst>
              <a:ext uri="{FF2B5EF4-FFF2-40B4-BE49-F238E27FC236}">
                <a16:creationId xmlns:a16="http://schemas.microsoft.com/office/drawing/2014/main" xmlns="" id="{6DEA0DBD-D9D3-4530-9DCB-9B19918BE09E}"/>
              </a:ext>
            </a:extLst>
          </p:cNvPr>
          <p:cNvSpPr>
            <a:spLocks noGrp="1"/>
          </p:cNvSpPr>
          <p:nvPr>
            <p:ph sz="quarter" idx="4"/>
          </p:nvPr>
        </p:nvSpPr>
        <p:spPr>
          <a:xfrm>
            <a:off x="7522415" y="2448895"/>
            <a:ext cx="4181856" cy="4191981"/>
          </a:xfrm>
        </p:spPr>
        <p:txBody>
          <a:bodyPr>
            <a:normAutofit fontScale="85000" lnSpcReduction="20000"/>
          </a:bodyPr>
          <a:lstStyle/>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Do least favorite tasks first</a:t>
            </a:r>
          </a:p>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Combine tasks</a:t>
            </a:r>
          </a:p>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Identify in-between tasks</a:t>
            </a:r>
          </a:p>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Hand over responsibility</a:t>
            </a:r>
          </a:p>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Say no when necessary</a:t>
            </a:r>
          </a:p>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Give yourself a break</a:t>
            </a:r>
          </a:p>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Avoid personal time sinks</a:t>
            </a:r>
          </a:p>
          <a:p>
            <a:pPr>
              <a:lnSpc>
                <a:spcPct val="17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Just do it</a:t>
            </a:r>
          </a:p>
          <a:p>
            <a:pPr>
              <a:lnSpc>
                <a:spcPct val="170000"/>
              </a:lnSpc>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02AE3206-96A4-4AA3-8E7C-B62F91ED965F}"/>
              </a:ext>
            </a:extLst>
          </p:cNvPr>
          <p:cNvSpPr txBox="1"/>
          <p:nvPr/>
        </p:nvSpPr>
        <p:spPr>
          <a:xfrm>
            <a:off x="3825548" y="2327597"/>
            <a:ext cx="3135087" cy="4191981"/>
          </a:xfrm>
          <a:prstGeom prst="rect">
            <a:avLst/>
          </a:prstGeom>
          <a:noFill/>
        </p:spPr>
        <p:txBody>
          <a:bodyPr wrap="square" rtlCol="0">
            <a:spAutoFit/>
          </a:bodyPr>
          <a:lstStyle/>
          <a:p>
            <a:pPr marL="285750" indent="-28575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Set priorities</a:t>
            </a:r>
          </a:p>
          <a:p>
            <a:pPr marL="285750" indent="-28575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Schedule tasks for peak efficiency</a:t>
            </a:r>
          </a:p>
          <a:p>
            <a:pPr marL="285750" indent="-28575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Set realistic goals</a:t>
            </a:r>
          </a:p>
          <a:p>
            <a:pPr marL="285750" indent="-28575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Budget enough time</a:t>
            </a:r>
          </a:p>
          <a:p>
            <a:pPr marL="285750" indent="-28575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Break up long-term goals</a:t>
            </a:r>
          </a:p>
          <a:p>
            <a:pPr marL="285750" indent="-28575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Visualize achievement of goals</a:t>
            </a:r>
          </a:p>
          <a:p>
            <a:pPr marL="285750" indent="-28575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Track tasks you put off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xmlns="" id="{05C9EB4C-F243-4FB5-B96C-F5A7A02D1728}"/>
              </a:ext>
            </a:extLst>
          </p:cNvPr>
          <p:cNvSpPr>
            <a:spLocks noGrp="1" noChangeArrowheads="1"/>
          </p:cNvSpPr>
          <p:nvPr>
            <p:ph type="ctrTitle"/>
          </p:nvPr>
        </p:nvSpPr>
        <p:spPr>
          <a:xfrm>
            <a:off x="7932960" y="2444620"/>
            <a:ext cx="3972901" cy="1906837"/>
          </a:xfrm>
        </p:spPr>
        <p:txBody>
          <a:bodyPr>
            <a:normAutofit/>
          </a:bodyPr>
          <a:lstStyle/>
          <a:p>
            <a:pPr eaLnBrk="1" hangingPunct="1"/>
            <a:r>
              <a:rPr lang="en-GB" altLang="en-US" sz="4000" dirty="0"/>
              <a:t>Stress </a:t>
            </a:r>
            <a:endParaRPr lang="en-US" altLang="en-US" sz="4000" dirty="0"/>
          </a:p>
        </p:txBody>
      </p:sp>
      <p:pic>
        <p:nvPicPr>
          <p:cNvPr id="6147" name="Picture 4" descr="http://library.thinkquest.org/08aug/01036/Imagini/stress.gif">
            <a:extLst>
              <a:ext uri="{FF2B5EF4-FFF2-40B4-BE49-F238E27FC236}">
                <a16:creationId xmlns:a16="http://schemas.microsoft.com/office/drawing/2014/main" xmlns="" id="{9811C843-6CDC-4B2C-B299-CA0318840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1"/>
            <a:ext cx="40386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784" y="1022888"/>
            <a:ext cx="6858000" cy="6858000"/>
          </a:xfrm>
          <a:prstGeom prst="rect">
            <a:avLst/>
          </a:prstGeom>
        </p:spPr>
      </p:pic>
    </p:spTree>
    <p:extLst>
      <p:ext uri="{BB962C8B-B14F-4D97-AF65-F5344CB8AC3E}">
        <p14:creationId xmlns:p14="http://schemas.microsoft.com/office/powerpoint/2010/main" val="117720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Errors and Stress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Cognitive Distortions:</a:t>
            </a:r>
            <a:r>
              <a:rPr lang="en-US" dirty="0"/>
              <a:t> These are patterns of irrational thinking that can contribute to increased stress.</a:t>
            </a:r>
          </a:p>
          <a:p>
            <a:r>
              <a:rPr lang="en-US" b="1" dirty="0"/>
              <a:t>All-or-Nothing Thinking:</a:t>
            </a:r>
            <a:r>
              <a:rPr lang="en-US" dirty="0"/>
              <a:t> This involves viewing situations in extreme, black-and-white terms. For example, if a student doesn't get a perfect score on a test, they may see themselves as a complete failure, even if they did well overall.</a:t>
            </a:r>
          </a:p>
          <a:p>
            <a:r>
              <a:rPr lang="en-US" b="1" dirty="0"/>
              <a:t>Catastrophizing:</a:t>
            </a:r>
            <a:r>
              <a:rPr lang="en-US" dirty="0"/>
              <a:t> Catastrophizing is the tendency to imagine the worst possible outcome in any situation. For instance, if someone is running late for a meeting, they might envision a catastrophic outcome like losing their job.</a:t>
            </a:r>
          </a:p>
          <a:p>
            <a:r>
              <a:rPr lang="en-US" b="1" dirty="0"/>
              <a:t>Personalization:</a:t>
            </a:r>
            <a:r>
              <a:rPr lang="en-US" dirty="0"/>
              <a:t> Personalization involves taking responsibility for events beyond one's control. For example, if a friend cancels plans, you might assume it's because they don't like you, even though they canceled due to their own reasons.</a:t>
            </a:r>
          </a:p>
        </p:txBody>
      </p:sp>
    </p:spTree>
    <p:extLst>
      <p:ext uri="{BB962C8B-B14F-4D97-AF65-F5344CB8AC3E}">
        <p14:creationId xmlns:p14="http://schemas.microsoft.com/office/powerpoint/2010/main" val="53593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Errors and Stress</a:t>
            </a:r>
            <a:endParaRPr lang="en-US" dirty="0"/>
          </a:p>
        </p:txBody>
      </p:sp>
      <p:sp>
        <p:nvSpPr>
          <p:cNvPr id="3" name="Content Placeholder 2"/>
          <p:cNvSpPr>
            <a:spLocks noGrp="1"/>
          </p:cNvSpPr>
          <p:nvPr>
            <p:ph idx="1"/>
          </p:nvPr>
        </p:nvSpPr>
        <p:spPr/>
        <p:txBody>
          <a:bodyPr>
            <a:normAutofit lnSpcReduction="10000"/>
          </a:bodyPr>
          <a:lstStyle/>
          <a:p>
            <a:r>
              <a:rPr lang="en-US" b="1" dirty="0"/>
              <a:t>Mind Reading:</a:t>
            </a:r>
            <a:r>
              <a:rPr lang="en-US" dirty="0"/>
              <a:t> This distortion occurs when individuals believe they know what others are thinking and that it's negative. For example, if a coworker doesn't say "hello" in the morning, you might assume they're mad at you.</a:t>
            </a:r>
          </a:p>
          <a:p>
            <a:r>
              <a:rPr lang="en-US" b="1" dirty="0"/>
              <a:t>Filtering:</a:t>
            </a:r>
            <a:r>
              <a:rPr lang="en-US" dirty="0"/>
              <a:t> Filtering is the practice of selectively focusing on negative aspects of a situation while ignoring the positive. For instance, someone might receive many compliments on a project, but they focus on the one piece of criticism.</a:t>
            </a:r>
          </a:p>
          <a:p>
            <a:r>
              <a:rPr lang="en-US" b="1" dirty="0"/>
              <a:t>How Cognitive Errors Contribute to Stress:</a:t>
            </a:r>
            <a:r>
              <a:rPr lang="en-US" dirty="0"/>
              <a:t> Cognitive errors can intensify stress by distorting reality and amplifying negative emotions. They lead to increased anxiety, reduced self-esteem, and a sense of helplessness. Recognizing and challenging these distortions can help manage stress effectively.</a:t>
            </a:r>
          </a:p>
        </p:txBody>
      </p:sp>
    </p:spTree>
    <p:extLst>
      <p:ext uri="{BB962C8B-B14F-4D97-AF65-F5344CB8AC3E}">
        <p14:creationId xmlns:p14="http://schemas.microsoft.com/office/powerpoint/2010/main" val="57389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D77D0-BC77-4DFF-B528-517A991E8CDC}"/>
              </a:ext>
            </a:extLst>
          </p:cNvPr>
          <p:cNvSpPr>
            <a:spLocks noGrp="1"/>
          </p:cNvSpPr>
          <p:nvPr>
            <p:ph type="title"/>
          </p:nvPr>
        </p:nvSpPr>
        <p:spPr>
          <a:xfrm>
            <a:off x="2806707" y="1380931"/>
            <a:ext cx="9304428" cy="748130"/>
          </a:xfrm>
        </p:spPr>
        <p:txBody>
          <a:bodyPr>
            <a:normAutofit/>
          </a:bodyPr>
          <a:lstStyle/>
          <a:p>
            <a:pPr>
              <a:defRPr/>
            </a:pPr>
            <a:r>
              <a:rPr lang="en-US" dirty="0"/>
              <a:t>Managing Stress: Cognitive Techniques</a:t>
            </a:r>
          </a:p>
        </p:txBody>
      </p:sp>
      <p:sp>
        <p:nvSpPr>
          <p:cNvPr id="28675" name="Content Placeholder 2">
            <a:extLst>
              <a:ext uri="{FF2B5EF4-FFF2-40B4-BE49-F238E27FC236}">
                <a16:creationId xmlns:a16="http://schemas.microsoft.com/office/drawing/2014/main" xmlns="" id="{669E22A8-E382-42A8-B10B-7B80A6410278}"/>
              </a:ext>
            </a:extLst>
          </p:cNvPr>
          <p:cNvSpPr>
            <a:spLocks noGrp="1"/>
          </p:cNvSpPr>
          <p:nvPr>
            <p:ph idx="1"/>
          </p:nvPr>
        </p:nvSpPr>
        <p:spPr>
          <a:xfrm>
            <a:off x="4624873" y="2391747"/>
            <a:ext cx="6477000" cy="4114800"/>
          </a:xfrm>
        </p:spPr>
        <p:txBody>
          <a:bodyPr/>
          <a:lstStyle/>
          <a:p>
            <a:r>
              <a:rPr lang="en-US" altLang="en-US" dirty="0">
                <a:solidFill>
                  <a:schemeClr val="tx1"/>
                </a:solidFill>
                <a:latin typeface="Times New Roman" panose="02020603050405020304" pitchFamily="18" charset="0"/>
                <a:cs typeface="Times New Roman" panose="02020603050405020304" pitchFamily="18" charset="0"/>
              </a:rPr>
              <a:t>Modify expectations</a:t>
            </a:r>
          </a:p>
          <a:p>
            <a:r>
              <a:rPr lang="en-US" altLang="en-US" dirty="0">
                <a:solidFill>
                  <a:schemeClr val="tx1"/>
                </a:solidFill>
                <a:latin typeface="Times New Roman" panose="02020603050405020304" pitchFamily="18" charset="0"/>
                <a:cs typeface="Times New Roman" panose="02020603050405020304" pitchFamily="18" charset="0"/>
              </a:rPr>
              <a:t>Engage in realistic self-talk</a:t>
            </a:r>
          </a:p>
          <a:p>
            <a:r>
              <a:rPr lang="en-US" altLang="en-US" dirty="0">
                <a:solidFill>
                  <a:schemeClr val="tx1"/>
                </a:solidFill>
                <a:latin typeface="Times New Roman" panose="02020603050405020304" pitchFamily="18" charset="0"/>
                <a:cs typeface="Times New Roman" panose="02020603050405020304" pitchFamily="18" charset="0"/>
              </a:rPr>
              <a:t>Live in the present</a:t>
            </a:r>
          </a:p>
          <a:p>
            <a:r>
              <a:rPr lang="en-US" altLang="en-US" dirty="0">
                <a:solidFill>
                  <a:schemeClr val="tx1"/>
                </a:solidFill>
                <a:latin typeface="Times New Roman" panose="02020603050405020304" pitchFamily="18" charset="0"/>
                <a:cs typeface="Times New Roman" panose="02020603050405020304" pitchFamily="18" charset="0"/>
              </a:rPr>
              <a:t>“Go with the flow”</a:t>
            </a:r>
          </a:p>
          <a:p>
            <a:r>
              <a:rPr lang="en-US" altLang="en-US" dirty="0">
                <a:solidFill>
                  <a:schemeClr val="tx1"/>
                </a:solidFill>
                <a:latin typeface="Times New Roman" panose="02020603050405020304" pitchFamily="18" charset="0"/>
                <a:cs typeface="Times New Roman" panose="02020603050405020304" pitchFamily="18" charset="0"/>
              </a:rPr>
              <a:t>Cultivate your sense of humor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93544" y="2438400"/>
            <a:ext cx="3651250" cy="3651250"/>
          </a:xfrm>
        </p:spPr>
      </p:pic>
    </p:spTree>
    <p:extLst>
      <p:ext uri="{BB962C8B-B14F-4D97-AF65-F5344CB8AC3E}">
        <p14:creationId xmlns:p14="http://schemas.microsoft.com/office/powerpoint/2010/main" val="1415101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CA63BF1F-FAED-4A7F-B7E8-2BFFCC4D28FF}"/>
              </a:ext>
            </a:extLst>
          </p:cNvPr>
          <p:cNvSpPr>
            <a:spLocks noGrp="1"/>
          </p:cNvSpPr>
          <p:nvPr>
            <p:ph type="title"/>
          </p:nvPr>
        </p:nvSpPr>
        <p:spPr>
          <a:xfrm>
            <a:off x="2806707" y="1427583"/>
            <a:ext cx="8897565" cy="701477"/>
          </a:xfrm>
        </p:spPr>
        <p:txBody>
          <a:bodyPr/>
          <a:lstStyle/>
          <a:p>
            <a:r>
              <a:rPr lang="en-US" altLang="en-US" dirty="0"/>
              <a:t>Managing Stress</a:t>
            </a:r>
          </a:p>
        </p:txBody>
      </p:sp>
      <p:sp>
        <p:nvSpPr>
          <p:cNvPr id="3" name="Content Placeholder 2">
            <a:extLst>
              <a:ext uri="{FF2B5EF4-FFF2-40B4-BE49-F238E27FC236}">
                <a16:creationId xmlns:a16="http://schemas.microsoft.com/office/drawing/2014/main" xmlns="" id="{F8A90AD9-77FD-4BDB-B612-11334C61E34E}"/>
              </a:ext>
            </a:extLst>
          </p:cNvPr>
          <p:cNvSpPr>
            <a:spLocks noGrp="1"/>
          </p:cNvSpPr>
          <p:nvPr>
            <p:ph idx="1"/>
          </p:nvPr>
        </p:nvSpPr>
        <p:spPr>
          <a:xfrm>
            <a:off x="3321697" y="2239346"/>
            <a:ext cx="8089641" cy="4542453"/>
          </a:xfrm>
        </p:spPr>
        <p:txBody>
          <a:bodyPr>
            <a:normAutofit/>
          </a:bodyPr>
          <a:lstStyle/>
          <a:p>
            <a:pPr>
              <a:lnSpc>
                <a:spcPct val="100000"/>
              </a:lnSpc>
              <a:defRPr/>
            </a:pPr>
            <a:r>
              <a:rPr lang="en-US" dirty="0">
                <a:solidFill>
                  <a:schemeClr val="tx1"/>
                </a:solidFill>
                <a:latin typeface="Times New Roman" panose="02020603050405020304" pitchFamily="18" charset="0"/>
                <a:cs typeface="Times New Roman" panose="02020603050405020304" pitchFamily="18" charset="0"/>
              </a:rPr>
              <a:t>Relaxation</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Relaxation response </a:t>
            </a:r>
          </a:p>
          <a:p>
            <a:pPr lvl="2">
              <a:lnSpc>
                <a:spcPct val="100000"/>
              </a:lnSpc>
              <a:defRPr/>
            </a:pPr>
            <a:r>
              <a:rPr lang="en-US" dirty="0">
                <a:solidFill>
                  <a:schemeClr val="tx1"/>
                </a:solidFill>
                <a:latin typeface="Times New Roman" panose="02020603050405020304" pitchFamily="18" charset="0"/>
                <a:cs typeface="Times New Roman" panose="02020603050405020304" pitchFamily="18" charset="0"/>
              </a:rPr>
              <a:t>A physiological state characterized by a feeling of warmth and quiet mental alertness</a:t>
            </a:r>
          </a:p>
          <a:p>
            <a:pPr lvl="1">
              <a:lnSpc>
                <a:spcPct val="100000"/>
              </a:lnSpc>
              <a:defRPr/>
            </a:pPr>
            <a:r>
              <a:rPr lang="en-US" dirty="0">
                <a:solidFill>
                  <a:schemeClr val="tx1"/>
                </a:solidFill>
                <a:latin typeface="Times New Roman" panose="02020603050405020304" pitchFamily="18" charset="0"/>
                <a:cs typeface="Times New Roman" panose="02020603050405020304" pitchFamily="18" charset="0"/>
              </a:rPr>
              <a:t>Relaxation Techniques</a:t>
            </a:r>
          </a:p>
          <a:p>
            <a:pPr lvl="2">
              <a:lnSpc>
                <a:spcPct val="100000"/>
              </a:lnSpc>
              <a:defRPr/>
            </a:pPr>
            <a:r>
              <a:rPr lang="en-US" dirty="0">
                <a:solidFill>
                  <a:schemeClr val="tx1"/>
                </a:solidFill>
                <a:latin typeface="Times New Roman" panose="02020603050405020304" pitchFamily="18" charset="0"/>
                <a:cs typeface="Times New Roman" panose="02020603050405020304" pitchFamily="18" charset="0"/>
              </a:rPr>
              <a:t>Progressive relaxation : alternating muscle tension and relaxation</a:t>
            </a:r>
          </a:p>
          <a:p>
            <a:pPr lvl="2">
              <a:lnSpc>
                <a:spcPct val="100000"/>
              </a:lnSpc>
              <a:defRPr/>
            </a:pPr>
            <a:r>
              <a:rPr lang="en-US" dirty="0">
                <a:solidFill>
                  <a:schemeClr val="tx1"/>
                </a:solidFill>
                <a:latin typeface="Times New Roman" panose="02020603050405020304" pitchFamily="18" charset="0"/>
                <a:cs typeface="Times New Roman" panose="02020603050405020304" pitchFamily="18" charset="0"/>
              </a:rPr>
              <a:t>Visualization: creating or recreating vivid mental pictures of a place or an experience </a:t>
            </a:r>
          </a:p>
          <a:p>
            <a:pPr lvl="2">
              <a:lnSpc>
                <a:spcPct val="100000"/>
              </a:lnSpc>
              <a:defRPr/>
            </a:pPr>
            <a:r>
              <a:rPr lang="en-US" dirty="0">
                <a:solidFill>
                  <a:schemeClr val="tx1"/>
                </a:solidFill>
                <a:latin typeface="Times New Roman" panose="02020603050405020304" pitchFamily="18" charset="0"/>
                <a:cs typeface="Times New Roman" panose="02020603050405020304" pitchFamily="18" charset="0"/>
              </a:rPr>
              <a:t>Deep, slow breathing</a:t>
            </a:r>
          </a:p>
          <a:p>
            <a:pPr lvl="2">
              <a:lnSpc>
                <a:spcPct val="100000"/>
              </a:lnSpc>
              <a:defRPr/>
            </a:pPr>
            <a:r>
              <a:rPr lang="en-US" dirty="0">
                <a:solidFill>
                  <a:schemeClr val="tx1"/>
                </a:solidFill>
                <a:latin typeface="Times New Roman" panose="02020603050405020304" pitchFamily="18" charset="0"/>
                <a:cs typeface="Times New Roman" panose="02020603050405020304" pitchFamily="18" charset="0"/>
              </a:rPr>
              <a:t>Listening to music</a:t>
            </a:r>
          </a:p>
          <a:p>
            <a:pPr lvl="2">
              <a:lnSpc>
                <a:spcPct val="100000"/>
              </a:lnSpc>
              <a:defRPr/>
            </a:pPr>
            <a:r>
              <a:rPr lang="en-US" dirty="0">
                <a:solidFill>
                  <a:schemeClr val="tx1"/>
                </a:solidFill>
                <a:latin typeface="Times New Roman" panose="02020603050405020304" pitchFamily="18" charset="0"/>
                <a:cs typeface="Times New Roman" panose="02020603050405020304" pitchFamily="18" charset="0"/>
              </a:rPr>
              <a:t>Meditation: quieting the mind by focusing on a particular word, object, or process</a:t>
            </a:r>
          </a:p>
          <a:p>
            <a:pPr lvl="2">
              <a:lnSpc>
                <a:spcPct val="100000"/>
              </a:lnSpc>
              <a:defRPr/>
            </a:pPr>
            <a:r>
              <a:rPr lang="en-US" dirty="0">
                <a:solidFill>
                  <a:schemeClr val="tx1"/>
                </a:solidFill>
                <a:latin typeface="Times New Roman" panose="02020603050405020304" pitchFamily="18" charset="0"/>
                <a:cs typeface="Times New Roman" panose="02020603050405020304" pitchFamily="18" charset="0"/>
              </a:rPr>
              <a:t>Yoga: a series of physical postures emphasizing balance and breathing control</a:t>
            </a:r>
          </a:p>
          <a:p>
            <a:pPr>
              <a:lnSpc>
                <a:spcPct val="100000"/>
              </a:lnSpc>
              <a:defRPr/>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deep breathing</a:t>
            </a:r>
            <a:endParaRPr lang="en-US" dirty="0"/>
          </a:p>
        </p:txBody>
      </p:sp>
      <p:sp>
        <p:nvSpPr>
          <p:cNvPr id="3" name="Content Placeholder 2"/>
          <p:cNvSpPr>
            <a:spLocks noGrp="1"/>
          </p:cNvSpPr>
          <p:nvPr>
            <p:ph idx="1"/>
          </p:nvPr>
        </p:nvSpPr>
        <p:spPr/>
        <p:txBody>
          <a:bodyPr/>
          <a:lstStyle/>
          <a:p>
            <a:r>
              <a:rPr lang="en-US" dirty="0"/>
              <a:t>First, take a normal breath. Then try a deep breath: Breathe in slowly through your nose, allowing your chest and lower belly to rise as you fill your lungs. Let your abdomen expand fully. Now breathe out slowly through your mouth (or your nose, if that feels more natural)</a:t>
            </a:r>
            <a:endParaRPr lang="en-US" dirty="0"/>
          </a:p>
        </p:txBody>
      </p:sp>
    </p:spTree>
    <p:extLst>
      <p:ext uri="{BB962C8B-B14F-4D97-AF65-F5344CB8AC3E}">
        <p14:creationId xmlns:p14="http://schemas.microsoft.com/office/powerpoint/2010/main" val="599210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https://www.youtube.com/watch?v=QOgKutspaNY&amp;list=RDQMC9K72qls76Q&amp;index=2</a:t>
            </a:r>
          </a:p>
        </p:txBody>
      </p:sp>
    </p:spTree>
    <p:extLst>
      <p:ext uri="{BB962C8B-B14F-4D97-AF65-F5344CB8AC3E}">
        <p14:creationId xmlns:p14="http://schemas.microsoft.com/office/powerpoint/2010/main" val="3373656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Setting</a:t>
            </a:r>
            <a:endParaRPr lang="en-US" dirty="0"/>
          </a:p>
        </p:txBody>
      </p:sp>
      <p:sp>
        <p:nvSpPr>
          <p:cNvPr id="3" name="Content Placeholder 2"/>
          <p:cNvSpPr>
            <a:spLocks noGrp="1"/>
          </p:cNvSpPr>
          <p:nvPr>
            <p:ph idx="1"/>
          </p:nvPr>
        </p:nvSpPr>
        <p:spPr/>
        <p:txBody>
          <a:bodyPr/>
          <a:lstStyle/>
          <a:p>
            <a:r>
              <a:rPr lang="en-US" b="1" dirty="0" smtClean="0"/>
              <a:t>WOOP</a:t>
            </a:r>
          </a:p>
          <a:p>
            <a:pPr lvl="1"/>
            <a:r>
              <a:rPr lang="en-US" b="1" dirty="0" smtClean="0"/>
              <a:t>WISH</a:t>
            </a:r>
          </a:p>
          <a:p>
            <a:pPr lvl="1"/>
            <a:r>
              <a:rPr lang="en-US" b="1" dirty="0" smtClean="0"/>
              <a:t>OUTCOME</a:t>
            </a:r>
          </a:p>
          <a:p>
            <a:pPr lvl="1"/>
            <a:r>
              <a:rPr lang="en-US" b="1" dirty="0" smtClean="0"/>
              <a:t>OBSTACLE</a:t>
            </a:r>
          </a:p>
          <a:p>
            <a:pPr lvl="1"/>
            <a:r>
              <a:rPr lang="en-US" b="1" dirty="0" smtClean="0"/>
              <a:t>PLAN</a:t>
            </a:r>
            <a:endParaRPr lang="en-US" b="1" dirty="0"/>
          </a:p>
        </p:txBody>
      </p:sp>
    </p:spTree>
    <p:extLst>
      <p:ext uri="{BB962C8B-B14F-4D97-AF65-F5344CB8AC3E}">
        <p14:creationId xmlns:p14="http://schemas.microsoft.com/office/powerpoint/2010/main" val="3878627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u="sng" dirty="0"/>
              <a:t>Wish</a:t>
            </a:r>
            <a:r>
              <a:rPr lang="en-US" dirty="0"/>
              <a:t>: Define your wish or </a:t>
            </a:r>
            <a:r>
              <a:rPr lang="en-US" dirty="0" smtClean="0"/>
              <a:t>goal. </a:t>
            </a:r>
            <a:endParaRPr lang="en-US" dirty="0"/>
          </a:p>
          <a:p>
            <a:endParaRPr lang="en-US" dirty="0"/>
          </a:p>
          <a:p>
            <a:r>
              <a:rPr lang="en-US" dirty="0"/>
              <a:t>Example: "I want to improve my physical fitness and lead a healthier lifestyle</a:t>
            </a:r>
            <a:r>
              <a:rPr lang="en-US" dirty="0" smtClean="0"/>
              <a:t>.“</a:t>
            </a:r>
          </a:p>
          <a:p>
            <a:endParaRPr lang="en-US" dirty="0"/>
          </a:p>
          <a:p>
            <a:pPr marL="0" indent="0">
              <a:buNone/>
            </a:pPr>
            <a:r>
              <a:rPr lang="en-US" b="1" u="sng" dirty="0"/>
              <a:t>Outcome</a:t>
            </a:r>
            <a:r>
              <a:rPr lang="en-US" dirty="0"/>
              <a:t>: Imagine the best possible outcome</a:t>
            </a:r>
          </a:p>
          <a:p>
            <a:endParaRPr lang="en-US" dirty="0"/>
          </a:p>
          <a:p>
            <a:r>
              <a:rPr lang="en-US" dirty="0"/>
              <a:t>Imagine how your life would be if you achieved your fitness goal. Visualize the benefits, such as increased energy, better mood, and enhanced overall well-being.</a:t>
            </a:r>
          </a:p>
          <a:p>
            <a:r>
              <a:rPr lang="en-US" dirty="0"/>
              <a:t>Example: "If I improve my physical fitness, I will feel more energetic, be more confident, and have a lower risk of health issues. I'll be able to engage in activities I enjoy without feeling tired."</a:t>
            </a:r>
          </a:p>
          <a:p>
            <a:endParaRPr lang="en-US" dirty="0"/>
          </a:p>
        </p:txBody>
      </p:sp>
    </p:spTree>
    <p:extLst>
      <p:ext uri="{BB962C8B-B14F-4D97-AF65-F5344CB8AC3E}">
        <p14:creationId xmlns:p14="http://schemas.microsoft.com/office/powerpoint/2010/main" val="29276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8349E138-4391-4CF3-BE29-FD7D45F0018F}"/>
              </a:ext>
            </a:extLst>
          </p:cNvPr>
          <p:cNvSpPr>
            <a:spLocks noGrp="1"/>
          </p:cNvSpPr>
          <p:nvPr>
            <p:ph type="title"/>
          </p:nvPr>
        </p:nvSpPr>
        <p:spPr>
          <a:xfrm>
            <a:off x="3629030" y="1371600"/>
            <a:ext cx="6673174" cy="757461"/>
          </a:xfrm>
        </p:spPr>
        <p:txBody>
          <a:bodyPr/>
          <a:lstStyle/>
          <a:p>
            <a:r>
              <a:rPr lang="en-US" altLang="en-US" dirty="0"/>
              <a:t>What is Stress?</a:t>
            </a:r>
          </a:p>
        </p:txBody>
      </p:sp>
      <p:sp>
        <p:nvSpPr>
          <p:cNvPr id="7171" name="Content Placeholder 2">
            <a:extLst>
              <a:ext uri="{FF2B5EF4-FFF2-40B4-BE49-F238E27FC236}">
                <a16:creationId xmlns:a16="http://schemas.microsoft.com/office/drawing/2014/main" xmlns="" id="{A38D0EA4-9270-4728-B7F3-A21CCE023A76}"/>
              </a:ext>
            </a:extLst>
          </p:cNvPr>
          <p:cNvSpPr>
            <a:spLocks noGrp="1"/>
          </p:cNvSpPr>
          <p:nvPr>
            <p:ph idx="1"/>
          </p:nvPr>
        </p:nvSpPr>
        <p:spPr>
          <a:xfrm>
            <a:off x="4191000" y="2519140"/>
            <a:ext cx="6019800" cy="4419600"/>
          </a:xfrm>
        </p:spPr>
        <p:txBody>
          <a:bodyPr/>
          <a:lstStyle/>
          <a:p>
            <a:r>
              <a:rPr lang="en-US" altLang="en-US" dirty="0">
                <a:solidFill>
                  <a:schemeClr val="tx1"/>
                </a:solidFill>
                <a:latin typeface="Times New Roman" panose="02020603050405020304" pitchFamily="18" charset="0"/>
                <a:cs typeface="Times New Roman" panose="02020603050405020304" pitchFamily="18" charset="0"/>
              </a:rPr>
              <a:t>The collective physiological and emotional responses to any stimulus that disturbs an individual’s homeostasis</a:t>
            </a:r>
          </a:p>
          <a:p>
            <a:r>
              <a:rPr lang="en-US" altLang="en-US" dirty="0">
                <a:solidFill>
                  <a:schemeClr val="tx1"/>
                </a:solidFill>
                <a:latin typeface="Times New Roman" panose="02020603050405020304" pitchFamily="18" charset="0"/>
                <a:cs typeface="Times New Roman" panose="02020603050405020304" pitchFamily="18" charset="0"/>
              </a:rPr>
              <a:t>A nonspecific, often global, response by an organism to real or imagined demands made on it (a person must appraise a situation as stressful for it to be stressful)</a:t>
            </a:r>
          </a:p>
          <a:p>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7172" name="Picture 2" descr="http://mitzibeach.com/wp-content/uploads/2012/12/stressed.jpg">
            <a:extLst>
              <a:ext uri="{FF2B5EF4-FFF2-40B4-BE49-F238E27FC236}">
                <a16:creationId xmlns:a16="http://schemas.microsoft.com/office/drawing/2014/main" xmlns="" id="{65D1BFA7-2D96-44A1-9BD2-46CD782EF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4953001"/>
            <a:ext cx="1797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u="sng" dirty="0"/>
              <a:t>Obstacle</a:t>
            </a:r>
            <a:r>
              <a:rPr lang="en-US" dirty="0"/>
              <a:t>: Identify the obstacles that might get in the </a:t>
            </a:r>
            <a:r>
              <a:rPr lang="en-US" dirty="0" smtClean="0"/>
              <a:t>way</a:t>
            </a:r>
          </a:p>
          <a:p>
            <a:r>
              <a:rPr lang="en-US" dirty="0" smtClean="0"/>
              <a:t>Recognize </a:t>
            </a:r>
            <a:r>
              <a:rPr lang="en-US" dirty="0"/>
              <a:t>and list the potential obstacles that could hinder your progress. These could be lack of time, unhealthy eating habits, or a sedentary lifestyle.</a:t>
            </a:r>
          </a:p>
          <a:p>
            <a:r>
              <a:rPr lang="en-US" dirty="0"/>
              <a:t>Example: "Possible obstacles include a busy work schedule, cravings for unhealthy snacks, and the temptation to skip workouts."</a:t>
            </a:r>
          </a:p>
          <a:p>
            <a:endParaRPr lang="en-US" dirty="0"/>
          </a:p>
          <a:p>
            <a:endParaRPr lang="en-US" dirty="0"/>
          </a:p>
        </p:txBody>
      </p:sp>
    </p:spTree>
    <p:extLst>
      <p:ext uri="{BB962C8B-B14F-4D97-AF65-F5344CB8AC3E}">
        <p14:creationId xmlns:p14="http://schemas.microsoft.com/office/powerpoint/2010/main" val="1072027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a:t>Plan</a:t>
            </a:r>
            <a:r>
              <a:rPr lang="en-US" dirty="0"/>
              <a:t>: Develop a specific plan to overcome the obstacles</a:t>
            </a:r>
          </a:p>
          <a:p>
            <a:endParaRPr lang="en-US" dirty="0"/>
          </a:p>
          <a:p>
            <a:r>
              <a:rPr lang="en-US" dirty="0"/>
              <a:t>Create a detailed plan that addresses each obstacle. Be specific about how you will overcome challenges.</a:t>
            </a:r>
          </a:p>
          <a:p>
            <a:r>
              <a:rPr lang="en-US" dirty="0"/>
              <a:t>Example:</a:t>
            </a:r>
          </a:p>
          <a:p>
            <a:r>
              <a:rPr lang="en-US" dirty="0"/>
              <a:t>Obstacle 1 (Busy Work Schedule): Schedule specific workout times in my calendar, treating them as non-negotiable appointments.</a:t>
            </a:r>
          </a:p>
          <a:p>
            <a:r>
              <a:rPr lang="en-US" dirty="0"/>
              <a:t>Obstacle 2 (Unhealthy Snacking): Replace unhealthy snacks with healthier alternatives like fruits or nuts, and keep them readily available.</a:t>
            </a:r>
          </a:p>
          <a:p>
            <a:r>
              <a:rPr lang="en-US" dirty="0"/>
              <a:t>Obstacle 3 (Skipping Workouts): Find a workout buddy for mutual motivation, or try enjoyable activities like dance classes or sports to make exercise more engaging.</a:t>
            </a:r>
            <a:endParaRPr lang="en-US" dirty="0"/>
          </a:p>
        </p:txBody>
      </p:sp>
    </p:spTree>
    <p:extLst>
      <p:ext uri="{BB962C8B-B14F-4D97-AF65-F5344CB8AC3E}">
        <p14:creationId xmlns:p14="http://schemas.microsoft.com/office/powerpoint/2010/main" val="344331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EAEA675F-D5B5-4C8E-8977-98B25D9F6BF6}"/>
              </a:ext>
            </a:extLst>
          </p:cNvPr>
          <p:cNvSpPr>
            <a:spLocks noGrp="1"/>
          </p:cNvSpPr>
          <p:nvPr>
            <p:ph type="title"/>
          </p:nvPr>
        </p:nvSpPr>
        <p:spPr>
          <a:xfrm>
            <a:off x="2806707" y="1390261"/>
            <a:ext cx="8897565" cy="738800"/>
          </a:xfrm>
        </p:spPr>
        <p:txBody>
          <a:bodyPr/>
          <a:lstStyle/>
          <a:p>
            <a:r>
              <a:rPr lang="en-US" altLang="en-US" dirty="0"/>
              <a:t>Managing Stress</a:t>
            </a:r>
          </a:p>
        </p:txBody>
      </p:sp>
      <p:sp>
        <p:nvSpPr>
          <p:cNvPr id="30723" name="Content Placeholder 2">
            <a:extLst>
              <a:ext uri="{FF2B5EF4-FFF2-40B4-BE49-F238E27FC236}">
                <a16:creationId xmlns:a16="http://schemas.microsoft.com/office/drawing/2014/main" xmlns="" id="{F1948CF0-9939-4307-9C69-C76B5F726EE5}"/>
              </a:ext>
            </a:extLst>
          </p:cNvPr>
          <p:cNvSpPr>
            <a:spLocks noGrp="1"/>
          </p:cNvSpPr>
          <p:nvPr>
            <p:ph idx="1"/>
          </p:nvPr>
        </p:nvSpPr>
        <p:spPr>
          <a:xfrm>
            <a:off x="3758682" y="2351314"/>
            <a:ext cx="7239000" cy="4117910"/>
          </a:xfrm>
        </p:spPr>
        <p:txBody>
          <a:bodyPr>
            <a:normAutofit/>
          </a:bodyPr>
          <a:lstStyle/>
          <a:p>
            <a:r>
              <a:rPr lang="en-US" altLang="en-US" dirty="0">
                <a:solidFill>
                  <a:schemeClr val="tx1"/>
                </a:solidFill>
                <a:latin typeface="Times New Roman" panose="02020603050405020304" pitchFamily="18" charset="0"/>
                <a:cs typeface="Times New Roman" panose="02020603050405020304" pitchFamily="18" charset="0"/>
              </a:rPr>
              <a:t>Getting Help</a:t>
            </a:r>
          </a:p>
          <a:p>
            <a:pPr lvl="1"/>
            <a:r>
              <a:rPr lang="en-US" altLang="en-US" sz="2000" dirty="0">
                <a:solidFill>
                  <a:schemeClr val="tx1"/>
                </a:solidFill>
                <a:latin typeface="Times New Roman" panose="02020603050405020304" pitchFamily="18" charset="0"/>
                <a:cs typeface="Times New Roman" panose="02020603050405020304" pitchFamily="18" charset="0"/>
              </a:rPr>
              <a:t>Peer counseling and support groups</a:t>
            </a:r>
          </a:p>
          <a:p>
            <a:pPr lvl="1"/>
            <a:r>
              <a:rPr lang="en-US" altLang="en-US" sz="2000" dirty="0">
                <a:solidFill>
                  <a:schemeClr val="tx1"/>
                </a:solidFill>
                <a:latin typeface="Times New Roman" panose="02020603050405020304" pitchFamily="18" charset="0"/>
                <a:cs typeface="Times New Roman" panose="02020603050405020304" pitchFamily="18" charset="0"/>
              </a:rPr>
              <a:t>Professional help</a:t>
            </a:r>
          </a:p>
          <a:p>
            <a:pPr lvl="1"/>
            <a:r>
              <a:rPr lang="en-US" altLang="en-US" sz="2000" dirty="0">
                <a:solidFill>
                  <a:schemeClr val="tx1"/>
                </a:solidFill>
                <a:latin typeface="Times New Roman" panose="02020603050405020304" pitchFamily="18" charset="0"/>
                <a:cs typeface="Times New Roman" panose="02020603050405020304" pitchFamily="18" charset="0"/>
              </a:rPr>
              <a:t>Is it stress or something more serious?</a:t>
            </a:r>
          </a:p>
          <a:p>
            <a:pPr lvl="2"/>
            <a:r>
              <a:rPr lang="en-US" altLang="en-US" sz="2000" dirty="0">
                <a:solidFill>
                  <a:schemeClr val="tx1"/>
                </a:solidFill>
                <a:latin typeface="Times New Roman" panose="02020603050405020304" pitchFamily="18" charset="0"/>
                <a:cs typeface="Times New Roman" panose="02020603050405020304" pitchFamily="18" charset="0"/>
              </a:rPr>
              <a:t>Depression = a mood disorder characterized by loss of interest in usual activities, sadness, hopelessness, loss appetite, disturbed sleep, and other physical symptoms</a:t>
            </a:r>
          </a:p>
          <a:p>
            <a:pPr lvl="2"/>
            <a:r>
              <a:rPr lang="en-US" altLang="en-US" sz="2000" dirty="0">
                <a:solidFill>
                  <a:schemeClr val="tx1"/>
                </a:solidFill>
                <a:latin typeface="Times New Roman" panose="02020603050405020304" pitchFamily="18" charset="0"/>
                <a:cs typeface="Times New Roman" panose="02020603050405020304" pitchFamily="18" charset="0"/>
              </a:rPr>
              <a:t>Severe depression is linked to suicide</a:t>
            </a:r>
          </a:p>
          <a:p>
            <a:endParaRPr lang="en-US"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CED0EF90-7E54-42DF-9605-A0E0E7B41DA4}"/>
              </a:ext>
            </a:extLst>
          </p:cNvPr>
          <p:cNvSpPr>
            <a:spLocks noGrp="1"/>
          </p:cNvSpPr>
          <p:nvPr>
            <p:ph type="title"/>
          </p:nvPr>
        </p:nvSpPr>
        <p:spPr>
          <a:xfrm>
            <a:off x="3629030" y="1447800"/>
            <a:ext cx="6673174" cy="681261"/>
          </a:xfrm>
        </p:spPr>
        <p:txBody>
          <a:bodyPr/>
          <a:lstStyle/>
          <a:p>
            <a:r>
              <a:rPr lang="en-US" altLang="en-US" dirty="0"/>
              <a:t>Stressors</a:t>
            </a:r>
          </a:p>
        </p:txBody>
      </p:sp>
      <p:sp>
        <p:nvSpPr>
          <p:cNvPr id="8195" name="Content Placeholder 2">
            <a:extLst>
              <a:ext uri="{FF2B5EF4-FFF2-40B4-BE49-F238E27FC236}">
                <a16:creationId xmlns:a16="http://schemas.microsoft.com/office/drawing/2014/main" xmlns="" id="{29B89450-312C-439B-B617-834712300AD0}"/>
              </a:ext>
            </a:extLst>
          </p:cNvPr>
          <p:cNvSpPr>
            <a:spLocks noGrp="1"/>
          </p:cNvSpPr>
          <p:nvPr>
            <p:ph idx="1"/>
          </p:nvPr>
        </p:nvSpPr>
        <p:spPr>
          <a:xfrm>
            <a:off x="4495800" y="2286000"/>
            <a:ext cx="5943600" cy="4495800"/>
          </a:xfrm>
        </p:spPr>
        <p:txBody>
          <a:bodyPr/>
          <a:lstStyle/>
          <a:p>
            <a:r>
              <a:rPr lang="en-US" altLang="en-US" dirty="0">
                <a:solidFill>
                  <a:schemeClr val="tx1"/>
                </a:solidFill>
                <a:latin typeface="Times New Roman" panose="02020603050405020304" pitchFamily="18" charset="0"/>
                <a:cs typeface="Times New Roman" panose="02020603050405020304" pitchFamily="18" charset="0"/>
              </a:rPr>
              <a:t>Any physical or psychological event or condition that produces stress</a:t>
            </a:r>
          </a:p>
          <a:p>
            <a:r>
              <a:rPr lang="en-US" altLang="en-US" dirty="0">
                <a:solidFill>
                  <a:schemeClr val="tx1"/>
                </a:solidFill>
                <a:latin typeface="Times New Roman" panose="02020603050405020304" pitchFamily="18" charset="0"/>
                <a:cs typeface="Times New Roman" panose="02020603050405020304" pitchFamily="18" charset="0"/>
              </a:rPr>
              <a:t>Stressors/ causes of stress vary from one person to the next – what is overwhelming to one person may be exciting and challenging to another</a:t>
            </a:r>
          </a:p>
        </p:txBody>
      </p:sp>
      <p:pic>
        <p:nvPicPr>
          <p:cNvPr id="8196" name="Picture 2" descr="http://www.briody-fitnessnhealth.com/images/stressed.jpg">
            <a:extLst>
              <a:ext uri="{FF2B5EF4-FFF2-40B4-BE49-F238E27FC236}">
                <a16:creationId xmlns:a16="http://schemas.microsoft.com/office/drawing/2014/main" xmlns="" id="{F15EBC52-4A91-4307-AC84-E020EDEA2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424" y="4567679"/>
            <a:ext cx="2611437"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245CF-6DC4-4CBF-8ED2-C1756DAFCA65}"/>
              </a:ext>
            </a:extLst>
          </p:cNvPr>
          <p:cNvSpPr>
            <a:spLocks noGrp="1"/>
          </p:cNvSpPr>
          <p:nvPr>
            <p:ph type="title"/>
          </p:nvPr>
        </p:nvSpPr>
        <p:spPr>
          <a:xfrm>
            <a:off x="3368351" y="1408921"/>
            <a:ext cx="8335921" cy="720139"/>
          </a:xfrm>
        </p:spPr>
        <p:txBody>
          <a:bodyPr/>
          <a:lstStyle/>
          <a:p>
            <a:r>
              <a:rPr lang="en-US" dirty="0"/>
              <a:t>Categories of stressors</a:t>
            </a:r>
          </a:p>
        </p:txBody>
      </p:sp>
      <p:sp>
        <p:nvSpPr>
          <p:cNvPr id="3" name="Content Placeholder 2">
            <a:extLst>
              <a:ext uri="{FF2B5EF4-FFF2-40B4-BE49-F238E27FC236}">
                <a16:creationId xmlns:a16="http://schemas.microsoft.com/office/drawing/2014/main" xmlns="" id="{E6588096-41D6-4477-987E-C2ABB7FF4230}"/>
              </a:ext>
            </a:extLst>
          </p:cNvPr>
          <p:cNvSpPr>
            <a:spLocks noGrp="1"/>
          </p:cNvSpPr>
          <p:nvPr>
            <p:ph idx="1"/>
          </p:nvPr>
        </p:nvSpPr>
        <p:spPr>
          <a:xfrm>
            <a:off x="584616" y="2438400"/>
            <a:ext cx="11119656" cy="3651504"/>
          </a:xfrm>
        </p:spPr>
        <p:txBody>
          <a:bodyPr/>
          <a:lstStyle/>
          <a:p>
            <a:r>
              <a:rPr lang="en-US" dirty="0">
                <a:solidFill>
                  <a:schemeClr val="tx1"/>
                </a:solidFill>
                <a:latin typeface="Times New Roman" panose="02020603050405020304" pitchFamily="18" charset="0"/>
                <a:cs typeface="Times New Roman" panose="02020603050405020304" pitchFamily="18" charset="0"/>
              </a:rPr>
              <a:t>Cataclysmic stressors</a:t>
            </a:r>
          </a:p>
          <a:p>
            <a:pPr lvl="1"/>
            <a:r>
              <a:rPr lang="en-US" sz="1600" dirty="0">
                <a:latin typeface="ACaslonPro-Regular"/>
              </a:rPr>
              <a:t>They </a:t>
            </a:r>
            <a:r>
              <a:rPr lang="en-US" sz="1600" b="0" i="0" u="none" strike="noStrike" baseline="0" dirty="0">
                <a:latin typeface="ACaslonPro-Regular"/>
              </a:rPr>
              <a:t>are strong stressors that occur suddenly and typically affect many people simultaneously. Disasters such as tornadoes and plane crashes as well as terrorist attacks are examples of cataclysmic events that can affect hundreds or thousands of people simultaneously.</a:t>
            </a:r>
          </a:p>
          <a:p>
            <a:pPr lvl="2"/>
            <a:r>
              <a:rPr lang="en-US" i="0" dirty="0">
                <a:solidFill>
                  <a:schemeClr val="tx1"/>
                </a:solidFill>
                <a:latin typeface="ACaslonPro-Regular"/>
                <a:cs typeface="Times New Roman" panose="02020603050405020304" pitchFamily="18" charset="0"/>
              </a:rPr>
              <a:t>Natural disasters VS terrorist attacks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50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A92C0-4EA1-124A-C7DB-4CB47C8497F3}"/>
              </a:ext>
            </a:extLst>
          </p:cNvPr>
          <p:cNvSpPr>
            <a:spLocks noGrp="1"/>
          </p:cNvSpPr>
          <p:nvPr>
            <p:ph type="title"/>
          </p:nvPr>
        </p:nvSpPr>
        <p:spPr/>
        <p:txBody>
          <a:bodyPr/>
          <a:lstStyle/>
          <a:p>
            <a:endParaRPr lang="aa-ET"/>
          </a:p>
        </p:txBody>
      </p:sp>
      <p:sp>
        <p:nvSpPr>
          <p:cNvPr id="3" name="Content Placeholder 2">
            <a:extLst>
              <a:ext uri="{FF2B5EF4-FFF2-40B4-BE49-F238E27FC236}">
                <a16:creationId xmlns:a16="http://schemas.microsoft.com/office/drawing/2014/main" xmlns="" id="{CDECA4AB-95C6-CEE9-5E50-23FD844D3A3B}"/>
              </a:ext>
            </a:extLst>
          </p:cNvPr>
          <p:cNvSpPr>
            <a:spLocks noGrp="1"/>
          </p:cNvSpPr>
          <p:nvPr>
            <p:ph idx="1"/>
          </p:nvPr>
        </p:nvSpPr>
        <p:spPr>
          <a:xfrm>
            <a:off x="899411" y="2438400"/>
            <a:ext cx="10804862" cy="3651504"/>
          </a:xfrm>
        </p:spPr>
        <p:txBody>
          <a:bodyPr/>
          <a:lstStyle/>
          <a:p>
            <a:r>
              <a:rPr lang="en-US" dirty="0">
                <a:solidFill>
                  <a:schemeClr val="tx1"/>
                </a:solidFill>
                <a:latin typeface="Times New Roman" panose="02020603050405020304" pitchFamily="18" charset="0"/>
                <a:cs typeface="Times New Roman" panose="02020603050405020304" pitchFamily="18" charset="0"/>
              </a:rPr>
              <a:t>Personal stressors</a:t>
            </a:r>
          </a:p>
          <a:p>
            <a:pPr algn="l"/>
            <a:r>
              <a:rPr lang="en-US" sz="1800" b="0" i="0" u="none" strike="noStrike" baseline="0" dirty="0">
                <a:latin typeface="ACaslonPro-Regular"/>
              </a:rPr>
              <a:t>include major life events such as the death of a parent or spouse, the loss of one’s job, a major personal failure, or even something positive such as getting married. Typically, personal stressors produce an immediate major reaction that soon tapers off. For example, stress arising from the death of a loved one tends to be greatest just after the time of death, but people begin to feel less stress and are better able to cope with the loss after the passage of time.</a:t>
            </a:r>
            <a:endParaRPr lang="en-US" dirty="0">
              <a:solidFill>
                <a:schemeClr val="tx1"/>
              </a:solidFill>
              <a:latin typeface="Times New Roman" panose="02020603050405020304" pitchFamily="18" charset="0"/>
              <a:cs typeface="Times New Roman" panose="02020603050405020304" pitchFamily="18" charset="0"/>
            </a:endParaRPr>
          </a:p>
          <a:p>
            <a:r>
              <a:rPr lang="en-US" dirty="0"/>
              <a:t>Some people experience PTSD</a:t>
            </a:r>
            <a:endParaRPr lang="aa-ET" dirty="0"/>
          </a:p>
        </p:txBody>
      </p:sp>
    </p:spTree>
    <p:extLst>
      <p:ext uri="{BB962C8B-B14F-4D97-AF65-F5344CB8AC3E}">
        <p14:creationId xmlns:p14="http://schemas.microsoft.com/office/powerpoint/2010/main" val="256404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47662-E1BB-B6DF-96F2-5D63B988543F}"/>
              </a:ext>
            </a:extLst>
          </p:cNvPr>
          <p:cNvSpPr>
            <a:spLocks noGrp="1"/>
          </p:cNvSpPr>
          <p:nvPr>
            <p:ph type="title"/>
          </p:nvPr>
        </p:nvSpPr>
        <p:spPr/>
        <p:txBody>
          <a:bodyPr/>
          <a:lstStyle/>
          <a:p>
            <a:endParaRPr lang="aa-ET"/>
          </a:p>
        </p:txBody>
      </p:sp>
      <p:sp>
        <p:nvSpPr>
          <p:cNvPr id="3" name="Content Placeholder 2">
            <a:extLst>
              <a:ext uri="{FF2B5EF4-FFF2-40B4-BE49-F238E27FC236}">
                <a16:creationId xmlns:a16="http://schemas.microsoft.com/office/drawing/2014/main" xmlns="" id="{2EC65862-A9EC-EE46-2DAB-162DFFE49AAB}"/>
              </a:ext>
            </a:extLst>
          </p:cNvPr>
          <p:cNvSpPr>
            <a:spLocks noGrp="1"/>
          </p:cNvSpPr>
          <p:nvPr>
            <p:ph idx="1"/>
          </p:nvPr>
        </p:nvSpPr>
        <p:spPr/>
        <p:txBody>
          <a:bodyPr/>
          <a:lstStyle/>
          <a:p>
            <a:r>
              <a:rPr lang="en-US" sz="1800" dirty="0">
                <a:solidFill>
                  <a:schemeClr val="tx1"/>
                </a:solidFill>
                <a:latin typeface="Times New Roman" panose="02020603050405020304" pitchFamily="18" charset="0"/>
                <a:cs typeface="Times New Roman" panose="02020603050405020304" pitchFamily="18" charset="0"/>
              </a:rPr>
              <a:t>Background stressors</a:t>
            </a:r>
            <a:endParaRPr lang="en-US" sz="1800" b="0" i="0" u="none" strike="noStrike" baseline="0" dirty="0">
              <a:latin typeface="ACaslonPro-Regular"/>
            </a:endParaRPr>
          </a:p>
          <a:p>
            <a:pPr lvl="1"/>
            <a:r>
              <a:rPr lang="en-US" sz="1600" b="0" i="0" u="none" strike="noStrike" baseline="0" dirty="0">
                <a:latin typeface="ACaslonPro-Regular"/>
              </a:rPr>
              <a:t>Background stressors or more informally, </a:t>
            </a:r>
            <a:r>
              <a:rPr lang="en-US" sz="1600" b="0" i="1" u="none" strike="noStrike" baseline="0" dirty="0">
                <a:latin typeface="ACaslonPro-Italic"/>
              </a:rPr>
              <a:t>daily hassles</a:t>
            </a:r>
            <a:r>
              <a:rPr lang="en-US" sz="1600" b="0" i="0" u="none" strike="noStrike" baseline="0" dirty="0">
                <a:latin typeface="ACaslonPro-Regular"/>
              </a:rPr>
              <a:t>, are the third major category of stressors. Exemplified by standing in a long line at a bank and getting stuck in a traffic jam, daily hassles are the minor irritations of life that we all face time and time again. Another type of background stressor is a long-term, chronic problem, such as experiencing dissatisfaction with school or a job, being in an unhappy relationship, or living in crowded quarters without privacy.</a:t>
            </a:r>
          </a:p>
          <a:p>
            <a:pPr lvl="1"/>
            <a:r>
              <a:rPr lang="en-US" sz="1600" b="0" i="0" u="none" strike="noStrike" baseline="0" dirty="0">
                <a:latin typeface="ACaslonPro-Regular"/>
              </a:rPr>
              <a:t>By themselves, daily hassles do not require much coping or even a response on the individual’s part, although they certainly produce unpleasant emotions and moods.</a:t>
            </a:r>
            <a:endParaRPr lang="aa-ET" dirty="0"/>
          </a:p>
        </p:txBody>
      </p:sp>
    </p:spTree>
    <p:extLst>
      <p:ext uri="{BB962C8B-B14F-4D97-AF65-F5344CB8AC3E}">
        <p14:creationId xmlns:p14="http://schemas.microsoft.com/office/powerpoint/2010/main" val="20967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8DB85-7CEE-3948-8A0C-832DDF51D269}"/>
              </a:ext>
            </a:extLst>
          </p:cNvPr>
          <p:cNvSpPr>
            <a:spLocks noGrp="1"/>
          </p:cNvSpPr>
          <p:nvPr>
            <p:ph type="title"/>
          </p:nvPr>
        </p:nvSpPr>
        <p:spPr/>
        <p:txBody>
          <a:bodyPr/>
          <a:lstStyle/>
          <a:p>
            <a:endParaRPr lang="aa-ET"/>
          </a:p>
        </p:txBody>
      </p:sp>
      <p:sp>
        <p:nvSpPr>
          <p:cNvPr id="3" name="Content Placeholder 2">
            <a:extLst>
              <a:ext uri="{FF2B5EF4-FFF2-40B4-BE49-F238E27FC236}">
                <a16:creationId xmlns:a16="http://schemas.microsoft.com/office/drawing/2014/main" xmlns="" id="{818AE9CF-DA2E-4954-24AD-941BD445736D}"/>
              </a:ext>
            </a:extLst>
          </p:cNvPr>
          <p:cNvSpPr>
            <a:spLocks noGrp="1"/>
          </p:cNvSpPr>
          <p:nvPr>
            <p:ph idx="1"/>
          </p:nvPr>
        </p:nvSpPr>
        <p:spPr/>
        <p:txBody>
          <a:bodyPr/>
          <a:lstStyle/>
          <a:p>
            <a:pPr algn="l"/>
            <a:r>
              <a:rPr lang="en-US" sz="1800" b="0" i="0" u="none" strike="noStrike" baseline="0" dirty="0">
                <a:latin typeface="ACaslonPro-Regular"/>
              </a:rPr>
              <a:t>The flip side of hassles is </a:t>
            </a:r>
            <a:r>
              <a:rPr lang="en-US" sz="1800" b="0" i="1" u="none" strike="noStrike" baseline="0" dirty="0">
                <a:latin typeface="ACaslonPro-Italic"/>
              </a:rPr>
              <a:t>uplifts</a:t>
            </a:r>
            <a:r>
              <a:rPr lang="en-US" sz="1800" b="0" i="0" u="none" strike="noStrike" baseline="0" dirty="0">
                <a:latin typeface="ACaslonPro-Regular"/>
              </a:rPr>
              <a:t>, the minor positive events that make us feel good—even if only temporarily.</a:t>
            </a:r>
          </a:p>
          <a:p>
            <a:pPr algn="l"/>
            <a:r>
              <a:rPr lang="en-US" sz="1800" dirty="0">
                <a:latin typeface="ACaslonPro-Regular"/>
              </a:rPr>
              <a:t>T</a:t>
            </a:r>
            <a:r>
              <a:rPr lang="en-US" sz="1800" b="0" i="0" u="none" strike="noStrike" baseline="0" dirty="0">
                <a:latin typeface="ACaslonPro-Regular"/>
              </a:rPr>
              <a:t>hey are associated with people’s psychological health in just the opposite way that hassles are: The greater the number of uplifts we experience, the fewer the psychological symptoms we report later</a:t>
            </a:r>
            <a:endParaRPr lang="aa-ET" dirty="0"/>
          </a:p>
        </p:txBody>
      </p:sp>
    </p:spTree>
    <p:extLst>
      <p:ext uri="{BB962C8B-B14F-4D97-AF65-F5344CB8AC3E}">
        <p14:creationId xmlns:p14="http://schemas.microsoft.com/office/powerpoint/2010/main" val="423536711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2199</Words>
  <Application>Microsoft Office PowerPoint</Application>
  <PresentationFormat>Widescreen</PresentationFormat>
  <Paragraphs>243</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ACaslonPro-Italic</vt:lpstr>
      <vt:lpstr>ACaslonPro-Regular</vt:lpstr>
      <vt:lpstr>Arial</vt:lpstr>
      <vt:lpstr>Calibri</vt:lpstr>
      <vt:lpstr>Century Schoolbook</vt:lpstr>
      <vt:lpstr>Corbel</vt:lpstr>
      <vt:lpstr>Times New Roman</vt:lpstr>
      <vt:lpstr>Feathered</vt:lpstr>
      <vt:lpstr>Stress, Health &amp; Coping</vt:lpstr>
      <vt:lpstr>Objectives</vt:lpstr>
      <vt:lpstr>Stress </vt:lpstr>
      <vt:lpstr>What is Stress?</vt:lpstr>
      <vt:lpstr>Stressors</vt:lpstr>
      <vt:lpstr>Categories of stressors</vt:lpstr>
      <vt:lpstr>PowerPoint Presentation</vt:lpstr>
      <vt:lpstr>PowerPoint Presentation</vt:lpstr>
      <vt:lpstr>PowerPoint Presentation</vt:lpstr>
      <vt:lpstr>PowerPoint Presentation</vt:lpstr>
      <vt:lpstr>Causes of Stress</vt:lpstr>
      <vt:lpstr>Causes of Stress</vt:lpstr>
      <vt:lpstr>Causes of Stress</vt:lpstr>
      <vt:lpstr>Causes of Stress</vt:lpstr>
      <vt:lpstr>PowerPoint Presentation</vt:lpstr>
      <vt:lpstr>PowerPoint Presentation</vt:lpstr>
      <vt:lpstr>Responses to Stress</vt:lpstr>
      <vt:lpstr>Gender and Stress</vt:lpstr>
      <vt:lpstr>Past Experiences</vt:lpstr>
      <vt:lpstr>Stress &amp; Health</vt:lpstr>
      <vt:lpstr>Coping</vt:lpstr>
      <vt:lpstr>Coping </vt:lpstr>
      <vt:lpstr>Counterproductive Coping Strategies</vt:lpstr>
      <vt:lpstr>Coping with Stress</vt:lpstr>
      <vt:lpstr>Managing Stress</vt:lpstr>
      <vt:lpstr>Managing Stress</vt:lpstr>
      <vt:lpstr>Managing Stress</vt:lpstr>
      <vt:lpstr>Managing Stress</vt:lpstr>
      <vt:lpstr>Managing Stress: Time Management</vt:lpstr>
      <vt:lpstr>Time Management</vt:lpstr>
      <vt:lpstr>Cognitive Errors and Stress</vt:lpstr>
      <vt:lpstr>Cognitive Errors and Stress</vt:lpstr>
      <vt:lpstr>Managing Stress: Cognitive Techniques</vt:lpstr>
      <vt:lpstr>PowerPoint Presentation</vt:lpstr>
      <vt:lpstr>Managing Stress</vt:lpstr>
      <vt:lpstr>How to do deep breathing</vt:lpstr>
      <vt:lpstr>PowerPoint Presentation</vt:lpstr>
      <vt:lpstr>Goal Setting</vt:lpstr>
      <vt:lpstr>PowerPoint Presentation</vt:lpstr>
      <vt:lpstr>PowerPoint Presentation</vt:lpstr>
      <vt:lpstr>PowerPoint Presentation</vt:lpstr>
      <vt:lpstr>Managing Stress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Nasir</dc:creator>
  <cp:lastModifiedBy>Microsoft account</cp:lastModifiedBy>
  <cp:revision>56</cp:revision>
  <dcterms:created xsi:type="dcterms:W3CDTF">2020-11-26T03:41:59Z</dcterms:created>
  <dcterms:modified xsi:type="dcterms:W3CDTF">2023-11-15T04:51:52Z</dcterms:modified>
</cp:coreProperties>
</file>