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86" r:id="rId7"/>
    <p:sldId id="263" r:id="rId8"/>
    <p:sldId id="262" r:id="rId9"/>
    <p:sldId id="278" r:id="rId10"/>
    <p:sldId id="288"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3215" autoAdjust="0"/>
  </p:normalViewPr>
  <p:slideViewPr>
    <p:cSldViewPr snapToGrid="0">
      <p:cViewPr varScale="1">
        <p:scale>
          <a:sx n="64" d="100"/>
          <a:sy n="64" d="100"/>
        </p:scale>
        <p:origin x="556" y="4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23-Dec-23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23-Dec-23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hyperlink" Target="https://unesdoc.unesco.org/ark:/48223/pf0000384028" TargetMode="External"/><Relationship Id="rId2" Type="http://schemas.openxmlformats.org/officeDocument/2006/relationships/hyperlink" Target="https://pakistan.unwomen.org/en/digital-library/publications/2023/07/national-report-on-the-status-of-women-in-pakistan-a-summary" TargetMode="External"/><Relationship Id="rId1" Type="http://schemas.openxmlformats.org/officeDocument/2006/relationships/slideLayout" Target="../slideLayouts/slideLayout5.xml"/><Relationship Id="rId5" Type="http://schemas.openxmlformats.org/officeDocument/2006/relationships/hyperlink" Target="https://www.thenews.com.pk/print/939834-govt-launches-national-gender-policy-framework-2022" TargetMode="External"/><Relationship Id="rId4" Type="http://schemas.openxmlformats.org/officeDocument/2006/relationships/hyperlink" Target="https://www.weforum.org/agenda/2021/03/how-private-sector-can-promote-gender-equalit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442448" y="1767822"/>
            <a:ext cx="9161929" cy="2387600"/>
          </a:xfrm>
        </p:spPr>
        <p:txBody>
          <a:bodyPr>
            <a:normAutofit fontScale="90000"/>
          </a:bodyPr>
          <a:lstStyle/>
          <a:p>
            <a:r>
              <a:rPr lang="en-US" b="1" dirty="0"/>
              <a:t>Gender Equality SDGs</a:t>
            </a:r>
            <a:br>
              <a:rPr lang="en-US" b="1" dirty="0"/>
            </a:b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Abdullah Sadiq   02-131222-099</a:t>
            </a:r>
          </a:p>
          <a:p>
            <a:r>
              <a:rPr lang="en-US" dirty="0"/>
              <a:t>Khadija Muskan   02-131222-110</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the topic</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390736"/>
          </a:xfrm>
        </p:spPr>
        <p:txBody>
          <a:bodyPr>
            <a:normAutofit/>
          </a:bodyPr>
          <a:lstStyle/>
          <a:p>
            <a:r>
              <a:rPr lang="en-US" b="1" dirty="0"/>
              <a:t>Gender Equality SDGs</a:t>
            </a:r>
          </a:p>
          <a:p>
            <a:r>
              <a:rPr lang="en-US" dirty="0"/>
              <a:t>Gender equality is a vital Sustainable Development Goal (SDG) that promotes equal rights and opportunities for all genders. Let's explore Pakistan's position and potential benefits.</a:t>
            </a:r>
          </a:p>
          <a:p>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705784" y="898524"/>
            <a:ext cx="7571816" cy="1325880"/>
          </a:xfrm>
        </p:spPr>
        <p:txBody>
          <a:bodyPr>
            <a:normAutofit/>
          </a:bodyPr>
          <a:lstStyle/>
          <a:p>
            <a:r>
              <a:rPr lang="en-US" b="1" dirty="0"/>
              <a:t>SDG 5: Gender Equality in Pakistan</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805680" y="2344654"/>
            <a:ext cx="3200400" cy="365760"/>
          </a:xfrm>
        </p:spPr>
        <p:txBody>
          <a:bodyPr/>
          <a:lstStyle/>
          <a:p>
            <a:r>
              <a:rPr lang="en-US" b="1" dirty="0"/>
              <a:t>Current Status</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805680" y="2710414"/>
            <a:ext cx="6935153" cy="3389677"/>
          </a:xfrm>
        </p:spPr>
        <p:txBody>
          <a:bodyPr>
            <a:noAutofit/>
          </a:bodyPr>
          <a:lstStyle/>
          <a:p>
            <a:pPr algn="l"/>
            <a:r>
              <a:rPr lang="en-US" b="1" i="0" dirty="0">
                <a:effectLst/>
                <a:latin typeface="Söhne"/>
              </a:rPr>
              <a:t>Challenges:</a:t>
            </a:r>
          </a:p>
          <a:p>
            <a:pPr algn="l">
              <a:buFont typeface="+mj-lt"/>
              <a:buAutoNum type="arabicPeriod"/>
            </a:pPr>
            <a:r>
              <a:rPr lang="en-US" b="1" i="0" dirty="0">
                <a:solidFill>
                  <a:srgbClr val="374151"/>
                </a:solidFill>
                <a:effectLst/>
                <a:latin typeface="Söhne"/>
              </a:rPr>
              <a:t>Cultural Norms:</a:t>
            </a:r>
            <a:r>
              <a:rPr lang="en-US" b="0" i="0" dirty="0">
                <a:solidFill>
                  <a:srgbClr val="374151"/>
                </a:solidFill>
                <a:effectLst/>
                <a:latin typeface="Söhne"/>
              </a:rPr>
              <a:t> Deep-rooted patriarchal norms continue to limit women's freedoms and opportunities. Honor killings and forced marriages still prevail in many parts of the country.</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Violence Against Women:</a:t>
            </a:r>
            <a:r>
              <a:rPr lang="en-US" b="0" i="0" dirty="0">
                <a:solidFill>
                  <a:srgbClr val="374151"/>
                </a:solidFill>
                <a:effectLst/>
                <a:latin typeface="Söhne"/>
              </a:rPr>
              <a:t> Gender-based violence, including domestic violence, acid attacks, and honor crimes, remains a significant issue. </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Education Disparities:</a:t>
            </a:r>
            <a:r>
              <a:rPr lang="en-US" b="0" i="0" dirty="0">
                <a:solidFill>
                  <a:srgbClr val="374151"/>
                </a:solidFill>
                <a:effectLst/>
                <a:latin typeface="Söhne"/>
              </a:rPr>
              <a:t> Disparities in access to education persist, especially in rural areas. Early marriage and cultural biases often impede girls' education.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Economic Disparities:</a:t>
            </a:r>
            <a:r>
              <a:rPr lang="en-US" b="0" i="0" dirty="0">
                <a:solidFill>
                  <a:srgbClr val="374151"/>
                </a:solidFill>
                <a:effectLst/>
                <a:latin typeface="Söhne"/>
              </a:rPr>
              <a:t> Women face barriers to entering the workforce, including limited job opportunities, wage gaps, and societal expectations that prioritize their roles within the household over professional careers.</a:t>
            </a:r>
          </a:p>
        </p:txBody>
      </p:sp>
      <p:sp>
        <p:nvSpPr>
          <p:cNvPr id="33" name="Slide Number Placeholder 37">
            <a:extLst>
              <a:ext uri="{FF2B5EF4-FFF2-40B4-BE49-F238E27FC236}">
                <a16:creationId xmlns:a16="http://schemas.microsoft.com/office/drawing/2014/main" id="{494144B9-08D6-C13E-CF4E-D3051C2F70E9}"/>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b="1" dirty="0"/>
              <a:t>Relevant Statistics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1810512"/>
            <a:ext cx="4226560" cy="411480"/>
          </a:xfrm>
        </p:spPr>
        <p:txBody>
          <a:bodyPr/>
          <a:lstStyle/>
          <a:p>
            <a:pPr algn="l">
              <a:buFont typeface="+mj-lt"/>
              <a:buAutoNum type="arabicPeriod"/>
            </a:pPr>
            <a:r>
              <a:rPr lang="en-US" b="1" i="0" dirty="0">
                <a:solidFill>
                  <a:srgbClr val="374151"/>
                </a:solidFill>
                <a:effectLst/>
                <a:latin typeface="Söhne"/>
              </a:rPr>
              <a:t>Workforce Participation:</a:t>
            </a:r>
            <a:endParaRPr lang="en-US" b="0" i="0" dirty="0">
              <a:solidFill>
                <a:srgbClr val="374151"/>
              </a:solidFill>
              <a:effectLst/>
              <a:latin typeface="Söhne"/>
            </a:endParaRP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221992"/>
            <a:ext cx="6871486" cy="3376168"/>
          </a:xfrm>
        </p:spPr>
        <p:txBody>
          <a:bodyPr vert="horz" lIns="91440" tIns="45720" rIns="91440" bIns="45720" rtlCol="0" anchor="t">
            <a:normAutofit fontScale="92500" lnSpcReduction="20000"/>
          </a:bodyPr>
          <a:lstStyle/>
          <a:p>
            <a:pPr marL="800100" lvl="1" indent="-342900" algn="l">
              <a:buAutoNum type="arabicPeriod"/>
            </a:pPr>
            <a:r>
              <a:rPr lang="en-US" b="0" i="0" dirty="0">
                <a:solidFill>
                  <a:srgbClr val="374151"/>
                </a:solidFill>
                <a:effectLst/>
                <a:latin typeface="Söhne"/>
              </a:rPr>
              <a:t>Female labor force participation rate: around 22%,  significantly lower than the male participation rate, which stands at approximately 82%.</a:t>
            </a:r>
          </a:p>
          <a:p>
            <a:pPr algn="l"/>
            <a:endParaRPr lang="en-US" sz="2200" b="1" i="0" dirty="0">
              <a:solidFill>
                <a:srgbClr val="374151"/>
              </a:solidFill>
              <a:effectLst/>
              <a:latin typeface="Söhne"/>
            </a:endParaRPr>
          </a:p>
          <a:p>
            <a:pPr algn="l"/>
            <a:r>
              <a:rPr lang="en-US" sz="2200" b="1" i="0" dirty="0">
                <a:solidFill>
                  <a:srgbClr val="374151"/>
                </a:solidFill>
                <a:effectLst/>
                <a:latin typeface="Söhne"/>
              </a:rPr>
              <a:t>2. Education:</a:t>
            </a:r>
            <a:endParaRPr lang="en-US" sz="2200"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Gender disparity in literacy rates: Female literacy rate is about 49%, while the male literacy rate is approximately 71%.</a:t>
            </a:r>
          </a:p>
          <a:p>
            <a:pPr marL="742950" lvl="1" indent="-285750" algn="l">
              <a:buFont typeface="+mj-lt"/>
              <a:buAutoNum type="arabicPeriod"/>
            </a:pPr>
            <a:r>
              <a:rPr lang="en-US" b="0" i="0" dirty="0">
                <a:solidFill>
                  <a:srgbClr val="374151"/>
                </a:solidFill>
                <a:effectLst/>
                <a:latin typeface="Söhne"/>
              </a:rPr>
              <a:t>Primary school enrollment: Girls' enrollment is around 74% compared to boys at 81%, reflecting a gender gap in access to education.</a:t>
            </a:r>
          </a:p>
          <a:p>
            <a:pPr marL="742950" lvl="1" indent="-285750" algn="l">
              <a:buFont typeface="+mj-lt"/>
              <a:buAutoNum type="arabicPeriod"/>
            </a:pPr>
            <a:endParaRPr lang="en-US" b="0" i="0" dirty="0">
              <a:solidFill>
                <a:srgbClr val="374151"/>
              </a:solidFill>
              <a:effectLst/>
              <a:latin typeface="Söhne"/>
            </a:endParaRPr>
          </a:p>
          <a:p>
            <a:pPr algn="l"/>
            <a:r>
              <a:rPr lang="en-US" sz="2200" b="1" i="0" dirty="0">
                <a:solidFill>
                  <a:srgbClr val="374151"/>
                </a:solidFill>
                <a:effectLst/>
                <a:latin typeface="Söhne"/>
              </a:rPr>
              <a:t>3. Political Representation:</a:t>
            </a:r>
            <a:endParaRPr lang="en-US" sz="2200"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Women in Parliament: Women make up about 20% of the National Assembly and Senate combined, showcasing underrepresentation in political spheres.</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836545" y="708189"/>
            <a:ext cx="8751570" cy="1325880"/>
          </a:xfrm>
        </p:spPr>
        <p:txBody>
          <a:bodyPr>
            <a:normAutofit/>
          </a:bodyPr>
          <a:lstStyle/>
          <a:p>
            <a:r>
              <a:rPr lang="en-US" b="1" dirty="0"/>
              <a:t>Pakistan's Contribution as a Member of the UNO</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378960" y="2176526"/>
            <a:ext cx="4500880" cy="411480"/>
          </a:xfrm>
        </p:spPr>
        <p:txBody>
          <a:bodyPr/>
          <a:lstStyle/>
          <a:p>
            <a:r>
              <a:rPr lang="en-US" dirty="0"/>
              <a:t>Peacekeeping operations: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378960" y="2574459"/>
            <a:ext cx="4218940" cy="1188720"/>
          </a:xfrm>
        </p:spPr>
        <p:txBody>
          <a:bodyPr vert="horz" lIns="91440" tIns="45720" rIns="91440" bIns="45720" rtlCol="0" anchor="t">
            <a:noAutofit/>
          </a:bodyPr>
          <a:lstStyle/>
          <a:p>
            <a:pPr algn="l"/>
            <a:r>
              <a:rPr lang="en-US" b="0" i="0" dirty="0">
                <a:solidFill>
                  <a:schemeClr val="bg1"/>
                </a:solidFill>
                <a:effectLst/>
                <a:latin typeface="Söhne"/>
              </a:rPr>
              <a:t>Among the contributors to the UN peacekeeping mission,  Pakistan has been actively involved in the </a:t>
            </a:r>
            <a:r>
              <a:rPr lang="en-US" b="1" i="0" dirty="0">
                <a:effectLst/>
                <a:latin typeface="Söhne"/>
              </a:rPr>
              <a:t>Women's Empowerment Programs </a:t>
            </a:r>
            <a:r>
              <a:rPr lang="en-US" b="0" i="0" dirty="0">
                <a:solidFill>
                  <a:schemeClr val="bg1"/>
                </a:solidFill>
                <a:effectLst/>
                <a:latin typeface="Söhne"/>
              </a:rPr>
              <a:t>effort.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378960" y="3908677"/>
            <a:ext cx="3995928" cy="420201"/>
          </a:xfrm>
        </p:spPr>
        <p:txBody>
          <a:bodyPr/>
          <a:lstStyle/>
          <a:p>
            <a:r>
              <a:rPr lang="en-US" b="1" i="0" dirty="0">
                <a:effectLst/>
                <a:latin typeface="Söhne"/>
              </a:rPr>
              <a:t>education and Awareness:</a:t>
            </a:r>
            <a:r>
              <a:rPr lang="en-US" b="0" i="0" dirty="0">
                <a:solidFill>
                  <a:srgbClr val="374151"/>
                </a:solidFill>
                <a:effectLst/>
                <a:latin typeface="Söhne"/>
              </a:rPr>
              <a:t> </a:t>
            </a:r>
            <a:endParaRPr lang="en-US" dirty="0">
              <a:solidFill>
                <a:schemeClr val="bg1"/>
              </a:solidFill>
            </a:endParaRP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378960" y="4194556"/>
            <a:ext cx="4214271" cy="1701208"/>
          </a:xfrm>
        </p:spPr>
        <p:txBody>
          <a:bodyPr>
            <a:normAutofit/>
          </a:bodyPr>
          <a:lstStyle/>
          <a:p>
            <a:pPr algn="l"/>
            <a:r>
              <a:rPr lang="en-US" b="0" i="0" dirty="0">
                <a:solidFill>
                  <a:schemeClr val="bg1"/>
                </a:solidFill>
                <a:effectLst/>
                <a:latin typeface="Söhne"/>
              </a:rPr>
              <a:t>Collaborating with the UN, Pakistan has worked to increase awareness and education on gender equality issues. This includes campaigns to challenge harmful gender stereotypes and promote education for girls, aiming to reduce disparities in education access</a:t>
            </a:r>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727440" y="2158490"/>
            <a:ext cx="3200400" cy="365760"/>
          </a:xfrm>
        </p:spPr>
        <p:txBody>
          <a:bodyPr/>
          <a:lstStyle/>
          <a:p>
            <a:r>
              <a:rPr lang="en-US" b="1" i="0" dirty="0">
                <a:effectLst/>
                <a:latin typeface="Söhne"/>
              </a:rPr>
              <a:t>Policy Advocacy:</a:t>
            </a:r>
            <a:endParaRPr lang="en-US" dirty="0">
              <a:solidFill>
                <a:schemeClr val="bg1"/>
              </a:solidFill>
            </a:endParaRP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737600" y="2542286"/>
            <a:ext cx="3332480" cy="1188720"/>
          </a:xfrm>
        </p:spPr>
        <p:txBody>
          <a:bodyPr>
            <a:noAutofit/>
          </a:bodyPr>
          <a:lstStyle/>
          <a:p>
            <a:pPr algn="l"/>
            <a:r>
              <a:rPr lang="en-US" b="0" i="0" dirty="0">
                <a:solidFill>
                  <a:schemeClr val="bg1"/>
                </a:solidFill>
                <a:effectLst/>
                <a:latin typeface="Söhne"/>
              </a:rPr>
              <a:t>Pakistan has participated in discussions, conferences, and initiatives within the UN to advocate for policies and agreements supporting women's rights, empowerment, and gender parity.</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normAutofit/>
          </a:bodyPr>
          <a:lstStyle/>
          <a:p>
            <a:r>
              <a:rPr lang="en-US" sz="4000" b="1" dirty="0"/>
              <a:t>Individual Actions:</a:t>
            </a:r>
            <a:br>
              <a:rPr lang="en-US" b="1" dirty="0"/>
            </a:br>
            <a:r>
              <a:rPr lang="en-US" sz="3200" b="1" dirty="0"/>
              <a:t>for Improving Gender Equality</a:t>
            </a:r>
            <a:endParaRPr lang="en-ZA" dirty="0"/>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717800" y="3144794"/>
            <a:ext cx="3057399" cy="3166139"/>
          </a:xfrm>
        </p:spPr>
        <p:txBody>
          <a:bodyPr/>
          <a:lstStyle/>
          <a:p>
            <a:r>
              <a:rPr lang="en-US" sz="1800" b="1" i="0" dirty="0">
                <a:effectLst/>
                <a:latin typeface="Söhne"/>
              </a:rPr>
              <a:t>Engage in Politics and Leadership</a:t>
            </a:r>
          </a:p>
          <a:p>
            <a:r>
              <a:rPr lang="en-US" sz="1800" b="0" i="0" dirty="0">
                <a:solidFill>
                  <a:srgbClr val="374151"/>
                </a:solidFill>
                <a:effectLst/>
                <a:latin typeface="Söhne"/>
              </a:rPr>
              <a:t>Encourage and support women's participation in political and leadership roles. Advocate for policies that promote gender equality and women's representation in decision-making positions.</a:t>
            </a:r>
            <a:endParaRPr lang="en-US" sz="1800"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216206" y="3116999"/>
            <a:ext cx="2743199" cy="2541194"/>
          </a:xfrm>
        </p:spPr>
        <p:txBody>
          <a:bodyPr/>
          <a:lstStyle/>
          <a:p>
            <a:r>
              <a:rPr lang="en-US" sz="1800" b="1" dirty="0">
                <a:latin typeface="Söhne"/>
              </a:rPr>
              <a:t>Community Awareness:</a:t>
            </a:r>
          </a:p>
          <a:p>
            <a:r>
              <a:rPr lang="en-US" sz="1800" b="0" dirty="0">
                <a:solidFill>
                  <a:schemeClr val="tx1"/>
                </a:solidFill>
                <a:latin typeface="Söhne"/>
              </a:rPr>
              <a:t>Explain the importance of raising awareness at the community level to challenge gender stereotypes and promote equality.</a:t>
            </a:r>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4" y="3364836"/>
            <a:ext cx="2955755" cy="2903884"/>
          </a:xfrm>
        </p:spPr>
        <p:txBody>
          <a:bodyPr/>
          <a:lstStyle/>
          <a:p>
            <a:r>
              <a:rPr lang="en-US" sz="1800" b="1" i="0" dirty="0">
                <a:effectLst/>
                <a:latin typeface="Söhne"/>
              </a:rPr>
              <a:t>Self-reflection and Growth</a:t>
            </a:r>
          </a:p>
          <a:p>
            <a:r>
              <a:rPr lang="en-US" sz="1800" b="0" i="0" dirty="0">
                <a:solidFill>
                  <a:srgbClr val="374151"/>
                </a:solidFill>
                <a:effectLst/>
                <a:latin typeface="Söhne"/>
              </a:rPr>
              <a:t> Continuously examine personal biases and behaviors that may contribute to gender inequality. Strive to be an ally and advocate for gender equality in both personal and professional spheres</a:t>
            </a:r>
            <a:r>
              <a:rPr lang="en-US" b="0" i="0" dirty="0">
                <a:solidFill>
                  <a:srgbClr val="374151"/>
                </a:solidFill>
                <a:effectLst/>
                <a:latin typeface="Söhne"/>
              </a:rPr>
              <a:t>.</a:t>
            </a:r>
            <a:endParaRPr lang="en-US" dirty="0"/>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36ED-9D30-74AD-BA30-CF7652CFE77C}"/>
              </a:ext>
            </a:extLst>
          </p:cNvPr>
          <p:cNvSpPr>
            <a:spLocks noGrp="1"/>
          </p:cNvSpPr>
          <p:nvPr>
            <p:ph type="title"/>
          </p:nvPr>
        </p:nvSpPr>
        <p:spPr/>
        <p:txBody>
          <a:bodyPr/>
          <a:lstStyle/>
          <a:p>
            <a:r>
              <a:rPr lang="en-US" dirty="0"/>
              <a:t>Resources</a:t>
            </a:r>
          </a:p>
        </p:txBody>
      </p:sp>
      <p:sp>
        <p:nvSpPr>
          <p:cNvPr id="4" name="Text Placeholder 3">
            <a:extLst>
              <a:ext uri="{FF2B5EF4-FFF2-40B4-BE49-F238E27FC236}">
                <a16:creationId xmlns:a16="http://schemas.microsoft.com/office/drawing/2014/main" id="{70BFE2BE-B095-2624-E3C2-7A247569D349}"/>
              </a:ext>
            </a:extLst>
          </p:cNvPr>
          <p:cNvSpPr>
            <a:spLocks noGrp="1"/>
          </p:cNvSpPr>
          <p:nvPr>
            <p:ph type="body" sz="quarter" idx="13"/>
          </p:nvPr>
        </p:nvSpPr>
        <p:spPr>
          <a:xfrm>
            <a:off x="347869" y="2048256"/>
            <a:ext cx="7275443" cy="3736318"/>
          </a:xfrm>
        </p:spPr>
        <p:txBody>
          <a:bodyPr>
            <a:normAutofit/>
          </a:bodyPr>
          <a:lstStyle/>
          <a:p>
            <a:r>
              <a:rPr lang="en-US" dirty="0">
                <a:hlinkClick r:id="rId2"/>
              </a:rPr>
              <a:t>https://pakistan.unwomen.org/en/digital-library/publications/2023/07/national-report-on-the-status-of-women-in-pakistan-a-summary</a:t>
            </a:r>
            <a:endParaRPr lang="en-US" dirty="0"/>
          </a:p>
          <a:p>
            <a:endParaRPr lang="en-US" dirty="0"/>
          </a:p>
          <a:p>
            <a:r>
              <a:rPr lang="en-US" dirty="0">
                <a:hlinkClick r:id="rId3"/>
              </a:rPr>
              <a:t>https://unesdoc.unesco.org/ark:/48223/pf0000384028</a:t>
            </a:r>
            <a:endParaRPr lang="en-US" dirty="0"/>
          </a:p>
          <a:p>
            <a:endParaRPr lang="en-US" dirty="0"/>
          </a:p>
          <a:p>
            <a:r>
              <a:rPr lang="en-US" dirty="0">
                <a:hlinkClick r:id="rId4"/>
              </a:rPr>
              <a:t>https://www.weforum.org/agenda/2021/03/how-private-sector-can-promote-gender-equality/</a:t>
            </a:r>
            <a:endParaRPr lang="en-US" dirty="0"/>
          </a:p>
          <a:p>
            <a:endParaRPr lang="en-US" dirty="0"/>
          </a:p>
          <a:p>
            <a:r>
              <a:rPr lang="en-US">
                <a:hlinkClick r:id="rId5"/>
              </a:rPr>
              <a:t>https://www.thenews.com.pk/print/939834-govt-launches-national-gender-policy-framework-2022</a:t>
            </a:r>
            <a:endParaRPr lang="en-US"/>
          </a:p>
          <a:p>
            <a:endParaRPr lang="en-US" dirty="0"/>
          </a:p>
        </p:txBody>
      </p:sp>
      <p:sp>
        <p:nvSpPr>
          <p:cNvPr id="11" name="Date Placeholder 10">
            <a:extLst>
              <a:ext uri="{FF2B5EF4-FFF2-40B4-BE49-F238E27FC236}">
                <a16:creationId xmlns:a16="http://schemas.microsoft.com/office/drawing/2014/main" id="{A9068939-055A-3FBA-EAB9-042CF7F35304}"/>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F7098FE6-9E8C-3C84-CAC2-4A903203CC38}"/>
              </a:ext>
            </a:extLst>
          </p:cNvPr>
          <p:cNvSpPr>
            <a:spLocks noGrp="1"/>
          </p:cNvSpPr>
          <p:nvPr>
            <p:ph type="ftr" sz="quarter" idx="11"/>
          </p:nvPr>
        </p:nvSpPr>
        <p:spPr/>
        <p:txBody>
          <a:bodyPr/>
          <a:lstStyle/>
          <a:p>
            <a:r>
              <a:rPr lang="en-US"/>
              <a:t>Pitch deck title</a:t>
            </a:r>
            <a:endParaRPr lang="en-US" dirty="0"/>
          </a:p>
        </p:txBody>
      </p:sp>
      <p:sp>
        <p:nvSpPr>
          <p:cNvPr id="13" name="Slide Number Placeholder 12">
            <a:extLst>
              <a:ext uri="{FF2B5EF4-FFF2-40B4-BE49-F238E27FC236}">
                <a16:creationId xmlns:a16="http://schemas.microsoft.com/office/drawing/2014/main" id="{9BAC9384-90B8-FB35-C19F-5BC9CBED9B04}"/>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7895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Abdullah Sadiq   02-131222-099</a:t>
            </a:r>
          </a:p>
          <a:p>
            <a:r>
              <a:rPr lang="en-US" dirty="0"/>
              <a:t>Khadija Muskan   02-131222-110</a:t>
            </a:r>
          </a:p>
          <a:p>
            <a:r>
              <a:rPr lang="en-US" dirty="0"/>
              <a:t>BSE 3B</a:t>
            </a:r>
          </a:p>
          <a:p>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19A930-1B99-4E6A-8FC0-F4EC96DB90CA}">
  <ds:schemaRefs>
    <ds:schemaRef ds:uri="http://schemas.microsoft.com/office/2006/documentManagement/types"/>
    <ds:schemaRef ds:uri="http://purl.org/dc/terms/"/>
    <ds:schemaRef ds:uri="230e9df3-be65-4c73-a93b-d1236ebd677e"/>
    <ds:schemaRef ds:uri="http://www.w3.org/XML/1998/namespace"/>
    <ds:schemaRef ds:uri="http://purl.org/dc/elements/1.1/"/>
    <ds:schemaRef ds:uri="http://schemas.microsoft.com/office/infopath/2007/PartnerControls"/>
    <ds:schemaRef ds:uri="http://schemas.openxmlformats.org/package/2006/metadata/core-properties"/>
    <ds:schemaRef ds:uri="16c05727-aa75-4e4a-9b5f-8a80a1165891"/>
    <ds:schemaRef ds:uri="http://schemas.microsoft.com/sharepoint/v3"/>
    <ds:schemaRef ds:uri="71af3243-3dd4-4a8d-8c0d-dd76da1f02a5"/>
    <ds:schemaRef ds:uri="http://schemas.microsoft.com/office/2006/metadata/properties"/>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{9AD95A18-CDE9-47AC-BF3E-67A00EE71AFD}tf33968143_win32</Template>
  <TotalTime>66</TotalTime>
  <Words>553</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Calibri</vt:lpstr>
      <vt:lpstr>Söhne</vt:lpstr>
      <vt:lpstr>Office Theme</vt:lpstr>
      <vt:lpstr>Gender Equality SDGs </vt:lpstr>
      <vt:lpstr>ABOUT the topic</vt:lpstr>
      <vt:lpstr>SDG 5: Gender Equality in Pakistan</vt:lpstr>
      <vt:lpstr>Relevant Statistics</vt:lpstr>
      <vt:lpstr>Pakistan's Contribution as a Member of the UNO</vt:lpstr>
      <vt:lpstr>Individual Actions: for Improving Gender Equality</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Equality SDGs</dc:title>
  <dc:creator>02-131222-110</dc:creator>
  <cp:lastModifiedBy>02-131222-099</cp:lastModifiedBy>
  <cp:revision>9</cp:revision>
  <dcterms:created xsi:type="dcterms:W3CDTF">2023-12-23T11:37:20Z</dcterms:created>
  <dcterms:modified xsi:type="dcterms:W3CDTF">2023-12-23T12:40:46Z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