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82" r:id="rId4"/>
    <p:sldId id="283" r:id="rId5"/>
    <p:sldId id="266" r:id="rId6"/>
    <p:sldId id="258" r:id="rId7"/>
    <p:sldId id="267" r:id="rId8"/>
    <p:sldId id="268" r:id="rId9"/>
    <p:sldId id="269" r:id="rId10"/>
    <p:sldId id="260" r:id="rId11"/>
    <p:sldId id="261" r:id="rId12"/>
    <p:sldId id="262" r:id="rId13"/>
    <p:sldId id="263" r:id="rId14"/>
    <p:sldId id="270" r:id="rId15"/>
    <p:sldId id="265" r:id="rId16"/>
    <p:sldId id="271" r:id="rId17"/>
    <p:sldId id="272" r:id="rId18"/>
    <p:sldId id="273" r:id="rId19"/>
    <p:sldId id="274" r:id="rId20"/>
    <p:sldId id="276" r:id="rId21"/>
    <p:sldId id="275"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CB6CE39-618C-EE40-BD9D-05F7031C918E}" type="datetimeFigureOut">
              <a:rPr lang="en-PK" smtClean="0"/>
              <a:t>11/06/2022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255346" y="2750337"/>
            <a:ext cx="1171888" cy="1356442"/>
          </a:xfrm>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139416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CB6CE39-618C-EE40-BD9D-05F7031C918E}" type="datetimeFigureOut">
              <a:rPr lang="en-PK" smtClean="0"/>
              <a:t>11/06/2022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309"/>
            <a:ext cx="1154151" cy="1090789"/>
          </a:xfrm>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427355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CB6CE39-618C-EE40-BD9D-05F7031C918E}" type="datetimeFigureOut">
              <a:rPr lang="en-PK" smtClean="0"/>
              <a:t>11/06/2022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615"/>
            <a:ext cx="1154151" cy="1090789"/>
          </a:xfrm>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2039885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CB6CE39-618C-EE40-BD9D-05F7031C918E}" type="datetimeFigureOut">
              <a:rPr lang="en-PK" smtClean="0"/>
              <a:t>11/06/2022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ABFE9237-65D1-5740-A3B0-5546E878CA26}" type="slidenum">
              <a:rPr lang="en-PK" smtClean="0"/>
              <a:t>‹#›</a:t>
            </a:fld>
            <a:endParaRPr lang="en-PK"/>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13003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CB6CE39-618C-EE40-BD9D-05F7031C918E}" type="datetimeFigureOut">
              <a:rPr lang="en-PK" smtClean="0"/>
              <a:t>11/06/2022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2105706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CB6CE39-618C-EE40-BD9D-05F7031C918E}" type="datetimeFigureOut">
              <a:rPr lang="en-PK" smtClean="0"/>
              <a:t>11/06/2022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137148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CB6CE39-618C-EE40-BD9D-05F7031C918E}" type="datetimeFigureOut">
              <a:rPr lang="en-PK" smtClean="0"/>
              <a:t>11/06/2022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1757088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CB6CE39-618C-EE40-BD9D-05F7031C918E}" type="datetimeFigureOut">
              <a:rPr lang="en-PK" smtClean="0"/>
              <a:t>11/06/2022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1015362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CB6CE39-618C-EE40-BD9D-05F7031C918E}" type="datetimeFigureOut">
              <a:rPr lang="en-PK" smtClean="0"/>
              <a:t>11/06/2022</a:t>
            </a:fld>
            <a:endParaRPr lang="en-PK"/>
          </a:p>
        </p:txBody>
      </p:sp>
      <p:sp>
        <p:nvSpPr>
          <p:cNvPr id="5" name="Footer Placeholder 4"/>
          <p:cNvSpPr>
            <a:spLocks noGrp="1"/>
          </p:cNvSpPr>
          <p:nvPr>
            <p:ph type="ftr" sz="quarter" idx="11"/>
          </p:nvPr>
        </p:nvSpPr>
        <p:spPr>
          <a:xfrm>
            <a:off x="680321" y="5936188"/>
            <a:ext cx="6126805" cy="365125"/>
          </a:xfrm>
        </p:spPr>
        <p:txBody>
          <a:bodyPr/>
          <a:lstStyle/>
          <a:p>
            <a:endParaRPr lang="en-PK"/>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BFE9237-65D1-5740-A3B0-5546E878CA26}" type="slidenum">
              <a:rPr lang="en-PK" smtClean="0"/>
              <a:t>‹#›</a:t>
            </a:fld>
            <a:endParaRPr lang="en-PK"/>
          </a:p>
        </p:txBody>
      </p:sp>
    </p:spTree>
    <p:extLst>
      <p:ext uri="{BB962C8B-B14F-4D97-AF65-F5344CB8AC3E}">
        <p14:creationId xmlns:p14="http://schemas.microsoft.com/office/powerpoint/2010/main" val="399421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CB6CE39-618C-EE40-BD9D-05F7031C918E}" type="datetimeFigureOut">
              <a:rPr lang="en-PK" smtClean="0"/>
              <a:t>11/06/2022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231128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CB6CE39-618C-EE40-BD9D-05F7031C918E}" type="datetimeFigureOut">
              <a:rPr lang="en-PK" smtClean="0"/>
              <a:t>11/06/2022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729455" y="2869895"/>
            <a:ext cx="1154151" cy="1090789"/>
          </a:xfrm>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295425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CB6CE39-618C-EE40-BD9D-05F7031C918E}" type="datetimeFigureOut">
              <a:rPr lang="en-PK" smtClean="0"/>
              <a:t>11/06/2022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105887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CB6CE39-618C-EE40-BD9D-05F7031C918E}" type="datetimeFigureOut">
              <a:rPr lang="en-PK" smtClean="0"/>
              <a:t>11/06/2022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241815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CB6CE39-618C-EE40-BD9D-05F7031C918E}" type="datetimeFigureOut">
              <a:rPr lang="en-PK" smtClean="0"/>
              <a:t>11/06/2022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137452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CB6CE39-618C-EE40-BD9D-05F7031C918E}" type="datetimeFigureOut">
              <a:rPr lang="en-PK" smtClean="0"/>
              <a:t>11/06/2022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324743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CB6CE39-618C-EE40-BD9D-05F7031C918E}" type="datetimeFigureOut">
              <a:rPr lang="en-PK" smtClean="0"/>
              <a:t>11/06/2022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291803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CB6CE39-618C-EE40-BD9D-05F7031C918E}" type="datetimeFigureOut">
              <a:rPr lang="en-PK" smtClean="0"/>
              <a:t>11/06/2022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ABFE9237-65D1-5740-A3B0-5546E878CA26}" type="slidenum">
              <a:rPr lang="en-PK" smtClean="0"/>
              <a:t>‹#›</a:t>
            </a:fld>
            <a:endParaRPr lang="en-PK"/>
          </a:p>
        </p:txBody>
      </p:sp>
    </p:spTree>
    <p:extLst>
      <p:ext uri="{BB962C8B-B14F-4D97-AF65-F5344CB8AC3E}">
        <p14:creationId xmlns:p14="http://schemas.microsoft.com/office/powerpoint/2010/main" val="334471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B6CE39-618C-EE40-BD9D-05F7031C918E}" type="datetimeFigureOut">
              <a:rPr lang="en-PK" smtClean="0"/>
              <a:t>11/06/2022</a:t>
            </a:fld>
            <a:endParaRPr lang="en-PK"/>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BFE9237-65D1-5740-A3B0-5546E878CA26}" type="slidenum">
              <a:rPr lang="en-PK" smtClean="0"/>
              <a:t>‹#›</a:t>
            </a:fld>
            <a:endParaRPr lang="en-PK"/>
          </a:p>
        </p:txBody>
      </p:sp>
    </p:spTree>
    <p:extLst>
      <p:ext uri="{BB962C8B-B14F-4D97-AF65-F5344CB8AC3E}">
        <p14:creationId xmlns:p14="http://schemas.microsoft.com/office/powerpoint/2010/main" val="6575386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E82A-A776-C74C-B278-4775EC7766A7}"/>
              </a:ext>
            </a:extLst>
          </p:cNvPr>
          <p:cNvSpPr>
            <a:spLocks noGrp="1"/>
          </p:cNvSpPr>
          <p:nvPr>
            <p:ph type="ctrTitle"/>
          </p:nvPr>
        </p:nvSpPr>
        <p:spPr>
          <a:xfrm>
            <a:off x="680322" y="3141285"/>
            <a:ext cx="8144134" cy="1373070"/>
          </a:xfrm>
        </p:spPr>
        <p:txBody>
          <a:bodyPr/>
          <a:lstStyle/>
          <a:p>
            <a:br>
              <a:rPr lang="en-GB" b="1" dirty="0"/>
            </a:br>
            <a:br>
              <a:rPr lang="en-GB" b="1" dirty="0"/>
            </a:br>
            <a:br>
              <a:rPr lang="en-GB" b="1" dirty="0"/>
            </a:br>
            <a:br>
              <a:rPr lang="en-GB" b="1" dirty="0"/>
            </a:br>
            <a:r>
              <a:rPr lang="en-GB" b="1" dirty="0"/>
              <a:t>Islamophobia</a:t>
            </a:r>
            <a:br>
              <a:rPr lang="en-GB" dirty="0"/>
            </a:br>
            <a:endParaRPr lang="en-PK" dirty="0"/>
          </a:p>
        </p:txBody>
      </p:sp>
    </p:spTree>
    <p:extLst>
      <p:ext uri="{BB962C8B-B14F-4D97-AF65-F5344CB8AC3E}">
        <p14:creationId xmlns:p14="http://schemas.microsoft.com/office/powerpoint/2010/main" val="287539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1A06-B3CC-4546-80AE-C28AF3D8D40A}"/>
              </a:ext>
            </a:extLst>
          </p:cNvPr>
          <p:cNvSpPr>
            <a:spLocks noGrp="1"/>
          </p:cNvSpPr>
          <p:nvPr>
            <p:ph type="title"/>
          </p:nvPr>
        </p:nvSpPr>
        <p:spPr/>
        <p:txBody>
          <a:bodyPr/>
          <a:lstStyle/>
          <a:p>
            <a:r>
              <a:rPr lang="en-GB" b="1" dirty="0"/>
              <a:t>Contributing Factors to the emergence of Islamophobia</a:t>
            </a:r>
            <a:endParaRPr lang="en-PK" dirty="0"/>
          </a:p>
        </p:txBody>
      </p:sp>
      <p:sp>
        <p:nvSpPr>
          <p:cNvPr id="3" name="Content Placeholder 2">
            <a:extLst>
              <a:ext uri="{FF2B5EF4-FFF2-40B4-BE49-F238E27FC236}">
                <a16:creationId xmlns:a16="http://schemas.microsoft.com/office/drawing/2014/main" id="{D1AAD6AA-11B9-7140-B8B5-18E6DA4F11DC}"/>
              </a:ext>
            </a:extLst>
          </p:cNvPr>
          <p:cNvSpPr>
            <a:spLocks noGrp="1"/>
          </p:cNvSpPr>
          <p:nvPr>
            <p:ph idx="1"/>
          </p:nvPr>
        </p:nvSpPr>
        <p:spPr>
          <a:xfrm>
            <a:off x="680321" y="2336873"/>
            <a:ext cx="9613861" cy="3931580"/>
          </a:xfrm>
        </p:spPr>
        <p:txBody>
          <a:bodyPr>
            <a:normAutofit/>
          </a:bodyPr>
          <a:lstStyle/>
          <a:p>
            <a:pPr marL="457200" indent="-457200">
              <a:buAutoNum type="arabicPeriod"/>
            </a:pPr>
            <a:r>
              <a:rPr lang="en-GB" b="1" dirty="0"/>
              <a:t>Historical rivalry </a:t>
            </a:r>
          </a:p>
          <a:p>
            <a:pPr marL="0" indent="0">
              <a:buNone/>
            </a:pPr>
            <a:endParaRPr lang="en-GB" dirty="0"/>
          </a:p>
          <a:p>
            <a:pPr lvl="1"/>
            <a:r>
              <a:rPr lang="en-GB" dirty="0"/>
              <a:t>“From the first Moorish landing in Spain to the second Turkish siege in Vienna, the Europe was under the constant threat by Islam.” Bernard Lewis, British American Historian</a:t>
            </a:r>
          </a:p>
          <a:p>
            <a:pPr marL="457200" lvl="1" indent="0">
              <a:buNone/>
            </a:pPr>
            <a:endParaRPr lang="en-GB" dirty="0"/>
          </a:p>
          <a:p>
            <a:pPr lvl="1"/>
            <a:r>
              <a:rPr lang="en-GB" dirty="0"/>
              <a:t>“Islam is the only civilisation which has threatened the West and it has done this at least twice.” Anatol Lieven </a:t>
            </a:r>
          </a:p>
          <a:p>
            <a:pPr marL="0" indent="0">
              <a:buNone/>
            </a:pPr>
            <a:endParaRPr lang="en-GB" dirty="0"/>
          </a:p>
          <a:p>
            <a:endParaRPr lang="en-PK" dirty="0"/>
          </a:p>
        </p:txBody>
      </p:sp>
    </p:spTree>
    <p:extLst>
      <p:ext uri="{BB962C8B-B14F-4D97-AF65-F5344CB8AC3E}">
        <p14:creationId xmlns:p14="http://schemas.microsoft.com/office/powerpoint/2010/main" val="243271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8CF2-E93C-5C4D-80A7-017465A6FB5E}"/>
              </a:ext>
            </a:extLst>
          </p:cNvPr>
          <p:cNvSpPr>
            <a:spLocks noGrp="1"/>
          </p:cNvSpPr>
          <p:nvPr>
            <p:ph type="title"/>
          </p:nvPr>
        </p:nvSpPr>
        <p:spPr/>
        <p:txBody>
          <a:bodyPr/>
          <a:lstStyle/>
          <a:p>
            <a:r>
              <a:rPr lang="en-GB" b="1" dirty="0"/>
              <a:t>Contributing Factors to the emergence of Islamophobia</a:t>
            </a:r>
            <a:endParaRPr lang="en-PK" dirty="0"/>
          </a:p>
        </p:txBody>
      </p:sp>
      <p:sp>
        <p:nvSpPr>
          <p:cNvPr id="3" name="Content Placeholder 2">
            <a:extLst>
              <a:ext uri="{FF2B5EF4-FFF2-40B4-BE49-F238E27FC236}">
                <a16:creationId xmlns:a16="http://schemas.microsoft.com/office/drawing/2014/main" id="{27EF61E4-BC8D-EC4A-A583-2BEEAD95BBDE}"/>
              </a:ext>
            </a:extLst>
          </p:cNvPr>
          <p:cNvSpPr>
            <a:spLocks noGrp="1"/>
          </p:cNvSpPr>
          <p:nvPr>
            <p:ph idx="1"/>
          </p:nvPr>
        </p:nvSpPr>
        <p:spPr>
          <a:xfrm>
            <a:off x="680321" y="2336872"/>
            <a:ext cx="9613861" cy="4051895"/>
          </a:xfrm>
        </p:spPr>
        <p:txBody>
          <a:bodyPr>
            <a:normAutofit/>
          </a:bodyPr>
          <a:lstStyle/>
          <a:p>
            <a:pPr marL="0" indent="0">
              <a:buNone/>
            </a:pPr>
            <a:r>
              <a:rPr lang="en-GB" b="1" dirty="0"/>
              <a:t>2. Rudimentary knowledge about Islam</a:t>
            </a:r>
          </a:p>
          <a:p>
            <a:pPr marL="0" indent="0">
              <a:buNone/>
            </a:pPr>
            <a:endParaRPr lang="en-GB" b="1" dirty="0"/>
          </a:p>
          <a:p>
            <a:pPr lvl="1"/>
            <a:r>
              <a:rPr lang="en-GB" dirty="0"/>
              <a:t>2008 Gallup Survey in UK shows that only 16% non-Muslim Britishers had enough knowledge about Islam</a:t>
            </a:r>
          </a:p>
          <a:p>
            <a:pPr marL="0" indent="0">
              <a:buNone/>
            </a:pPr>
            <a:endParaRPr lang="en-GB" dirty="0"/>
          </a:p>
          <a:p>
            <a:pPr marL="0" indent="0">
              <a:buNone/>
            </a:pPr>
            <a:r>
              <a:rPr lang="en-GB" b="1" dirty="0"/>
              <a:t>3. Rise of Populism </a:t>
            </a:r>
          </a:p>
          <a:p>
            <a:pPr marL="0" indent="0">
              <a:buNone/>
            </a:pPr>
            <a:endParaRPr lang="en-GB" b="1" dirty="0"/>
          </a:p>
          <a:p>
            <a:pPr lvl="1"/>
            <a:r>
              <a:rPr lang="en-GB" dirty="0"/>
              <a:t>“Muslim immigrants are Muslim invaders” Victor </a:t>
            </a:r>
            <a:r>
              <a:rPr lang="en-GB" dirty="0" err="1"/>
              <a:t>Orban</a:t>
            </a:r>
            <a:r>
              <a:rPr lang="en-GB" dirty="0"/>
              <a:t>, Hungary </a:t>
            </a:r>
          </a:p>
          <a:p>
            <a:pPr lvl="1"/>
            <a:r>
              <a:rPr lang="en-GB" dirty="0"/>
              <a:t>Modi’s Citizenship Amendment Act as religion basis of citizenship </a:t>
            </a:r>
          </a:p>
          <a:p>
            <a:pPr lvl="1"/>
            <a:r>
              <a:rPr lang="en-GB" dirty="0"/>
              <a:t>Hijab ban in </a:t>
            </a:r>
            <a:r>
              <a:rPr lang="en-GB" dirty="0" err="1"/>
              <a:t>Kernatka</a:t>
            </a:r>
            <a:r>
              <a:rPr lang="en-GB" dirty="0"/>
              <a:t> state in educational institutes </a:t>
            </a:r>
          </a:p>
          <a:p>
            <a:pPr marL="457200" lvl="1" indent="0">
              <a:buNone/>
            </a:pPr>
            <a:endParaRPr lang="en-GB" dirty="0"/>
          </a:p>
          <a:p>
            <a:endParaRPr lang="en-PK" dirty="0"/>
          </a:p>
        </p:txBody>
      </p:sp>
    </p:spTree>
    <p:extLst>
      <p:ext uri="{BB962C8B-B14F-4D97-AF65-F5344CB8AC3E}">
        <p14:creationId xmlns:p14="http://schemas.microsoft.com/office/powerpoint/2010/main" val="17373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6625-10DC-D547-937A-B389A322A48F}"/>
              </a:ext>
            </a:extLst>
          </p:cNvPr>
          <p:cNvSpPr>
            <a:spLocks noGrp="1"/>
          </p:cNvSpPr>
          <p:nvPr>
            <p:ph type="title"/>
          </p:nvPr>
        </p:nvSpPr>
        <p:spPr/>
        <p:txBody>
          <a:bodyPr/>
          <a:lstStyle/>
          <a:p>
            <a:r>
              <a:rPr lang="en-GB" b="1" dirty="0"/>
              <a:t>Contributing Factors to the emergence of Islamophobia</a:t>
            </a:r>
            <a:endParaRPr lang="en-PK" dirty="0"/>
          </a:p>
        </p:txBody>
      </p:sp>
      <p:sp>
        <p:nvSpPr>
          <p:cNvPr id="3" name="Content Placeholder 2">
            <a:extLst>
              <a:ext uri="{FF2B5EF4-FFF2-40B4-BE49-F238E27FC236}">
                <a16:creationId xmlns:a16="http://schemas.microsoft.com/office/drawing/2014/main" id="{EC3129E7-4B25-3D4F-95BB-42F5C197154C}"/>
              </a:ext>
            </a:extLst>
          </p:cNvPr>
          <p:cNvSpPr>
            <a:spLocks noGrp="1"/>
          </p:cNvSpPr>
          <p:nvPr>
            <p:ph idx="1"/>
          </p:nvPr>
        </p:nvSpPr>
        <p:spPr>
          <a:xfrm>
            <a:off x="680321" y="2348905"/>
            <a:ext cx="9613861" cy="4208306"/>
          </a:xfrm>
        </p:spPr>
        <p:txBody>
          <a:bodyPr>
            <a:normAutofit fontScale="92500" lnSpcReduction="10000"/>
          </a:bodyPr>
          <a:lstStyle/>
          <a:p>
            <a:pPr marL="0" indent="0">
              <a:buNone/>
            </a:pPr>
            <a:r>
              <a:rPr lang="en-GB" b="1" dirty="0"/>
              <a:t>4. Biased role of media </a:t>
            </a:r>
          </a:p>
          <a:p>
            <a:pPr marL="0" indent="0">
              <a:buNone/>
            </a:pPr>
            <a:endParaRPr lang="en-GB" b="1" dirty="0"/>
          </a:p>
          <a:p>
            <a:pPr lvl="1"/>
            <a:r>
              <a:rPr lang="en-GB" dirty="0"/>
              <a:t>Reza Aslan - No God but God (West has misinterpreted Islam)</a:t>
            </a:r>
          </a:p>
          <a:p>
            <a:pPr lvl="1"/>
            <a:r>
              <a:rPr lang="en-GB" dirty="0"/>
              <a:t>When American media talks about Islam, 84% of them portray Islam as religion of violence and extremism </a:t>
            </a:r>
          </a:p>
          <a:p>
            <a:pPr lvl="1"/>
            <a:r>
              <a:rPr lang="en-GB" dirty="0"/>
              <a:t>60% coverage by Fox news based on Islam is done against it</a:t>
            </a:r>
          </a:p>
          <a:p>
            <a:pPr marL="0" indent="0">
              <a:buNone/>
            </a:pPr>
            <a:br>
              <a:rPr lang="en-GB" dirty="0"/>
            </a:br>
            <a:endParaRPr lang="en-GB" dirty="0"/>
          </a:p>
          <a:p>
            <a:pPr marL="0" indent="0">
              <a:buNone/>
            </a:pPr>
            <a:r>
              <a:rPr lang="en-GB" b="1" dirty="0"/>
              <a:t>5. Misdeeds of certain Muslim</a:t>
            </a:r>
          </a:p>
          <a:p>
            <a:pPr marL="0" indent="0">
              <a:buNone/>
            </a:pPr>
            <a:endParaRPr lang="en-GB" b="1" dirty="0"/>
          </a:p>
          <a:p>
            <a:pPr lvl="1"/>
            <a:r>
              <a:rPr lang="en-GB" dirty="0"/>
              <a:t>9/11; ISIS; </a:t>
            </a:r>
            <a:r>
              <a:rPr lang="en-GB" dirty="0" err="1"/>
              <a:t>Talibans</a:t>
            </a:r>
            <a:r>
              <a:rPr lang="en-GB" dirty="0"/>
              <a:t>; 7/7 London; </a:t>
            </a:r>
          </a:p>
          <a:p>
            <a:pPr lvl="1"/>
            <a:r>
              <a:rPr lang="en-GB" dirty="0"/>
              <a:t>Only 1% of Muslim population is involved though. Mehdi </a:t>
            </a:r>
            <a:r>
              <a:rPr lang="en-GB" dirty="0" err="1"/>
              <a:t>Hasssan</a:t>
            </a:r>
            <a:r>
              <a:rPr lang="en-GB" dirty="0"/>
              <a:t> MSNBC</a:t>
            </a:r>
          </a:p>
          <a:p>
            <a:endParaRPr lang="en-PK" dirty="0"/>
          </a:p>
        </p:txBody>
      </p:sp>
    </p:spTree>
    <p:extLst>
      <p:ext uri="{BB962C8B-B14F-4D97-AF65-F5344CB8AC3E}">
        <p14:creationId xmlns:p14="http://schemas.microsoft.com/office/powerpoint/2010/main" val="429236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FDD9-266C-C84B-949C-3523FAE32529}"/>
              </a:ext>
            </a:extLst>
          </p:cNvPr>
          <p:cNvSpPr>
            <a:spLocks noGrp="1"/>
          </p:cNvSpPr>
          <p:nvPr>
            <p:ph type="title"/>
          </p:nvPr>
        </p:nvSpPr>
        <p:spPr/>
        <p:txBody>
          <a:bodyPr/>
          <a:lstStyle/>
          <a:p>
            <a:r>
              <a:rPr lang="en-GB" b="1" dirty="0"/>
              <a:t>Contributing Factors to the emergence of Islamophobia</a:t>
            </a:r>
            <a:endParaRPr lang="en-PK" dirty="0"/>
          </a:p>
        </p:txBody>
      </p:sp>
      <p:sp>
        <p:nvSpPr>
          <p:cNvPr id="3" name="Content Placeholder 2">
            <a:extLst>
              <a:ext uri="{FF2B5EF4-FFF2-40B4-BE49-F238E27FC236}">
                <a16:creationId xmlns:a16="http://schemas.microsoft.com/office/drawing/2014/main" id="{72226B5D-A43C-A842-ABBA-260CC251E943}"/>
              </a:ext>
            </a:extLst>
          </p:cNvPr>
          <p:cNvSpPr>
            <a:spLocks noGrp="1"/>
          </p:cNvSpPr>
          <p:nvPr>
            <p:ph idx="1"/>
          </p:nvPr>
        </p:nvSpPr>
        <p:spPr/>
        <p:txBody>
          <a:bodyPr>
            <a:normAutofit/>
          </a:bodyPr>
          <a:lstStyle/>
          <a:p>
            <a:pPr marL="0" indent="0">
              <a:buNone/>
            </a:pPr>
            <a:r>
              <a:rPr lang="en-GB" b="1" dirty="0"/>
              <a:t>6. Clash of Civilisation</a:t>
            </a:r>
          </a:p>
          <a:p>
            <a:pPr marL="0" indent="0">
              <a:buNone/>
            </a:pPr>
            <a:endParaRPr lang="en-GB" b="1" dirty="0"/>
          </a:p>
          <a:p>
            <a:pPr marL="0" indent="0">
              <a:buNone/>
            </a:pPr>
            <a:r>
              <a:rPr lang="en-GB" b="1" dirty="0"/>
              <a:t>7. Disunity among Muslims </a:t>
            </a:r>
          </a:p>
          <a:p>
            <a:pPr marL="0" indent="0">
              <a:buNone/>
            </a:pPr>
            <a:endParaRPr lang="en-GB" b="1" dirty="0"/>
          </a:p>
          <a:p>
            <a:pPr marL="0" indent="0">
              <a:buNone/>
            </a:pPr>
            <a:r>
              <a:rPr lang="en-GB" b="1" dirty="0"/>
              <a:t>8. Muslims’ intellectual decay</a:t>
            </a:r>
          </a:p>
          <a:p>
            <a:pPr marL="0" indent="0">
              <a:buNone/>
            </a:pPr>
            <a:endParaRPr lang="en-GB" b="1" dirty="0"/>
          </a:p>
          <a:p>
            <a:pPr marL="0" indent="0">
              <a:buNone/>
            </a:pPr>
            <a:r>
              <a:rPr lang="en-GB" b="1" dirty="0"/>
              <a:t>9. Absence of democracy </a:t>
            </a:r>
          </a:p>
          <a:p>
            <a:pPr lvl="1"/>
            <a:r>
              <a:rPr lang="en-GB" dirty="0"/>
              <a:t>Democratic Peace theory </a:t>
            </a:r>
          </a:p>
          <a:p>
            <a:endParaRPr lang="en-PK" dirty="0"/>
          </a:p>
        </p:txBody>
      </p:sp>
    </p:spTree>
    <p:extLst>
      <p:ext uri="{BB962C8B-B14F-4D97-AF65-F5344CB8AC3E}">
        <p14:creationId xmlns:p14="http://schemas.microsoft.com/office/powerpoint/2010/main" val="439085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E82A-A776-C74C-B278-4775EC7766A7}"/>
              </a:ext>
            </a:extLst>
          </p:cNvPr>
          <p:cNvSpPr>
            <a:spLocks noGrp="1"/>
          </p:cNvSpPr>
          <p:nvPr>
            <p:ph type="ctrTitle"/>
          </p:nvPr>
        </p:nvSpPr>
        <p:spPr>
          <a:xfrm>
            <a:off x="0" y="2634181"/>
            <a:ext cx="8800392" cy="1373070"/>
          </a:xfrm>
        </p:spPr>
        <p:txBody>
          <a:bodyPr/>
          <a:lstStyle/>
          <a:p>
            <a:br>
              <a:rPr lang="en-GB" sz="3600" b="1" dirty="0"/>
            </a:br>
            <a:br>
              <a:rPr lang="en-GB" sz="3600" b="1" dirty="0"/>
            </a:br>
            <a:br>
              <a:rPr lang="en-GB" sz="3600" b="1" dirty="0"/>
            </a:br>
            <a:br>
              <a:rPr lang="en-GB" sz="3600" b="1" dirty="0"/>
            </a:br>
            <a:br>
              <a:rPr lang="en-GB" sz="3600" b="1" dirty="0"/>
            </a:br>
            <a:br>
              <a:rPr lang="en-GB" sz="3600" b="1" dirty="0"/>
            </a:br>
            <a:br>
              <a:rPr lang="en-GB" sz="3600" b="1" dirty="0"/>
            </a:br>
            <a:br>
              <a:rPr lang="en-GB" sz="3600" b="1" dirty="0"/>
            </a:br>
            <a:r>
              <a:rPr lang="en-GB" sz="3600" b="1" dirty="0"/>
              <a:t>Implications due to the rising wave of </a:t>
            </a:r>
            <a:br>
              <a:rPr lang="en-GB" sz="3600" b="1" dirty="0"/>
            </a:br>
            <a:r>
              <a:rPr lang="en-GB" sz="3600" b="1" dirty="0"/>
              <a:t>Anti-Islamic sentiments – Social Impacts</a:t>
            </a:r>
            <a:endParaRPr lang="en-PK" sz="3600" dirty="0"/>
          </a:p>
        </p:txBody>
      </p:sp>
    </p:spTree>
    <p:extLst>
      <p:ext uri="{BB962C8B-B14F-4D97-AF65-F5344CB8AC3E}">
        <p14:creationId xmlns:p14="http://schemas.microsoft.com/office/powerpoint/2010/main" val="86319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85A0-11E6-AA47-B317-64D1941323ED}"/>
              </a:ext>
            </a:extLst>
          </p:cNvPr>
          <p:cNvSpPr>
            <a:spLocks noGrp="1"/>
          </p:cNvSpPr>
          <p:nvPr>
            <p:ph type="title"/>
          </p:nvPr>
        </p:nvSpPr>
        <p:spPr/>
        <p:txBody>
          <a:bodyPr/>
          <a:lstStyle/>
          <a:p>
            <a:r>
              <a:rPr lang="en-GB" b="1" dirty="0"/>
              <a:t>Implications due to the rising wave of Anti-Islamic sentiments – Social Impacts </a:t>
            </a:r>
            <a:endParaRPr lang="en-PK" dirty="0"/>
          </a:p>
        </p:txBody>
      </p:sp>
      <p:sp>
        <p:nvSpPr>
          <p:cNvPr id="3" name="Content Placeholder 2">
            <a:extLst>
              <a:ext uri="{FF2B5EF4-FFF2-40B4-BE49-F238E27FC236}">
                <a16:creationId xmlns:a16="http://schemas.microsoft.com/office/drawing/2014/main" id="{291B23BB-E466-EE4A-92C7-914CBB67A514}"/>
              </a:ext>
            </a:extLst>
          </p:cNvPr>
          <p:cNvSpPr>
            <a:spLocks noGrp="1"/>
          </p:cNvSpPr>
          <p:nvPr>
            <p:ph idx="1"/>
          </p:nvPr>
        </p:nvSpPr>
        <p:spPr>
          <a:xfrm>
            <a:off x="680321" y="2336873"/>
            <a:ext cx="9613861" cy="4136116"/>
          </a:xfrm>
        </p:spPr>
        <p:txBody>
          <a:bodyPr>
            <a:normAutofit lnSpcReduction="10000"/>
          </a:bodyPr>
          <a:lstStyle/>
          <a:p>
            <a:pPr marL="457200" indent="-457200">
              <a:buAutoNum type="arabicPeriod"/>
            </a:pPr>
            <a:r>
              <a:rPr lang="en-GB" b="1" dirty="0"/>
              <a:t>Racial and religious discrimination </a:t>
            </a:r>
          </a:p>
          <a:p>
            <a:pPr marL="0" indent="0">
              <a:buNone/>
            </a:pPr>
            <a:endParaRPr lang="en-GB" dirty="0"/>
          </a:p>
          <a:p>
            <a:pPr lvl="1"/>
            <a:r>
              <a:rPr lang="en-GB" dirty="0"/>
              <a:t>Muslims have to doff their clothes for checking at Western Airports . Muslim Engagement and Development (MEND) Organization </a:t>
            </a:r>
          </a:p>
          <a:p>
            <a:pPr lvl="1"/>
            <a:r>
              <a:rPr lang="en-GB" dirty="0"/>
              <a:t>British Pakistanis assumed as threat due to their beard.</a:t>
            </a:r>
          </a:p>
          <a:p>
            <a:pPr lvl="1"/>
            <a:r>
              <a:rPr lang="en-GB" dirty="0"/>
              <a:t>In 5 Australian newspapers, almost 3000 articles in a year that referred Islam and Muslims with the words like violence, extremism, radicals and terrorism</a:t>
            </a:r>
          </a:p>
          <a:p>
            <a:pPr marL="457200" lvl="1" indent="0">
              <a:buNone/>
            </a:pPr>
            <a:r>
              <a:rPr lang="en-GB" dirty="0"/>
              <a:t> </a:t>
            </a:r>
          </a:p>
          <a:p>
            <a:pPr marL="0" indent="0">
              <a:buNone/>
            </a:pPr>
            <a:r>
              <a:rPr lang="en-GB" b="1" dirty="0"/>
              <a:t>2. Rise of Prejudice against Muslims </a:t>
            </a:r>
          </a:p>
          <a:p>
            <a:pPr marL="0" indent="0">
              <a:buNone/>
            </a:pPr>
            <a:endParaRPr lang="en-GB" dirty="0"/>
          </a:p>
          <a:p>
            <a:pPr lvl="1"/>
            <a:r>
              <a:rPr lang="en-GB" dirty="0"/>
              <a:t>62% Americans don’t want Muslims to be their neighbours - PEW research </a:t>
            </a:r>
          </a:p>
          <a:p>
            <a:pPr marL="0" indent="0">
              <a:buNone/>
            </a:pPr>
            <a:endParaRPr lang="en-PK" dirty="0"/>
          </a:p>
        </p:txBody>
      </p:sp>
    </p:spTree>
    <p:extLst>
      <p:ext uri="{BB962C8B-B14F-4D97-AF65-F5344CB8AC3E}">
        <p14:creationId xmlns:p14="http://schemas.microsoft.com/office/powerpoint/2010/main" val="282608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85A0-11E6-AA47-B317-64D1941323ED}"/>
              </a:ext>
            </a:extLst>
          </p:cNvPr>
          <p:cNvSpPr>
            <a:spLocks noGrp="1"/>
          </p:cNvSpPr>
          <p:nvPr>
            <p:ph type="title"/>
          </p:nvPr>
        </p:nvSpPr>
        <p:spPr/>
        <p:txBody>
          <a:bodyPr/>
          <a:lstStyle/>
          <a:p>
            <a:r>
              <a:rPr lang="en-GB" b="1" dirty="0"/>
              <a:t>Implications due to the rise wave of Anti-Islamic sentiments – Social Impacts </a:t>
            </a:r>
            <a:endParaRPr lang="en-PK" dirty="0"/>
          </a:p>
        </p:txBody>
      </p:sp>
      <p:sp>
        <p:nvSpPr>
          <p:cNvPr id="3" name="Content Placeholder 2">
            <a:extLst>
              <a:ext uri="{FF2B5EF4-FFF2-40B4-BE49-F238E27FC236}">
                <a16:creationId xmlns:a16="http://schemas.microsoft.com/office/drawing/2014/main" id="{291B23BB-E466-EE4A-92C7-914CBB67A514}"/>
              </a:ext>
            </a:extLst>
          </p:cNvPr>
          <p:cNvSpPr>
            <a:spLocks noGrp="1"/>
          </p:cNvSpPr>
          <p:nvPr>
            <p:ph idx="1"/>
          </p:nvPr>
        </p:nvSpPr>
        <p:spPr>
          <a:xfrm>
            <a:off x="680321" y="2336873"/>
            <a:ext cx="9613861" cy="4220338"/>
          </a:xfrm>
        </p:spPr>
        <p:txBody>
          <a:bodyPr>
            <a:normAutofit/>
          </a:bodyPr>
          <a:lstStyle/>
          <a:p>
            <a:pPr marL="0" indent="0">
              <a:buNone/>
            </a:pPr>
            <a:r>
              <a:rPr lang="en-GB" b="1" dirty="0"/>
              <a:t>3. Increase in violence against Muslims </a:t>
            </a:r>
          </a:p>
          <a:p>
            <a:pPr marL="0" indent="0">
              <a:buNone/>
            </a:pPr>
            <a:endParaRPr lang="en-GB" dirty="0"/>
          </a:p>
          <a:p>
            <a:pPr lvl="1"/>
            <a:r>
              <a:rPr lang="en-GB" dirty="0"/>
              <a:t>50% rise in hate crimes against Muslims in UK (MEND) </a:t>
            </a:r>
          </a:p>
          <a:p>
            <a:pPr lvl="1"/>
            <a:r>
              <a:rPr lang="en-GB" dirty="0"/>
              <a:t>NZ Christchurch, India, recent statements </a:t>
            </a:r>
          </a:p>
          <a:p>
            <a:pPr marL="0" indent="0">
              <a:buNone/>
            </a:pPr>
            <a:br>
              <a:rPr lang="en-GB" dirty="0"/>
            </a:br>
            <a:endParaRPr lang="en-GB" dirty="0"/>
          </a:p>
          <a:p>
            <a:pPr marL="0" indent="0">
              <a:buNone/>
            </a:pPr>
            <a:r>
              <a:rPr lang="en-GB" b="1" dirty="0"/>
              <a:t>4. Threat to Muslim’s sacred  values </a:t>
            </a:r>
          </a:p>
          <a:p>
            <a:pPr marL="0" indent="0">
              <a:buNone/>
            </a:pPr>
            <a:endParaRPr lang="en-GB" dirty="0"/>
          </a:p>
          <a:p>
            <a:pPr lvl="1"/>
            <a:r>
              <a:rPr lang="en-GB" dirty="0"/>
              <a:t>Burning of Quran in Norway </a:t>
            </a:r>
          </a:p>
          <a:p>
            <a:pPr lvl="1"/>
            <a:r>
              <a:rPr lang="en-GB" dirty="0"/>
              <a:t>France’s Charlie Hebdo publishes objectionable material of Holy Prophet </a:t>
            </a:r>
          </a:p>
          <a:p>
            <a:endParaRPr lang="en-GB" dirty="0"/>
          </a:p>
          <a:p>
            <a:pPr marL="0" indent="0">
              <a:buNone/>
            </a:pPr>
            <a:endParaRPr lang="en-PK" dirty="0"/>
          </a:p>
        </p:txBody>
      </p:sp>
    </p:spTree>
    <p:extLst>
      <p:ext uri="{BB962C8B-B14F-4D97-AF65-F5344CB8AC3E}">
        <p14:creationId xmlns:p14="http://schemas.microsoft.com/office/powerpoint/2010/main" val="58317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85A0-11E6-AA47-B317-64D1941323ED}"/>
              </a:ext>
            </a:extLst>
          </p:cNvPr>
          <p:cNvSpPr>
            <a:spLocks noGrp="1"/>
          </p:cNvSpPr>
          <p:nvPr>
            <p:ph type="title"/>
          </p:nvPr>
        </p:nvSpPr>
        <p:spPr/>
        <p:txBody>
          <a:bodyPr/>
          <a:lstStyle/>
          <a:p>
            <a:r>
              <a:rPr lang="en-GB" b="1" dirty="0"/>
              <a:t>Implications due to the rise wave of Anti-Islamic sentiments – Social Impacts </a:t>
            </a:r>
            <a:endParaRPr lang="en-PK" dirty="0"/>
          </a:p>
        </p:txBody>
      </p:sp>
      <p:sp>
        <p:nvSpPr>
          <p:cNvPr id="3" name="Content Placeholder 2">
            <a:extLst>
              <a:ext uri="{FF2B5EF4-FFF2-40B4-BE49-F238E27FC236}">
                <a16:creationId xmlns:a16="http://schemas.microsoft.com/office/drawing/2014/main" id="{291B23BB-E466-EE4A-92C7-914CBB67A514}"/>
              </a:ext>
            </a:extLst>
          </p:cNvPr>
          <p:cNvSpPr>
            <a:spLocks noGrp="1"/>
          </p:cNvSpPr>
          <p:nvPr>
            <p:ph idx="1"/>
          </p:nvPr>
        </p:nvSpPr>
        <p:spPr>
          <a:xfrm>
            <a:off x="680321" y="2336872"/>
            <a:ext cx="9613861" cy="3895485"/>
          </a:xfrm>
        </p:spPr>
        <p:txBody>
          <a:bodyPr>
            <a:normAutofit/>
          </a:bodyPr>
          <a:lstStyle/>
          <a:p>
            <a:pPr marL="0" indent="0">
              <a:buNone/>
            </a:pPr>
            <a:r>
              <a:rPr lang="en-GB" b="1" dirty="0"/>
              <a:t>5. Hate speech against Muslims </a:t>
            </a:r>
          </a:p>
          <a:p>
            <a:pPr marL="0" indent="0">
              <a:buNone/>
            </a:pPr>
            <a:endParaRPr lang="en-GB" dirty="0"/>
          </a:p>
          <a:p>
            <a:pPr lvl="1"/>
            <a:r>
              <a:rPr lang="en-GB" dirty="0"/>
              <a:t>Boris Johnson: Muslim women wearing Burka are like letterboxes. </a:t>
            </a:r>
          </a:p>
          <a:p>
            <a:pPr marL="457200" lvl="1" indent="0">
              <a:buNone/>
            </a:pPr>
            <a:endParaRPr lang="en-GB" dirty="0"/>
          </a:p>
          <a:p>
            <a:pPr lvl="1"/>
            <a:r>
              <a:rPr lang="en-GB" dirty="0"/>
              <a:t>Emanuel Macron: Islam is a religion that is always in crisis all over the world </a:t>
            </a:r>
          </a:p>
        </p:txBody>
      </p:sp>
    </p:spTree>
    <p:extLst>
      <p:ext uri="{BB962C8B-B14F-4D97-AF65-F5344CB8AC3E}">
        <p14:creationId xmlns:p14="http://schemas.microsoft.com/office/powerpoint/2010/main" val="4292185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E82A-A776-C74C-B278-4775EC7766A7}"/>
              </a:ext>
            </a:extLst>
          </p:cNvPr>
          <p:cNvSpPr>
            <a:spLocks noGrp="1"/>
          </p:cNvSpPr>
          <p:nvPr>
            <p:ph type="ctrTitle"/>
          </p:nvPr>
        </p:nvSpPr>
        <p:spPr>
          <a:xfrm>
            <a:off x="0" y="2574023"/>
            <a:ext cx="8800392" cy="1373070"/>
          </a:xfrm>
        </p:spPr>
        <p:txBody>
          <a:bodyPr/>
          <a:lstStyle/>
          <a:p>
            <a:br>
              <a:rPr lang="en-GB" sz="3200" b="1" dirty="0"/>
            </a:br>
            <a:br>
              <a:rPr lang="en-GB" sz="3200" b="1" dirty="0"/>
            </a:br>
            <a:br>
              <a:rPr lang="en-GB" sz="3200" b="1" dirty="0"/>
            </a:br>
            <a:br>
              <a:rPr lang="en-GB" sz="3200" b="1" dirty="0"/>
            </a:br>
            <a:r>
              <a:rPr lang="en-GB" sz="3200" b="1" dirty="0"/>
              <a:t>Implications due to the rising wave of </a:t>
            </a:r>
            <a:br>
              <a:rPr lang="en-GB" sz="3200" b="1" dirty="0"/>
            </a:br>
            <a:r>
              <a:rPr lang="en-GB" sz="3200" b="1" dirty="0"/>
              <a:t>Anti-Islamic sentiments – Political Impacts</a:t>
            </a:r>
            <a:endParaRPr lang="en-PK" sz="3200" dirty="0"/>
          </a:p>
        </p:txBody>
      </p:sp>
    </p:spTree>
    <p:extLst>
      <p:ext uri="{BB962C8B-B14F-4D97-AF65-F5344CB8AC3E}">
        <p14:creationId xmlns:p14="http://schemas.microsoft.com/office/powerpoint/2010/main" val="1330016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85A0-11E6-AA47-B317-64D1941323ED}"/>
              </a:ext>
            </a:extLst>
          </p:cNvPr>
          <p:cNvSpPr>
            <a:spLocks noGrp="1"/>
          </p:cNvSpPr>
          <p:nvPr>
            <p:ph type="title"/>
          </p:nvPr>
        </p:nvSpPr>
        <p:spPr/>
        <p:txBody>
          <a:bodyPr/>
          <a:lstStyle/>
          <a:p>
            <a:r>
              <a:rPr lang="en-GB" b="1" dirty="0"/>
              <a:t>Implications due to the rising wave of Anti-Islamic sentiments – Political Impacts </a:t>
            </a:r>
            <a:endParaRPr lang="en-PK" dirty="0"/>
          </a:p>
        </p:txBody>
      </p:sp>
      <p:sp>
        <p:nvSpPr>
          <p:cNvPr id="3" name="Content Placeholder 2">
            <a:extLst>
              <a:ext uri="{FF2B5EF4-FFF2-40B4-BE49-F238E27FC236}">
                <a16:creationId xmlns:a16="http://schemas.microsoft.com/office/drawing/2014/main" id="{291B23BB-E466-EE4A-92C7-914CBB67A514}"/>
              </a:ext>
            </a:extLst>
          </p:cNvPr>
          <p:cNvSpPr>
            <a:spLocks noGrp="1"/>
          </p:cNvSpPr>
          <p:nvPr>
            <p:ph idx="1"/>
          </p:nvPr>
        </p:nvSpPr>
        <p:spPr>
          <a:xfrm>
            <a:off x="680321" y="2336872"/>
            <a:ext cx="9613861" cy="4075959"/>
          </a:xfrm>
        </p:spPr>
        <p:txBody>
          <a:bodyPr>
            <a:normAutofit/>
          </a:bodyPr>
          <a:lstStyle/>
          <a:p>
            <a:pPr marL="457200" indent="-457200">
              <a:buAutoNum type="arabicPeriod"/>
            </a:pPr>
            <a:r>
              <a:rPr lang="en-GB" b="1" dirty="0"/>
              <a:t>Immigration issues </a:t>
            </a:r>
          </a:p>
          <a:p>
            <a:pPr lvl="1"/>
            <a:r>
              <a:rPr lang="en-GB" dirty="0"/>
              <a:t>Trump banned 7 countries </a:t>
            </a:r>
          </a:p>
          <a:p>
            <a:pPr marL="0" indent="0">
              <a:buNone/>
            </a:pPr>
            <a:endParaRPr lang="en-GB" dirty="0"/>
          </a:p>
          <a:p>
            <a:pPr marL="0" indent="0">
              <a:buNone/>
            </a:pPr>
            <a:r>
              <a:rPr lang="en-GB" b="1" dirty="0"/>
              <a:t>2. Anti-Muslim laws </a:t>
            </a:r>
          </a:p>
          <a:p>
            <a:pPr lvl="1"/>
            <a:r>
              <a:rPr lang="en-GB" dirty="0"/>
              <a:t>Gun laws in USA </a:t>
            </a:r>
          </a:p>
          <a:p>
            <a:pPr lvl="1"/>
            <a:r>
              <a:rPr lang="en-GB" dirty="0"/>
              <a:t>Hijab ban laws </a:t>
            </a:r>
          </a:p>
          <a:p>
            <a:pPr marL="0" indent="0">
              <a:buNone/>
            </a:pPr>
            <a:endParaRPr lang="en-GB" dirty="0"/>
          </a:p>
          <a:p>
            <a:pPr marL="0" indent="0">
              <a:buNone/>
            </a:pPr>
            <a:r>
              <a:rPr lang="en-GB" b="1" dirty="0"/>
              <a:t>3. Marginalised from mainstream politics </a:t>
            </a:r>
          </a:p>
          <a:p>
            <a:pPr lvl="1"/>
            <a:r>
              <a:rPr lang="en-GB" dirty="0"/>
              <a:t>Nusrat Ghani, UK MP, fired from public office due to her faith. </a:t>
            </a:r>
          </a:p>
          <a:p>
            <a:pPr marL="0" indent="0">
              <a:buNone/>
            </a:pPr>
            <a:endParaRPr lang="en-PK" dirty="0"/>
          </a:p>
        </p:txBody>
      </p:sp>
    </p:spTree>
    <p:extLst>
      <p:ext uri="{BB962C8B-B14F-4D97-AF65-F5344CB8AC3E}">
        <p14:creationId xmlns:p14="http://schemas.microsoft.com/office/powerpoint/2010/main" val="804478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7D2C-F302-7447-B116-397F385DFEEC}"/>
              </a:ext>
            </a:extLst>
          </p:cNvPr>
          <p:cNvSpPr>
            <a:spLocks noGrp="1"/>
          </p:cNvSpPr>
          <p:nvPr>
            <p:ph type="title"/>
          </p:nvPr>
        </p:nvSpPr>
        <p:spPr/>
        <p:txBody>
          <a:bodyPr/>
          <a:lstStyle/>
          <a:p>
            <a:r>
              <a:rPr lang="en-PK" dirty="0"/>
              <a:t>Introduction	</a:t>
            </a:r>
          </a:p>
        </p:txBody>
      </p:sp>
      <p:sp>
        <p:nvSpPr>
          <p:cNvPr id="3" name="Content Placeholder 2">
            <a:extLst>
              <a:ext uri="{FF2B5EF4-FFF2-40B4-BE49-F238E27FC236}">
                <a16:creationId xmlns:a16="http://schemas.microsoft.com/office/drawing/2014/main" id="{75CB03CB-6A9A-DA48-A418-A21FA2DF19B7}"/>
              </a:ext>
            </a:extLst>
          </p:cNvPr>
          <p:cNvSpPr>
            <a:spLocks noGrp="1"/>
          </p:cNvSpPr>
          <p:nvPr>
            <p:ph idx="1"/>
          </p:nvPr>
        </p:nvSpPr>
        <p:spPr/>
        <p:txBody>
          <a:bodyPr/>
          <a:lstStyle/>
          <a:p>
            <a:pPr marL="0" indent="0">
              <a:buNone/>
            </a:pPr>
            <a:r>
              <a:rPr lang="en-GB" dirty="0"/>
              <a:t>“Despite undergoing an arduous process of Enlightenment, the West is more or less still ignorant about the Orient generally and Islam specifically. This ignorance is the root cause of the Islam’s devilish image in the West.”</a:t>
            </a:r>
          </a:p>
          <a:p>
            <a:pPr marL="0" indent="0">
              <a:buNone/>
            </a:pPr>
            <a:endParaRPr lang="en-GB" dirty="0"/>
          </a:p>
          <a:p>
            <a:pPr marL="0" indent="0">
              <a:buNone/>
            </a:pPr>
            <a:r>
              <a:rPr lang="en-GB" dirty="0"/>
              <a:t>- Edward Said, The Orientalism </a:t>
            </a:r>
          </a:p>
          <a:p>
            <a:pPr marL="0" indent="0">
              <a:buNone/>
            </a:pPr>
            <a:endParaRPr lang="en-GB" dirty="0"/>
          </a:p>
          <a:p>
            <a:pPr marL="0" indent="0">
              <a:buNone/>
            </a:pPr>
            <a:endParaRPr lang="en-GB" dirty="0"/>
          </a:p>
          <a:p>
            <a:endParaRPr lang="en-PK" dirty="0"/>
          </a:p>
        </p:txBody>
      </p:sp>
    </p:spTree>
    <p:extLst>
      <p:ext uri="{BB962C8B-B14F-4D97-AF65-F5344CB8AC3E}">
        <p14:creationId xmlns:p14="http://schemas.microsoft.com/office/powerpoint/2010/main" val="508695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E82A-A776-C74C-B278-4775EC7766A7}"/>
              </a:ext>
            </a:extLst>
          </p:cNvPr>
          <p:cNvSpPr>
            <a:spLocks noGrp="1"/>
          </p:cNvSpPr>
          <p:nvPr>
            <p:ph type="ctrTitle"/>
          </p:nvPr>
        </p:nvSpPr>
        <p:spPr>
          <a:xfrm>
            <a:off x="0" y="2574023"/>
            <a:ext cx="8800392" cy="1373070"/>
          </a:xfrm>
        </p:spPr>
        <p:txBody>
          <a:bodyPr/>
          <a:lstStyle/>
          <a:p>
            <a:br>
              <a:rPr lang="en-GB" sz="3200" b="1" dirty="0"/>
            </a:br>
            <a:br>
              <a:rPr lang="en-GB" sz="3200" b="1" dirty="0"/>
            </a:br>
            <a:br>
              <a:rPr lang="en-GB" sz="3200" b="1" dirty="0"/>
            </a:br>
            <a:br>
              <a:rPr lang="en-GB" sz="3200" b="1" dirty="0"/>
            </a:br>
            <a:r>
              <a:rPr lang="en-GB" sz="3200" b="1" dirty="0"/>
              <a:t>Implications due to the rising wave of </a:t>
            </a:r>
            <a:br>
              <a:rPr lang="en-GB" sz="3200" b="1" dirty="0"/>
            </a:br>
            <a:r>
              <a:rPr lang="en-GB" sz="3200" b="1" dirty="0"/>
              <a:t>Anti-Islamic sentiments – Economic Impacts</a:t>
            </a:r>
            <a:endParaRPr lang="en-PK" sz="3200" dirty="0"/>
          </a:p>
        </p:txBody>
      </p:sp>
    </p:spTree>
    <p:extLst>
      <p:ext uri="{BB962C8B-B14F-4D97-AF65-F5344CB8AC3E}">
        <p14:creationId xmlns:p14="http://schemas.microsoft.com/office/powerpoint/2010/main" val="379421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85A0-11E6-AA47-B317-64D1941323ED}"/>
              </a:ext>
            </a:extLst>
          </p:cNvPr>
          <p:cNvSpPr>
            <a:spLocks noGrp="1"/>
          </p:cNvSpPr>
          <p:nvPr>
            <p:ph type="title"/>
          </p:nvPr>
        </p:nvSpPr>
        <p:spPr/>
        <p:txBody>
          <a:bodyPr/>
          <a:lstStyle/>
          <a:p>
            <a:r>
              <a:rPr lang="en-GB" b="1" dirty="0"/>
              <a:t>Implications due to the rising wave of Anti-Islamic sentiments – Economic Impacts </a:t>
            </a:r>
            <a:endParaRPr lang="en-PK" dirty="0"/>
          </a:p>
        </p:txBody>
      </p:sp>
      <p:sp>
        <p:nvSpPr>
          <p:cNvPr id="3" name="Content Placeholder 2">
            <a:extLst>
              <a:ext uri="{FF2B5EF4-FFF2-40B4-BE49-F238E27FC236}">
                <a16:creationId xmlns:a16="http://schemas.microsoft.com/office/drawing/2014/main" id="{291B23BB-E466-EE4A-92C7-914CBB67A514}"/>
              </a:ext>
            </a:extLst>
          </p:cNvPr>
          <p:cNvSpPr>
            <a:spLocks noGrp="1"/>
          </p:cNvSpPr>
          <p:nvPr>
            <p:ph idx="1"/>
          </p:nvPr>
        </p:nvSpPr>
        <p:spPr/>
        <p:txBody>
          <a:bodyPr>
            <a:normAutofit/>
          </a:bodyPr>
          <a:lstStyle/>
          <a:p>
            <a:pPr marL="0" indent="0">
              <a:buNone/>
            </a:pPr>
            <a:r>
              <a:rPr lang="en-GB" b="1" dirty="0"/>
              <a:t>1. Employment marginalisation</a:t>
            </a:r>
          </a:p>
          <a:p>
            <a:pPr marL="0" indent="0">
              <a:buNone/>
            </a:pPr>
            <a:endParaRPr lang="en-GB" b="1" dirty="0"/>
          </a:p>
          <a:p>
            <a:pPr marL="0" indent="0">
              <a:buNone/>
            </a:pPr>
            <a:r>
              <a:rPr lang="en-GB" b="1" dirty="0"/>
              <a:t>2. Pay gap disparity </a:t>
            </a:r>
          </a:p>
          <a:p>
            <a:pPr marL="0" indent="0">
              <a:buNone/>
            </a:pPr>
            <a:endParaRPr lang="en-GB" b="1" dirty="0"/>
          </a:p>
          <a:p>
            <a:pPr marL="0" indent="0">
              <a:buNone/>
            </a:pPr>
            <a:r>
              <a:rPr lang="en-GB" b="1" dirty="0"/>
              <a:t>3. Education bifurcated </a:t>
            </a:r>
          </a:p>
          <a:p>
            <a:pPr lvl="1"/>
            <a:r>
              <a:rPr lang="en-GB" dirty="0"/>
              <a:t>Rapid growth in number of separate schools for Muslims as their parents want safe environment for their children </a:t>
            </a:r>
          </a:p>
        </p:txBody>
      </p:sp>
    </p:spTree>
    <p:extLst>
      <p:ext uri="{BB962C8B-B14F-4D97-AF65-F5344CB8AC3E}">
        <p14:creationId xmlns:p14="http://schemas.microsoft.com/office/powerpoint/2010/main" val="3822055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E82A-A776-C74C-B278-4775EC7766A7}"/>
              </a:ext>
            </a:extLst>
          </p:cNvPr>
          <p:cNvSpPr>
            <a:spLocks noGrp="1"/>
          </p:cNvSpPr>
          <p:nvPr>
            <p:ph type="ctrTitle"/>
          </p:nvPr>
        </p:nvSpPr>
        <p:spPr>
          <a:xfrm>
            <a:off x="644227" y="2742465"/>
            <a:ext cx="8144134" cy="1373070"/>
          </a:xfrm>
        </p:spPr>
        <p:txBody>
          <a:bodyPr/>
          <a:lstStyle/>
          <a:p>
            <a:br>
              <a:rPr lang="en-GB" sz="4000" b="1" dirty="0"/>
            </a:br>
            <a:br>
              <a:rPr lang="en-GB" sz="4000" b="1" dirty="0"/>
            </a:br>
            <a:br>
              <a:rPr lang="en-GB" sz="4000" b="1" dirty="0"/>
            </a:br>
            <a:br>
              <a:rPr lang="en-GB" sz="4000" b="1" dirty="0"/>
            </a:br>
            <a:r>
              <a:rPr lang="en-GB" sz="4000" b="1" dirty="0"/>
              <a:t>What can be the pragmatic roadmap to curb Islamophobia?</a:t>
            </a:r>
            <a:endParaRPr lang="en-PK" sz="4000" dirty="0"/>
          </a:p>
        </p:txBody>
      </p:sp>
    </p:spTree>
    <p:extLst>
      <p:ext uri="{BB962C8B-B14F-4D97-AF65-F5344CB8AC3E}">
        <p14:creationId xmlns:p14="http://schemas.microsoft.com/office/powerpoint/2010/main" val="418838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85A0-11E6-AA47-B317-64D1941323ED}"/>
              </a:ext>
            </a:extLst>
          </p:cNvPr>
          <p:cNvSpPr>
            <a:spLocks noGrp="1"/>
          </p:cNvSpPr>
          <p:nvPr>
            <p:ph type="title"/>
          </p:nvPr>
        </p:nvSpPr>
        <p:spPr/>
        <p:txBody>
          <a:bodyPr/>
          <a:lstStyle/>
          <a:p>
            <a:r>
              <a:rPr lang="en-GB" b="1" dirty="0"/>
              <a:t>What can be the pragmatic roadmap to curb Islamophobia?</a:t>
            </a:r>
            <a:endParaRPr lang="en-PK" dirty="0"/>
          </a:p>
        </p:txBody>
      </p:sp>
      <p:sp>
        <p:nvSpPr>
          <p:cNvPr id="3" name="Content Placeholder 2">
            <a:extLst>
              <a:ext uri="{FF2B5EF4-FFF2-40B4-BE49-F238E27FC236}">
                <a16:creationId xmlns:a16="http://schemas.microsoft.com/office/drawing/2014/main" id="{291B23BB-E466-EE4A-92C7-914CBB67A514}"/>
              </a:ext>
            </a:extLst>
          </p:cNvPr>
          <p:cNvSpPr>
            <a:spLocks noGrp="1"/>
          </p:cNvSpPr>
          <p:nvPr>
            <p:ph idx="1"/>
          </p:nvPr>
        </p:nvSpPr>
        <p:spPr>
          <a:xfrm>
            <a:off x="680321" y="2336873"/>
            <a:ext cx="9613861" cy="4148148"/>
          </a:xfrm>
        </p:spPr>
        <p:txBody>
          <a:bodyPr>
            <a:normAutofit/>
          </a:bodyPr>
          <a:lstStyle/>
          <a:p>
            <a:pPr marL="457200" indent="-457200">
              <a:buAutoNum type="arabicPeriod"/>
            </a:pPr>
            <a:r>
              <a:rPr lang="en-GB" b="1" dirty="0"/>
              <a:t>Muslim world needs to be true embodiment of Islamic values</a:t>
            </a:r>
          </a:p>
          <a:p>
            <a:pPr marL="0" indent="0">
              <a:buNone/>
            </a:pPr>
            <a:r>
              <a:rPr lang="en-GB" b="1" dirty="0"/>
              <a:t> </a:t>
            </a:r>
          </a:p>
          <a:p>
            <a:pPr lvl="1"/>
            <a:r>
              <a:rPr lang="en-GB" dirty="0" err="1"/>
              <a:t>Mesaq</a:t>
            </a:r>
            <a:r>
              <a:rPr lang="en-GB" dirty="0"/>
              <a:t> e </a:t>
            </a:r>
            <a:r>
              <a:rPr lang="en-GB" dirty="0" err="1"/>
              <a:t>Madina</a:t>
            </a:r>
            <a:r>
              <a:rPr lang="en-GB" dirty="0"/>
              <a:t> </a:t>
            </a:r>
          </a:p>
          <a:p>
            <a:pPr marL="457200" lvl="1" indent="0">
              <a:buNone/>
            </a:pPr>
            <a:endParaRPr lang="en-GB" dirty="0"/>
          </a:p>
          <a:p>
            <a:pPr marL="0" indent="0">
              <a:buNone/>
            </a:pPr>
            <a:r>
              <a:rPr lang="en-GB" b="1" dirty="0"/>
              <a:t>2. Grand dialogue between Islam and the West </a:t>
            </a:r>
          </a:p>
          <a:p>
            <a:pPr marL="0" indent="0">
              <a:buNone/>
            </a:pPr>
            <a:endParaRPr lang="en-GB" b="1" dirty="0"/>
          </a:p>
          <a:p>
            <a:pPr lvl="1"/>
            <a:r>
              <a:rPr lang="en-GB" dirty="0"/>
              <a:t>Rejection of Clash of Civilisation</a:t>
            </a:r>
          </a:p>
          <a:p>
            <a:pPr lvl="1"/>
            <a:r>
              <a:rPr lang="en-GB" dirty="0"/>
              <a:t>UNGA 76th Session unanimously adopted text on Islamophobia and declared 15th March as International day to combat Islamophobia  </a:t>
            </a:r>
          </a:p>
        </p:txBody>
      </p:sp>
    </p:spTree>
    <p:extLst>
      <p:ext uri="{BB962C8B-B14F-4D97-AF65-F5344CB8AC3E}">
        <p14:creationId xmlns:p14="http://schemas.microsoft.com/office/powerpoint/2010/main" val="24258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85A0-11E6-AA47-B317-64D1941323ED}"/>
              </a:ext>
            </a:extLst>
          </p:cNvPr>
          <p:cNvSpPr>
            <a:spLocks noGrp="1"/>
          </p:cNvSpPr>
          <p:nvPr>
            <p:ph type="title"/>
          </p:nvPr>
        </p:nvSpPr>
        <p:spPr/>
        <p:txBody>
          <a:bodyPr/>
          <a:lstStyle/>
          <a:p>
            <a:r>
              <a:rPr lang="en-GB" b="1" dirty="0"/>
              <a:t>What can be the pragmatic roadmap to curb Islamophobia?</a:t>
            </a:r>
            <a:endParaRPr lang="en-PK" dirty="0"/>
          </a:p>
        </p:txBody>
      </p:sp>
      <p:sp>
        <p:nvSpPr>
          <p:cNvPr id="3" name="Content Placeholder 2">
            <a:extLst>
              <a:ext uri="{FF2B5EF4-FFF2-40B4-BE49-F238E27FC236}">
                <a16:creationId xmlns:a16="http://schemas.microsoft.com/office/drawing/2014/main" id="{291B23BB-E466-EE4A-92C7-914CBB67A514}"/>
              </a:ext>
            </a:extLst>
          </p:cNvPr>
          <p:cNvSpPr>
            <a:spLocks noGrp="1"/>
          </p:cNvSpPr>
          <p:nvPr>
            <p:ph idx="1"/>
          </p:nvPr>
        </p:nvSpPr>
        <p:spPr>
          <a:xfrm>
            <a:off x="680321" y="2336873"/>
            <a:ext cx="9613861" cy="4208306"/>
          </a:xfrm>
        </p:spPr>
        <p:txBody>
          <a:bodyPr>
            <a:normAutofit/>
          </a:bodyPr>
          <a:lstStyle/>
          <a:p>
            <a:pPr marL="0" indent="0">
              <a:buNone/>
            </a:pPr>
            <a:r>
              <a:rPr lang="en-GB" b="1" dirty="0"/>
              <a:t>3. Role of scholars to debunk Islamophobic tendencies </a:t>
            </a:r>
          </a:p>
          <a:p>
            <a:pPr marL="0" indent="0">
              <a:buNone/>
            </a:pPr>
            <a:endParaRPr lang="en-GB" dirty="0"/>
          </a:p>
          <a:p>
            <a:pPr lvl="1"/>
            <a:r>
              <a:rPr lang="en-GB" dirty="0"/>
              <a:t>Michael H. Hart’s Book: 100 Most influential personalities </a:t>
            </a:r>
          </a:p>
          <a:p>
            <a:pPr lvl="1"/>
            <a:r>
              <a:rPr lang="en-GB" dirty="0"/>
              <a:t>He called </a:t>
            </a:r>
            <a:r>
              <a:rPr lang="en-GB" dirty="0" err="1"/>
              <a:t>Hazrat</a:t>
            </a:r>
            <a:r>
              <a:rPr lang="en-GB" dirty="0"/>
              <a:t> Muhammad PBUH as the best personality </a:t>
            </a:r>
          </a:p>
          <a:p>
            <a:pPr lvl="1"/>
            <a:r>
              <a:rPr lang="en-GB" dirty="0"/>
              <a:t>Despite tremendous pressure, he found no replacement and placed </a:t>
            </a:r>
            <a:r>
              <a:rPr lang="en-GB" dirty="0" err="1"/>
              <a:t>Hazrat</a:t>
            </a:r>
            <a:r>
              <a:rPr lang="en-GB" dirty="0"/>
              <a:t> Muhammad PBUH as the leading personality. </a:t>
            </a:r>
          </a:p>
          <a:p>
            <a:pPr marL="457200" lvl="1" indent="0">
              <a:buNone/>
            </a:pPr>
            <a:endParaRPr lang="en-GB" dirty="0"/>
          </a:p>
          <a:p>
            <a:pPr lvl="1"/>
            <a:r>
              <a:rPr lang="en-GB" dirty="0"/>
              <a:t>Karen Armstrong’s Muhammad the Prophet of our times</a:t>
            </a:r>
          </a:p>
          <a:p>
            <a:pPr lvl="1"/>
            <a:r>
              <a:rPr lang="en-GB" dirty="0"/>
              <a:t>When the prophet of Islam is so much peaceful, how can his followers be violent? </a:t>
            </a:r>
          </a:p>
        </p:txBody>
      </p:sp>
    </p:spTree>
    <p:extLst>
      <p:ext uri="{BB962C8B-B14F-4D97-AF65-F5344CB8AC3E}">
        <p14:creationId xmlns:p14="http://schemas.microsoft.com/office/powerpoint/2010/main" val="1896171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85A0-11E6-AA47-B317-64D1941323ED}"/>
              </a:ext>
            </a:extLst>
          </p:cNvPr>
          <p:cNvSpPr>
            <a:spLocks noGrp="1"/>
          </p:cNvSpPr>
          <p:nvPr>
            <p:ph type="title"/>
          </p:nvPr>
        </p:nvSpPr>
        <p:spPr/>
        <p:txBody>
          <a:bodyPr/>
          <a:lstStyle/>
          <a:p>
            <a:r>
              <a:rPr lang="en-GB" b="1" dirty="0"/>
              <a:t>What can be the pragmatic roadmap to curb Islamophobia?</a:t>
            </a:r>
            <a:endParaRPr lang="en-PK" dirty="0"/>
          </a:p>
        </p:txBody>
      </p:sp>
      <p:sp>
        <p:nvSpPr>
          <p:cNvPr id="3" name="Content Placeholder 2">
            <a:extLst>
              <a:ext uri="{FF2B5EF4-FFF2-40B4-BE49-F238E27FC236}">
                <a16:creationId xmlns:a16="http://schemas.microsoft.com/office/drawing/2014/main" id="{291B23BB-E466-EE4A-92C7-914CBB67A514}"/>
              </a:ext>
            </a:extLst>
          </p:cNvPr>
          <p:cNvSpPr>
            <a:spLocks noGrp="1"/>
          </p:cNvSpPr>
          <p:nvPr>
            <p:ph idx="1"/>
          </p:nvPr>
        </p:nvSpPr>
        <p:spPr>
          <a:xfrm>
            <a:off x="680321" y="2336873"/>
            <a:ext cx="9613861" cy="4160180"/>
          </a:xfrm>
        </p:spPr>
        <p:txBody>
          <a:bodyPr>
            <a:normAutofit/>
          </a:bodyPr>
          <a:lstStyle/>
          <a:p>
            <a:pPr marL="0" indent="0">
              <a:buNone/>
            </a:pPr>
            <a:r>
              <a:rPr lang="en-GB" b="1" dirty="0"/>
              <a:t>4. Role of Media </a:t>
            </a:r>
          </a:p>
          <a:p>
            <a:pPr lvl="1"/>
            <a:r>
              <a:rPr lang="en-GB" dirty="0"/>
              <a:t>A Joint English channel between Pakistan, Malaysia and Turkey</a:t>
            </a:r>
          </a:p>
          <a:p>
            <a:pPr marL="0" indent="0">
              <a:buNone/>
            </a:pPr>
            <a:endParaRPr lang="en-GB" dirty="0"/>
          </a:p>
          <a:p>
            <a:pPr marL="0" indent="0">
              <a:buNone/>
            </a:pPr>
            <a:r>
              <a:rPr lang="en-GB" b="1" dirty="0"/>
              <a:t>5. OIC</a:t>
            </a:r>
          </a:p>
          <a:p>
            <a:pPr marL="0" indent="0">
              <a:buNone/>
            </a:pPr>
            <a:endParaRPr lang="en-GB" dirty="0"/>
          </a:p>
          <a:p>
            <a:pPr marL="0" indent="0">
              <a:buNone/>
            </a:pPr>
            <a:r>
              <a:rPr lang="en-GB" b="1" dirty="0"/>
              <a:t>6. Grand interfaith dialogue to promote harmony </a:t>
            </a:r>
          </a:p>
          <a:p>
            <a:pPr marL="0" indent="0">
              <a:buNone/>
            </a:pPr>
            <a:endParaRPr lang="en-GB" dirty="0"/>
          </a:p>
          <a:p>
            <a:pPr marL="0" indent="0">
              <a:buNone/>
            </a:pPr>
            <a:r>
              <a:rPr lang="en-GB" b="1" dirty="0"/>
              <a:t>7. Use of Art to challenge Islamophobic Ideas </a:t>
            </a:r>
          </a:p>
          <a:p>
            <a:pPr lvl="1"/>
            <a:r>
              <a:rPr lang="en-GB" dirty="0"/>
              <a:t>British film ‘Freesia’ highlighting contribution of Muslims </a:t>
            </a:r>
          </a:p>
          <a:p>
            <a:pPr marL="0" indent="0">
              <a:buNone/>
            </a:pPr>
            <a:endParaRPr lang="en-GB" dirty="0"/>
          </a:p>
        </p:txBody>
      </p:sp>
    </p:spTree>
    <p:extLst>
      <p:ext uri="{BB962C8B-B14F-4D97-AF65-F5344CB8AC3E}">
        <p14:creationId xmlns:p14="http://schemas.microsoft.com/office/powerpoint/2010/main" val="345855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E82A-A776-C74C-B278-4775EC7766A7}"/>
              </a:ext>
            </a:extLst>
          </p:cNvPr>
          <p:cNvSpPr>
            <a:spLocks noGrp="1"/>
          </p:cNvSpPr>
          <p:nvPr>
            <p:ph type="ctrTitle"/>
          </p:nvPr>
        </p:nvSpPr>
        <p:spPr>
          <a:xfrm>
            <a:off x="680322" y="3141285"/>
            <a:ext cx="8144134" cy="1373070"/>
          </a:xfrm>
        </p:spPr>
        <p:txBody>
          <a:bodyPr/>
          <a:lstStyle/>
          <a:p>
            <a:br>
              <a:rPr lang="en-GB" b="1" dirty="0"/>
            </a:br>
            <a:br>
              <a:rPr lang="en-GB" b="1" dirty="0"/>
            </a:br>
            <a:br>
              <a:rPr lang="en-GB" b="1" dirty="0"/>
            </a:br>
            <a:br>
              <a:rPr lang="en-GB" b="1" dirty="0"/>
            </a:br>
            <a:r>
              <a:rPr lang="en-GB" b="1" dirty="0"/>
              <a:t>Definition</a:t>
            </a:r>
            <a:br>
              <a:rPr lang="en-GB" dirty="0"/>
            </a:br>
            <a:endParaRPr lang="en-PK" dirty="0"/>
          </a:p>
        </p:txBody>
      </p:sp>
    </p:spTree>
    <p:extLst>
      <p:ext uri="{BB962C8B-B14F-4D97-AF65-F5344CB8AC3E}">
        <p14:creationId xmlns:p14="http://schemas.microsoft.com/office/powerpoint/2010/main" val="363242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7D2C-F302-7447-B116-397F385DFEEC}"/>
              </a:ext>
            </a:extLst>
          </p:cNvPr>
          <p:cNvSpPr>
            <a:spLocks noGrp="1"/>
          </p:cNvSpPr>
          <p:nvPr>
            <p:ph type="title"/>
          </p:nvPr>
        </p:nvSpPr>
        <p:spPr/>
        <p:txBody>
          <a:bodyPr/>
          <a:lstStyle/>
          <a:p>
            <a:r>
              <a:rPr lang="en-PK" dirty="0"/>
              <a:t>Definition</a:t>
            </a:r>
          </a:p>
        </p:txBody>
      </p:sp>
      <p:sp>
        <p:nvSpPr>
          <p:cNvPr id="3" name="Content Placeholder 2">
            <a:extLst>
              <a:ext uri="{FF2B5EF4-FFF2-40B4-BE49-F238E27FC236}">
                <a16:creationId xmlns:a16="http://schemas.microsoft.com/office/drawing/2014/main" id="{75CB03CB-6A9A-DA48-A418-A21FA2DF19B7}"/>
              </a:ext>
            </a:extLst>
          </p:cNvPr>
          <p:cNvSpPr>
            <a:spLocks noGrp="1"/>
          </p:cNvSpPr>
          <p:nvPr>
            <p:ph idx="1"/>
          </p:nvPr>
        </p:nvSpPr>
        <p:spPr/>
        <p:txBody>
          <a:bodyPr>
            <a:normAutofit/>
          </a:bodyPr>
          <a:lstStyle/>
          <a:p>
            <a:pPr marL="0" indent="0">
              <a:buNone/>
            </a:pPr>
            <a:r>
              <a:rPr lang="en-GB" dirty="0"/>
              <a:t>“Islamophobia is a combination of hate, fear, and prejudice against Islam, against Muslims, as well as against anything associated with the religion, such as Mosques, Islamic </a:t>
            </a:r>
            <a:r>
              <a:rPr lang="en-GB" dirty="0" err="1"/>
              <a:t>Centers</a:t>
            </a:r>
            <a:r>
              <a:rPr lang="en-GB" dirty="0"/>
              <a:t>, Holy Qur’an, Hijab, etc. It also constitutes hatred, stigmatization, racism and discriminations in daily life, on Media, at workplace, in political sphere, etc.” </a:t>
            </a:r>
          </a:p>
          <a:p>
            <a:pPr marL="0" indent="0">
              <a:buNone/>
            </a:pPr>
            <a:r>
              <a:rPr lang="en-GB" dirty="0"/>
              <a:t>OIC </a:t>
            </a:r>
          </a:p>
          <a:p>
            <a:pPr marL="0" indent="0">
              <a:buNone/>
            </a:pPr>
            <a:endParaRPr lang="en-GB" dirty="0"/>
          </a:p>
          <a:p>
            <a:pPr marL="0" indent="0">
              <a:buNone/>
            </a:pPr>
            <a:endParaRPr lang="en-GB" dirty="0"/>
          </a:p>
          <a:p>
            <a:pPr marL="0" indent="0">
              <a:buNone/>
            </a:pPr>
            <a:endParaRPr lang="en-GB" dirty="0"/>
          </a:p>
          <a:p>
            <a:endParaRPr lang="en-PK" dirty="0"/>
          </a:p>
        </p:txBody>
      </p:sp>
    </p:spTree>
    <p:extLst>
      <p:ext uri="{BB962C8B-B14F-4D97-AF65-F5344CB8AC3E}">
        <p14:creationId xmlns:p14="http://schemas.microsoft.com/office/powerpoint/2010/main" val="100606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E82A-A776-C74C-B278-4775EC7766A7}"/>
              </a:ext>
            </a:extLst>
          </p:cNvPr>
          <p:cNvSpPr>
            <a:spLocks noGrp="1"/>
          </p:cNvSpPr>
          <p:nvPr>
            <p:ph type="ctrTitle"/>
          </p:nvPr>
        </p:nvSpPr>
        <p:spPr>
          <a:xfrm>
            <a:off x="692353" y="2910908"/>
            <a:ext cx="8144134" cy="1373070"/>
          </a:xfrm>
        </p:spPr>
        <p:txBody>
          <a:bodyPr/>
          <a:lstStyle/>
          <a:p>
            <a:br>
              <a:rPr lang="en-GB" sz="4400" b="1" dirty="0"/>
            </a:br>
            <a:br>
              <a:rPr lang="en-GB" sz="4400" b="1" dirty="0"/>
            </a:br>
            <a:br>
              <a:rPr lang="en-GB" sz="4400" b="1" dirty="0"/>
            </a:br>
            <a:br>
              <a:rPr lang="en-GB" sz="4400" b="1" dirty="0"/>
            </a:br>
            <a:r>
              <a:rPr lang="en-GB" sz="4400" b="1" dirty="0"/>
              <a:t>How does the West see Islam?</a:t>
            </a:r>
            <a:br>
              <a:rPr lang="en-GB" sz="4400" dirty="0"/>
            </a:br>
            <a:endParaRPr lang="en-PK" sz="4400" dirty="0"/>
          </a:p>
        </p:txBody>
      </p:sp>
    </p:spTree>
    <p:extLst>
      <p:ext uri="{BB962C8B-B14F-4D97-AF65-F5344CB8AC3E}">
        <p14:creationId xmlns:p14="http://schemas.microsoft.com/office/powerpoint/2010/main" val="130882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2DD2-51D6-604E-B585-2D4D8887492A}"/>
              </a:ext>
            </a:extLst>
          </p:cNvPr>
          <p:cNvSpPr>
            <a:spLocks noGrp="1"/>
          </p:cNvSpPr>
          <p:nvPr>
            <p:ph type="title"/>
          </p:nvPr>
        </p:nvSpPr>
        <p:spPr>
          <a:xfrm>
            <a:off x="680321" y="897612"/>
            <a:ext cx="9613861" cy="1080938"/>
          </a:xfrm>
        </p:spPr>
        <p:txBody>
          <a:bodyPr>
            <a:normAutofit/>
          </a:bodyPr>
          <a:lstStyle/>
          <a:p>
            <a:r>
              <a:rPr lang="en-GB" b="1" dirty="0"/>
              <a:t>How does the West see Islam?</a:t>
            </a:r>
            <a:endParaRPr lang="en-PK" dirty="0"/>
          </a:p>
        </p:txBody>
      </p:sp>
      <p:sp>
        <p:nvSpPr>
          <p:cNvPr id="3" name="Content Placeholder 2">
            <a:extLst>
              <a:ext uri="{FF2B5EF4-FFF2-40B4-BE49-F238E27FC236}">
                <a16:creationId xmlns:a16="http://schemas.microsoft.com/office/drawing/2014/main" id="{B0C87064-294B-084D-AFCE-35644E3BE73E}"/>
              </a:ext>
            </a:extLst>
          </p:cNvPr>
          <p:cNvSpPr>
            <a:spLocks noGrp="1"/>
          </p:cNvSpPr>
          <p:nvPr>
            <p:ph idx="1"/>
          </p:nvPr>
        </p:nvSpPr>
        <p:spPr>
          <a:xfrm>
            <a:off x="680321" y="2336873"/>
            <a:ext cx="9613861" cy="4100022"/>
          </a:xfrm>
        </p:spPr>
        <p:txBody>
          <a:bodyPr>
            <a:normAutofit/>
          </a:bodyPr>
          <a:lstStyle/>
          <a:p>
            <a:pPr marL="457200" indent="-457200">
              <a:buAutoNum type="arabicPeriod"/>
            </a:pPr>
            <a:r>
              <a:rPr lang="en-GB" b="1" dirty="0"/>
              <a:t>Islam is a retrogressive and primitive religion </a:t>
            </a:r>
          </a:p>
          <a:p>
            <a:pPr marL="0" indent="0">
              <a:buNone/>
            </a:pPr>
            <a:endParaRPr lang="en-GB" b="1" dirty="0"/>
          </a:p>
          <a:p>
            <a:pPr lvl="1"/>
            <a:r>
              <a:rPr lang="en-GB" dirty="0"/>
              <a:t>Chris Harris, an Atheist, believes that there has no been change/evolution in Islam since its inception 1400 years ago. </a:t>
            </a:r>
          </a:p>
          <a:p>
            <a:pPr marL="457200" lvl="1" indent="0">
              <a:buNone/>
            </a:pPr>
            <a:endParaRPr lang="en-GB" dirty="0"/>
          </a:p>
          <a:p>
            <a:pPr marL="0" indent="0">
              <a:buNone/>
            </a:pPr>
            <a:r>
              <a:rPr lang="en-GB" b="1" dirty="0"/>
              <a:t>2. Islam promotes violence</a:t>
            </a:r>
          </a:p>
          <a:p>
            <a:pPr marL="0" indent="0">
              <a:buNone/>
            </a:pPr>
            <a:endParaRPr lang="en-GB" b="1" dirty="0"/>
          </a:p>
          <a:p>
            <a:pPr lvl="1"/>
            <a:r>
              <a:rPr lang="en-GB" dirty="0"/>
              <a:t>“</a:t>
            </a:r>
            <a:r>
              <a:rPr lang="en-GB" dirty="0" err="1"/>
              <a:t>Fitna</a:t>
            </a:r>
            <a:r>
              <a:rPr lang="en-GB" dirty="0"/>
              <a:t>” documentary by Dutch Parliamentarian Geert Wilders shows Islam as demonic religion. </a:t>
            </a:r>
          </a:p>
          <a:p>
            <a:pPr lvl="1"/>
            <a:r>
              <a:rPr lang="en-GB" dirty="0"/>
              <a:t>All wars are fought by Muslims, targeting Europeans (ignoring European barbarism) </a:t>
            </a:r>
          </a:p>
          <a:p>
            <a:endParaRPr lang="en-PK" dirty="0"/>
          </a:p>
        </p:txBody>
      </p:sp>
    </p:spTree>
    <p:extLst>
      <p:ext uri="{BB962C8B-B14F-4D97-AF65-F5344CB8AC3E}">
        <p14:creationId xmlns:p14="http://schemas.microsoft.com/office/powerpoint/2010/main" val="62668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2DD2-51D6-604E-B585-2D4D8887492A}"/>
              </a:ext>
            </a:extLst>
          </p:cNvPr>
          <p:cNvSpPr>
            <a:spLocks noGrp="1"/>
          </p:cNvSpPr>
          <p:nvPr>
            <p:ph type="title"/>
          </p:nvPr>
        </p:nvSpPr>
        <p:spPr>
          <a:xfrm>
            <a:off x="680321" y="897612"/>
            <a:ext cx="9613861" cy="1080938"/>
          </a:xfrm>
        </p:spPr>
        <p:txBody>
          <a:bodyPr>
            <a:normAutofit/>
          </a:bodyPr>
          <a:lstStyle/>
          <a:p>
            <a:r>
              <a:rPr lang="en-GB" b="1" dirty="0"/>
              <a:t>How does the West see Islam?</a:t>
            </a:r>
            <a:endParaRPr lang="en-PK" dirty="0"/>
          </a:p>
        </p:txBody>
      </p:sp>
      <p:sp>
        <p:nvSpPr>
          <p:cNvPr id="3" name="Content Placeholder 2">
            <a:extLst>
              <a:ext uri="{FF2B5EF4-FFF2-40B4-BE49-F238E27FC236}">
                <a16:creationId xmlns:a16="http://schemas.microsoft.com/office/drawing/2014/main" id="{B0C87064-294B-084D-AFCE-35644E3BE73E}"/>
              </a:ext>
            </a:extLst>
          </p:cNvPr>
          <p:cNvSpPr>
            <a:spLocks noGrp="1"/>
          </p:cNvSpPr>
          <p:nvPr>
            <p:ph idx="1"/>
          </p:nvPr>
        </p:nvSpPr>
        <p:spPr>
          <a:xfrm>
            <a:off x="680321" y="2336873"/>
            <a:ext cx="9613861" cy="4027832"/>
          </a:xfrm>
        </p:spPr>
        <p:txBody>
          <a:bodyPr>
            <a:normAutofit fontScale="92500" lnSpcReduction="20000"/>
          </a:bodyPr>
          <a:lstStyle/>
          <a:p>
            <a:pPr marL="0" indent="0">
              <a:buNone/>
            </a:pPr>
            <a:r>
              <a:rPr lang="en-GB" b="1" dirty="0"/>
              <a:t>3. Islam is a misogynist and oppressive religion</a:t>
            </a:r>
          </a:p>
          <a:p>
            <a:pPr marL="0" indent="0">
              <a:buNone/>
            </a:pPr>
            <a:endParaRPr lang="en-GB" b="1" dirty="0"/>
          </a:p>
          <a:p>
            <a:pPr lvl="1"/>
            <a:r>
              <a:rPr lang="en-GB" dirty="0"/>
              <a:t>Veil of woman considered as prison </a:t>
            </a:r>
          </a:p>
          <a:p>
            <a:pPr lvl="1"/>
            <a:r>
              <a:rPr lang="en-GB" dirty="0"/>
              <a:t>PEW 2013 research shows that 61% Americans find Islam as a religion against women </a:t>
            </a:r>
          </a:p>
          <a:p>
            <a:pPr lvl="1"/>
            <a:r>
              <a:rPr lang="en-GB" dirty="0"/>
              <a:t>Chibok girls (276 Christian girls in Nigeria) and Malala incident are misinterpreted </a:t>
            </a:r>
          </a:p>
          <a:p>
            <a:pPr marL="0" indent="0">
              <a:buNone/>
            </a:pPr>
            <a:endParaRPr lang="en-GB" dirty="0"/>
          </a:p>
          <a:p>
            <a:pPr marL="0" indent="0">
              <a:buNone/>
            </a:pPr>
            <a:r>
              <a:rPr lang="en-GB" b="1" dirty="0"/>
              <a:t>4. Islam is against democratic and pluralistic values </a:t>
            </a:r>
          </a:p>
          <a:p>
            <a:pPr marL="0" indent="0">
              <a:buNone/>
            </a:pPr>
            <a:endParaRPr lang="en-GB" b="1" dirty="0"/>
          </a:p>
          <a:p>
            <a:pPr lvl="1"/>
            <a:r>
              <a:rPr lang="en-GB" dirty="0"/>
              <a:t>Bernard Lewis, A Pseudointellectual, Islamic principles are against democratic values. </a:t>
            </a:r>
          </a:p>
          <a:p>
            <a:pPr lvl="1"/>
            <a:r>
              <a:rPr lang="en-GB" dirty="0"/>
              <a:t>Islam believes in binary concept. It promotes authoritarianism. </a:t>
            </a:r>
          </a:p>
          <a:p>
            <a:endParaRPr lang="en-PK" dirty="0"/>
          </a:p>
        </p:txBody>
      </p:sp>
    </p:spTree>
    <p:extLst>
      <p:ext uri="{BB962C8B-B14F-4D97-AF65-F5344CB8AC3E}">
        <p14:creationId xmlns:p14="http://schemas.microsoft.com/office/powerpoint/2010/main" val="393735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2DD2-51D6-604E-B585-2D4D8887492A}"/>
              </a:ext>
            </a:extLst>
          </p:cNvPr>
          <p:cNvSpPr>
            <a:spLocks noGrp="1"/>
          </p:cNvSpPr>
          <p:nvPr>
            <p:ph type="title"/>
          </p:nvPr>
        </p:nvSpPr>
        <p:spPr>
          <a:xfrm>
            <a:off x="680321" y="897612"/>
            <a:ext cx="9613861" cy="1080938"/>
          </a:xfrm>
        </p:spPr>
        <p:txBody>
          <a:bodyPr>
            <a:normAutofit/>
          </a:bodyPr>
          <a:lstStyle/>
          <a:p>
            <a:r>
              <a:rPr lang="en-GB" b="1" dirty="0"/>
              <a:t>How does the West see Islam?</a:t>
            </a:r>
            <a:endParaRPr lang="en-PK" dirty="0"/>
          </a:p>
        </p:txBody>
      </p:sp>
      <p:sp>
        <p:nvSpPr>
          <p:cNvPr id="3" name="Content Placeholder 2">
            <a:extLst>
              <a:ext uri="{FF2B5EF4-FFF2-40B4-BE49-F238E27FC236}">
                <a16:creationId xmlns:a16="http://schemas.microsoft.com/office/drawing/2014/main" id="{B0C87064-294B-084D-AFCE-35644E3BE73E}"/>
              </a:ext>
            </a:extLst>
          </p:cNvPr>
          <p:cNvSpPr>
            <a:spLocks noGrp="1"/>
          </p:cNvSpPr>
          <p:nvPr>
            <p:ph idx="1"/>
          </p:nvPr>
        </p:nvSpPr>
        <p:spPr/>
        <p:txBody>
          <a:bodyPr>
            <a:normAutofit/>
          </a:bodyPr>
          <a:lstStyle/>
          <a:p>
            <a:pPr marL="0" indent="0">
              <a:buNone/>
            </a:pPr>
            <a:r>
              <a:rPr lang="en-GB" b="1" dirty="0"/>
              <a:t>5. Islam </a:t>
            </a:r>
            <a:r>
              <a:rPr lang="en-GB" b="1" dirty="0" err="1"/>
              <a:t>propogates</a:t>
            </a:r>
            <a:r>
              <a:rPr lang="en-GB" b="1" dirty="0"/>
              <a:t> expansionist political doctrine </a:t>
            </a:r>
          </a:p>
          <a:p>
            <a:pPr marL="0" indent="0">
              <a:buNone/>
            </a:pPr>
            <a:endParaRPr lang="en-GB" b="1" dirty="0"/>
          </a:p>
          <a:p>
            <a:pPr lvl="1"/>
            <a:r>
              <a:rPr lang="en-GB" dirty="0"/>
              <a:t>Ottoman empire and its resurgence</a:t>
            </a:r>
          </a:p>
          <a:p>
            <a:pPr lvl="1"/>
            <a:r>
              <a:rPr lang="en-GB" dirty="0" err="1"/>
              <a:t>Srjda</a:t>
            </a:r>
            <a:r>
              <a:rPr lang="en-GB" dirty="0"/>
              <a:t> </a:t>
            </a:r>
            <a:r>
              <a:rPr lang="en-GB" dirty="0" err="1"/>
              <a:t>Trifkovic</a:t>
            </a:r>
            <a:r>
              <a:rPr lang="en-GB" dirty="0"/>
              <a:t>: Neo-</a:t>
            </a:r>
            <a:r>
              <a:rPr lang="en-GB" dirty="0" err="1"/>
              <a:t>Ottomanism</a:t>
            </a:r>
            <a:r>
              <a:rPr lang="en-GB" dirty="0"/>
              <a:t> (Hagia Sophia and Imam </a:t>
            </a:r>
            <a:r>
              <a:rPr lang="en-GB" dirty="0" err="1"/>
              <a:t>Hatip</a:t>
            </a:r>
            <a:r>
              <a:rPr lang="en-GB" dirty="0"/>
              <a:t> schools) </a:t>
            </a:r>
          </a:p>
          <a:p>
            <a:pPr lvl="1"/>
            <a:r>
              <a:rPr lang="en-GB" dirty="0" err="1"/>
              <a:t>Ummayad</a:t>
            </a:r>
            <a:r>
              <a:rPr lang="en-GB" dirty="0"/>
              <a:t> dynasty, Abbasid dynasty </a:t>
            </a:r>
          </a:p>
          <a:p>
            <a:pPr marL="0" indent="0">
              <a:buNone/>
            </a:pPr>
            <a:endParaRPr lang="en-PK" dirty="0"/>
          </a:p>
        </p:txBody>
      </p:sp>
    </p:spTree>
    <p:extLst>
      <p:ext uri="{BB962C8B-B14F-4D97-AF65-F5344CB8AC3E}">
        <p14:creationId xmlns:p14="http://schemas.microsoft.com/office/powerpoint/2010/main" val="174016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E82A-A776-C74C-B278-4775EC7766A7}"/>
              </a:ext>
            </a:extLst>
          </p:cNvPr>
          <p:cNvSpPr>
            <a:spLocks noGrp="1"/>
          </p:cNvSpPr>
          <p:nvPr>
            <p:ph type="ctrTitle"/>
          </p:nvPr>
        </p:nvSpPr>
        <p:spPr>
          <a:xfrm>
            <a:off x="656258" y="3247792"/>
            <a:ext cx="8144134" cy="1373070"/>
          </a:xfrm>
        </p:spPr>
        <p:txBody>
          <a:bodyPr/>
          <a:lstStyle/>
          <a:p>
            <a:br>
              <a:rPr lang="en-GB" sz="4400" b="1" dirty="0"/>
            </a:br>
            <a:br>
              <a:rPr lang="en-GB" sz="4400" b="1" dirty="0"/>
            </a:br>
            <a:br>
              <a:rPr lang="en-GB" sz="4400" b="1" dirty="0"/>
            </a:br>
            <a:br>
              <a:rPr lang="en-GB" sz="4400" b="1" dirty="0"/>
            </a:br>
            <a:r>
              <a:rPr lang="en-GB" sz="4400" b="1" dirty="0"/>
              <a:t>Contributing Factors to the emergence of Islamophobia</a:t>
            </a:r>
            <a:br>
              <a:rPr lang="en-GB" sz="4400" dirty="0"/>
            </a:br>
            <a:endParaRPr lang="en-PK" sz="4400" dirty="0"/>
          </a:p>
        </p:txBody>
      </p:sp>
    </p:spTree>
    <p:extLst>
      <p:ext uri="{BB962C8B-B14F-4D97-AF65-F5344CB8AC3E}">
        <p14:creationId xmlns:p14="http://schemas.microsoft.com/office/powerpoint/2010/main" val="182284054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{42411AE7-A8F5-D24E-B772-0BC3EC94B00B}tf10001057</Template>
  <TotalTime>52</TotalTime>
  <Words>1142</Words>
  <Application>Microsoft Macintosh PowerPoint</Application>
  <PresentationFormat>Widescreen</PresentationFormat>
  <Paragraphs>151</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Trebuchet MS</vt:lpstr>
      <vt:lpstr>Berlin</vt:lpstr>
      <vt:lpstr>    Islamophobia </vt:lpstr>
      <vt:lpstr>Introduction </vt:lpstr>
      <vt:lpstr>    Definition </vt:lpstr>
      <vt:lpstr>Definition</vt:lpstr>
      <vt:lpstr>    How does the West see Islam? </vt:lpstr>
      <vt:lpstr>How does the West see Islam?</vt:lpstr>
      <vt:lpstr>How does the West see Islam?</vt:lpstr>
      <vt:lpstr>How does the West see Islam?</vt:lpstr>
      <vt:lpstr>    Contributing Factors to the emergence of Islamophobia </vt:lpstr>
      <vt:lpstr>Contributing Factors to the emergence of Islamophobia</vt:lpstr>
      <vt:lpstr>Contributing Factors to the emergence of Islamophobia</vt:lpstr>
      <vt:lpstr>Contributing Factors to the emergence of Islamophobia</vt:lpstr>
      <vt:lpstr>Contributing Factors to the emergence of Islamophobia</vt:lpstr>
      <vt:lpstr>        Implications due to the rising wave of  Anti-Islamic sentiments – Social Impacts</vt:lpstr>
      <vt:lpstr>Implications due to the rising wave of Anti-Islamic sentiments – Social Impacts </vt:lpstr>
      <vt:lpstr>Implications due to the rise wave of Anti-Islamic sentiments – Social Impacts </vt:lpstr>
      <vt:lpstr>Implications due to the rise wave of Anti-Islamic sentiments – Social Impacts </vt:lpstr>
      <vt:lpstr>    Implications due to the rising wave of  Anti-Islamic sentiments – Political Impacts</vt:lpstr>
      <vt:lpstr>Implications due to the rising wave of Anti-Islamic sentiments – Political Impacts </vt:lpstr>
      <vt:lpstr>    Implications due to the rising wave of  Anti-Islamic sentiments – Economic Impacts</vt:lpstr>
      <vt:lpstr>Implications due to the rising wave of Anti-Islamic sentiments – Economic Impacts </vt:lpstr>
      <vt:lpstr>    What can be the pragmatic roadmap to curb Islamophobia?</vt:lpstr>
      <vt:lpstr>What can be the pragmatic roadmap to curb Islamophobia?</vt:lpstr>
      <vt:lpstr>What can be the pragmatic roadmap to curb Islamophobia?</vt:lpstr>
      <vt:lpstr>What can be the pragmatic roadmap to curb Islamophobia?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Islamophobia </dc:title>
  <dc:creator>Abdul Manan</dc:creator>
  <cp:lastModifiedBy>Abdul Manan</cp:lastModifiedBy>
  <cp:revision>3</cp:revision>
  <dcterms:created xsi:type="dcterms:W3CDTF">2022-06-10T13:38:19Z</dcterms:created>
  <dcterms:modified xsi:type="dcterms:W3CDTF">2022-06-11T13:08:51Z</dcterms:modified>
</cp:coreProperties>
</file>