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86" r:id="rId2"/>
    <p:sldId id="258" r:id="rId3"/>
    <p:sldId id="292" r:id="rId4"/>
    <p:sldId id="288" r:id="rId5"/>
    <p:sldId id="289" r:id="rId6"/>
    <p:sldId id="290" r:id="rId7"/>
    <p:sldId id="259" r:id="rId8"/>
    <p:sldId id="260" r:id="rId9"/>
    <p:sldId id="261" r:id="rId10"/>
    <p:sldId id="287"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zeen Muzammil" initials="T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88889" autoAdjust="0"/>
  </p:normalViewPr>
  <p:slideViewPr>
    <p:cSldViewPr snapToGrid="0">
      <p:cViewPr varScale="1">
        <p:scale>
          <a:sx n="65" d="100"/>
          <a:sy n="65" d="100"/>
        </p:scale>
        <p:origin x="81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AAC7C-2505-436A-B72E-9C8C31ACC950}" type="datetimeFigureOut">
              <a:rPr lang="en-US" smtClean="0"/>
              <a:pPr/>
              <a:t>12/14/2023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77F90-7035-41E4-90C1-DC8FAF769D36}" type="slidenum">
              <a:rPr lang="en-US" smtClean="0"/>
              <a:pPr/>
              <a:t>‹#›</a:t>
            </a:fld>
            <a:endParaRPr lang="en-US" dirty="0"/>
          </a:p>
        </p:txBody>
      </p:sp>
    </p:spTree>
    <p:extLst>
      <p:ext uri="{BB962C8B-B14F-4D97-AF65-F5344CB8AC3E}">
        <p14:creationId xmlns:p14="http://schemas.microsoft.com/office/powerpoint/2010/main" val="3012849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an example, consider an accounting software package. Two use cases</a:t>
            </a:r>
          </a:p>
          <a:p>
            <a:r>
              <a:rPr lang="en-US" sz="1200" kern="1200" baseline="0" dirty="0">
                <a:solidFill>
                  <a:schemeClr val="tx1"/>
                </a:solidFill>
                <a:latin typeface="+mn-lt"/>
                <a:ea typeface="+mn-ea"/>
                <a:cs typeface="+mn-cs"/>
              </a:rPr>
              <a:t>are “Pay Bill” and “Reconcile Credit Card,” both of which involve the user writing</a:t>
            </a:r>
          </a:p>
          <a:p>
            <a:r>
              <a:rPr lang="en-US" sz="1200" kern="1200" baseline="0" dirty="0">
                <a:solidFill>
                  <a:schemeClr val="tx1"/>
                </a:solidFill>
                <a:latin typeface="+mn-lt"/>
                <a:ea typeface="+mn-ea"/>
                <a:cs typeface="+mn-cs"/>
              </a:rPr>
              <a:t>a check to make the payment. You can create a separate use case called</a:t>
            </a:r>
          </a:p>
          <a:p>
            <a:r>
              <a:rPr lang="en-US" sz="1200" kern="1200" baseline="0" dirty="0">
                <a:solidFill>
                  <a:schemeClr val="tx1"/>
                </a:solidFill>
                <a:latin typeface="+mn-lt"/>
                <a:ea typeface="+mn-ea"/>
                <a:cs typeface="+mn-cs"/>
              </a:rPr>
              <a:t>“Write Check” that contains the common steps involved in writing the check.</a:t>
            </a:r>
          </a:p>
          <a:p>
            <a:r>
              <a:rPr lang="en-US" sz="1200" kern="1200" baseline="0" dirty="0">
                <a:solidFill>
                  <a:schemeClr val="tx1"/>
                </a:solidFill>
                <a:latin typeface="+mn-lt"/>
                <a:ea typeface="+mn-ea"/>
                <a:cs typeface="+mn-cs"/>
              </a:rPr>
              <a:t>The two transaction use cases both include the “Write Check” use case, as</a:t>
            </a:r>
          </a:p>
          <a:p>
            <a:r>
              <a:rPr lang="en-US" sz="1200" kern="1200" baseline="0" dirty="0">
                <a:solidFill>
                  <a:schemeClr val="tx1"/>
                </a:solidFill>
                <a:latin typeface="+mn-lt"/>
                <a:ea typeface="+mn-ea"/>
                <a:cs typeface="+mn-cs"/>
              </a:rPr>
              <a:t>shown in Figure 8-3.</a:t>
            </a:r>
          </a:p>
          <a:p>
            <a:r>
              <a:rPr lang="en-US" dirty="0"/>
              <a:t>Anyone who has done computer programming knows that exceptions often generate the bulk of the coding effort. Many of the defects in a finished product reside in exception handlers (or missing exception handlers!). Specifying exception conditions during requirements elicitation is a way to build robust software products.</a:t>
            </a:r>
          </a:p>
        </p:txBody>
      </p:sp>
      <p:sp>
        <p:nvSpPr>
          <p:cNvPr id="4" name="Slide Number Placeholder 3"/>
          <p:cNvSpPr>
            <a:spLocks noGrp="1"/>
          </p:cNvSpPr>
          <p:nvPr>
            <p:ph type="sldNum" sz="quarter" idx="10"/>
          </p:nvPr>
        </p:nvSpPr>
        <p:spPr/>
        <p:txBody>
          <a:bodyPr/>
          <a:lstStyle/>
          <a:p>
            <a:fld id="{D3377F90-7035-41E4-90C1-DC8FAF769D36}" type="slidenum">
              <a:rPr lang="en-US" smtClean="0"/>
              <a:pPr/>
              <a:t>11</a:t>
            </a:fld>
            <a:endParaRPr lang="en-US" dirty="0"/>
          </a:p>
        </p:txBody>
      </p:sp>
    </p:spTree>
    <p:extLst>
      <p:ext uri="{BB962C8B-B14F-4D97-AF65-F5344CB8AC3E}">
        <p14:creationId xmlns:p14="http://schemas.microsoft.com/office/powerpoint/2010/main" val="2634604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Similarly, in a transaction-processing application such as an ATM, each use case must leave the system in a state that permits the next transaction to begin. The preconditions and </a:t>
            </a:r>
            <a:r>
              <a:rPr lang="en-US" dirty="0" err="1"/>
              <a:t>postconditions</a:t>
            </a:r>
            <a:r>
              <a:rPr lang="en-US" dirty="0"/>
              <a:t> of each transaction use case must align.</a:t>
            </a:r>
          </a:p>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12</a:t>
            </a:fld>
            <a:endParaRPr lang="en-US"/>
          </a:p>
        </p:txBody>
      </p:sp>
    </p:spTree>
    <p:extLst>
      <p:ext uri="{BB962C8B-B14F-4D97-AF65-F5344CB8AC3E}">
        <p14:creationId xmlns:p14="http://schemas.microsoft.com/office/powerpoint/2010/main" val="2320995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Read</a:t>
            </a:r>
            <a:r>
              <a:rPr lang="en-US" baseline="0" dirty="0"/>
              <a:t> description from book</a:t>
            </a:r>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14</a:t>
            </a:fld>
            <a:endParaRPr lang="en-US" dirty="0"/>
          </a:p>
        </p:txBody>
      </p:sp>
    </p:spTree>
    <p:extLst>
      <p:ext uri="{BB962C8B-B14F-4D97-AF65-F5344CB8AC3E}">
        <p14:creationId xmlns:p14="http://schemas.microsoft.com/office/powerpoint/2010/main" val="2609186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a:t>An action by a human user that stimulates a dialog with the software, as when the user initiates a use case (sometimes called a </a:t>
            </a:r>
            <a:r>
              <a:rPr lang="en-US" i="1" dirty="0"/>
              <a:t>business event). The event-response sequences correspond to the dialog steps </a:t>
            </a:r>
            <a:r>
              <a:rPr lang="en-US" dirty="0"/>
              <a:t>in a use case. Unlike use cases, the event-response table does not describe the user’s goal in using the system or state why this event response sequence provides value to the user.</a:t>
            </a:r>
          </a:p>
          <a:p>
            <a:pPr lvl="1"/>
            <a:r>
              <a:rPr lang="en-US" dirty="0"/>
              <a:t>A control signal, data reading, or interrupt received from an external hardware device, such as when a switch closes, a voltage changes, or the user moves the mouse.</a:t>
            </a:r>
          </a:p>
          <a:p>
            <a:pPr lvl="1"/>
            <a:r>
              <a:rPr lang="en-US" dirty="0"/>
              <a:t>A time-triggered event, as when the computer’s clock reaches a specified time (say, to launch an automatic data export operation at midnight) or when a preset duration has passed since a previous event (as in a system that logs the temperature read by a sensor every 10 seconds).</a:t>
            </a:r>
          </a:p>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31</a:t>
            </a:fld>
            <a:endParaRPr lang="en-US" dirty="0"/>
          </a:p>
        </p:txBody>
      </p:sp>
    </p:spTree>
    <p:extLst>
      <p:ext uri="{BB962C8B-B14F-4D97-AF65-F5344CB8AC3E}">
        <p14:creationId xmlns:p14="http://schemas.microsoft.com/office/powerpoint/2010/main" val="2548308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instance, events 4 and 5.1 in Table 8-1 result in slightly different behaviors depending on whether the wipers were on at the time the user set the wiper control to the intermittent setting.</a:t>
            </a:r>
          </a:p>
          <a:p>
            <a:r>
              <a:rPr lang="en-US" dirty="0"/>
              <a:t>A response might simply alter some internal system information (events 4 and 7.1 in the table) or it could result in an externally visible result (most other events).</a:t>
            </a:r>
          </a:p>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32</a:t>
            </a:fld>
            <a:endParaRPr lang="en-US" dirty="0"/>
          </a:p>
        </p:txBody>
      </p:sp>
    </p:spTree>
    <p:extLst>
      <p:ext uri="{BB962C8B-B14F-4D97-AF65-F5344CB8AC3E}">
        <p14:creationId xmlns:p14="http://schemas.microsoft.com/office/powerpoint/2010/main" val="4194812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r>
              <a:rPr lang="en-US" smtClean="0"/>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smtClean="0"/>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95BD8B-6BE2-4025-85D9-7CB883F6D0B2}" type="datetime1">
              <a:rPr lang="en-US" smtClean="0"/>
              <a:pPr/>
              <a:t>12/14/2023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A0D70079-9AD5-4DF8-882F-9694E05451A3}" type="slidenum">
              <a:rPr lang="en-US" smtClean="0"/>
              <a:pPr/>
              <a:t>‹#›</a:t>
            </a:fld>
            <a:endParaRPr lang="en-US" dirty="0"/>
          </a:p>
        </p:txBody>
      </p:sp>
    </p:spTree>
    <p:extLst>
      <p:ext uri="{BB962C8B-B14F-4D97-AF65-F5344CB8AC3E}">
        <p14:creationId xmlns:p14="http://schemas.microsoft.com/office/powerpoint/2010/main" val="3271978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smtClean="0"/>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A3B3F2E-8D34-429D-A3E5-193702470658}" type="datetime1">
              <a:rPr lang="en-US" smtClean="0"/>
              <a:pPr/>
              <a:t>12/14/2023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A0D70079-9AD5-4DF8-882F-9694E05451A3}" type="slidenum">
              <a:rPr lang="en-US" smtClean="0"/>
              <a:pPr/>
              <a:t>‹#›</a:t>
            </a:fld>
            <a:endParaRPr lang="en-US" dirty="0"/>
          </a:p>
        </p:txBody>
      </p:sp>
    </p:spTree>
    <p:extLst>
      <p:ext uri="{BB962C8B-B14F-4D97-AF65-F5344CB8AC3E}">
        <p14:creationId xmlns:p14="http://schemas.microsoft.com/office/powerpoint/2010/main" val="268473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9456DDA-9568-4F60-9253-B28013C232C7}" type="datetime1">
              <a:rPr lang="en-US" smtClean="0"/>
              <a:pPr/>
              <a:t>12/14/2023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A0D70079-9AD5-4DF8-882F-9694E05451A3}" type="slidenum">
              <a:rPr lang="en-US" smtClean="0"/>
              <a:pPr/>
              <a:t>‹#›</a:t>
            </a:fld>
            <a:endParaRPr lang="en-US" dirty="0"/>
          </a:p>
        </p:txBody>
      </p:sp>
    </p:spTree>
    <p:extLst>
      <p:ext uri="{BB962C8B-B14F-4D97-AF65-F5344CB8AC3E}">
        <p14:creationId xmlns:p14="http://schemas.microsoft.com/office/powerpoint/2010/main" val="195340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A8D8ED89-25F2-4165-B08B-F4046A0DC9B6}" type="datetime1">
              <a:rPr lang="en-US" smtClean="0"/>
              <a:pPr/>
              <a:t>12/14/2023</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A0D70079-9AD5-4DF8-882F-9694E05451A3}" type="slidenum">
              <a:rPr lang="en-US" smtClean="0"/>
              <a:pPr/>
              <a:t>‹#›</a:t>
            </a:fld>
            <a:endParaRPr lang="en-US" dirty="0"/>
          </a:p>
        </p:txBody>
      </p:sp>
    </p:spTree>
    <p:extLst>
      <p:ext uri="{BB962C8B-B14F-4D97-AF65-F5344CB8AC3E}">
        <p14:creationId xmlns:p14="http://schemas.microsoft.com/office/powerpoint/2010/main" val="172632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9704DC8-437B-4FC0-AF47-9A37B4D210F2}" type="datetime1">
              <a:rPr lang="en-US" smtClean="0"/>
              <a:pPr/>
              <a:t>12/14/2023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A0D70079-9AD5-4DF8-882F-9694E05451A3}" type="slidenum">
              <a:rPr lang="en-US" smtClean="0"/>
              <a:pPr/>
              <a:t>‹#›</a:t>
            </a:fld>
            <a:endParaRPr lang="en-US" dirty="0"/>
          </a:p>
        </p:txBody>
      </p:sp>
    </p:spTree>
    <p:extLst>
      <p:ext uri="{BB962C8B-B14F-4D97-AF65-F5344CB8AC3E}">
        <p14:creationId xmlns:p14="http://schemas.microsoft.com/office/powerpoint/2010/main" val="13451539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99288"/>
            <a:ext cx="7213600" cy="52069"/>
          </a:xfrm>
          <a:custGeom>
            <a:avLst/>
            <a:gdLst/>
            <a:ahLst/>
            <a:cxnLst/>
            <a:rect l="l" t="t" r="r" b="b"/>
            <a:pathLst>
              <a:path w="7213600" h="52070">
                <a:moveTo>
                  <a:pt x="0" y="51815"/>
                </a:moveTo>
                <a:lnTo>
                  <a:pt x="7213092" y="51815"/>
                </a:lnTo>
                <a:lnTo>
                  <a:pt x="7213092" y="0"/>
                </a:lnTo>
                <a:lnTo>
                  <a:pt x="0" y="0"/>
                </a:lnTo>
                <a:lnTo>
                  <a:pt x="0" y="51815"/>
                </a:lnTo>
                <a:close/>
              </a:path>
            </a:pathLst>
          </a:custGeom>
          <a:solidFill>
            <a:srgbClr val="62A437">
              <a:alpha val="50195"/>
            </a:srgbClr>
          </a:solidFill>
        </p:spPr>
        <p:txBody>
          <a:bodyPr wrap="square" lIns="0" tIns="0" rIns="0" bIns="0" rtlCol="0"/>
          <a:lstStyle/>
          <a:p>
            <a:endParaRPr/>
          </a:p>
        </p:txBody>
      </p:sp>
      <p:sp>
        <p:nvSpPr>
          <p:cNvPr id="17" name="bg object 17"/>
          <p:cNvSpPr/>
          <p:nvPr/>
        </p:nvSpPr>
        <p:spPr>
          <a:xfrm>
            <a:off x="0" y="0"/>
            <a:ext cx="12192000" cy="311150"/>
          </a:xfrm>
          <a:custGeom>
            <a:avLst/>
            <a:gdLst/>
            <a:ahLst/>
            <a:cxnLst/>
            <a:rect l="l" t="t" r="r" b="b"/>
            <a:pathLst>
              <a:path w="12192000" h="311150">
                <a:moveTo>
                  <a:pt x="12192000" y="0"/>
                </a:moveTo>
                <a:lnTo>
                  <a:pt x="0" y="0"/>
                </a:lnTo>
                <a:lnTo>
                  <a:pt x="0" y="310896"/>
                </a:lnTo>
                <a:lnTo>
                  <a:pt x="12192000" y="310896"/>
                </a:lnTo>
                <a:lnTo>
                  <a:pt x="12192000" y="0"/>
                </a:lnTo>
                <a:close/>
              </a:path>
            </a:pathLst>
          </a:custGeom>
          <a:solidFill>
            <a:srgbClr val="455F51"/>
          </a:solidFill>
        </p:spPr>
        <p:txBody>
          <a:bodyPr wrap="square" lIns="0" tIns="0" rIns="0" bIns="0" rtlCol="0"/>
          <a:lstStyle/>
          <a:p>
            <a:endParaRPr/>
          </a:p>
        </p:txBody>
      </p:sp>
      <p:sp>
        <p:nvSpPr>
          <p:cNvPr id="18" name="bg object 18"/>
          <p:cNvSpPr/>
          <p:nvPr/>
        </p:nvSpPr>
        <p:spPr>
          <a:xfrm>
            <a:off x="0" y="307847"/>
            <a:ext cx="12192000" cy="143510"/>
          </a:xfrm>
          <a:custGeom>
            <a:avLst/>
            <a:gdLst/>
            <a:ahLst/>
            <a:cxnLst/>
            <a:rect l="l" t="t" r="r" b="b"/>
            <a:pathLst>
              <a:path w="12192000" h="143509">
                <a:moveTo>
                  <a:pt x="12192000" y="0"/>
                </a:moveTo>
                <a:lnTo>
                  <a:pt x="0" y="0"/>
                </a:lnTo>
                <a:lnTo>
                  <a:pt x="0" y="91440"/>
                </a:lnTo>
                <a:lnTo>
                  <a:pt x="7213092" y="91440"/>
                </a:lnTo>
                <a:lnTo>
                  <a:pt x="7213092" y="143256"/>
                </a:lnTo>
                <a:lnTo>
                  <a:pt x="12192000" y="143256"/>
                </a:lnTo>
                <a:lnTo>
                  <a:pt x="12192000" y="91440"/>
                </a:lnTo>
                <a:lnTo>
                  <a:pt x="12192000" y="51816"/>
                </a:lnTo>
                <a:lnTo>
                  <a:pt x="12192000" y="0"/>
                </a:lnTo>
                <a:close/>
              </a:path>
            </a:pathLst>
          </a:custGeom>
          <a:solidFill>
            <a:srgbClr val="62A437"/>
          </a:solidFill>
        </p:spPr>
        <p:txBody>
          <a:bodyPr wrap="square" lIns="0" tIns="0" rIns="0" bIns="0" rtlCol="0"/>
          <a:lstStyle/>
          <a:p>
            <a:endParaRPr/>
          </a:p>
        </p:txBody>
      </p:sp>
      <p:sp>
        <p:nvSpPr>
          <p:cNvPr id="19" name="bg object 19"/>
          <p:cNvSpPr/>
          <p:nvPr/>
        </p:nvSpPr>
        <p:spPr>
          <a:xfrm>
            <a:off x="7213092" y="440435"/>
            <a:ext cx="4979035" cy="180340"/>
          </a:xfrm>
          <a:custGeom>
            <a:avLst/>
            <a:gdLst/>
            <a:ahLst/>
            <a:cxnLst/>
            <a:rect l="l" t="t" r="r" b="b"/>
            <a:pathLst>
              <a:path w="4979034" h="180340">
                <a:moveTo>
                  <a:pt x="4978908" y="0"/>
                </a:moveTo>
                <a:lnTo>
                  <a:pt x="0" y="0"/>
                </a:lnTo>
                <a:lnTo>
                  <a:pt x="0" y="179832"/>
                </a:lnTo>
                <a:lnTo>
                  <a:pt x="4978908" y="179832"/>
                </a:lnTo>
                <a:lnTo>
                  <a:pt x="4978908" y="0"/>
                </a:lnTo>
                <a:close/>
              </a:path>
            </a:pathLst>
          </a:custGeom>
          <a:solidFill>
            <a:srgbClr val="62A437">
              <a:alpha val="50195"/>
            </a:srgbClr>
          </a:solidFill>
        </p:spPr>
        <p:txBody>
          <a:bodyPr wrap="square" lIns="0" tIns="0" rIns="0" bIns="0" rtlCol="0"/>
          <a:lstStyle/>
          <a:p>
            <a:endParaRPr/>
          </a:p>
        </p:txBody>
      </p:sp>
      <p:sp>
        <p:nvSpPr>
          <p:cNvPr id="20" name="bg object 20"/>
          <p:cNvSpPr/>
          <p:nvPr/>
        </p:nvSpPr>
        <p:spPr>
          <a:xfrm>
            <a:off x="7210044" y="496823"/>
            <a:ext cx="4754880" cy="128270"/>
          </a:xfrm>
          <a:custGeom>
            <a:avLst/>
            <a:gdLst/>
            <a:ahLst/>
            <a:cxnLst/>
            <a:rect l="l" t="t" r="r" b="b"/>
            <a:pathLst>
              <a:path w="4754880" h="128270">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4880" h="128270">
                <a:moveTo>
                  <a:pt x="4754880" y="94107"/>
                </a:moveTo>
                <a:lnTo>
                  <a:pt x="4752086" y="91440"/>
                </a:lnTo>
                <a:lnTo>
                  <a:pt x="2623947" y="91440"/>
                </a:lnTo>
                <a:lnTo>
                  <a:pt x="2621280" y="94107"/>
                </a:lnTo>
                <a:lnTo>
                  <a:pt x="2621280" y="97536"/>
                </a:lnTo>
                <a:lnTo>
                  <a:pt x="2621280" y="125349"/>
                </a:lnTo>
                <a:lnTo>
                  <a:pt x="2623947" y="128016"/>
                </a:lnTo>
                <a:lnTo>
                  <a:pt x="4752086" y="128016"/>
                </a:lnTo>
                <a:lnTo>
                  <a:pt x="4754880" y="125349"/>
                </a:lnTo>
                <a:lnTo>
                  <a:pt x="4754880" y="94107"/>
                </a:lnTo>
                <a:close/>
              </a:path>
            </a:pathLst>
          </a:custGeom>
          <a:solidFill>
            <a:srgbClr val="FFFFFF"/>
          </a:solidFill>
        </p:spPr>
        <p:txBody>
          <a:bodyPr wrap="square" lIns="0" tIns="0" rIns="0" bIns="0" rtlCol="0"/>
          <a:lstStyle/>
          <a:p>
            <a:endParaRPr/>
          </a:p>
        </p:txBody>
      </p:sp>
      <p:sp>
        <p:nvSpPr>
          <p:cNvPr id="21" name="bg object 21"/>
          <p:cNvSpPr/>
          <p:nvPr/>
        </p:nvSpPr>
        <p:spPr>
          <a:xfrm>
            <a:off x="12059412" y="0"/>
            <a:ext cx="131445" cy="622300"/>
          </a:xfrm>
          <a:custGeom>
            <a:avLst/>
            <a:gdLst/>
            <a:ahLst/>
            <a:cxnLst/>
            <a:rect l="l" t="t" r="r" b="b"/>
            <a:pathLst>
              <a:path w="131445" h="622300">
                <a:moveTo>
                  <a:pt x="36563" y="0"/>
                </a:moveTo>
                <a:lnTo>
                  <a:pt x="0" y="0"/>
                </a:lnTo>
                <a:lnTo>
                  <a:pt x="0" y="621792"/>
                </a:lnTo>
                <a:lnTo>
                  <a:pt x="36563" y="621792"/>
                </a:lnTo>
                <a:lnTo>
                  <a:pt x="36563" y="0"/>
                </a:lnTo>
                <a:close/>
              </a:path>
              <a:path w="131445" h="622300">
                <a:moveTo>
                  <a:pt x="131064" y="0"/>
                </a:moveTo>
                <a:lnTo>
                  <a:pt x="53340" y="0"/>
                </a:lnTo>
                <a:lnTo>
                  <a:pt x="53340" y="621792"/>
                </a:lnTo>
                <a:lnTo>
                  <a:pt x="131064" y="621792"/>
                </a:lnTo>
                <a:lnTo>
                  <a:pt x="131064" y="0"/>
                </a:lnTo>
                <a:close/>
              </a:path>
            </a:pathLst>
          </a:custGeom>
          <a:solidFill>
            <a:srgbClr val="FFFFFF">
              <a:alpha val="65097"/>
            </a:srgbClr>
          </a:solidFill>
        </p:spPr>
        <p:txBody>
          <a:bodyPr wrap="square" lIns="0" tIns="0" rIns="0" bIns="0" rtlCol="0"/>
          <a:lstStyle/>
          <a:p>
            <a:endParaRPr/>
          </a:p>
        </p:txBody>
      </p:sp>
      <p:sp>
        <p:nvSpPr>
          <p:cNvPr id="22" name="bg object 22"/>
          <p:cNvSpPr/>
          <p:nvPr/>
        </p:nvSpPr>
        <p:spPr>
          <a:xfrm>
            <a:off x="12033504" y="0"/>
            <a:ext cx="12700" cy="622300"/>
          </a:xfrm>
          <a:custGeom>
            <a:avLst/>
            <a:gdLst/>
            <a:ahLst/>
            <a:cxnLst/>
            <a:rect l="l" t="t" r="r" b="b"/>
            <a:pathLst>
              <a:path w="12700" h="622300">
                <a:moveTo>
                  <a:pt x="12192" y="0"/>
                </a:moveTo>
                <a:lnTo>
                  <a:pt x="0" y="0"/>
                </a:lnTo>
                <a:lnTo>
                  <a:pt x="0" y="621791"/>
                </a:lnTo>
                <a:lnTo>
                  <a:pt x="12192" y="621791"/>
                </a:lnTo>
                <a:lnTo>
                  <a:pt x="12192" y="0"/>
                </a:lnTo>
                <a:close/>
              </a:path>
            </a:pathLst>
          </a:custGeom>
          <a:solidFill>
            <a:srgbClr val="FFFFFF">
              <a:alpha val="59999"/>
            </a:srgbClr>
          </a:solidFill>
        </p:spPr>
        <p:txBody>
          <a:bodyPr wrap="square" lIns="0" tIns="0" rIns="0" bIns="0" rtlCol="0"/>
          <a:lstStyle/>
          <a:p>
            <a:endParaRPr/>
          </a:p>
        </p:txBody>
      </p:sp>
      <p:sp>
        <p:nvSpPr>
          <p:cNvPr id="23" name="bg object 23"/>
          <p:cNvSpPr/>
          <p:nvPr/>
        </p:nvSpPr>
        <p:spPr>
          <a:xfrm>
            <a:off x="11967971" y="0"/>
            <a:ext cx="36830" cy="622300"/>
          </a:xfrm>
          <a:custGeom>
            <a:avLst/>
            <a:gdLst/>
            <a:ahLst/>
            <a:cxnLst/>
            <a:rect l="l" t="t" r="r" b="b"/>
            <a:pathLst>
              <a:path w="36829" h="622300">
                <a:moveTo>
                  <a:pt x="36575" y="0"/>
                </a:moveTo>
                <a:lnTo>
                  <a:pt x="0" y="0"/>
                </a:lnTo>
                <a:lnTo>
                  <a:pt x="0" y="621791"/>
                </a:lnTo>
                <a:lnTo>
                  <a:pt x="36575" y="621791"/>
                </a:lnTo>
                <a:lnTo>
                  <a:pt x="36575"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1887200" y="0"/>
            <a:ext cx="73660" cy="585470"/>
          </a:xfrm>
          <a:custGeom>
            <a:avLst/>
            <a:gdLst/>
            <a:ahLst/>
            <a:cxnLst/>
            <a:rect l="l" t="t" r="r" b="b"/>
            <a:pathLst>
              <a:path w="73659" h="585470">
                <a:moveTo>
                  <a:pt x="73151" y="0"/>
                </a:moveTo>
                <a:lnTo>
                  <a:pt x="0" y="0"/>
                </a:lnTo>
                <a:lnTo>
                  <a:pt x="0" y="585215"/>
                </a:lnTo>
                <a:lnTo>
                  <a:pt x="73151" y="585215"/>
                </a:lnTo>
                <a:lnTo>
                  <a:pt x="73151" y="0"/>
                </a:lnTo>
                <a:close/>
              </a:path>
            </a:pathLst>
          </a:custGeom>
          <a:solidFill>
            <a:srgbClr val="FFFFFF">
              <a:alpha val="19999"/>
            </a:srgbClr>
          </a:solidFill>
        </p:spPr>
        <p:txBody>
          <a:bodyPr wrap="square" lIns="0" tIns="0" rIns="0" bIns="0" rtlCol="0"/>
          <a:lstStyle/>
          <a:p>
            <a:endParaRPr/>
          </a:p>
        </p:txBody>
      </p:sp>
      <p:sp>
        <p:nvSpPr>
          <p:cNvPr id="25" name="bg object 25"/>
          <p:cNvSpPr/>
          <p:nvPr/>
        </p:nvSpPr>
        <p:spPr>
          <a:xfrm>
            <a:off x="11830811" y="0"/>
            <a:ext cx="12700" cy="585470"/>
          </a:xfrm>
          <a:custGeom>
            <a:avLst/>
            <a:gdLst/>
            <a:ahLst/>
            <a:cxnLst/>
            <a:rect l="l" t="t" r="r" b="b"/>
            <a:pathLst>
              <a:path w="12700" h="585470">
                <a:moveTo>
                  <a:pt x="12192" y="0"/>
                </a:moveTo>
                <a:lnTo>
                  <a:pt x="0" y="0"/>
                </a:lnTo>
                <a:lnTo>
                  <a:pt x="0" y="585215"/>
                </a:lnTo>
                <a:lnTo>
                  <a:pt x="12192" y="585215"/>
                </a:lnTo>
                <a:lnTo>
                  <a:pt x="12192" y="0"/>
                </a:lnTo>
                <a:close/>
              </a:path>
            </a:pathLst>
          </a:custGeom>
          <a:solidFill>
            <a:srgbClr val="FFFFFF">
              <a:alpha val="30195"/>
            </a:srgbClr>
          </a:solidFill>
        </p:spPr>
        <p:txBody>
          <a:bodyPr wrap="square" lIns="0" tIns="0" rIns="0" bIns="0" rtlCol="0"/>
          <a:lstStyle/>
          <a:p>
            <a:endParaRPr/>
          </a:p>
        </p:txBody>
      </p:sp>
      <p:sp>
        <p:nvSpPr>
          <p:cNvPr id="2" name="Holder 2"/>
          <p:cNvSpPr>
            <a:spLocks noGrp="1"/>
          </p:cNvSpPr>
          <p:nvPr>
            <p:ph type="title"/>
          </p:nvPr>
        </p:nvSpPr>
        <p:spPr>
          <a:xfrm>
            <a:off x="4585970" y="3727196"/>
            <a:ext cx="3020059" cy="635000"/>
          </a:xfrm>
          <a:prstGeom prst="rect">
            <a:avLst/>
          </a:prstGeom>
        </p:spPr>
        <p:txBody>
          <a:bodyPr wrap="square" lIns="0" tIns="0" rIns="0" bIns="0">
            <a:spAutoFit/>
          </a:bodyPr>
          <a:lstStyle>
            <a:lvl1pPr>
              <a:defRPr sz="4000" b="0" i="0">
                <a:solidFill>
                  <a:srgbClr val="455F51"/>
                </a:solidFill>
                <a:latin typeface="Calibri"/>
                <a:cs typeface="Calibri"/>
              </a:defRPr>
            </a:lvl1pPr>
          </a:lstStyle>
          <a:p>
            <a:endParaRPr/>
          </a:p>
        </p:txBody>
      </p:sp>
      <p:sp>
        <p:nvSpPr>
          <p:cNvPr id="3" name="Holder 3"/>
          <p:cNvSpPr>
            <a:spLocks noGrp="1"/>
          </p:cNvSpPr>
          <p:nvPr>
            <p:ph type="body" idx="1"/>
          </p:nvPr>
        </p:nvSpPr>
        <p:spPr>
          <a:xfrm>
            <a:off x="606425" y="2246376"/>
            <a:ext cx="10982325" cy="38430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lang="en-US"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5C0F4AAF-F0D4-42D9-9260-40F8AF6BC393}" type="datetime1">
              <a:rPr lang="en-US" smtClean="0"/>
              <a:pPr/>
              <a:t>12/14/2023</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A0D70079-9AD5-4DF8-882F-9694E05451A3}" type="slidenum">
              <a:rPr lang="en-US" smtClean="0"/>
              <a:pPr/>
              <a:t>‹#›</a:t>
            </a:fld>
            <a:endParaRPr lang="en-US" dirty="0"/>
          </a:p>
        </p:txBody>
      </p:sp>
    </p:spTree>
    <p:extLst>
      <p:ext uri="{BB962C8B-B14F-4D97-AF65-F5344CB8AC3E}">
        <p14:creationId xmlns:p14="http://schemas.microsoft.com/office/powerpoint/2010/main" val="3394166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3676015"/>
          </a:xfrm>
          <a:custGeom>
            <a:avLst/>
            <a:gdLst/>
            <a:ahLst/>
            <a:cxnLst/>
            <a:rect l="l" t="t" r="r" b="b"/>
            <a:pathLst>
              <a:path w="12192000" h="3676015">
                <a:moveTo>
                  <a:pt x="0" y="3675888"/>
                </a:moveTo>
                <a:lnTo>
                  <a:pt x="12192000" y="3675888"/>
                </a:lnTo>
                <a:lnTo>
                  <a:pt x="12192000" y="0"/>
                </a:lnTo>
                <a:lnTo>
                  <a:pt x="0" y="0"/>
                </a:lnTo>
                <a:lnTo>
                  <a:pt x="0" y="3675888"/>
                </a:lnTo>
                <a:close/>
              </a:path>
            </a:pathLst>
          </a:custGeom>
          <a:solidFill>
            <a:srgbClr val="455F51"/>
          </a:solidFill>
        </p:spPr>
        <p:txBody>
          <a:bodyPr wrap="square" lIns="0" tIns="0" rIns="0" bIns="0" rtlCol="0"/>
          <a:lstStyle/>
          <a:p>
            <a:endParaRPr/>
          </a:p>
        </p:txBody>
      </p:sp>
      <p:grpSp>
        <p:nvGrpSpPr>
          <p:cNvPr id="3" name="object 3"/>
          <p:cNvGrpSpPr/>
          <p:nvPr/>
        </p:nvGrpSpPr>
        <p:grpSpPr>
          <a:xfrm>
            <a:off x="0" y="3810000"/>
            <a:ext cx="12192000" cy="399415"/>
            <a:chOff x="0" y="3810000"/>
            <a:chExt cx="12192000" cy="399415"/>
          </a:xfrm>
        </p:grpSpPr>
        <p:sp>
          <p:nvSpPr>
            <p:cNvPr id="4" name="object 4"/>
            <p:cNvSpPr/>
            <p:nvPr/>
          </p:nvSpPr>
          <p:spPr>
            <a:xfrm>
              <a:off x="7213092" y="3810000"/>
              <a:ext cx="4979035" cy="91440"/>
            </a:xfrm>
            <a:custGeom>
              <a:avLst/>
              <a:gdLst/>
              <a:ahLst/>
              <a:cxnLst/>
              <a:rect l="l" t="t" r="r" b="b"/>
              <a:pathLst>
                <a:path w="4979034" h="91439">
                  <a:moveTo>
                    <a:pt x="4978908" y="0"/>
                  </a:moveTo>
                  <a:lnTo>
                    <a:pt x="0" y="0"/>
                  </a:lnTo>
                  <a:lnTo>
                    <a:pt x="0" y="91439"/>
                  </a:lnTo>
                  <a:lnTo>
                    <a:pt x="4978908" y="91439"/>
                  </a:lnTo>
                  <a:lnTo>
                    <a:pt x="4978908" y="0"/>
                  </a:lnTo>
                  <a:close/>
                </a:path>
              </a:pathLst>
            </a:custGeom>
            <a:solidFill>
              <a:srgbClr val="62A437"/>
            </a:solidFill>
          </p:spPr>
          <p:txBody>
            <a:bodyPr wrap="square" lIns="0" tIns="0" rIns="0" bIns="0" rtlCol="0"/>
            <a:lstStyle/>
            <a:p>
              <a:endParaRPr/>
            </a:p>
          </p:txBody>
        </p:sp>
        <p:sp>
          <p:nvSpPr>
            <p:cNvPr id="5" name="object 5"/>
            <p:cNvSpPr/>
            <p:nvPr/>
          </p:nvSpPr>
          <p:spPr>
            <a:xfrm>
              <a:off x="7213092" y="3896868"/>
              <a:ext cx="4979035" cy="192405"/>
            </a:xfrm>
            <a:custGeom>
              <a:avLst/>
              <a:gdLst/>
              <a:ahLst/>
              <a:cxnLst/>
              <a:rect l="l" t="t" r="r" b="b"/>
              <a:pathLst>
                <a:path w="4979034" h="192404">
                  <a:moveTo>
                    <a:pt x="4978908" y="0"/>
                  </a:moveTo>
                  <a:lnTo>
                    <a:pt x="0" y="0"/>
                  </a:lnTo>
                  <a:lnTo>
                    <a:pt x="0" y="192023"/>
                  </a:lnTo>
                  <a:lnTo>
                    <a:pt x="4978908" y="192023"/>
                  </a:lnTo>
                  <a:lnTo>
                    <a:pt x="4978908" y="0"/>
                  </a:lnTo>
                  <a:close/>
                </a:path>
              </a:pathLst>
            </a:custGeom>
            <a:solidFill>
              <a:srgbClr val="62A437">
                <a:alpha val="50195"/>
              </a:srgbClr>
            </a:solidFill>
          </p:spPr>
          <p:txBody>
            <a:bodyPr wrap="square" lIns="0" tIns="0" rIns="0" bIns="0" rtlCol="0"/>
            <a:lstStyle/>
            <a:p>
              <a:endParaRPr/>
            </a:p>
          </p:txBody>
        </p:sp>
        <p:sp>
          <p:nvSpPr>
            <p:cNvPr id="6" name="object 6"/>
            <p:cNvSpPr/>
            <p:nvPr/>
          </p:nvSpPr>
          <p:spPr>
            <a:xfrm>
              <a:off x="7213092" y="4114800"/>
              <a:ext cx="4979035" cy="9525"/>
            </a:xfrm>
            <a:custGeom>
              <a:avLst/>
              <a:gdLst/>
              <a:ahLst/>
              <a:cxnLst/>
              <a:rect l="l" t="t" r="r" b="b"/>
              <a:pathLst>
                <a:path w="4979034" h="9525">
                  <a:moveTo>
                    <a:pt x="4978908" y="0"/>
                  </a:moveTo>
                  <a:lnTo>
                    <a:pt x="0" y="0"/>
                  </a:lnTo>
                  <a:lnTo>
                    <a:pt x="0" y="9143"/>
                  </a:lnTo>
                  <a:lnTo>
                    <a:pt x="4978908" y="9143"/>
                  </a:lnTo>
                  <a:lnTo>
                    <a:pt x="4978908" y="0"/>
                  </a:lnTo>
                  <a:close/>
                </a:path>
              </a:pathLst>
            </a:custGeom>
            <a:solidFill>
              <a:srgbClr val="62A437">
                <a:alpha val="65097"/>
              </a:srgbClr>
            </a:solidFill>
          </p:spPr>
          <p:txBody>
            <a:bodyPr wrap="square" lIns="0" tIns="0" rIns="0" bIns="0" rtlCol="0"/>
            <a:lstStyle/>
            <a:p>
              <a:endParaRPr/>
            </a:p>
          </p:txBody>
        </p:sp>
        <p:sp>
          <p:nvSpPr>
            <p:cNvPr id="7" name="object 7"/>
            <p:cNvSpPr/>
            <p:nvPr/>
          </p:nvSpPr>
          <p:spPr>
            <a:xfrm>
              <a:off x="7213092" y="4165091"/>
              <a:ext cx="2621280" cy="18415"/>
            </a:xfrm>
            <a:custGeom>
              <a:avLst/>
              <a:gdLst/>
              <a:ahLst/>
              <a:cxnLst/>
              <a:rect l="l" t="t" r="r" b="b"/>
              <a:pathLst>
                <a:path w="2621279" h="18414">
                  <a:moveTo>
                    <a:pt x="2621279" y="0"/>
                  </a:moveTo>
                  <a:lnTo>
                    <a:pt x="0" y="0"/>
                  </a:lnTo>
                  <a:lnTo>
                    <a:pt x="0" y="18287"/>
                  </a:lnTo>
                  <a:lnTo>
                    <a:pt x="2621279" y="18287"/>
                  </a:lnTo>
                  <a:lnTo>
                    <a:pt x="2621279" y="0"/>
                  </a:lnTo>
                  <a:close/>
                </a:path>
              </a:pathLst>
            </a:custGeom>
            <a:solidFill>
              <a:srgbClr val="62A437">
                <a:alpha val="59999"/>
              </a:srgbClr>
            </a:solidFill>
          </p:spPr>
          <p:txBody>
            <a:bodyPr wrap="square" lIns="0" tIns="0" rIns="0" bIns="0" rtlCol="0"/>
            <a:lstStyle/>
            <a:p>
              <a:endParaRPr/>
            </a:p>
          </p:txBody>
        </p:sp>
        <p:sp>
          <p:nvSpPr>
            <p:cNvPr id="8" name="object 8"/>
            <p:cNvSpPr/>
            <p:nvPr/>
          </p:nvSpPr>
          <p:spPr>
            <a:xfrm>
              <a:off x="7213092" y="4200143"/>
              <a:ext cx="2621280" cy="9525"/>
            </a:xfrm>
            <a:custGeom>
              <a:avLst/>
              <a:gdLst/>
              <a:ahLst/>
              <a:cxnLst/>
              <a:rect l="l" t="t" r="r" b="b"/>
              <a:pathLst>
                <a:path w="2621279" h="9525">
                  <a:moveTo>
                    <a:pt x="2621279" y="0"/>
                  </a:moveTo>
                  <a:lnTo>
                    <a:pt x="0" y="0"/>
                  </a:lnTo>
                  <a:lnTo>
                    <a:pt x="0" y="9143"/>
                  </a:lnTo>
                  <a:lnTo>
                    <a:pt x="2621279" y="9143"/>
                  </a:lnTo>
                  <a:lnTo>
                    <a:pt x="2621279" y="0"/>
                  </a:lnTo>
                  <a:close/>
                </a:path>
              </a:pathLst>
            </a:custGeom>
            <a:solidFill>
              <a:srgbClr val="62A437">
                <a:alpha val="65097"/>
              </a:srgbClr>
            </a:solidFill>
          </p:spPr>
          <p:txBody>
            <a:bodyPr wrap="square" lIns="0" tIns="0" rIns="0" bIns="0" rtlCol="0"/>
            <a:lstStyle/>
            <a:p>
              <a:endParaRPr/>
            </a:p>
          </p:txBody>
        </p:sp>
        <p:sp>
          <p:nvSpPr>
            <p:cNvPr id="9" name="object 9"/>
            <p:cNvSpPr/>
            <p:nvPr/>
          </p:nvSpPr>
          <p:spPr>
            <a:xfrm>
              <a:off x="7213092" y="3962399"/>
              <a:ext cx="4756785" cy="135890"/>
            </a:xfrm>
            <a:custGeom>
              <a:avLst/>
              <a:gdLst/>
              <a:ahLst/>
              <a:cxnLst/>
              <a:rect l="l" t="t" r="r" b="b"/>
              <a:pathLst>
                <a:path w="4756784" h="135889">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6784" h="135889">
                  <a:moveTo>
                    <a:pt x="4756404" y="101727"/>
                  </a:moveTo>
                  <a:lnTo>
                    <a:pt x="4753737" y="99060"/>
                  </a:lnTo>
                  <a:lnTo>
                    <a:pt x="2625471" y="99060"/>
                  </a:lnTo>
                  <a:lnTo>
                    <a:pt x="2622804" y="101727"/>
                  </a:lnTo>
                  <a:lnTo>
                    <a:pt x="2622804" y="105156"/>
                  </a:lnTo>
                  <a:lnTo>
                    <a:pt x="2622804" y="132969"/>
                  </a:lnTo>
                  <a:lnTo>
                    <a:pt x="2625471" y="135636"/>
                  </a:lnTo>
                  <a:lnTo>
                    <a:pt x="4753737" y="135636"/>
                  </a:lnTo>
                  <a:lnTo>
                    <a:pt x="4756404" y="132969"/>
                  </a:lnTo>
                  <a:lnTo>
                    <a:pt x="4756404" y="101727"/>
                  </a:lnTo>
                  <a:close/>
                </a:path>
              </a:pathLst>
            </a:custGeom>
            <a:solidFill>
              <a:srgbClr val="FFFFFF"/>
            </a:solidFill>
          </p:spPr>
          <p:txBody>
            <a:bodyPr wrap="square" lIns="0" tIns="0" rIns="0" bIns="0" rtlCol="0"/>
            <a:lstStyle/>
            <a:p>
              <a:endParaRPr/>
            </a:p>
          </p:txBody>
        </p:sp>
        <p:sp>
          <p:nvSpPr>
            <p:cNvPr id="10" name="object 10"/>
            <p:cNvSpPr/>
            <p:nvPr/>
          </p:nvSpPr>
          <p:spPr>
            <a:xfrm>
              <a:off x="0" y="3816095"/>
              <a:ext cx="12192000" cy="78105"/>
            </a:xfrm>
            <a:custGeom>
              <a:avLst/>
              <a:gdLst/>
              <a:ahLst/>
              <a:cxnLst/>
              <a:rect l="l" t="t" r="r" b="b"/>
              <a:pathLst>
                <a:path w="12192000" h="78104">
                  <a:moveTo>
                    <a:pt x="0" y="77723"/>
                  </a:moveTo>
                  <a:lnTo>
                    <a:pt x="12192000" y="77723"/>
                  </a:lnTo>
                  <a:lnTo>
                    <a:pt x="12192000" y="0"/>
                  </a:lnTo>
                  <a:lnTo>
                    <a:pt x="0" y="0"/>
                  </a:lnTo>
                  <a:lnTo>
                    <a:pt x="0" y="77723"/>
                  </a:lnTo>
                  <a:close/>
                </a:path>
              </a:pathLst>
            </a:custGeom>
            <a:solidFill>
              <a:srgbClr val="62A437">
                <a:alpha val="50195"/>
              </a:srgbClr>
            </a:solidFill>
          </p:spPr>
          <p:txBody>
            <a:bodyPr wrap="square" lIns="0" tIns="0" rIns="0" bIns="0" rtlCol="0"/>
            <a:lstStyle/>
            <a:p>
              <a:endParaRPr/>
            </a:p>
          </p:txBody>
        </p:sp>
      </p:grpSp>
      <p:grpSp>
        <p:nvGrpSpPr>
          <p:cNvPr id="11" name="object 11"/>
          <p:cNvGrpSpPr/>
          <p:nvPr/>
        </p:nvGrpSpPr>
        <p:grpSpPr>
          <a:xfrm>
            <a:off x="0" y="0"/>
            <a:ext cx="12192000" cy="3891279"/>
            <a:chOff x="0" y="0"/>
            <a:chExt cx="12192000" cy="3891279"/>
          </a:xfrm>
        </p:grpSpPr>
        <p:sp>
          <p:nvSpPr>
            <p:cNvPr id="12" name="object 12"/>
            <p:cNvSpPr/>
            <p:nvPr/>
          </p:nvSpPr>
          <p:spPr>
            <a:xfrm>
              <a:off x="0" y="3649979"/>
              <a:ext cx="8552815" cy="26034"/>
            </a:xfrm>
            <a:custGeom>
              <a:avLst/>
              <a:gdLst/>
              <a:ahLst/>
              <a:cxnLst/>
              <a:rect l="l" t="t" r="r" b="b"/>
              <a:pathLst>
                <a:path w="8552815" h="26035">
                  <a:moveTo>
                    <a:pt x="0" y="25908"/>
                  </a:moveTo>
                  <a:lnTo>
                    <a:pt x="8552688" y="25908"/>
                  </a:lnTo>
                  <a:lnTo>
                    <a:pt x="8552688" y="0"/>
                  </a:lnTo>
                  <a:lnTo>
                    <a:pt x="0" y="0"/>
                  </a:lnTo>
                  <a:lnTo>
                    <a:pt x="0" y="25908"/>
                  </a:lnTo>
                  <a:close/>
                </a:path>
              </a:pathLst>
            </a:custGeom>
            <a:solidFill>
              <a:srgbClr val="62A437">
                <a:alpha val="50195"/>
              </a:srgbClr>
            </a:solidFill>
          </p:spPr>
          <p:txBody>
            <a:bodyPr wrap="square" lIns="0" tIns="0" rIns="0" bIns="0" rtlCol="0"/>
            <a:lstStyle/>
            <a:p>
              <a:endParaRPr/>
            </a:p>
          </p:txBody>
        </p:sp>
        <p:sp>
          <p:nvSpPr>
            <p:cNvPr id="13" name="object 13"/>
            <p:cNvSpPr/>
            <p:nvPr/>
          </p:nvSpPr>
          <p:spPr>
            <a:xfrm>
              <a:off x="0" y="3642359"/>
              <a:ext cx="12192000" cy="248920"/>
            </a:xfrm>
            <a:custGeom>
              <a:avLst/>
              <a:gdLst/>
              <a:ahLst/>
              <a:cxnLst/>
              <a:rect l="l" t="t" r="r" b="b"/>
              <a:pathLst>
                <a:path w="12192000" h="248920">
                  <a:moveTo>
                    <a:pt x="12192000" y="0"/>
                  </a:moveTo>
                  <a:lnTo>
                    <a:pt x="8552688" y="0"/>
                  </a:lnTo>
                  <a:lnTo>
                    <a:pt x="8552688" y="33528"/>
                  </a:lnTo>
                  <a:lnTo>
                    <a:pt x="0" y="33528"/>
                  </a:lnTo>
                  <a:lnTo>
                    <a:pt x="0" y="173736"/>
                  </a:lnTo>
                  <a:lnTo>
                    <a:pt x="8552688" y="173736"/>
                  </a:lnTo>
                  <a:lnTo>
                    <a:pt x="8552688" y="248412"/>
                  </a:lnTo>
                  <a:lnTo>
                    <a:pt x="12192000" y="248412"/>
                  </a:lnTo>
                  <a:lnTo>
                    <a:pt x="12192000" y="173736"/>
                  </a:lnTo>
                  <a:lnTo>
                    <a:pt x="12192000" y="33528"/>
                  </a:lnTo>
                  <a:lnTo>
                    <a:pt x="12192000" y="0"/>
                  </a:lnTo>
                  <a:close/>
                </a:path>
              </a:pathLst>
            </a:custGeom>
            <a:solidFill>
              <a:srgbClr val="62A437"/>
            </a:solidFill>
          </p:spPr>
          <p:txBody>
            <a:bodyPr wrap="square" lIns="0" tIns="0" rIns="0" bIns="0" rtlCol="0"/>
            <a:lstStyle/>
            <a:p>
              <a:endParaRPr/>
            </a:p>
          </p:txBody>
        </p:sp>
        <p:pic>
          <p:nvPicPr>
            <p:cNvPr id="14" name="object 14"/>
            <p:cNvPicPr/>
            <p:nvPr/>
          </p:nvPicPr>
          <p:blipFill>
            <a:blip r:embed="rId2" cstate="print"/>
            <a:stretch>
              <a:fillRect/>
            </a:stretch>
          </p:blipFill>
          <p:spPr>
            <a:xfrm>
              <a:off x="6850380" y="0"/>
              <a:ext cx="5341620" cy="3703320"/>
            </a:xfrm>
            <a:prstGeom prst="rect">
              <a:avLst/>
            </a:prstGeom>
          </p:spPr>
        </p:pic>
      </p:grpSp>
      <p:sp>
        <p:nvSpPr>
          <p:cNvPr id="15" name="object 15"/>
          <p:cNvSpPr txBox="1">
            <a:spLocks noGrp="1"/>
          </p:cNvSpPr>
          <p:nvPr>
            <p:ph type="title"/>
          </p:nvPr>
        </p:nvSpPr>
        <p:spPr>
          <a:xfrm>
            <a:off x="640715" y="2254864"/>
            <a:ext cx="5455285" cy="1367682"/>
          </a:xfrm>
          <a:prstGeom prst="rect">
            <a:avLst/>
          </a:prstGeom>
        </p:spPr>
        <p:txBody>
          <a:bodyPr vert="horz" wrap="square" lIns="0" tIns="13335" rIns="0" bIns="0" rtlCol="0">
            <a:spAutoFit/>
          </a:bodyPr>
          <a:lstStyle/>
          <a:p>
            <a:pPr marL="12700" marR="5080">
              <a:lnSpc>
                <a:spcPct val="100000"/>
              </a:lnSpc>
              <a:spcBef>
                <a:spcPts val="105"/>
              </a:spcBef>
            </a:pPr>
            <a:r>
              <a:rPr lang="en-US" sz="4400" dirty="0" smtClean="0">
                <a:solidFill>
                  <a:schemeClr val="bg1"/>
                </a:solidFill>
                <a:latin typeface="Calibri"/>
                <a:cs typeface="Calibri"/>
              </a:rPr>
              <a:t>Software Requirement Engineering </a:t>
            </a:r>
            <a:endParaRPr sz="4400" dirty="0">
              <a:solidFill>
                <a:schemeClr val="bg1"/>
              </a:solidFill>
              <a:latin typeface="Calibri"/>
              <a:cs typeface="Calibri"/>
            </a:endParaRPr>
          </a:p>
        </p:txBody>
      </p:sp>
      <p:sp>
        <p:nvSpPr>
          <p:cNvPr id="18" name="object 18"/>
          <p:cNvSpPr txBox="1"/>
          <p:nvPr/>
        </p:nvSpPr>
        <p:spPr>
          <a:xfrm>
            <a:off x="10032237" y="4254753"/>
            <a:ext cx="1492105" cy="412934"/>
          </a:xfrm>
          <a:prstGeom prst="rect">
            <a:avLst/>
          </a:prstGeom>
        </p:spPr>
        <p:txBody>
          <a:bodyPr vert="horz" wrap="square" lIns="0" tIns="12700" rIns="0" bIns="0" rtlCol="0">
            <a:spAutoFit/>
          </a:bodyPr>
          <a:lstStyle/>
          <a:p>
            <a:pPr marL="12700">
              <a:lnSpc>
                <a:spcPct val="100000"/>
              </a:lnSpc>
              <a:spcBef>
                <a:spcPts val="100"/>
              </a:spcBef>
            </a:pPr>
            <a:r>
              <a:rPr sz="2600" b="1" spc="-25" dirty="0">
                <a:latin typeface="Calibri"/>
                <a:cs typeface="Calibri"/>
              </a:rPr>
              <a:t>Week</a:t>
            </a:r>
            <a:r>
              <a:rPr sz="2600" b="1" spc="-50" dirty="0">
                <a:latin typeface="Calibri"/>
                <a:cs typeface="Calibri"/>
              </a:rPr>
              <a:t> </a:t>
            </a:r>
            <a:r>
              <a:rPr sz="2600" b="1" dirty="0">
                <a:latin typeface="Calibri"/>
                <a:cs typeface="Calibri"/>
              </a:rPr>
              <a:t>#</a:t>
            </a:r>
            <a:r>
              <a:rPr sz="2600" b="1" spc="-40" dirty="0">
                <a:latin typeface="Calibri"/>
                <a:cs typeface="Calibri"/>
              </a:rPr>
              <a:t> </a:t>
            </a:r>
            <a:r>
              <a:rPr lang="en-US" sz="2600" b="1" dirty="0" smtClean="0">
                <a:latin typeface="Calibri"/>
                <a:cs typeface="Calibri"/>
              </a:rPr>
              <a:t>11</a:t>
            </a:r>
            <a:endParaRPr sz="2600" dirty="0">
              <a:latin typeface="Calibri"/>
              <a:cs typeface="Calibri"/>
            </a:endParaRPr>
          </a:p>
        </p:txBody>
      </p:sp>
      <p:sp>
        <p:nvSpPr>
          <p:cNvPr id="19" name="Title 3"/>
          <p:cNvSpPr txBox="1">
            <a:spLocks/>
          </p:cNvSpPr>
          <p:nvPr/>
        </p:nvSpPr>
        <p:spPr>
          <a:xfrm>
            <a:off x="865277" y="4034280"/>
            <a:ext cx="7103066" cy="1132097"/>
          </a:xfrm>
          <a:prstGeom prst="rect">
            <a:avLst/>
          </a:prstGeom>
        </p:spPr>
        <p:txBody>
          <a:bodyPr wrap="square" lIns="0" tIns="0" rIns="0" bIns="0">
            <a:normAutofit fontScale="75000" lnSpcReduction="20000"/>
          </a:bodyPr>
          <a:lstStyle>
            <a:lvl1pPr eaLnBrk="1" hangingPunct="1">
              <a:defRPr sz="4000" b="0" i="0">
                <a:solidFill>
                  <a:srgbClr val="455F51"/>
                </a:solidFill>
                <a:latin typeface="Calibri"/>
                <a:ea typeface="+mj-ea"/>
                <a:cs typeface="Calibri"/>
              </a:defRPr>
            </a:lvl1pPr>
          </a:lstStyle>
          <a:p>
            <a:r>
              <a:rPr lang="en-US" b="1" kern="0" dirty="0" smtClean="0"/>
              <a:t>Part II: </a:t>
            </a:r>
            <a:br>
              <a:rPr lang="en-US" b="1" kern="0" dirty="0" smtClean="0"/>
            </a:br>
            <a:r>
              <a:rPr lang="en-US" b="1" kern="0" dirty="0" smtClean="0"/>
              <a:t>Software Requirements</a:t>
            </a:r>
            <a:br>
              <a:rPr lang="en-US" b="1" kern="0" dirty="0" smtClean="0"/>
            </a:br>
            <a:r>
              <a:rPr lang="en-US" b="1" kern="0" dirty="0" smtClean="0"/>
              <a:t>Development</a:t>
            </a:r>
            <a:endParaRPr lang="en-US" kern="0" dirty="0"/>
          </a:p>
        </p:txBody>
      </p:sp>
    </p:spTree>
    <p:extLst>
      <p:ext uri="{BB962C8B-B14F-4D97-AF65-F5344CB8AC3E}">
        <p14:creationId xmlns:p14="http://schemas.microsoft.com/office/powerpoint/2010/main" val="4042986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7"/>
          </p:nvPr>
        </p:nvSpPr>
        <p:spPr/>
        <p:txBody>
          <a:bodyPr/>
          <a:lstStyle/>
          <a:p>
            <a:fld id="{A0D70079-9AD5-4DF8-882F-9694E05451A3}" type="slidenum">
              <a:rPr lang="en-US" smtClean="0"/>
              <a:pPr/>
              <a:t>10</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855406" y="1514461"/>
            <a:ext cx="10338621" cy="5157894"/>
          </a:xfrm>
          <a:prstGeom prst="rect">
            <a:avLst/>
          </a:prstGeom>
          <a:noFill/>
          <a:ln w="9525">
            <a:noFill/>
            <a:miter lim="800000"/>
            <a:headEnd/>
            <a:tailEnd/>
          </a:ln>
        </p:spPr>
      </p:pic>
    </p:spTree>
    <p:extLst>
      <p:ext uri="{BB962C8B-B14F-4D97-AF65-F5344CB8AC3E}">
        <p14:creationId xmlns:p14="http://schemas.microsoft.com/office/powerpoint/2010/main" val="230870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838200" y="1825624"/>
            <a:ext cx="10515600" cy="4589923"/>
          </a:xfrm>
        </p:spPr>
        <p:txBody>
          <a:bodyPr>
            <a:normAutofit/>
          </a:bodyPr>
          <a:lstStyle/>
          <a:p>
            <a:r>
              <a:rPr lang="en-US" dirty="0"/>
              <a:t>Sometimes several use cases share a common set of steps. To avoid duplicating these steps in each such use case, define a separate use case that contains the shared functionality and indicate that the other use cases </a:t>
            </a:r>
            <a:r>
              <a:rPr lang="en-US" i="1" dirty="0"/>
              <a:t>include that </a:t>
            </a:r>
            <a:r>
              <a:rPr lang="en-US" dirty="0"/>
              <a:t>sub use case.</a:t>
            </a:r>
          </a:p>
          <a:p>
            <a:endParaRPr lang="en-US" dirty="0"/>
          </a:p>
          <a:p>
            <a:r>
              <a:rPr lang="en-US" dirty="0"/>
              <a:t>Conditions that prevent a task from succeeding are called </a:t>
            </a:r>
            <a:r>
              <a:rPr lang="en-US" i="1" dirty="0"/>
              <a:t>exceptions. One </a:t>
            </a:r>
            <a:r>
              <a:rPr lang="en-US" dirty="0"/>
              <a:t>exception for the “Request a Chemical” use case is “Chemical is not commercially available.” If you don’t specify exception handling during elicitation, there are two possible outcomes:</a:t>
            </a:r>
          </a:p>
          <a:p>
            <a:endParaRPr lang="en-US" dirty="0"/>
          </a:p>
          <a:p>
            <a:pPr lvl="1">
              <a:buNone/>
            </a:pPr>
            <a:r>
              <a:rPr lang="en-US" b="1" dirty="0"/>
              <a:t>1. The developers will make their best guesses at how to deal with the exceptions.</a:t>
            </a:r>
          </a:p>
          <a:p>
            <a:pPr lvl="1">
              <a:buNone/>
            </a:pPr>
            <a:r>
              <a:rPr lang="en-US" b="1" dirty="0"/>
              <a:t>2. The system will fail when a user hits the error condition because no one thought about it.</a:t>
            </a:r>
          </a:p>
          <a:p>
            <a:pPr lvl="1">
              <a:buNone/>
            </a:pPr>
            <a:endParaRPr lang="en-US" dirty="0"/>
          </a:p>
          <a:p>
            <a:r>
              <a:rPr lang="en-US" dirty="0"/>
              <a:t>Exceptions are sometimes regarded as a type of alternative course </a:t>
            </a:r>
            <a:r>
              <a:rPr lang="en-US" dirty="0">
                <a:solidFill>
                  <a:srgbClr val="7030A0"/>
                </a:solidFill>
              </a:rPr>
              <a:t>(Cockburn 2001)</a:t>
            </a:r>
            <a:r>
              <a:rPr lang="en-US" dirty="0"/>
              <a:t>, but it’s useful to separate them. You won’t necessarily implement  every alternative course that you identify for a use case, and you might defer some to later releases. However, you </a:t>
            </a:r>
            <a:r>
              <a:rPr lang="en-US" i="1" dirty="0"/>
              <a:t>must implement the exceptions that can </a:t>
            </a:r>
            <a:r>
              <a:rPr lang="en-US" dirty="0"/>
              <a:t>prevent the scenarios that you do implement from succeeding. </a:t>
            </a:r>
          </a:p>
        </p:txBody>
      </p:sp>
      <p:sp>
        <p:nvSpPr>
          <p:cNvPr id="2" name="Title 1"/>
          <p:cNvSpPr>
            <a:spLocks noGrp="1"/>
          </p:cNvSpPr>
          <p:nvPr>
            <p:ph type="title"/>
          </p:nvPr>
        </p:nvSpPr>
        <p:spPr>
          <a:xfrm>
            <a:off x="838200" y="635653"/>
            <a:ext cx="8320314" cy="635000"/>
          </a:xfrm>
        </p:spPr>
        <p:txBody>
          <a:bodyPr/>
          <a:lstStyle/>
          <a:p>
            <a:r>
              <a:rPr lang="en-US" b="1" dirty="0"/>
              <a:t>Use Cases and Usage Scenarios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838200" y="1825625"/>
            <a:ext cx="10515600" cy="2643136"/>
          </a:xfrm>
        </p:spPr>
        <p:txBody>
          <a:bodyPr>
            <a:normAutofit/>
          </a:bodyPr>
          <a:lstStyle/>
          <a:p>
            <a:r>
              <a:rPr lang="en-US" dirty="0"/>
              <a:t>In many systems, the user can chain together a sequence of use cases into a “macro” use case that describes a larger task. </a:t>
            </a:r>
          </a:p>
          <a:p>
            <a:r>
              <a:rPr lang="en-US" dirty="0"/>
              <a:t>Some use cases for a commercial Web site might be “Search Catalog,” “Add Item to Shopping Cart,” and “Pay for Items in Shopping Cart.” If you can perform each of these activities independently, they are individual use cases. You might also be able to perform all three tasks in a row as a single large use case called “Buy Product,” as shown in Figure. </a:t>
            </a:r>
          </a:p>
          <a:p>
            <a:r>
              <a:rPr lang="en-US" dirty="0"/>
              <a:t>To make this work, each use case must leave the system in a state that enables the user to commence the next use case immediately. That is, the post conditions of one use case must satisfy the preconditions of the next one in the sequence. </a:t>
            </a:r>
          </a:p>
        </p:txBody>
      </p:sp>
      <p:sp>
        <p:nvSpPr>
          <p:cNvPr id="2" name="Title 1"/>
          <p:cNvSpPr>
            <a:spLocks noGrp="1"/>
          </p:cNvSpPr>
          <p:nvPr>
            <p:ph type="title"/>
          </p:nvPr>
        </p:nvSpPr>
        <p:spPr>
          <a:xfrm>
            <a:off x="838200" y="679196"/>
            <a:ext cx="4807857" cy="635000"/>
          </a:xfrm>
        </p:spPr>
        <p:txBody>
          <a:bodyPr/>
          <a:lstStyle/>
          <a:p>
            <a:r>
              <a:rPr lang="en-US" b="1" dirty="0"/>
              <a:t>Use Cases and Usage Scenarios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12</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611233" y="4306529"/>
            <a:ext cx="7058025" cy="25514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284" y="693710"/>
            <a:ext cx="5704659" cy="635000"/>
          </a:xfrm>
        </p:spPr>
        <p:txBody>
          <a:bodyPr/>
          <a:lstStyle/>
          <a:p>
            <a:r>
              <a:rPr lang="en-US" b="1" dirty="0"/>
              <a:t>Identifying Use Cases</a:t>
            </a:r>
            <a:endParaRPr lang="en-US" dirty="0"/>
          </a:p>
        </p:txBody>
      </p:sp>
      <p:sp>
        <p:nvSpPr>
          <p:cNvPr id="3" name="Content Placeholder 2"/>
          <p:cNvSpPr>
            <a:spLocks noGrp="1"/>
          </p:cNvSpPr>
          <p:nvPr>
            <p:ph type="body" idx="1"/>
          </p:nvPr>
        </p:nvSpPr>
        <p:spPr/>
        <p:txBody>
          <a:bodyPr>
            <a:normAutofit/>
          </a:bodyPr>
          <a:lstStyle/>
          <a:p>
            <a:r>
              <a:rPr lang="en-US" dirty="0"/>
              <a:t>You can identify use cases in several ways (Ham 1998; </a:t>
            </a:r>
            <a:r>
              <a:rPr lang="en-US" dirty="0" err="1"/>
              <a:t>Larman</a:t>
            </a:r>
            <a:r>
              <a:rPr lang="en-US" dirty="0"/>
              <a:t> 1998):</a:t>
            </a:r>
          </a:p>
          <a:p>
            <a:pPr marL="742950" lvl="1" indent="-285750">
              <a:lnSpc>
                <a:spcPct val="150000"/>
              </a:lnSpc>
              <a:buFont typeface="Arial" panose="020B0604020202020204" pitchFamily="34" charset="0"/>
              <a:buChar char="•"/>
            </a:pPr>
            <a:r>
              <a:rPr lang="en-US" dirty="0"/>
              <a:t>Identify the actors first, and then identify the business processes in which each participates.</a:t>
            </a:r>
          </a:p>
          <a:p>
            <a:pPr marL="742950" lvl="1" indent="-285750">
              <a:lnSpc>
                <a:spcPct val="150000"/>
              </a:lnSpc>
              <a:buFont typeface="Arial" panose="020B0604020202020204" pitchFamily="34" charset="0"/>
              <a:buChar char="•"/>
            </a:pPr>
            <a:r>
              <a:rPr lang="en-US" dirty="0"/>
              <a:t>Identify the external events to which the system must respond, and then relate these events to participating actors and specific use cases.</a:t>
            </a:r>
          </a:p>
          <a:p>
            <a:pPr marL="742950" lvl="1" indent="-285750">
              <a:lnSpc>
                <a:spcPct val="150000"/>
              </a:lnSpc>
              <a:buFont typeface="Arial" panose="020B0604020202020204" pitchFamily="34" charset="0"/>
              <a:buChar char="•"/>
            </a:pPr>
            <a:r>
              <a:rPr lang="en-US" dirty="0"/>
              <a:t>Express business processes in terms of specific scenarios, generalize the scenarios into use cases, and identify the actors involved in each use case.</a:t>
            </a:r>
          </a:p>
          <a:p>
            <a:pPr marL="742950" lvl="1" indent="-285750">
              <a:lnSpc>
                <a:spcPct val="150000"/>
              </a:lnSpc>
              <a:buFont typeface="Arial" panose="020B0604020202020204" pitchFamily="34" charset="0"/>
              <a:buChar char="•"/>
            </a:pPr>
            <a:r>
              <a:rPr lang="en-US" dirty="0"/>
              <a:t>Derive likely use cases from existing functional requirements. If some requirements don’t trace to any use case, consider whether you really need them.</a:t>
            </a:r>
          </a:p>
        </p:txBody>
      </p:sp>
      <p:sp>
        <p:nvSpPr>
          <p:cNvPr id="4" name="Slide Number Placeholder 3"/>
          <p:cNvSpPr>
            <a:spLocks noGrp="1"/>
          </p:cNvSpPr>
          <p:nvPr>
            <p:ph type="sldNum" sz="quarter" idx="7"/>
          </p:nvPr>
        </p:nvSpPr>
        <p:spPr/>
        <p:txBody>
          <a:bodyPr/>
          <a:lstStyle/>
          <a:p>
            <a:fld id="{A0D70079-9AD5-4DF8-882F-9694E05451A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Documenting Use Cases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14</a:t>
            </a:fld>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1895936" y="1508638"/>
            <a:ext cx="8429625" cy="4991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734" y="472110"/>
            <a:ext cx="10515600" cy="1325563"/>
          </a:xfrm>
        </p:spPr>
        <p:txBody>
          <a:bodyPr/>
          <a:lstStyle/>
          <a:p>
            <a:r>
              <a:rPr lang="en-US" b="1" dirty="0"/>
              <a:t>Documenting Use Cases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15</a:t>
            </a:fld>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707924" y="693174"/>
            <a:ext cx="10707328" cy="616482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226" y="619432"/>
            <a:ext cx="10515600" cy="1325563"/>
          </a:xfrm>
        </p:spPr>
        <p:txBody>
          <a:bodyPr/>
          <a:lstStyle/>
          <a:p>
            <a:r>
              <a:rPr lang="en-US" b="1" dirty="0"/>
              <a:t>Documenting Use Cases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16</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21226" y="619432"/>
            <a:ext cx="11813458" cy="62385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Documenting Use Cases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17</a:t>
            </a:fld>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902541" y="1349623"/>
            <a:ext cx="7831393" cy="52380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0168"/>
            <a:ext cx="5170714" cy="635000"/>
          </a:xfrm>
        </p:spPr>
        <p:txBody>
          <a:bodyPr/>
          <a:lstStyle/>
          <a:p>
            <a:r>
              <a:rPr lang="en-US" b="1" dirty="0"/>
              <a:t>Documenting Use Cases</a:t>
            </a:r>
            <a:endParaRPr lang="en-US" dirty="0"/>
          </a:p>
        </p:txBody>
      </p:sp>
      <p:sp>
        <p:nvSpPr>
          <p:cNvPr id="3" name="Content Placeholder 2"/>
          <p:cNvSpPr>
            <a:spLocks noGrp="1"/>
          </p:cNvSpPr>
          <p:nvPr>
            <p:ph type="body" idx="1"/>
          </p:nvPr>
        </p:nvSpPr>
        <p:spPr>
          <a:xfrm>
            <a:off x="838200" y="1607574"/>
            <a:ext cx="10515600" cy="4734232"/>
          </a:xfrm>
        </p:spPr>
        <p:txBody>
          <a:bodyPr>
            <a:normAutofit/>
          </a:bodyPr>
          <a:lstStyle/>
          <a:p>
            <a:r>
              <a:rPr lang="en-US" dirty="0"/>
              <a:t>You don’t always need a comprehensive use-case description. </a:t>
            </a:r>
            <a:r>
              <a:rPr lang="en-US" b="1" i="1" dirty="0">
                <a:solidFill>
                  <a:srgbClr val="7030A0"/>
                </a:solidFill>
              </a:rPr>
              <a:t>Alistair Cockburn (2001)</a:t>
            </a:r>
            <a:r>
              <a:rPr lang="en-US" dirty="0"/>
              <a:t> describes </a:t>
            </a:r>
            <a:r>
              <a:rPr lang="en-US" i="1" dirty="0">
                <a:solidFill>
                  <a:srgbClr val="7030A0"/>
                </a:solidFill>
              </a:rPr>
              <a:t>casual and fully dressed use-case templates. </a:t>
            </a:r>
            <a:r>
              <a:rPr lang="en-US" i="1" dirty="0"/>
              <a:t>Figure 8-6 </a:t>
            </a:r>
            <a:r>
              <a:rPr lang="en-US" dirty="0"/>
              <a:t>illustrates a fully dressed use case. </a:t>
            </a:r>
            <a:endParaRPr lang="en-US" dirty="0" smtClean="0"/>
          </a:p>
          <a:p>
            <a:endParaRPr lang="en-US" dirty="0"/>
          </a:p>
          <a:p>
            <a:r>
              <a:rPr lang="en-US" dirty="0"/>
              <a:t>A casual use case is simply a textual narrative of the user goal and interactions with the system, perhaps just the “Description” section from Figure 8-6. The user stories that serve as requirements in Extreme Programming are essentially casual use cases typically written on index cards (Jeffries, Anderson, and Hendrickson 2001). </a:t>
            </a:r>
          </a:p>
          <a:p>
            <a:r>
              <a:rPr lang="en-US" dirty="0"/>
              <a:t>Fully dressed use-case descriptions are valuable when</a:t>
            </a:r>
          </a:p>
          <a:p>
            <a:pPr marL="742950" lvl="1" indent="-285750">
              <a:lnSpc>
                <a:spcPct val="150000"/>
              </a:lnSpc>
              <a:buFont typeface="Arial" panose="020B0604020202020204" pitchFamily="34" charset="0"/>
              <a:buChar char="•"/>
            </a:pPr>
            <a:r>
              <a:rPr lang="en-US" dirty="0"/>
              <a:t>Your user representatives are not closely engaged with the development team throughout the project.</a:t>
            </a:r>
          </a:p>
          <a:p>
            <a:pPr marL="742950" lvl="1" indent="-285750">
              <a:lnSpc>
                <a:spcPct val="150000"/>
              </a:lnSpc>
              <a:buFont typeface="Arial" panose="020B0604020202020204" pitchFamily="34" charset="0"/>
              <a:buChar char="•"/>
            </a:pPr>
            <a:r>
              <a:rPr lang="en-US" dirty="0"/>
              <a:t>The application is complex and has a high risk associated with system failures.</a:t>
            </a:r>
          </a:p>
          <a:p>
            <a:pPr marL="742950" lvl="1" indent="-285750">
              <a:lnSpc>
                <a:spcPct val="150000"/>
              </a:lnSpc>
              <a:buFont typeface="Arial" panose="020B0604020202020204" pitchFamily="34" charset="0"/>
              <a:buChar char="•"/>
            </a:pPr>
            <a:r>
              <a:rPr lang="en-US" dirty="0"/>
              <a:t>The use-case descriptions are the lowest level of requirements detail that the developers will receive.</a:t>
            </a:r>
          </a:p>
          <a:p>
            <a:pPr marL="742950" lvl="1" indent="-285750">
              <a:lnSpc>
                <a:spcPct val="150000"/>
              </a:lnSpc>
              <a:buFont typeface="Arial" panose="020B0604020202020204" pitchFamily="34" charset="0"/>
              <a:buChar char="•"/>
            </a:pPr>
            <a:r>
              <a:rPr lang="en-US" dirty="0"/>
              <a:t>You intend to develop comprehensive test cases based on the user requirements.</a:t>
            </a:r>
          </a:p>
          <a:p>
            <a:pPr marL="742950" lvl="1" indent="-285750">
              <a:lnSpc>
                <a:spcPct val="150000"/>
              </a:lnSpc>
              <a:buFont typeface="Arial" panose="020B0604020202020204" pitchFamily="34" charset="0"/>
              <a:buChar char="•"/>
            </a:pPr>
            <a:r>
              <a:rPr lang="en-US" dirty="0"/>
              <a:t>Collaborating remote teams need a detailed, shared group memory.</a:t>
            </a:r>
          </a:p>
        </p:txBody>
      </p:sp>
      <p:sp>
        <p:nvSpPr>
          <p:cNvPr id="4" name="Slide Number Placeholder 3"/>
          <p:cNvSpPr>
            <a:spLocks noGrp="1"/>
          </p:cNvSpPr>
          <p:nvPr>
            <p:ph type="sldNum" sz="quarter" idx="7"/>
          </p:nvPr>
        </p:nvSpPr>
        <p:spPr/>
        <p:txBody>
          <a:bodyPr/>
          <a:lstStyle/>
          <a:p>
            <a:fld id="{A0D70079-9AD5-4DF8-882F-9694E05451A3}"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256" y="708224"/>
            <a:ext cx="6154601" cy="635000"/>
          </a:xfrm>
        </p:spPr>
        <p:txBody>
          <a:bodyPr/>
          <a:lstStyle/>
          <a:p>
            <a:r>
              <a:rPr lang="en-US" b="1" dirty="0"/>
              <a:t>Documenting Use Cases</a:t>
            </a:r>
            <a:endParaRPr lang="en-US" dirty="0"/>
          </a:p>
        </p:txBody>
      </p:sp>
      <p:sp>
        <p:nvSpPr>
          <p:cNvPr id="3" name="Content Placeholder 2"/>
          <p:cNvSpPr>
            <a:spLocks noGrp="1"/>
          </p:cNvSpPr>
          <p:nvPr>
            <p:ph type="body" idx="1"/>
          </p:nvPr>
        </p:nvSpPr>
        <p:spPr>
          <a:xfrm>
            <a:off x="606425" y="1857829"/>
            <a:ext cx="10982325" cy="4231567"/>
          </a:xfrm>
        </p:spPr>
        <p:txBody>
          <a:bodyPr>
            <a:normAutofit/>
          </a:bodyPr>
          <a:lstStyle/>
          <a:p>
            <a:r>
              <a:rPr lang="en-US" sz="2000" dirty="0"/>
              <a:t>A day or two after each workshop the analyst gave the use-case descriptions and functional requirements to the workshop participants, who reviewed them prior to the next workshop</a:t>
            </a:r>
            <a:r>
              <a:rPr lang="en-US" sz="2000" dirty="0" smtClean="0"/>
              <a:t>.</a:t>
            </a:r>
          </a:p>
          <a:p>
            <a:endParaRPr lang="en-US" sz="2000" dirty="0"/>
          </a:p>
          <a:p>
            <a:r>
              <a:rPr lang="en-US" sz="2000" dirty="0" smtClean="0"/>
              <a:t>These </a:t>
            </a:r>
            <a:r>
              <a:rPr lang="en-US" sz="2000" dirty="0"/>
              <a:t>informal reviews revealed many errors: </a:t>
            </a:r>
            <a:endParaRPr lang="en-US" sz="2000" dirty="0" smtClean="0"/>
          </a:p>
          <a:p>
            <a:pPr marL="285750" indent="-285750">
              <a:buFont typeface="Arial" panose="020B0604020202020204" pitchFamily="34" charset="0"/>
              <a:buChar char="•"/>
            </a:pPr>
            <a:r>
              <a:rPr lang="en-US" sz="2000" dirty="0" smtClean="0"/>
              <a:t>previously </a:t>
            </a:r>
            <a:r>
              <a:rPr lang="en-US" sz="2000" dirty="0"/>
              <a:t>undiscovered alternative courses, new exceptions, incorrect functional requirements, and missing dialog steps. </a:t>
            </a:r>
            <a:endParaRPr lang="en-US" sz="2000" dirty="0" smtClean="0"/>
          </a:p>
          <a:p>
            <a:pPr marL="285750" indent="-285750">
              <a:buFont typeface="Arial" panose="020B0604020202020204" pitchFamily="34" charset="0"/>
              <a:buChar char="•"/>
            </a:pPr>
            <a:r>
              <a:rPr lang="en-US" sz="2000" dirty="0" smtClean="0"/>
              <a:t>Leave </a:t>
            </a:r>
            <a:r>
              <a:rPr lang="en-US" sz="2000" dirty="0"/>
              <a:t>at least one day between successive workshops. </a:t>
            </a:r>
            <a:endParaRPr lang="en-US" sz="2000" dirty="0" smtClean="0"/>
          </a:p>
          <a:p>
            <a:pPr marL="285750" indent="-285750">
              <a:buFont typeface="Arial" panose="020B0604020202020204" pitchFamily="34" charset="0"/>
              <a:buChar char="•"/>
            </a:pPr>
            <a:r>
              <a:rPr lang="en-US" sz="2000" dirty="0" smtClean="0"/>
              <a:t>The </a:t>
            </a:r>
            <a:r>
              <a:rPr lang="en-US" sz="2000" dirty="0"/>
              <a:t>mental relaxation that comes after a day or two away from an intellectually intensive activity allows people to examine their earlier work from a fresh perspective. </a:t>
            </a:r>
          </a:p>
          <a:p>
            <a:pPr marL="285750" indent="-285750">
              <a:buFont typeface="Arial" panose="020B0604020202020204" pitchFamily="34" charset="0"/>
              <a:buChar char="•"/>
            </a:pPr>
            <a:r>
              <a:rPr lang="en-US" sz="2000" dirty="0"/>
              <a:t>One analyst who held workshops every day learned that the participants had difficulty finding errors in the documents they reviewed because the information was too fresh in their minds. </a:t>
            </a:r>
            <a:endParaRPr lang="en-US" sz="2000" dirty="0" smtClean="0"/>
          </a:p>
          <a:p>
            <a:pPr marL="285750" indent="-285750">
              <a:buFont typeface="Arial" panose="020B0604020202020204" pitchFamily="34" charset="0"/>
              <a:buChar char="•"/>
            </a:pPr>
            <a:r>
              <a:rPr lang="en-US" sz="2000" dirty="0" smtClean="0"/>
              <a:t>They </a:t>
            </a:r>
            <a:r>
              <a:rPr lang="en-US" sz="2000" dirty="0"/>
              <a:t>mentally recited the workshop discussion that had just taken place and didn’t see the errors.</a:t>
            </a:r>
          </a:p>
        </p:txBody>
      </p:sp>
      <p:sp>
        <p:nvSpPr>
          <p:cNvPr id="4" name="Slide Number Placeholder 3"/>
          <p:cNvSpPr>
            <a:spLocks noGrp="1"/>
          </p:cNvSpPr>
          <p:nvPr>
            <p:ph type="sldNum" sz="quarter" idx="7"/>
          </p:nvPr>
        </p:nvSpPr>
        <p:spPr/>
        <p:txBody>
          <a:bodyPr/>
          <a:lstStyle/>
          <a:p>
            <a:fld id="{A0D70079-9AD5-4DF8-882F-9694E05451A3}"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4053"/>
            <a:ext cx="5225687" cy="635000"/>
          </a:xfrm>
        </p:spPr>
        <p:txBody>
          <a:bodyPr/>
          <a:lstStyle/>
          <a:p>
            <a:r>
              <a:rPr lang="en-US" b="1" dirty="0"/>
              <a:t>The Use-Case Approach</a:t>
            </a:r>
            <a:endParaRPr lang="en-US" dirty="0"/>
          </a:p>
        </p:txBody>
      </p:sp>
      <p:sp>
        <p:nvSpPr>
          <p:cNvPr id="3" name="Content Placeholder 2"/>
          <p:cNvSpPr>
            <a:spLocks noGrp="1"/>
          </p:cNvSpPr>
          <p:nvPr>
            <p:ph type="body" idx="1"/>
          </p:nvPr>
        </p:nvSpPr>
        <p:spPr>
          <a:xfrm>
            <a:off x="838200" y="1548581"/>
            <a:ext cx="10515600" cy="4955458"/>
          </a:xfrm>
        </p:spPr>
        <p:txBody>
          <a:bodyPr>
            <a:normAutofit/>
          </a:bodyPr>
          <a:lstStyle/>
          <a:p>
            <a:r>
              <a:rPr lang="en-US" dirty="0"/>
              <a:t>A </a:t>
            </a:r>
            <a:r>
              <a:rPr lang="en-US" i="1" dirty="0"/>
              <a:t>use case describes a sequence of interactions between a system and an external </a:t>
            </a:r>
            <a:r>
              <a:rPr lang="en-US" dirty="0"/>
              <a:t>actor. An </a:t>
            </a:r>
            <a:r>
              <a:rPr lang="en-US" i="1" dirty="0"/>
              <a:t>actor is a person, another software system, or a hardware device </a:t>
            </a:r>
            <a:r>
              <a:rPr lang="en-US" dirty="0"/>
              <a:t>that interacts with the system to achieve a useful goal </a:t>
            </a:r>
            <a:r>
              <a:rPr lang="en-US" i="1" u="sng" dirty="0">
                <a:solidFill>
                  <a:srgbClr val="7030A0"/>
                </a:solidFill>
              </a:rPr>
              <a:t>(Cockburn 2001).</a:t>
            </a:r>
          </a:p>
          <a:p>
            <a:r>
              <a:rPr lang="en-US" dirty="0"/>
              <a:t>Another name for actor is </a:t>
            </a:r>
            <a:r>
              <a:rPr lang="en-US" i="1" dirty="0"/>
              <a:t>user role, because actors are roles that the members of one or </a:t>
            </a:r>
            <a:r>
              <a:rPr lang="en-US" dirty="0"/>
              <a:t>more user classes can perform with respect to the system </a:t>
            </a:r>
            <a:r>
              <a:rPr lang="en-US" i="1" u="sng" dirty="0">
                <a:solidFill>
                  <a:srgbClr val="7030A0"/>
                </a:solidFill>
              </a:rPr>
              <a:t>(Constantine and Lockwood 1999).</a:t>
            </a:r>
          </a:p>
          <a:p>
            <a:r>
              <a:rPr lang="en-US" dirty="0"/>
              <a:t>Use cases shift the perspective of requirements development to discussing what </a:t>
            </a:r>
            <a:r>
              <a:rPr lang="en-US" i="1" dirty="0"/>
              <a:t>users need to accomplish, in contrast to the traditional elicitation approach </a:t>
            </a:r>
            <a:r>
              <a:rPr lang="en-US" dirty="0"/>
              <a:t>of asking users what they want the </a:t>
            </a:r>
            <a:r>
              <a:rPr lang="en-US" i="1" dirty="0"/>
              <a:t>system to do. The objective of the use-case </a:t>
            </a:r>
            <a:r>
              <a:rPr lang="en-US" dirty="0"/>
              <a:t>approach is to describe all tasks that users will need to perform with the system.</a:t>
            </a:r>
          </a:p>
          <a:p>
            <a:r>
              <a:rPr lang="en-US" dirty="0"/>
              <a:t>The stakeholders ensure that each use case lies within the defined project scope before accepting it into the requirements baseline.</a:t>
            </a:r>
            <a:endParaRPr lang="en-US" i="1" u="sng" dirty="0">
              <a:solidFill>
                <a:srgbClr val="7030A0"/>
              </a:solidFill>
            </a:endParaRPr>
          </a:p>
        </p:txBody>
      </p:sp>
      <p:sp>
        <p:nvSpPr>
          <p:cNvPr id="4" name="Slide Number Placeholder 3"/>
          <p:cNvSpPr>
            <a:spLocks noGrp="1"/>
          </p:cNvSpPr>
          <p:nvPr>
            <p:ph type="sldNum" sz="quarter" idx="7"/>
          </p:nvPr>
        </p:nvSpPr>
        <p:spPr/>
        <p:txBody>
          <a:bodyPr/>
          <a:lstStyle/>
          <a:p>
            <a:fld id="{A0D70079-9AD5-4DF8-882F-9694E05451A3}"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475996"/>
            <a:ext cx="6476546" cy="635000"/>
          </a:xfrm>
        </p:spPr>
        <p:txBody>
          <a:bodyPr/>
          <a:lstStyle/>
          <a:p>
            <a:r>
              <a:rPr lang="en-US" b="1" dirty="0"/>
              <a:t>Use Cases and Functional Requirements</a:t>
            </a:r>
            <a:endParaRPr lang="en-US" dirty="0"/>
          </a:p>
        </p:txBody>
      </p:sp>
      <p:sp>
        <p:nvSpPr>
          <p:cNvPr id="3" name="Content Placeholder 2"/>
          <p:cNvSpPr>
            <a:spLocks noGrp="1"/>
          </p:cNvSpPr>
          <p:nvPr>
            <p:ph type="body" idx="1"/>
          </p:nvPr>
        </p:nvSpPr>
        <p:spPr/>
        <p:txBody>
          <a:bodyPr>
            <a:normAutofit/>
          </a:bodyPr>
          <a:lstStyle/>
          <a:p>
            <a:r>
              <a:rPr lang="en-US" sz="2000" dirty="0"/>
              <a:t>Software developers don’t implement business requirements or use cases. They implement functional requirements, specific bits of system behavior that allow users to execute use cases and achieve their goals. </a:t>
            </a:r>
          </a:p>
          <a:p>
            <a:endParaRPr lang="en-US" sz="2000" dirty="0" smtClean="0"/>
          </a:p>
          <a:p>
            <a:r>
              <a:rPr lang="en-US" sz="2000" dirty="0" smtClean="0"/>
              <a:t>For </a:t>
            </a:r>
            <a:r>
              <a:rPr lang="en-US" sz="2000" dirty="0"/>
              <a:t>instance, the user of an ATM doesn’t care about any back-end processing the ATM must perform, such as communicating with the bank’s computer. This detail is invisible to the user, yet the developer needs to know about it. Of course, the use-case descriptions can include this kind of back-end processing detail, but it typically won’t come up in discussions with end users. Developers who are presented with even fully dressed use cases often have many questions. </a:t>
            </a:r>
          </a:p>
          <a:p>
            <a:endParaRPr lang="en-US" sz="2000" dirty="0" smtClean="0"/>
          </a:p>
          <a:p>
            <a:r>
              <a:rPr lang="en-US" sz="2000" dirty="0" smtClean="0"/>
              <a:t>To </a:t>
            </a:r>
            <a:r>
              <a:rPr lang="en-US" sz="2000" dirty="0"/>
              <a:t>reduce this uncertainty, I recommend that requirements analysts explicitly specify the detailed functional requirements necessary to implement each use case (</a:t>
            </a:r>
            <a:r>
              <a:rPr lang="en-US" sz="2000" dirty="0" err="1"/>
              <a:t>Arlow</a:t>
            </a:r>
            <a:r>
              <a:rPr lang="en-US" sz="2000" dirty="0"/>
              <a:t> 1998).</a:t>
            </a:r>
          </a:p>
        </p:txBody>
      </p:sp>
      <p:sp>
        <p:nvSpPr>
          <p:cNvPr id="4" name="Slide Number Placeholder 3"/>
          <p:cNvSpPr>
            <a:spLocks noGrp="1"/>
          </p:cNvSpPr>
          <p:nvPr>
            <p:ph type="sldNum" sz="quarter" idx="7"/>
          </p:nvPr>
        </p:nvSpPr>
        <p:spPr/>
        <p:txBody>
          <a:bodyPr/>
          <a:lstStyle/>
          <a:p>
            <a:fld id="{A0D70079-9AD5-4DF8-882F-9694E05451A3}"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505024"/>
            <a:ext cx="6171746" cy="635000"/>
          </a:xfrm>
        </p:spPr>
        <p:txBody>
          <a:bodyPr/>
          <a:lstStyle/>
          <a:p>
            <a:r>
              <a:rPr lang="en-US" b="1" dirty="0"/>
              <a:t>Use Cases and Functional Requirements</a:t>
            </a:r>
            <a:endParaRPr lang="en-US" dirty="0"/>
          </a:p>
        </p:txBody>
      </p:sp>
      <p:sp>
        <p:nvSpPr>
          <p:cNvPr id="3" name="Content Placeholder 2"/>
          <p:cNvSpPr>
            <a:spLocks noGrp="1"/>
          </p:cNvSpPr>
          <p:nvPr>
            <p:ph type="body" idx="1"/>
          </p:nvPr>
        </p:nvSpPr>
        <p:spPr>
          <a:xfrm>
            <a:off x="600075" y="2246376"/>
            <a:ext cx="10982325" cy="3843020"/>
          </a:xfrm>
        </p:spPr>
        <p:txBody>
          <a:bodyPr>
            <a:normAutofit/>
          </a:bodyPr>
          <a:lstStyle/>
          <a:p>
            <a:r>
              <a:rPr lang="en-US" sz="2000" dirty="0"/>
              <a:t>Many functional requirements fall right out of the dialog steps between the actor and the system. Some are obvious, such as “The system shall assign a unique sequence number to each request.” There is no point in duplicating those details in an SRS if they are perfectly clear from reading the use case.</a:t>
            </a:r>
          </a:p>
          <a:p>
            <a:endParaRPr lang="en-US" sz="2000" dirty="0" smtClean="0"/>
          </a:p>
          <a:p>
            <a:r>
              <a:rPr lang="en-US" sz="2000" dirty="0" smtClean="0"/>
              <a:t>Other </a:t>
            </a:r>
            <a:r>
              <a:rPr lang="en-US" sz="2000" dirty="0"/>
              <a:t>functional requirements don’t appear in the use-case description. The analyst will derive them from an understanding of the use case and the system’s operating environment. This translation from the user’s view of the requirements to the developer’s view is one of the many ways the requirements analyst adds value to the project.</a:t>
            </a:r>
          </a:p>
        </p:txBody>
      </p:sp>
      <p:sp>
        <p:nvSpPr>
          <p:cNvPr id="4" name="Slide Number Placeholder 3"/>
          <p:cNvSpPr>
            <a:spLocks noGrp="1"/>
          </p:cNvSpPr>
          <p:nvPr>
            <p:ph type="sldNum" sz="quarter" idx="7"/>
          </p:nvPr>
        </p:nvSpPr>
        <p:spPr/>
        <p:txBody>
          <a:bodyPr/>
          <a:lstStyle/>
          <a:p>
            <a:fld id="{A0D70079-9AD5-4DF8-882F-9694E05451A3}"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398" y="505025"/>
            <a:ext cx="6923859" cy="635000"/>
          </a:xfrm>
        </p:spPr>
        <p:txBody>
          <a:bodyPr/>
          <a:lstStyle/>
          <a:p>
            <a:r>
              <a:rPr lang="en-US" b="1" dirty="0"/>
              <a:t>Use Cases and Functional Requirements</a:t>
            </a:r>
            <a:endParaRPr lang="en-US" dirty="0"/>
          </a:p>
        </p:txBody>
      </p:sp>
      <p:sp>
        <p:nvSpPr>
          <p:cNvPr id="3" name="Content Placeholder 2"/>
          <p:cNvSpPr>
            <a:spLocks noGrp="1"/>
          </p:cNvSpPr>
          <p:nvPr>
            <p:ph type="body" idx="1"/>
          </p:nvPr>
        </p:nvSpPr>
        <p:spPr>
          <a:xfrm>
            <a:off x="606425" y="1857829"/>
            <a:ext cx="10982325" cy="4231567"/>
          </a:xfrm>
        </p:spPr>
        <p:txBody>
          <a:bodyPr>
            <a:noAutofit/>
          </a:bodyPr>
          <a:lstStyle/>
          <a:p>
            <a:r>
              <a:rPr lang="en-US" sz="2000" dirty="0"/>
              <a:t>The Chemical Tracking System employed the use cases primarily as a mechanism to reveal the necessary functional requirements. The analysts wrote only casual descriptions of the less complex use cases. </a:t>
            </a:r>
            <a:endParaRPr lang="en-US" sz="2000" dirty="0" smtClean="0"/>
          </a:p>
          <a:p>
            <a:endParaRPr lang="en-US" sz="2000" dirty="0"/>
          </a:p>
          <a:p>
            <a:r>
              <a:rPr lang="en-US" sz="2000" dirty="0" smtClean="0"/>
              <a:t>They </a:t>
            </a:r>
            <a:r>
              <a:rPr lang="en-US" sz="2000" dirty="0"/>
              <a:t>then derived all the functional requirements that, when implemented, would allow the actor to perform the use case, including alternative courses and exception handlers. </a:t>
            </a:r>
            <a:endParaRPr lang="en-US" sz="2000" dirty="0" smtClean="0"/>
          </a:p>
          <a:p>
            <a:endParaRPr lang="en-US" sz="2000" dirty="0"/>
          </a:p>
          <a:p>
            <a:r>
              <a:rPr lang="en-US" sz="2000" dirty="0" smtClean="0"/>
              <a:t>The </a:t>
            </a:r>
            <a:r>
              <a:rPr lang="en-US" sz="2000" dirty="0"/>
              <a:t>analysts documented these functional requirements in the SRS, which was organized by product feature.</a:t>
            </a:r>
          </a:p>
          <a:p>
            <a:endParaRPr lang="en-US" sz="2000" dirty="0" smtClean="0"/>
          </a:p>
          <a:p>
            <a:r>
              <a:rPr lang="en-US" sz="2000" dirty="0" smtClean="0"/>
              <a:t>You </a:t>
            </a:r>
            <a:r>
              <a:rPr lang="en-US" sz="2000" dirty="0"/>
              <a:t>can document the functional requirements associated with a use case in several ways. The approach you choose depends on whether you expect your team to perform the design, construction, and testing from the use-case documents, from the SRS, or from a combination of both. </a:t>
            </a:r>
            <a:endParaRPr lang="en-US" sz="2000" dirty="0" smtClean="0"/>
          </a:p>
          <a:p>
            <a:endParaRPr lang="en-US" sz="2000" dirty="0"/>
          </a:p>
          <a:p>
            <a:r>
              <a:rPr lang="en-US" sz="2000" dirty="0" smtClean="0"/>
              <a:t>None </a:t>
            </a:r>
            <a:r>
              <a:rPr lang="en-US" sz="2000" dirty="0"/>
              <a:t>of these methods is perfect, so select the approach that best fits with how you want to document and manage your project’s software requirements.</a:t>
            </a:r>
          </a:p>
        </p:txBody>
      </p:sp>
      <p:sp>
        <p:nvSpPr>
          <p:cNvPr id="4" name="Slide Number Placeholder 3"/>
          <p:cNvSpPr>
            <a:spLocks noGrp="1"/>
          </p:cNvSpPr>
          <p:nvPr>
            <p:ph type="sldNum" sz="quarter" idx="7"/>
          </p:nvPr>
        </p:nvSpPr>
        <p:spPr/>
        <p:txBody>
          <a:bodyPr/>
          <a:lstStyle/>
          <a:p>
            <a:fld id="{A0D70079-9AD5-4DF8-882F-9694E05451A3}"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708224"/>
            <a:ext cx="6302375" cy="635000"/>
          </a:xfrm>
        </p:spPr>
        <p:txBody>
          <a:bodyPr/>
          <a:lstStyle/>
          <a:p>
            <a:r>
              <a:rPr lang="en-US" b="1" dirty="0"/>
              <a:t>Use Cases Only</a:t>
            </a:r>
            <a:endParaRPr lang="en-US" dirty="0"/>
          </a:p>
        </p:txBody>
      </p:sp>
      <p:sp>
        <p:nvSpPr>
          <p:cNvPr id="3" name="Content Placeholder 2"/>
          <p:cNvSpPr>
            <a:spLocks noGrp="1"/>
          </p:cNvSpPr>
          <p:nvPr>
            <p:ph type="body" idx="1"/>
          </p:nvPr>
        </p:nvSpPr>
        <p:spPr/>
        <p:txBody>
          <a:bodyPr>
            <a:normAutofit/>
          </a:bodyPr>
          <a:lstStyle/>
          <a:p>
            <a:r>
              <a:rPr lang="en-US" sz="2000" dirty="0"/>
              <a:t>One possibility is to include the functional requirements right in each use-case description. You’ll still need a separate supplementary specification to contain the nonfunctional requirements and any functional requirements that are not associated with specific use cases. </a:t>
            </a:r>
            <a:endParaRPr lang="en-US" sz="2000" dirty="0" smtClean="0"/>
          </a:p>
          <a:p>
            <a:endParaRPr lang="en-US" sz="2000" dirty="0"/>
          </a:p>
          <a:p>
            <a:r>
              <a:rPr lang="en-US" sz="2000" dirty="0" smtClean="0"/>
              <a:t>Several </a:t>
            </a:r>
            <a:r>
              <a:rPr lang="en-US" sz="2000" dirty="0"/>
              <a:t>use cases might need the same functional requirement. If five use cases require that the user’s identity be authenticated, you don’t want to write five different blocks of code for that purpose. </a:t>
            </a:r>
            <a:endParaRPr lang="en-US" sz="2000" dirty="0" smtClean="0"/>
          </a:p>
          <a:p>
            <a:endParaRPr lang="en-US" sz="2000" dirty="0"/>
          </a:p>
          <a:p>
            <a:r>
              <a:rPr lang="en-US" sz="2000" dirty="0" smtClean="0"/>
              <a:t>Rather </a:t>
            </a:r>
            <a:r>
              <a:rPr lang="en-US" sz="2000" dirty="0"/>
              <a:t>than duplicate them, cross-reference functional requirements that appear in multiple use cases. In some instances, the use-case </a:t>
            </a:r>
            <a:r>
              <a:rPr lang="en-US" sz="2000" i="1" dirty="0"/>
              <a:t>includes relationship discussed </a:t>
            </a:r>
            <a:r>
              <a:rPr lang="en-US" sz="2000" dirty="0"/>
              <a:t>earlier in this chapter solves this problem.</a:t>
            </a:r>
          </a:p>
        </p:txBody>
      </p:sp>
      <p:sp>
        <p:nvSpPr>
          <p:cNvPr id="4" name="Slide Number Placeholder 3"/>
          <p:cNvSpPr>
            <a:spLocks noGrp="1"/>
          </p:cNvSpPr>
          <p:nvPr>
            <p:ph type="sldNum" sz="quarter" idx="7"/>
          </p:nvPr>
        </p:nvSpPr>
        <p:spPr/>
        <p:txBody>
          <a:bodyPr/>
          <a:lstStyle/>
          <a:p>
            <a:fld id="{A0D70079-9AD5-4DF8-882F-9694E05451A3}"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737253"/>
            <a:ext cx="6157232" cy="635000"/>
          </a:xfrm>
        </p:spPr>
        <p:txBody>
          <a:bodyPr/>
          <a:lstStyle/>
          <a:p>
            <a:r>
              <a:rPr lang="en-US" b="1" dirty="0"/>
              <a:t>Use Cases and SRS</a:t>
            </a:r>
            <a:endParaRPr lang="en-US" dirty="0"/>
          </a:p>
        </p:txBody>
      </p:sp>
      <p:sp>
        <p:nvSpPr>
          <p:cNvPr id="3" name="Content Placeholder 2"/>
          <p:cNvSpPr>
            <a:spLocks noGrp="1"/>
          </p:cNvSpPr>
          <p:nvPr>
            <p:ph type="body" idx="1"/>
          </p:nvPr>
        </p:nvSpPr>
        <p:spPr/>
        <p:txBody>
          <a:bodyPr>
            <a:normAutofit/>
          </a:bodyPr>
          <a:lstStyle/>
          <a:p>
            <a:r>
              <a:rPr lang="en-US" dirty="0"/>
              <a:t>Another option is to write fairly simple use-case descriptions and document the functional requirements derived from each use case in an SRS. </a:t>
            </a:r>
            <a:endParaRPr lang="en-US" dirty="0" smtClean="0"/>
          </a:p>
          <a:p>
            <a:endParaRPr lang="en-US" dirty="0"/>
          </a:p>
          <a:p>
            <a:r>
              <a:rPr lang="en-US" dirty="0" smtClean="0"/>
              <a:t>In </a:t>
            </a:r>
            <a:r>
              <a:rPr lang="en-US" dirty="0"/>
              <a:t>this approach, you’ll need to establish traceability between the use cases and their associated functional requirements. </a:t>
            </a:r>
            <a:endParaRPr lang="en-US" dirty="0" smtClean="0"/>
          </a:p>
          <a:p>
            <a:endParaRPr lang="en-US" dirty="0"/>
          </a:p>
          <a:p>
            <a:r>
              <a:rPr lang="en-US" dirty="0" smtClean="0"/>
              <a:t>The </a:t>
            </a:r>
            <a:r>
              <a:rPr lang="en-US" dirty="0"/>
              <a:t>best way to manage the traceability is to store all use cases and functional requirements in a requirements management tool.</a:t>
            </a:r>
          </a:p>
        </p:txBody>
      </p:sp>
      <p:sp>
        <p:nvSpPr>
          <p:cNvPr id="4" name="Slide Number Placeholder 3"/>
          <p:cNvSpPr>
            <a:spLocks noGrp="1"/>
          </p:cNvSpPr>
          <p:nvPr>
            <p:ph type="sldNum" sz="quarter" idx="7"/>
          </p:nvPr>
        </p:nvSpPr>
        <p:spPr/>
        <p:txBody>
          <a:bodyPr/>
          <a:lstStyle/>
          <a:p>
            <a:fld id="{A0D70079-9AD5-4DF8-882F-9694E05451A3}"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737253"/>
            <a:ext cx="3020059" cy="635000"/>
          </a:xfrm>
        </p:spPr>
        <p:txBody>
          <a:bodyPr/>
          <a:lstStyle/>
          <a:p>
            <a:r>
              <a:rPr lang="en-US" b="1" dirty="0"/>
              <a:t>SRS Only</a:t>
            </a:r>
            <a:endParaRPr lang="en-US" dirty="0"/>
          </a:p>
        </p:txBody>
      </p:sp>
      <p:sp>
        <p:nvSpPr>
          <p:cNvPr id="3" name="Content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a:t>A third approach is to organize the SRS by use case or by feature and include both the use cases and the functional </a:t>
            </a:r>
            <a:r>
              <a:rPr lang="en-US" sz="2000" dirty="0"/>
              <a:t>requirements in the SRS. This is the approach that the Chemical Tracking System team used.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scheme doesn’t use separate use-case documents. You’ll need to identify duplicated functional requirements or state every functional requirement only once and refer to that initial statement whenever the requirement reappears in another use case.</a:t>
            </a:r>
          </a:p>
        </p:txBody>
      </p:sp>
      <p:sp>
        <p:nvSpPr>
          <p:cNvPr id="4" name="Slide Number Placeholder 3"/>
          <p:cNvSpPr>
            <a:spLocks noGrp="1"/>
          </p:cNvSpPr>
          <p:nvPr>
            <p:ph type="sldNum" sz="quarter" idx="7"/>
          </p:nvPr>
        </p:nvSpPr>
        <p:spPr/>
        <p:txBody>
          <a:bodyPr/>
          <a:lstStyle/>
          <a:p>
            <a:fld id="{A0D70079-9AD5-4DF8-882F-9694E05451A3}"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722739"/>
            <a:ext cx="6070146" cy="635000"/>
          </a:xfrm>
        </p:spPr>
        <p:txBody>
          <a:bodyPr/>
          <a:lstStyle/>
          <a:p>
            <a:r>
              <a:rPr lang="en-US" b="1" dirty="0"/>
              <a:t>Benefits of Use Cases</a:t>
            </a:r>
            <a:endParaRPr lang="en-US" dirty="0"/>
          </a:p>
        </p:txBody>
      </p:sp>
      <p:sp>
        <p:nvSpPr>
          <p:cNvPr id="3" name="Content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a:t>The power of the use-case approach comes from its task-centric and user-centric perspective. The users will have clearer expectations of what the new system will let them do than if you take a function-centric approach</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cases help analysts and developers understand both the user’s business and the application domain</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use case approach leads to functional requirements that will allow the user to perform certain known tasks. This helps prevent “orphan functionality,” those functions that seem like a good idea during elicitation but which no one uses because they don’t relate directly to user tasks.</a:t>
            </a:r>
          </a:p>
        </p:txBody>
      </p:sp>
      <p:sp>
        <p:nvSpPr>
          <p:cNvPr id="4" name="Slide Number Placeholder 3"/>
          <p:cNvSpPr>
            <a:spLocks noGrp="1"/>
          </p:cNvSpPr>
          <p:nvPr>
            <p:ph type="sldNum" sz="quarter" idx="7"/>
          </p:nvPr>
        </p:nvSpPr>
        <p:spPr/>
        <p:txBody>
          <a:bodyPr/>
          <a:lstStyle/>
          <a:p>
            <a:fld id="{A0D70079-9AD5-4DF8-882F-9694E05451A3}"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708225"/>
            <a:ext cx="6171746" cy="635000"/>
          </a:xfrm>
        </p:spPr>
        <p:txBody>
          <a:bodyPr/>
          <a:lstStyle/>
          <a:p>
            <a:r>
              <a:rPr lang="en-US" b="1" dirty="0"/>
              <a:t>Benefits of Use Cases</a:t>
            </a:r>
            <a:endParaRPr lang="en-US" dirty="0"/>
          </a:p>
        </p:txBody>
      </p:sp>
      <p:sp>
        <p:nvSpPr>
          <p:cNvPr id="3" name="Content Placeholder 2"/>
          <p:cNvSpPr>
            <a:spLocks noGrp="1"/>
          </p:cNvSpPr>
          <p:nvPr>
            <p:ph type="body" idx="1"/>
          </p:nvPr>
        </p:nvSpPr>
        <p:spPr/>
        <p:txBody>
          <a:bodyPr>
            <a:normAutofit/>
          </a:bodyPr>
          <a:lstStyle/>
          <a:p>
            <a:pPr marL="342900" indent="-342900">
              <a:buFont typeface="Arial" panose="020B0604020202020204" pitchFamily="34" charset="0"/>
              <a:buChar char="•"/>
            </a:pPr>
            <a:r>
              <a:rPr lang="en-US" sz="2000" dirty="0"/>
              <a:t>The use-case approach helps with requirements prioritization. The highest priority functional requirements are those that originated in the top priority use cases. A use case could have high priority for several reasons:</a:t>
            </a:r>
          </a:p>
          <a:p>
            <a:pPr marL="800100" lvl="1" indent="-342900">
              <a:buFont typeface="Arial" panose="020B0604020202020204" pitchFamily="34" charset="0"/>
              <a:buChar char="•"/>
            </a:pPr>
            <a:r>
              <a:rPr lang="en-US" sz="2000" dirty="0"/>
              <a:t>It describes one of the core business processes that the system enables.</a:t>
            </a:r>
          </a:p>
          <a:p>
            <a:pPr marL="800100" lvl="1" indent="-342900">
              <a:buFont typeface="Arial" panose="020B0604020202020204" pitchFamily="34" charset="0"/>
              <a:buChar char="•"/>
            </a:pPr>
            <a:r>
              <a:rPr lang="en-US" sz="2000" dirty="0"/>
              <a:t>Many users will use it frequently.</a:t>
            </a:r>
          </a:p>
          <a:p>
            <a:pPr marL="800100" lvl="1" indent="-342900">
              <a:buFont typeface="Arial" panose="020B0604020202020204" pitchFamily="34" charset="0"/>
              <a:buChar char="•"/>
            </a:pPr>
            <a:r>
              <a:rPr lang="en-US" sz="2000" dirty="0"/>
              <a:t>A favored user class requested it.</a:t>
            </a:r>
          </a:p>
          <a:p>
            <a:pPr marL="800100" lvl="1" indent="-342900">
              <a:buFont typeface="Arial" panose="020B0604020202020204" pitchFamily="34" charset="0"/>
              <a:buChar char="•"/>
            </a:pPr>
            <a:r>
              <a:rPr lang="en-US" sz="2000" dirty="0"/>
              <a:t>It provides a capability that’s required for regulatory compliance.</a:t>
            </a:r>
          </a:p>
          <a:p>
            <a:pPr marL="800100" lvl="1" indent="-342900">
              <a:buFont typeface="Arial" panose="020B0604020202020204" pitchFamily="34" charset="0"/>
              <a:buChar char="•"/>
            </a:pPr>
            <a:r>
              <a:rPr lang="en-US" sz="2000" dirty="0"/>
              <a:t>Other system functions depend on its presence.</a:t>
            </a:r>
          </a:p>
        </p:txBody>
      </p:sp>
      <p:sp>
        <p:nvSpPr>
          <p:cNvPr id="4" name="Slide Number Placeholder 3"/>
          <p:cNvSpPr>
            <a:spLocks noGrp="1"/>
          </p:cNvSpPr>
          <p:nvPr>
            <p:ph type="sldNum" sz="quarter" idx="7"/>
          </p:nvPr>
        </p:nvSpPr>
        <p:spPr/>
        <p:txBody>
          <a:bodyPr/>
          <a:lstStyle/>
          <a:p>
            <a:fld id="{A0D70079-9AD5-4DF8-882F-9694E05451A3}"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809825"/>
            <a:ext cx="5141232" cy="635000"/>
          </a:xfrm>
        </p:spPr>
        <p:txBody>
          <a:bodyPr/>
          <a:lstStyle/>
          <a:p>
            <a:r>
              <a:rPr lang="en-US" b="1" dirty="0"/>
              <a:t>Benefits of Use Cases</a:t>
            </a:r>
            <a:endParaRPr lang="en-US" dirty="0"/>
          </a:p>
        </p:txBody>
      </p:sp>
      <p:sp>
        <p:nvSpPr>
          <p:cNvPr id="3" name="Content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a:t>There are technical benefits, too. The use-case perspective reveals some of the important domain objects and their responsibilities to each other. </a:t>
            </a:r>
          </a:p>
          <a:p>
            <a:pPr marL="285750" indent="-285750">
              <a:buFont typeface="Arial" panose="020B0604020202020204" pitchFamily="34" charset="0"/>
              <a:buChar char="•"/>
            </a:pPr>
            <a:r>
              <a:rPr lang="en-US" dirty="0"/>
              <a:t>Developers using object-oriented design methods can turn use cases into object models such as class and sequence diagrams. (Remember, though, use cases are by no means restricted to object-oriented development projects.) </a:t>
            </a:r>
          </a:p>
          <a:p>
            <a:pPr marL="285750" indent="-285750">
              <a:buFont typeface="Arial" panose="020B0604020202020204" pitchFamily="34" charset="0"/>
              <a:buChar char="•"/>
            </a:pPr>
            <a:r>
              <a:rPr lang="en-US" dirty="0"/>
              <a:t>As the business processes change over time, the tasks that are embodied in specific use cases will change. If you’ve traced functional requirements, designs, code, and tests back to their parent use cases—the voice of the customer—it will be easier to cascade those business-process changes throughout the entire system.</a:t>
            </a:r>
          </a:p>
        </p:txBody>
      </p:sp>
      <p:sp>
        <p:nvSpPr>
          <p:cNvPr id="4" name="Slide Number Placeholder 3"/>
          <p:cNvSpPr>
            <a:spLocks noGrp="1"/>
          </p:cNvSpPr>
          <p:nvPr>
            <p:ph type="sldNum" sz="quarter" idx="7"/>
          </p:nvPr>
        </p:nvSpPr>
        <p:spPr/>
        <p:txBody>
          <a:bodyPr/>
          <a:lstStyle/>
          <a:p>
            <a:fld id="{A0D70079-9AD5-4DF8-882F-9694E05451A3}"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25" y="621139"/>
            <a:ext cx="5736318" cy="635000"/>
          </a:xfrm>
        </p:spPr>
        <p:txBody>
          <a:bodyPr/>
          <a:lstStyle/>
          <a:p>
            <a:r>
              <a:rPr lang="en-US" b="1" dirty="0"/>
              <a:t>Use-Case Traps to Avoid</a:t>
            </a:r>
            <a:endParaRPr lang="en-US" dirty="0"/>
          </a:p>
        </p:txBody>
      </p:sp>
      <p:sp>
        <p:nvSpPr>
          <p:cNvPr id="3" name="Content Placeholder 2"/>
          <p:cNvSpPr>
            <a:spLocks noGrp="1"/>
          </p:cNvSpPr>
          <p:nvPr>
            <p:ph type="body" idx="1"/>
          </p:nvPr>
        </p:nvSpPr>
        <p:spPr>
          <a:xfrm>
            <a:off x="606425" y="1854490"/>
            <a:ext cx="10982325" cy="3183949"/>
          </a:xfrm>
        </p:spPr>
        <p:txBody>
          <a:bodyPr/>
          <a:lstStyle/>
          <a:p>
            <a:pPr marL="742950" lvl="1" indent="-285750">
              <a:lnSpc>
                <a:spcPct val="150000"/>
              </a:lnSpc>
              <a:buFont typeface="Arial" panose="020B0604020202020204" pitchFamily="34" charset="0"/>
              <a:buChar char="•"/>
            </a:pPr>
            <a:r>
              <a:rPr lang="en-US" sz="2000" b="1" dirty="0"/>
              <a:t>Too many use cases</a:t>
            </a:r>
          </a:p>
          <a:p>
            <a:pPr marL="742950" lvl="1" indent="-285750">
              <a:lnSpc>
                <a:spcPct val="150000"/>
              </a:lnSpc>
              <a:buFont typeface="Arial" panose="020B0604020202020204" pitchFamily="34" charset="0"/>
              <a:buChar char="•"/>
            </a:pPr>
            <a:r>
              <a:rPr lang="en-US" sz="2000" b="1" dirty="0"/>
              <a:t>Highly complex use cases</a:t>
            </a:r>
          </a:p>
          <a:p>
            <a:pPr marL="742950" lvl="1" indent="-285750">
              <a:lnSpc>
                <a:spcPct val="150000"/>
              </a:lnSpc>
              <a:buFont typeface="Arial" panose="020B0604020202020204" pitchFamily="34" charset="0"/>
              <a:buChar char="•"/>
            </a:pPr>
            <a:r>
              <a:rPr lang="en-US" sz="2000" b="1" dirty="0"/>
              <a:t>Including user interface design in the use cases</a:t>
            </a:r>
          </a:p>
          <a:p>
            <a:pPr marL="742950" lvl="1" indent="-285750">
              <a:lnSpc>
                <a:spcPct val="150000"/>
              </a:lnSpc>
              <a:buFont typeface="Arial" panose="020B0604020202020204" pitchFamily="34" charset="0"/>
              <a:buChar char="•"/>
            </a:pPr>
            <a:r>
              <a:rPr lang="en-US" sz="2000" b="1" dirty="0"/>
              <a:t>Including data definitions in the use cases</a:t>
            </a:r>
          </a:p>
          <a:p>
            <a:pPr marL="742950" lvl="1" indent="-285750">
              <a:lnSpc>
                <a:spcPct val="150000"/>
              </a:lnSpc>
              <a:buFont typeface="Arial" panose="020B0604020202020204" pitchFamily="34" charset="0"/>
              <a:buChar char="•"/>
            </a:pPr>
            <a:r>
              <a:rPr lang="en-US" sz="2000" b="1" dirty="0"/>
              <a:t>Use cases that users don’t understand</a:t>
            </a:r>
          </a:p>
          <a:p>
            <a:pPr marL="742950" lvl="1" indent="-285750">
              <a:lnSpc>
                <a:spcPct val="150000"/>
              </a:lnSpc>
              <a:buFont typeface="Arial" panose="020B0604020202020204" pitchFamily="34" charset="0"/>
              <a:buChar char="•"/>
            </a:pPr>
            <a:r>
              <a:rPr lang="en-US" sz="2000" b="1" dirty="0"/>
              <a:t>New business processes</a:t>
            </a:r>
          </a:p>
          <a:p>
            <a:pPr marL="742950" lvl="1" indent="-285750">
              <a:lnSpc>
                <a:spcPct val="150000"/>
              </a:lnSpc>
              <a:buFont typeface="Arial" panose="020B0604020202020204" pitchFamily="34" charset="0"/>
              <a:buChar char="•"/>
            </a:pPr>
            <a:r>
              <a:rPr lang="en-US" sz="2000" b="1" dirty="0"/>
              <a:t>Excessive use of </a:t>
            </a:r>
            <a:r>
              <a:rPr lang="en-US" sz="2000" b="1" i="1" dirty="0"/>
              <a:t>includes and extends relationships</a:t>
            </a:r>
            <a:endParaRPr lang="en-US" sz="2000"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4053"/>
            <a:ext cx="6359013" cy="1231106"/>
          </a:xfrm>
        </p:spPr>
        <p:txBody>
          <a:bodyPr/>
          <a:lstStyle/>
          <a:p>
            <a:r>
              <a:rPr lang="en-US" b="1" dirty="0"/>
              <a:t>The Use-Case </a:t>
            </a:r>
            <a:r>
              <a:rPr lang="en-US" b="1" dirty="0" smtClean="0"/>
              <a:t>Relationships</a:t>
            </a:r>
            <a:endParaRPr lang="en-US" dirty="0"/>
          </a:p>
        </p:txBody>
      </p:sp>
      <p:sp>
        <p:nvSpPr>
          <p:cNvPr id="3" name="Content Placeholder 2"/>
          <p:cNvSpPr>
            <a:spLocks noGrp="1"/>
          </p:cNvSpPr>
          <p:nvPr>
            <p:ph type="body" idx="1"/>
          </p:nvPr>
        </p:nvSpPr>
        <p:spPr>
          <a:xfrm>
            <a:off x="838200" y="1548581"/>
            <a:ext cx="10515600" cy="4955458"/>
          </a:xfrm>
        </p:spPr>
        <p:txBody>
          <a:bodyPr>
            <a:normAutofit/>
          </a:bodyPr>
          <a:lstStyle/>
          <a:p>
            <a:r>
              <a:rPr lang="en-US" sz="2000" dirty="0"/>
              <a:t>There can be </a:t>
            </a:r>
            <a:r>
              <a:rPr lang="en-US" sz="2000" dirty="0" smtClean="0"/>
              <a:t>4 relationship </a:t>
            </a:r>
            <a:r>
              <a:rPr lang="en-US" sz="2000" dirty="0"/>
              <a:t>types in a use case diagram.</a:t>
            </a:r>
          </a:p>
          <a:p>
            <a:pPr marL="457200" indent="-457200">
              <a:buFont typeface="Arial" panose="020B0604020202020204" pitchFamily="34" charset="0"/>
              <a:buChar char="•"/>
            </a:pPr>
            <a:r>
              <a:rPr lang="en-US" sz="2000" b="1" dirty="0"/>
              <a:t>Association between actor and use </a:t>
            </a:r>
            <a:r>
              <a:rPr lang="en-US" sz="2000" b="1" dirty="0" smtClean="0"/>
              <a:t>case</a:t>
            </a:r>
          </a:p>
          <a:p>
            <a:pPr lvl="1"/>
            <a:r>
              <a:rPr lang="en-US" dirty="0"/>
              <a:t>This one is straightforward and present in every </a:t>
            </a:r>
            <a:r>
              <a:rPr lang="en-US" u="sng" dirty="0"/>
              <a:t>use case diagram.</a:t>
            </a:r>
            <a:r>
              <a:rPr lang="en-US" dirty="0"/>
              <a:t> Few things to note.</a:t>
            </a:r>
          </a:p>
          <a:p>
            <a:pPr marL="742950" lvl="1" indent="-285750">
              <a:buFont typeface="Arial" panose="020B0604020202020204" pitchFamily="34" charset="0"/>
              <a:buChar char="•"/>
            </a:pPr>
            <a:r>
              <a:rPr lang="en-US" dirty="0"/>
              <a:t>An actor must be associated with at least one use case.</a:t>
            </a:r>
          </a:p>
          <a:p>
            <a:pPr marL="742950" lvl="1" indent="-285750">
              <a:buFont typeface="Arial" panose="020B0604020202020204" pitchFamily="34" charset="0"/>
              <a:buChar char="•"/>
            </a:pPr>
            <a:r>
              <a:rPr lang="en-US" dirty="0"/>
              <a:t>An actor can be associated with multiple use cases.</a:t>
            </a:r>
          </a:p>
          <a:p>
            <a:pPr marL="742950" lvl="1" indent="-285750">
              <a:buFont typeface="Arial" panose="020B0604020202020204" pitchFamily="34" charset="0"/>
              <a:buChar char="•"/>
            </a:pPr>
            <a:r>
              <a:rPr lang="en-US" dirty="0"/>
              <a:t>Multiple actors can be associated with a single use case.</a:t>
            </a:r>
          </a:p>
          <a:p>
            <a:pPr marL="914400" lvl="1" indent="-457200">
              <a:buFont typeface="Arial" panose="020B0604020202020204" pitchFamily="34" charset="0"/>
              <a:buChar char="•"/>
            </a:pPr>
            <a:endParaRPr lang="en-US" sz="2000" dirty="0"/>
          </a:p>
          <a:p>
            <a:endParaRPr lang="en-US" i="1" u="sng" dirty="0">
              <a:solidFill>
                <a:srgbClr val="7030A0"/>
              </a:solidFill>
            </a:endParaRPr>
          </a:p>
        </p:txBody>
      </p:sp>
      <p:sp>
        <p:nvSpPr>
          <p:cNvPr id="4" name="Slide Number Placeholder 3"/>
          <p:cNvSpPr>
            <a:spLocks noGrp="1"/>
          </p:cNvSpPr>
          <p:nvPr>
            <p:ph type="sldNum" sz="quarter" idx="7"/>
          </p:nvPr>
        </p:nvSpPr>
        <p:spPr/>
        <p:txBody>
          <a:bodyPr/>
          <a:lstStyle/>
          <a:p>
            <a:fld id="{A0D70079-9AD5-4DF8-882F-9694E05451A3}" type="slidenum">
              <a:rPr lang="en-US" smtClean="0"/>
              <a:pPr/>
              <a:t>3</a:t>
            </a:fld>
            <a:endParaRPr lang="en-US" dirty="0"/>
          </a:p>
        </p:txBody>
      </p:sp>
      <p:sp>
        <p:nvSpPr>
          <p:cNvPr id="5" name="AutoShape 2" descr="use case diagram relationships for actor and use ca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3683870" y="3668047"/>
            <a:ext cx="3762375" cy="2324100"/>
          </a:xfrm>
          <a:prstGeom prst="rect">
            <a:avLst/>
          </a:prstGeom>
        </p:spPr>
      </p:pic>
    </p:spTree>
    <p:extLst>
      <p:ext uri="{BB962C8B-B14F-4D97-AF65-F5344CB8AC3E}">
        <p14:creationId xmlns:p14="http://schemas.microsoft.com/office/powerpoint/2010/main" val="16271793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539" y="664683"/>
            <a:ext cx="4923518" cy="635000"/>
          </a:xfrm>
        </p:spPr>
        <p:txBody>
          <a:bodyPr/>
          <a:lstStyle/>
          <a:p>
            <a:r>
              <a:rPr lang="en-US" b="1" dirty="0"/>
              <a:t>Event-Response Tables</a:t>
            </a:r>
            <a:endParaRPr lang="en-US" dirty="0"/>
          </a:p>
        </p:txBody>
      </p:sp>
      <p:sp>
        <p:nvSpPr>
          <p:cNvPr id="3" name="Content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a:t>Another way to organize and document user requirements is to identify the external events to which the system must respond. An </a:t>
            </a:r>
            <a:r>
              <a:rPr lang="en-US" i="1" dirty="0"/>
              <a:t>event is some change or activity </a:t>
            </a:r>
            <a:r>
              <a:rPr lang="en-US" dirty="0"/>
              <a:t>that takes place in the user’s environment that stimulates a response from the software system (</a:t>
            </a:r>
            <a:r>
              <a:rPr lang="en-US" dirty="0" err="1"/>
              <a:t>McMenamin</a:t>
            </a:r>
            <a:r>
              <a:rPr lang="en-US" dirty="0"/>
              <a:t> and Palmer 1984; Wiley 2000).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a:t>
            </a:r>
            <a:r>
              <a:rPr lang="en-US" i="1" dirty="0"/>
              <a:t>event-response table </a:t>
            </a:r>
            <a:r>
              <a:rPr lang="en-US" dirty="0"/>
              <a:t>(also called an </a:t>
            </a:r>
            <a:r>
              <a:rPr lang="en-US" i="1" dirty="0"/>
              <a:t>event table or an event list) lists all such events and the behavior </a:t>
            </a:r>
            <a:r>
              <a:rPr lang="en-US" dirty="0"/>
              <a:t>the system is expected to exhibit in reaction to each event. </a:t>
            </a:r>
          </a:p>
        </p:txBody>
      </p:sp>
      <p:sp>
        <p:nvSpPr>
          <p:cNvPr id="4" name="Slide Number Placeholder 3"/>
          <p:cNvSpPr>
            <a:spLocks noGrp="1"/>
          </p:cNvSpPr>
          <p:nvPr>
            <p:ph type="sldNum" sz="quarter" idx="7"/>
          </p:nvPr>
        </p:nvSpPr>
        <p:spPr/>
        <p:txBody>
          <a:bodyPr/>
          <a:lstStyle/>
          <a:p>
            <a:fld id="{A0D70079-9AD5-4DF8-882F-9694E05451A3}"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2595716" y="2610465"/>
            <a:ext cx="6695768" cy="3732877"/>
          </a:xfrm>
          <a:prstGeom prst="rect">
            <a:avLst/>
          </a:prstGeom>
          <a:noFill/>
          <a:ln w="9525">
            <a:noFill/>
            <a:miter lim="800000"/>
            <a:headEnd/>
            <a:tailEnd/>
          </a:ln>
        </p:spPr>
      </p:pic>
      <p:sp>
        <p:nvSpPr>
          <p:cNvPr id="2" name="Title 1"/>
          <p:cNvSpPr>
            <a:spLocks noGrp="1"/>
          </p:cNvSpPr>
          <p:nvPr>
            <p:ph type="title"/>
          </p:nvPr>
        </p:nvSpPr>
        <p:spPr>
          <a:xfrm>
            <a:off x="606425" y="693710"/>
            <a:ext cx="5155746" cy="635000"/>
          </a:xfrm>
        </p:spPr>
        <p:txBody>
          <a:bodyPr/>
          <a:lstStyle/>
          <a:p>
            <a:r>
              <a:rPr lang="en-US" b="1" dirty="0"/>
              <a:t>Event-Response Tables</a:t>
            </a:r>
            <a:endParaRPr lang="en-US" dirty="0"/>
          </a:p>
        </p:txBody>
      </p:sp>
      <p:sp>
        <p:nvSpPr>
          <p:cNvPr id="3" name="Content Placeholder 2"/>
          <p:cNvSpPr>
            <a:spLocks noGrp="1"/>
          </p:cNvSpPr>
          <p:nvPr>
            <p:ph type="body" idx="1"/>
          </p:nvPr>
        </p:nvSpPr>
        <p:spPr/>
        <p:txBody>
          <a:bodyPr>
            <a:normAutofit/>
          </a:bodyPr>
          <a:lstStyle/>
          <a:p>
            <a:r>
              <a:rPr lang="en-US" dirty="0"/>
              <a:t>There are several types of system events, as shown in Figure :</a:t>
            </a:r>
          </a:p>
        </p:txBody>
      </p:sp>
      <p:sp>
        <p:nvSpPr>
          <p:cNvPr id="4" name="Slide Number Placeholder 3"/>
          <p:cNvSpPr>
            <a:spLocks noGrp="1"/>
          </p:cNvSpPr>
          <p:nvPr>
            <p:ph type="sldNum" sz="quarter" idx="7"/>
          </p:nvPr>
        </p:nvSpPr>
        <p:spPr/>
        <p:txBody>
          <a:bodyPr/>
          <a:lstStyle/>
          <a:p>
            <a:fld id="{A0D70079-9AD5-4DF8-882F-9694E05451A3}"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519539"/>
            <a:ext cx="5533118" cy="635000"/>
          </a:xfrm>
        </p:spPr>
        <p:txBody>
          <a:bodyPr/>
          <a:lstStyle/>
          <a:p>
            <a:r>
              <a:rPr lang="en-US" b="1" dirty="0"/>
              <a:t>Event-Response Tables</a:t>
            </a:r>
            <a:endParaRPr lang="en-US" dirty="0"/>
          </a:p>
        </p:txBody>
      </p:sp>
      <p:sp>
        <p:nvSpPr>
          <p:cNvPr id="3" name="Content Placeholder 2"/>
          <p:cNvSpPr>
            <a:spLocks noGrp="1"/>
          </p:cNvSpPr>
          <p:nvPr>
            <p:ph type="body" idx="1"/>
          </p:nvPr>
        </p:nvSpPr>
        <p:spPr>
          <a:xfrm>
            <a:off x="606425" y="1741714"/>
            <a:ext cx="10982325" cy="4347682"/>
          </a:xfrm>
        </p:spPr>
        <p:txBody>
          <a:bodyPr>
            <a:normAutofit/>
          </a:bodyPr>
          <a:lstStyle/>
          <a:p>
            <a:pPr marL="285750" indent="-285750">
              <a:buFont typeface="Arial" panose="020B0604020202020204" pitchFamily="34" charset="0"/>
              <a:buChar char="•"/>
            </a:pPr>
            <a:r>
              <a:rPr lang="en-US" sz="2000" dirty="0"/>
              <a:t>Event-response tables are particularly appropriate for real-time control systems. </a:t>
            </a:r>
          </a:p>
          <a:p>
            <a:pPr marL="285750" indent="-285750">
              <a:buFont typeface="Arial" panose="020B0604020202020204" pitchFamily="34" charset="0"/>
              <a:buChar char="•"/>
            </a:pPr>
            <a:r>
              <a:rPr lang="en-US" sz="2000" dirty="0"/>
              <a:t>Note that the expected response depends not only on the event but also on the state the system is in at the time the event takes place. </a:t>
            </a:r>
          </a:p>
          <a:p>
            <a:pPr marL="285750" indent="-285750">
              <a:buFont typeface="Arial" panose="020B0604020202020204" pitchFamily="34" charset="0"/>
              <a:buChar char="•"/>
            </a:pPr>
            <a:r>
              <a:rPr lang="en-US" sz="2000" dirty="0"/>
              <a:t>The event-response table records information at the user-requirements level. If the table defines and labels every possible combination of event, state, and response (including exception conditions), the table can also serve as part of the functional requirements for that portion of the system. </a:t>
            </a:r>
          </a:p>
          <a:p>
            <a:pPr marL="285750" indent="-285750">
              <a:buFont typeface="Arial" panose="020B0604020202020204" pitchFamily="34" charset="0"/>
              <a:buChar char="•"/>
            </a:pPr>
            <a:r>
              <a:rPr lang="en-US" sz="2000" dirty="0"/>
              <a:t>However, the analyst must supply additional functional and nonfunctional requirements in the SRS.</a:t>
            </a:r>
          </a:p>
          <a:p>
            <a:pPr marL="285750" indent="-285750">
              <a:buFont typeface="Arial" panose="020B0604020202020204" pitchFamily="34" charset="0"/>
              <a:buChar char="•"/>
            </a:pPr>
            <a:r>
              <a:rPr lang="en-US" sz="2000" dirty="0"/>
              <a:t>Notice that the events listed in Table 8-1 are written at the </a:t>
            </a:r>
            <a:r>
              <a:rPr lang="en-US" sz="2000" i="1" dirty="0"/>
              <a:t>essential level </a:t>
            </a:r>
            <a:r>
              <a:rPr lang="en-US" sz="2000" dirty="0"/>
              <a:t>(describing the essence of the event), not at the </a:t>
            </a:r>
            <a:r>
              <a:rPr lang="en-US" sz="2000" i="1" dirty="0"/>
              <a:t>implementation level (describing </a:t>
            </a:r>
            <a:r>
              <a:rPr lang="en-US" sz="2000" dirty="0"/>
              <a:t>the specifics of the implementation).</a:t>
            </a:r>
          </a:p>
        </p:txBody>
      </p:sp>
      <p:sp>
        <p:nvSpPr>
          <p:cNvPr id="4" name="Slide Number Placeholder 3"/>
          <p:cNvSpPr>
            <a:spLocks noGrp="1"/>
          </p:cNvSpPr>
          <p:nvPr>
            <p:ph type="sldNum" sz="quarter" idx="7"/>
          </p:nvPr>
        </p:nvSpPr>
        <p:spPr/>
        <p:txBody>
          <a:bodyPr/>
          <a:lstStyle/>
          <a:p>
            <a:fld id="{A0D70079-9AD5-4DF8-882F-9694E05451A3}"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887795" y="1563330"/>
            <a:ext cx="7757498" cy="5102174"/>
          </a:xfrm>
          <a:prstGeom prst="rect">
            <a:avLst/>
          </a:prstGeom>
          <a:noFill/>
          <a:ln w="9525">
            <a:noFill/>
            <a:miter lim="800000"/>
            <a:headEnd/>
            <a:tailEnd/>
          </a:ln>
        </p:spPr>
      </p:pic>
      <p:sp>
        <p:nvSpPr>
          <p:cNvPr id="2" name="Title 1"/>
          <p:cNvSpPr>
            <a:spLocks noGrp="1"/>
          </p:cNvSpPr>
          <p:nvPr>
            <p:ph type="title"/>
          </p:nvPr>
        </p:nvSpPr>
        <p:spPr>
          <a:xfrm>
            <a:off x="725170" y="650167"/>
            <a:ext cx="5588544" cy="635000"/>
          </a:xfrm>
        </p:spPr>
        <p:txBody>
          <a:bodyPr/>
          <a:lstStyle/>
          <a:p>
            <a:r>
              <a:rPr lang="en-US" b="1" dirty="0"/>
              <a:t>Event-Response Tables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596103" y="1355471"/>
            <a:ext cx="8465574" cy="4743450"/>
          </a:xfrm>
          <a:prstGeom prst="rect">
            <a:avLst/>
          </a:prstGeom>
          <a:noFill/>
          <a:ln w="9525">
            <a:noFill/>
            <a:miter lim="800000"/>
            <a:headEnd/>
            <a:tailEnd/>
          </a:ln>
        </p:spPr>
      </p:pic>
      <p:sp>
        <p:nvSpPr>
          <p:cNvPr id="2" name="Title 1"/>
          <p:cNvSpPr>
            <a:spLocks noGrp="1"/>
          </p:cNvSpPr>
          <p:nvPr>
            <p:ph type="title"/>
          </p:nvPr>
        </p:nvSpPr>
        <p:spPr>
          <a:xfrm>
            <a:off x="478427" y="758952"/>
            <a:ext cx="5312773" cy="635000"/>
          </a:xfrm>
        </p:spPr>
        <p:txBody>
          <a:bodyPr/>
          <a:lstStyle/>
          <a:p>
            <a:r>
              <a:rPr lang="en-US" b="1" dirty="0"/>
              <a:t>Event-Response Tables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34</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7475"/>
            <a:ext cx="6771968" cy="1231106"/>
          </a:xfrm>
        </p:spPr>
        <p:txBody>
          <a:bodyPr/>
          <a:lstStyle/>
          <a:p>
            <a:r>
              <a:rPr lang="en-US" b="1" dirty="0"/>
              <a:t>The Use-Case Relationships</a:t>
            </a:r>
            <a:endParaRPr lang="en-US" dirty="0"/>
          </a:p>
        </p:txBody>
      </p:sp>
      <p:sp>
        <p:nvSpPr>
          <p:cNvPr id="3" name="Content Placeholder 2"/>
          <p:cNvSpPr>
            <a:spLocks noGrp="1"/>
          </p:cNvSpPr>
          <p:nvPr>
            <p:ph type="body" idx="1"/>
          </p:nvPr>
        </p:nvSpPr>
        <p:spPr>
          <a:xfrm>
            <a:off x="838200" y="1548581"/>
            <a:ext cx="10515600" cy="4955458"/>
          </a:xfrm>
        </p:spPr>
        <p:txBody>
          <a:bodyPr>
            <a:normAutofit/>
          </a:bodyPr>
          <a:lstStyle/>
          <a:p>
            <a:pPr marL="457200" indent="-457200">
              <a:buFont typeface="Arial" panose="020B0604020202020204" pitchFamily="34" charset="0"/>
              <a:buChar char="•"/>
            </a:pPr>
            <a:r>
              <a:rPr lang="en-US" sz="2000" b="1" dirty="0"/>
              <a:t>Generalization of an </a:t>
            </a:r>
            <a:r>
              <a:rPr lang="en-US" sz="2000" b="1" dirty="0" smtClean="0"/>
              <a:t>actor</a:t>
            </a:r>
          </a:p>
          <a:p>
            <a:pPr lvl="1"/>
            <a:r>
              <a:rPr lang="en-US" dirty="0"/>
              <a:t>Generalization of an actor means that one actor can inherit the role of the other actor. The descendant inherits all the use cases of the ancestor. The descendant has one or more use cases that are specific to that role. Let’s expand the previous use case diagram to show the generalization of an actor.</a:t>
            </a:r>
          </a:p>
          <a:p>
            <a:r>
              <a:rPr lang="en-US" dirty="0"/>
              <a:t/>
            </a:r>
            <a:br>
              <a:rPr lang="en-US" dirty="0"/>
            </a:br>
            <a:endParaRPr lang="en-US" dirty="0"/>
          </a:p>
          <a:p>
            <a:endParaRPr lang="en-US" i="1" u="sng" dirty="0">
              <a:solidFill>
                <a:srgbClr val="7030A0"/>
              </a:solidFill>
            </a:endParaRPr>
          </a:p>
        </p:txBody>
      </p:sp>
      <p:sp>
        <p:nvSpPr>
          <p:cNvPr id="4" name="Slide Number Placeholder 3"/>
          <p:cNvSpPr>
            <a:spLocks noGrp="1"/>
          </p:cNvSpPr>
          <p:nvPr>
            <p:ph type="sldNum" sz="quarter" idx="7"/>
          </p:nvPr>
        </p:nvSpPr>
        <p:spPr/>
        <p:txBody>
          <a:bodyPr/>
          <a:lstStyle/>
          <a:p>
            <a:fld id="{A0D70079-9AD5-4DF8-882F-9694E05451A3}" type="slidenum">
              <a:rPr lang="en-US" smtClean="0"/>
              <a:pPr/>
              <a:t>4</a:t>
            </a:fld>
            <a:endParaRPr lang="en-US" dirty="0"/>
          </a:p>
        </p:txBody>
      </p:sp>
      <p:pic>
        <p:nvPicPr>
          <p:cNvPr id="5" name="Picture 4"/>
          <p:cNvPicPr>
            <a:picLocks noChangeAspect="1"/>
          </p:cNvPicPr>
          <p:nvPr/>
        </p:nvPicPr>
        <p:blipFill>
          <a:blip r:embed="rId2"/>
          <a:stretch>
            <a:fillRect/>
          </a:stretch>
        </p:blipFill>
        <p:spPr>
          <a:xfrm>
            <a:off x="3866535" y="2779687"/>
            <a:ext cx="3810000" cy="3457575"/>
          </a:xfrm>
          <a:prstGeom prst="rect">
            <a:avLst/>
          </a:prstGeom>
        </p:spPr>
      </p:pic>
    </p:spTree>
    <p:extLst>
      <p:ext uri="{BB962C8B-B14F-4D97-AF65-F5344CB8AC3E}">
        <p14:creationId xmlns:p14="http://schemas.microsoft.com/office/powerpoint/2010/main" val="4189746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4053"/>
            <a:ext cx="5225687" cy="635000"/>
          </a:xfrm>
        </p:spPr>
        <p:txBody>
          <a:bodyPr/>
          <a:lstStyle/>
          <a:p>
            <a:r>
              <a:rPr lang="en-US" b="1" dirty="0"/>
              <a:t>The Use-Case Approach</a:t>
            </a:r>
            <a:endParaRPr lang="en-US" dirty="0"/>
          </a:p>
        </p:txBody>
      </p:sp>
      <p:sp>
        <p:nvSpPr>
          <p:cNvPr id="3" name="Content Placeholder 2"/>
          <p:cNvSpPr>
            <a:spLocks noGrp="1"/>
          </p:cNvSpPr>
          <p:nvPr>
            <p:ph type="body" idx="1"/>
          </p:nvPr>
        </p:nvSpPr>
        <p:spPr>
          <a:xfrm>
            <a:off x="838200" y="1169053"/>
            <a:ext cx="6241026" cy="5703201"/>
          </a:xfrm>
        </p:spPr>
        <p:txBody>
          <a:bodyPr>
            <a:normAutofit/>
          </a:bodyPr>
          <a:lstStyle/>
          <a:p>
            <a:pPr marL="457200" indent="-457200">
              <a:buFont typeface="Arial" panose="020B0604020202020204" pitchFamily="34" charset="0"/>
              <a:buChar char="•"/>
            </a:pPr>
            <a:r>
              <a:rPr lang="en-US" sz="2000" b="1" dirty="0"/>
              <a:t>Extend between two use </a:t>
            </a:r>
            <a:r>
              <a:rPr lang="en-US" sz="2000" b="1" dirty="0" smtClean="0"/>
              <a:t>cases</a:t>
            </a:r>
          </a:p>
          <a:p>
            <a:pPr lvl="1"/>
            <a:r>
              <a:rPr lang="en-US" sz="2000" dirty="0"/>
              <a:t>Many people confuse the extend relationship in use cases. As the name implies it extends the base use case and adds more functionality to the system. Here are a few things to consider when using the &lt;&lt;</a:t>
            </a:r>
            <a:r>
              <a:rPr lang="en-US" sz="2000" b="1" dirty="0"/>
              <a:t>extend</a:t>
            </a:r>
            <a:r>
              <a:rPr lang="en-US" sz="2000" dirty="0"/>
              <a:t>&gt;&gt; relationship.</a:t>
            </a:r>
          </a:p>
          <a:p>
            <a:pPr marL="800100" lvl="1" indent="-342900">
              <a:buFont typeface="Arial" panose="020B0604020202020204" pitchFamily="34" charset="0"/>
              <a:buChar char="•"/>
            </a:pPr>
            <a:r>
              <a:rPr lang="en-US" sz="2000" b="1" dirty="0"/>
              <a:t>The extending use case is dependent on the extended (base) use case</a:t>
            </a:r>
            <a:r>
              <a:rPr lang="en-US" sz="2000" dirty="0"/>
              <a:t>. In the below diagram the “Calculate Bonus” use case doesn’t make much sense without the “Deposit Funds” use case.</a:t>
            </a:r>
          </a:p>
          <a:p>
            <a:pPr marL="800100" lvl="1" indent="-342900">
              <a:buFont typeface="Arial" panose="020B0604020202020204" pitchFamily="34" charset="0"/>
              <a:buChar char="•"/>
            </a:pPr>
            <a:r>
              <a:rPr lang="en-US" sz="2000" b="1" dirty="0"/>
              <a:t>The extending use case is usually optional</a:t>
            </a:r>
            <a:r>
              <a:rPr lang="en-US" sz="2000" dirty="0"/>
              <a:t> and can be triggered conditionally. In the diagram, you can see that the extending use case is triggered only for deposits over 10,000 or when the age is over 55.</a:t>
            </a:r>
          </a:p>
          <a:p>
            <a:pPr marL="800100" lvl="1" indent="-342900">
              <a:buFont typeface="Arial" panose="020B0604020202020204" pitchFamily="34" charset="0"/>
              <a:buChar char="•"/>
            </a:pPr>
            <a:r>
              <a:rPr lang="en-US" sz="2000" b="1" dirty="0"/>
              <a:t>The extended (base) use case must be meaningful on its own</a:t>
            </a:r>
            <a:r>
              <a:rPr lang="en-US" sz="2000" dirty="0"/>
              <a:t>. This means it should be independent and must not rely on the behavior of the extending use case.</a:t>
            </a:r>
          </a:p>
          <a:p>
            <a:pPr marL="457200" indent="-457200">
              <a:buFont typeface="Arial" panose="020B0604020202020204" pitchFamily="34" charset="0"/>
              <a:buChar char="•"/>
            </a:pPr>
            <a:endParaRPr lang="en-US" sz="2000" b="1" dirty="0"/>
          </a:p>
          <a:p>
            <a:endParaRPr lang="en-US" i="1" u="sng" dirty="0">
              <a:solidFill>
                <a:srgbClr val="7030A0"/>
              </a:solidFill>
            </a:endParaRPr>
          </a:p>
        </p:txBody>
      </p:sp>
      <p:sp>
        <p:nvSpPr>
          <p:cNvPr id="4" name="Slide Number Placeholder 3"/>
          <p:cNvSpPr>
            <a:spLocks noGrp="1"/>
          </p:cNvSpPr>
          <p:nvPr>
            <p:ph type="sldNum" sz="quarter" idx="7"/>
          </p:nvPr>
        </p:nvSpPr>
        <p:spPr/>
        <p:txBody>
          <a:bodyPr/>
          <a:lstStyle/>
          <a:p>
            <a:fld id="{A0D70079-9AD5-4DF8-882F-9694E05451A3}"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7000875" y="1700212"/>
            <a:ext cx="5191125" cy="3457575"/>
          </a:xfrm>
          <a:prstGeom prst="rect">
            <a:avLst/>
          </a:prstGeom>
        </p:spPr>
      </p:pic>
    </p:spTree>
    <p:extLst>
      <p:ext uri="{BB962C8B-B14F-4D97-AF65-F5344CB8AC3E}">
        <p14:creationId xmlns:p14="http://schemas.microsoft.com/office/powerpoint/2010/main" val="1463733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4053"/>
            <a:ext cx="5225687" cy="635000"/>
          </a:xfrm>
        </p:spPr>
        <p:txBody>
          <a:bodyPr/>
          <a:lstStyle/>
          <a:p>
            <a:r>
              <a:rPr lang="en-US" b="1" dirty="0"/>
              <a:t>The Use-Case Approach</a:t>
            </a:r>
            <a:endParaRPr lang="en-US" dirty="0"/>
          </a:p>
        </p:txBody>
      </p:sp>
      <p:sp>
        <p:nvSpPr>
          <p:cNvPr id="3" name="Content Placeholder 2"/>
          <p:cNvSpPr>
            <a:spLocks noGrp="1"/>
          </p:cNvSpPr>
          <p:nvPr>
            <p:ph type="body" idx="1"/>
          </p:nvPr>
        </p:nvSpPr>
        <p:spPr>
          <a:xfrm>
            <a:off x="838200" y="1548581"/>
            <a:ext cx="5444613" cy="4955458"/>
          </a:xfrm>
        </p:spPr>
        <p:txBody>
          <a:bodyPr>
            <a:normAutofit/>
          </a:bodyPr>
          <a:lstStyle/>
          <a:p>
            <a:pPr marL="285750" indent="-285750">
              <a:buFont typeface="Arial" panose="020B0604020202020204" pitchFamily="34" charset="0"/>
              <a:buChar char="•"/>
            </a:pPr>
            <a:r>
              <a:rPr lang="en-US" sz="2000" b="1" dirty="0"/>
              <a:t>Include between two use cases</a:t>
            </a:r>
          </a:p>
          <a:p>
            <a:pPr lvl="1"/>
            <a:r>
              <a:rPr lang="en-US" dirty="0"/>
              <a:t>Include relationship show that the behavior of the included use case is part of the including (base) use case. The main reason for this is to reuse common actions across multiple use cases. In some situations, this is done to simplify complex behaviors. Few things to consider when using the &lt;&lt;include&gt;&gt; relationship.</a:t>
            </a:r>
          </a:p>
          <a:p>
            <a:pPr marL="742950" lvl="1" indent="-285750">
              <a:buFont typeface="Arial" panose="020B0604020202020204" pitchFamily="34" charset="0"/>
              <a:buChar char="•"/>
            </a:pPr>
            <a:r>
              <a:rPr lang="en-US" dirty="0"/>
              <a:t>The base use case is incomplete without the included use case.</a:t>
            </a:r>
          </a:p>
          <a:p>
            <a:pPr marL="742950" lvl="1" indent="-285750">
              <a:buFont typeface="Arial" panose="020B0604020202020204" pitchFamily="34" charset="0"/>
              <a:buChar char="•"/>
            </a:pPr>
            <a:r>
              <a:rPr lang="en-US" dirty="0"/>
              <a:t>The included use case is mandatory and not optional.</a:t>
            </a:r>
          </a:p>
          <a:p>
            <a:endParaRPr lang="en-US" i="1" u="sng" dirty="0">
              <a:solidFill>
                <a:srgbClr val="7030A0"/>
              </a:solidFill>
            </a:endParaRPr>
          </a:p>
        </p:txBody>
      </p:sp>
      <p:sp>
        <p:nvSpPr>
          <p:cNvPr id="4" name="Slide Number Placeholder 3"/>
          <p:cNvSpPr>
            <a:spLocks noGrp="1"/>
          </p:cNvSpPr>
          <p:nvPr>
            <p:ph type="sldNum" sz="quarter" idx="7"/>
          </p:nvPr>
        </p:nvSpPr>
        <p:spPr/>
        <p:txBody>
          <a:bodyPr/>
          <a:lstStyle/>
          <a:p>
            <a:fld id="{A0D70079-9AD5-4DF8-882F-9694E05451A3}" type="slidenum">
              <a:rPr lang="en-US" smtClean="0"/>
              <a:pPr/>
              <a:t>6</a:t>
            </a:fld>
            <a:endParaRPr lang="en-US" dirty="0"/>
          </a:p>
        </p:txBody>
      </p:sp>
      <p:pic>
        <p:nvPicPr>
          <p:cNvPr id="5" name="Picture 4"/>
          <p:cNvPicPr>
            <a:picLocks noChangeAspect="1"/>
          </p:cNvPicPr>
          <p:nvPr/>
        </p:nvPicPr>
        <p:blipFill>
          <a:blip r:embed="rId2"/>
          <a:stretch>
            <a:fillRect/>
          </a:stretch>
        </p:blipFill>
        <p:spPr>
          <a:xfrm>
            <a:off x="6391275" y="1295553"/>
            <a:ext cx="5191125" cy="4886325"/>
          </a:xfrm>
          <a:prstGeom prst="rect">
            <a:avLst/>
          </a:prstGeom>
        </p:spPr>
      </p:pic>
    </p:spTree>
    <p:extLst>
      <p:ext uri="{BB962C8B-B14F-4D97-AF65-F5344CB8AC3E}">
        <p14:creationId xmlns:p14="http://schemas.microsoft.com/office/powerpoint/2010/main" val="1280758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130987" y="831375"/>
            <a:ext cx="7402249" cy="6026625"/>
          </a:xfrm>
          <a:prstGeom prst="rect">
            <a:avLst/>
          </a:prstGeom>
          <a:noFill/>
          <a:ln w="9525">
            <a:noFill/>
            <a:miter lim="800000"/>
            <a:headEnd/>
            <a:tailEnd/>
          </a:ln>
        </p:spPr>
      </p:pic>
      <p:sp>
        <p:nvSpPr>
          <p:cNvPr id="3" name="Content Placeholder 2"/>
          <p:cNvSpPr>
            <a:spLocks noGrp="1"/>
          </p:cNvSpPr>
          <p:nvPr>
            <p:ph type="body" idx="1"/>
          </p:nvPr>
        </p:nvSpPr>
        <p:spPr/>
        <p:txBody>
          <a:bodyPr/>
          <a:lstStyle/>
          <a:p>
            <a:r>
              <a:rPr lang="en-US" i="1" dirty="0"/>
              <a:t>Use-case diagrams provide a high-level visual representation of the user </a:t>
            </a:r>
            <a:r>
              <a:rPr lang="en-US" dirty="0"/>
              <a:t>requirements.</a:t>
            </a:r>
          </a:p>
        </p:txBody>
      </p:sp>
      <p:sp>
        <p:nvSpPr>
          <p:cNvPr id="4" name="Slide Number Placeholder 3"/>
          <p:cNvSpPr>
            <a:spLocks noGrp="1"/>
          </p:cNvSpPr>
          <p:nvPr>
            <p:ph type="sldNum" sz="quarter" idx="7"/>
          </p:nvPr>
        </p:nvSpPr>
        <p:spPr/>
        <p:txBody>
          <a:bodyPr/>
          <a:lstStyle/>
          <a:p>
            <a:fld id="{A0D70079-9AD5-4DF8-882F-9694E05451A3}" type="slidenum">
              <a:rPr lang="en-US" smtClean="0"/>
              <a:pPr/>
              <a:t>7</a:t>
            </a:fld>
            <a:endParaRPr lang="en-US" dirty="0"/>
          </a:p>
        </p:txBody>
      </p:sp>
      <p:sp>
        <p:nvSpPr>
          <p:cNvPr id="6" name="Title 1"/>
          <p:cNvSpPr txBox="1">
            <a:spLocks/>
          </p:cNvSpPr>
          <p:nvPr/>
        </p:nvSpPr>
        <p:spPr>
          <a:xfrm>
            <a:off x="606425" y="831375"/>
            <a:ext cx="5225687" cy="635000"/>
          </a:xfrm>
          <a:prstGeom prst="rect">
            <a:avLst/>
          </a:prstGeom>
        </p:spPr>
        <p:txBody>
          <a:bodyPr wrap="square" lIns="0" tIns="0" rIns="0" bIns="0">
            <a:spAutoFit/>
          </a:bodyPr>
          <a:lstStyle>
            <a:lvl1pPr eaLnBrk="1" hangingPunct="1">
              <a:defRPr sz="4000" b="0" i="0">
                <a:solidFill>
                  <a:srgbClr val="455F51"/>
                </a:solidFill>
                <a:latin typeface="Calibri"/>
                <a:ea typeface="+mj-ea"/>
                <a:cs typeface="Calibri"/>
              </a:defRPr>
            </a:lvl1pPr>
          </a:lstStyle>
          <a:p>
            <a:r>
              <a:rPr lang="en-US" b="1" kern="0" dirty="0" smtClean="0"/>
              <a:t>The Use-Case Approach</a:t>
            </a:r>
            <a:endParaRPr 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838200" y="1504335"/>
            <a:ext cx="10515600" cy="4852220"/>
          </a:xfrm>
        </p:spPr>
        <p:txBody>
          <a:bodyPr>
            <a:normAutofit/>
          </a:bodyPr>
          <a:lstStyle/>
          <a:p>
            <a:r>
              <a:rPr lang="en-US" dirty="0"/>
              <a:t>A </a:t>
            </a:r>
            <a:r>
              <a:rPr lang="en-US" i="1" dirty="0"/>
              <a:t>use case</a:t>
            </a:r>
            <a:r>
              <a:rPr lang="en-US" dirty="0"/>
              <a:t> is a discrete, stand-alone activity that an actor can perform to achieve some outcome of value. </a:t>
            </a:r>
          </a:p>
          <a:p>
            <a:r>
              <a:rPr lang="en-US" dirty="0"/>
              <a:t>A single use case might encompass a number of similar tasks having a common goal. A use case is therefore a collection of related usage scenarios, and a scenario is a specific instance of a use case. When exploring user requirements, you can start with abstract use cases and develop concrete usage scenarios, or you can generalize from a specific scenario to the broader use case.</a:t>
            </a:r>
          </a:p>
          <a:p>
            <a:r>
              <a:rPr lang="en-US" dirty="0"/>
              <a:t>The essential elements of a use-case description are the following:</a:t>
            </a:r>
          </a:p>
          <a:p>
            <a:pPr lvl="1"/>
            <a:r>
              <a:rPr lang="en-US" dirty="0"/>
              <a:t>A unique identifier</a:t>
            </a:r>
          </a:p>
          <a:p>
            <a:pPr lvl="1"/>
            <a:r>
              <a:rPr lang="en-US" dirty="0"/>
              <a:t>A name that succinctly states the user task in the form of “verb + object,” such as “Place an Order”</a:t>
            </a:r>
          </a:p>
          <a:p>
            <a:pPr lvl="1"/>
            <a:r>
              <a:rPr lang="en-US" dirty="0"/>
              <a:t>A short textual description written in natural language</a:t>
            </a:r>
          </a:p>
          <a:p>
            <a:pPr lvl="1"/>
            <a:r>
              <a:rPr lang="en-US" dirty="0"/>
              <a:t>A list of preconditions that must be satisfied before the use case can begin</a:t>
            </a:r>
          </a:p>
          <a:p>
            <a:pPr lvl="1"/>
            <a:r>
              <a:rPr lang="en-US" dirty="0"/>
              <a:t>Post conditions that describe the state of the system after the use case is successfully completed</a:t>
            </a:r>
          </a:p>
          <a:p>
            <a:pPr lvl="1"/>
            <a:r>
              <a:rPr lang="en-US" dirty="0"/>
              <a:t>A numbered list of steps that shows the sequence of dialog steps or interactions between the actor and the system that leads from the preconditions to the post conditions</a:t>
            </a:r>
          </a:p>
          <a:p>
            <a:pPr lvl="1"/>
            <a:endParaRPr lang="en-US" dirty="0"/>
          </a:p>
        </p:txBody>
      </p:sp>
      <p:sp>
        <p:nvSpPr>
          <p:cNvPr id="2" name="Title 1"/>
          <p:cNvSpPr>
            <a:spLocks noGrp="1"/>
          </p:cNvSpPr>
          <p:nvPr>
            <p:ph type="title"/>
          </p:nvPr>
        </p:nvSpPr>
        <p:spPr>
          <a:xfrm>
            <a:off x="838200" y="577596"/>
            <a:ext cx="7014029" cy="635000"/>
          </a:xfrm>
        </p:spPr>
        <p:txBody>
          <a:bodyPr/>
          <a:lstStyle/>
          <a:p>
            <a:r>
              <a:rPr lang="en-US" b="1" dirty="0"/>
              <a:t>Use Cases and Usage Scenarios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722739"/>
            <a:ext cx="6099175" cy="635000"/>
          </a:xfrm>
        </p:spPr>
        <p:txBody>
          <a:bodyPr/>
          <a:lstStyle/>
          <a:p>
            <a:r>
              <a:rPr lang="en-US" b="1" dirty="0"/>
              <a:t>Use Cases and Usage Scenarios</a:t>
            </a:r>
            <a:endParaRPr lang="en-US" dirty="0"/>
          </a:p>
        </p:txBody>
      </p:sp>
      <p:sp>
        <p:nvSpPr>
          <p:cNvPr id="3" name="Content Placeholder 2"/>
          <p:cNvSpPr>
            <a:spLocks noGrp="1"/>
          </p:cNvSpPr>
          <p:nvPr>
            <p:ph type="body" idx="1"/>
          </p:nvPr>
        </p:nvSpPr>
        <p:spPr/>
        <p:txBody>
          <a:bodyPr>
            <a:normAutofit/>
          </a:bodyPr>
          <a:lstStyle/>
          <a:p>
            <a:r>
              <a:rPr lang="en-US" dirty="0"/>
              <a:t>One scenario is identified as the </a:t>
            </a:r>
            <a:r>
              <a:rPr lang="en-US" b="1" i="1" dirty="0">
                <a:solidFill>
                  <a:srgbClr val="7030A0"/>
                </a:solidFill>
              </a:rPr>
              <a:t>normal course</a:t>
            </a:r>
            <a:r>
              <a:rPr lang="en-US" i="1" dirty="0"/>
              <a:t> of events for the use case; it </a:t>
            </a:r>
            <a:r>
              <a:rPr lang="en-US" dirty="0"/>
              <a:t>is also called the main course, basic course, normal flow, primary scenario, main success scenario, and happy path. The normal course for the “Request a Chemical” use case is to request a chemical that’s available in the chemical stockroom</a:t>
            </a:r>
            <a:r>
              <a:rPr lang="en-US" dirty="0" smtClean="0"/>
              <a:t>.</a:t>
            </a:r>
          </a:p>
          <a:p>
            <a:endParaRPr lang="en-US" dirty="0"/>
          </a:p>
          <a:p>
            <a:r>
              <a:rPr lang="en-US" dirty="0"/>
              <a:t>Other valid scenarios within the use case are described as </a:t>
            </a:r>
            <a:r>
              <a:rPr lang="en-US" b="1" i="1" dirty="0">
                <a:solidFill>
                  <a:srgbClr val="7030A0"/>
                </a:solidFill>
              </a:rPr>
              <a:t>alternative courses or secondary scenarios</a:t>
            </a:r>
            <a:r>
              <a:rPr lang="en-US" i="1" dirty="0"/>
              <a:t> (Schneider and Winters 1998). Alternative </a:t>
            </a:r>
            <a:r>
              <a:rPr lang="en-US" dirty="0"/>
              <a:t>courses also result in successful task completion and satisfy the use case’s post conditions. However, they represent variations in the specifics of the task or in the dialog sequence used to accomplish the task. The normal course can branch off into an alternative course at some decision point in the dialog sequence and rejoin the normal course later. </a:t>
            </a:r>
          </a:p>
        </p:txBody>
      </p:sp>
      <p:sp>
        <p:nvSpPr>
          <p:cNvPr id="4" name="Slide Number Placeholder 3"/>
          <p:cNvSpPr>
            <a:spLocks noGrp="1"/>
          </p:cNvSpPr>
          <p:nvPr>
            <p:ph type="sldNum" sz="quarter" idx="7"/>
          </p:nvPr>
        </p:nvSpPr>
        <p:spPr/>
        <p:txBody>
          <a:bodyPr/>
          <a:lstStyle/>
          <a:p>
            <a:fld id="{A0D70079-9AD5-4DF8-882F-9694E05451A3}" type="slidenum">
              <a:rPr lang="en-US" smtClean="0"/>
              <a:pPr/>
              <a:t>9</a:t>
            </a:fld>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heme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4" id="{688DF1AA-622A-4768-8DB4-C71AF693163C}" vid="{298A710C-D87E-4FB3-8CDE-0627F54C2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Theme4</Template>
  <TotalTime>4232</TotalTime>
  <Words>3242</Words>
  <Application>Microsoft Office PowerPoint</Application>
  <PresentationFormat>Widescreen</PresentationFormat>
  <Paragraphs>215</Paragraphs>
  <Slides>34</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Theme4</vt:lpstr>
      <vt:lpstr>Software Requirement Engineering </vt:lpstr>
      <vt:lpstr>The Use-Case Approach</vt:lpstr>
      <vt:lpstr>The Use-Case Relationships</vt:lpstr>
      <vt:lpstr>The Use-Case Relationships</vt:lpstr>
      <vt:lpstr>The Use-Case Approach</vt:lpstr>
      <vt:lpstr>The Use-Case Approach</vt:lpstr>
      <vt:lpstr>PowerPoint Presentation</vt:lpstr>
      <vt:lpstr>Use Cases and Usage Scenarios</vt:lpstr>
      <vt:lpstr>Use Cases and Usage Scenarios</vt:lpstr>
      <vt:lpstr>PowerPoint Presentation</vt:lpstr>
      <vt:lpstr>Use Cases and Usage Scenarios</vt:lpstr>
      <vt:lpstr>Use Cases and Usage Scenarios</vt:lpstr>
      <vt:lpstr>Identifying Use Cases</vt:lpstr>
      <vt:lpstr>Documenting Use Cases</vt:lpstr>
      <vt:lpstr>Documenting Use Cases</vt:lpstr>
      <vt:lpstr>Documenting Use Cases</vt:lpstr>
      <vt:lpstr>Documenting Use Cases</vt:lpstr>
      <vt:lpstr>Documenting Use Cases</vt:lpstr>
      <vt:lpstr>Documenting Use Cases</vt:lpstr>
      <vt:lpstr>Use Cases and Functional Requirements</vt:lpstr>
      <vt:lpstr>Use Cases and Functional Requirements</vt:lpstr>
      <vt:lpstr>Use Cases and Functional Requirements</vt:lpstr>
      <vt:lpstr>Use Cases Only</vt:lpstr>
      <vt:lpstr>Use Cases and SRS</vt:lpstr>
      <vt:lpstr>SRS Only</vt:lpstr>
      <vt:lpstr>Benefits of Use Cases</vt:lpstr>
      <vt:lpstr>Benefits of Use Cases</vt:lpstr>
      <vt:lpstr>Benefits of Use Cases</vt:lpstr>
      <vt:lpstr>Use-Case Traps to Avoid</vt:lpstr>
      <vt:lpstr>Event-Response Tables</vt:lpstr>
      <vt:lpstr>Event-Response Tables</vt:lpstr>
      <vt:lpstr>Event-Response Tables</vt:lpstr>
      <vt:lpstr>Event-Response Tables</vt:lpstr>
      <vt:lpstr>Event-Response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Software Requirements:  What, Why, and Who</dc:title>
  <dc:creator>Tazeen Muzammil</dc:creator>
  <cp:lastModifiedBy>BUKC</cp:lastModifiedBy>
  <cp:revision>246</cp:revision>
  <dcterms:created xsi:type="dcterms:W3CDTF">2013-06-28T05:52:16Z</dcterms:created>
  <dcterms:modified xsi:type="dcterms:W3CDTF">2023-12-14T06:21:44Z</dcterms:modified>
</cp:coreProperties>
</file>