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86" r:id="rId2"/>
    <p:sldId id="281" r:id="rId3"/>
    <p:sldId id="282" r:id="rId4"/>
    <p:sldId id="283" r:id="rId5"/>
    <p:sldId id="284" r:id="rId6"/>
    <p:sldId id="28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zeen Muzammil" initials="T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88889" autoAdjust="0"/>
  </p:normalViewPr>
  <p:slideViewPr>
    <p:cSldViewPr snapToGrid="0">
      <p:cViewPr varScale="1">
        <p:scale>
          <a:sx n="65" d="100"/>
          <a:sy n="65" d="100"/>
        </p:scale>
        <p:origin x="8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AC7C-2505-436A-B72E-9C8C31ACC950}" type="datetimeFigureOut">
              <a:rPr lang="en-US" smtClean="0"/>
              <a:pPr/>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77F90-7035-41E4-90C1-DC8FAF769D36}" type="slidenum">
              <a:rPr lang="en-US" smtClean="0"/>
              <a:pPr/>
              <a:t>‹#›</a:t>
            </a:fld>
            <a:endParaRPr lang="en-US" dirty="0"/>
          </a:p>
        </p:txBody>
      </p:sp>
    </p:spTree>
    <p:extLst>
      <p:ext uri="{BB962C8B-B14F-4D97-AF65-F5344CB8AC3E}">
        <p14:creationId xmlns:p14="http://schemas.microsoft.com/office/powerpoint/2010/main" val="3012849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dirty="0"/>
              <a:t>An action by a human user that stimulates a dialog with the software, as when the user initiates a use case (sometimes called a </a:t>
            </a:r>
            <a:r>
              <a:rPr lang="en-US" i="1" dirty="0"/>
              <a:t>business event). The event-response sequences correspond to the dialog steps </a:t>
            </a:r>
            <a:r>
              <a:rPr lang="en-US" dirty="0"/>
              <a:t>in a use case. Unlike use cases, the event-response table does not describe the user’s goal in using the system or state why this event response sequence provides value to the user.</a:t>
            </a:r>
          </a:p>
          <a:p>
            <a:pPr lvl="1"/>
            <a:r>
              <a:rPr lang="en-US" dirty="0"/>
              <a:t>A control signal, data reading, or interrupt received from an external hardware device, such as when a switch closes, a voltage changes, or the user moves the mouse.</a:t>
            </a:r>
          </a:p>
          <a:p>
            <a:pPr lvl="1"/>
            <a:r>
              <a:rPr lang="en-US" dirty="0"/>
              <a:t>A time-triggered event, as when the computer’s clock reaches a specified time (say, to launch an automatic data export operation at midnight) or when a preset duration has passed since a previous event (as in a system that logs the temperature read by a sensor every 10 seconds).</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3</a:t>
            </a:fld>
            <a:endParaRPr lang="en-US" dirty="0"/>
          </a:p>
        </p:txBody>
      </p:sp>
    </p:spTree>
    <p:extLst>
      <p:ext uri="{BB962C8B-B14F-4D97-AF65-F5344CB8AC3E}">
        <p14:creationId xmlns:p14="http://schemas.microsoft.com/office/powerpoint/2010/main" val="2548308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instance, events 4 and 5.1 in Table 8-1 result in slightly different behaviors depending on whether the wipers were on at the time the user set the wiper control to the intermittent setting.</a:t>
            </a:r>
          </a:p>
          <a:p>
            <a:r>
              <a:rPr lang="en-US" dirty="0"/>
              <a:t>A response might simply alter some internal system information (events 4 and 7.1 in the table) or it could result in an externally visible result (most other events).</a:t>
            </a:r>
          </a:p>
          <a:p>
            <a:endParaRPr lang="en-US" dirty="0"/>
          </a:p>
        </p:txBody>
      </p:sp>
      <p:sp>
        <p:nvSpPr>
          <p:cNvPr id="4" name="Slide Number Placeholder 3"/>
          <p:cNvSpPr>
            <a:spLocks noGrp="1"/>
          </p:cNvSpPr>
          <p:nvPr>
            <p:ph type="sldNum" sz="quarter" idx="10"/>
          </p:nvPr>
        </p:nvSpPr>
        <p:spPr/>
        <p:txBody>
          <a:bodyPr/>
          <a:lstStyle/>
          <a:p>
            <a:fld id="{D3377F90-7035-41E4-90C1-DC8FAF769D36}" type="slidenum">
              <a:rPr lang="en-US" smtClean="0"/>
              <a:pPr/>
              <a:t>4</a:t>
            </a:fld>
            <a:endParaRPr lang="en-US" dirty="0"/>
          </a:p>
        </p:txBody>
      </p:sp>
    </p:spTree>
    <p:extLst>
      <p:ext uri="{BB962C8B-B14F-4D97-AF65-F5344CB8AC3E}">
        <p14:creationId xmlns:p14="http://schemas.microsoft.com/office/powerpoint/2010/main" val="419481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smtClean="0"/>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5BD8B-6BE2-4025-85D9-7CB883F6D0B2}" type="datetime1">
              <a:rPr lang="en-US" smtClean="0"/>
              <a:pPr/>
              <a:t>12/14/2023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327197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pPr lvl="0"/>
            <a:r>
              <a:rPr lang="en-US" smtClean="0"/>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A3B3F2E-8D34-429D-A3E5-193702470658}" type="datetime1">
              <a:rPr lang="en-US" smtClean="0"/>
              <a:pPr/>
              <a:t>12/14/2023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268473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9456DDA-9568-4F60-9253-B28013C232C7}" type="datetime1">
              <a:rPr lang="en-US" smtClean="0"/>
              <a:pPr/>
              <a:t>12/14/2023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195340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455F5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8D8ED89-25F2-4165-B08B-F4046A0DC9B6}" type="datetime1">
              <a:rPr lang="en-US" smtClean="0"/>
              <a:pPr/>
              <a:t>12/14/2023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172632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9704DC8-437B-4FC0-AF47-9A37B4D210F2}" type="datetime1">
              <a:rPr lang="en-US" smtClean="0"/>
              <a:pPr/>
              <a:t>12/14/2023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1345153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99288"/>
            <a:ext cx="7213600" cy="52069"/>
          </a:xfrm>
          <a:custGeom>
            <a:avLst/>
            <a:gdLst/>
            <a:ahLst/>
            <a:cxnLst/>
            <a:rect l="l" t="t" r="r" b="b"/>
            <a:pathLst>
              <a:path w="7213600" h="52070">
                <a:moveTo>
                  <a:pt x="0" y="51815"/>
                </a:moveTo>
                <a:lnTo>
                  <a:pt x="7213092" y="51815"/>
                </a:lnTo>
                <a:lnTo>
                  <a:pt x="7213092" y="0"/>
                </a:lnTo>
                <a:lnTo>
                  <a:pt x="0" y="0"/>
                </a:lnTo>
                <a:lnTo>
                  <a:pt x="0" y="51815"/>
                </a:lnTo>
                <a:close/>
              </a:path>
            </a:pathLst>
          </a:custGeom>
          <a:solidFill>
            <a:srgbClr val="62A437">
              <a:alpha val="50195"/>
            </a:srgbClr>
          </a:solidFill>
        </p:spPr>
        <p:txBody>
          <a:bodyPr wrap="square" lIns="0" tIns="0" rIns="0" bIns="0" rtlCol="0"/>
          <a:lstStyle/>
          <a:p>
            <a:endParaRPr/>
          </a:p>
        </p:txBody>
      </p:sp>
      <p:sp>
        <p:nvSpPr>
          <p:cNvPr id="17" name="bg object 17"/>
          <p:cNvSpPr/>
          <p:nvPr/>
        </p:nvSpPr>
        <p:spPr>
          <a:xfrm>
            <a:off x="0" y="0"/>
            <a:ext cx="12192000" cy="311150"/>
          </a:xfrm>
          <a:custGeom>
            <a:avLst/>
            <a:gdLst/>
            <a:ahLst/>
            <a:cxnLst/>
            <a:rect l="l" t="t" r="r" b="b"/>
            <a:pathLst>
              <a:path w="12192000" h="311150">
                <a:moveTo>
                  <a:pt x="12192000" y="0"/>
                </a:moveTo>
                <a:lnTo>
                  <a:pt x="0" y="0"/>
                </a:lnTo>
                <a:lnTo>
                  <a:pt x="0" y="310896"/>
                </a:lnTo>
                <a:lnTo>
                  <a:pt x="12192000" y="310896"/>
                </a:lnTo>
                <a:lnTo>
                  <a:pt x="12192000" y="0"/>
                </a:lnTo>
                <a:close/>
              </a:path>
            </a:pathLst>
          </a:custGeom>
          <a:solidFill>
            <a:srgbClr val="455F51"/>
          </a:solidFill>
        </p:spPr>
        <p:txBody>
          <a:bodyPr wrap="square" lIns="0" tIns="0" rIns="0" bIns="0" rtlCol="0"/>
          <a:lstStyle/>
          <a:p>
            <a:endParaRPr/>
          </a:p>
        </p:txBody>
      </p:sp>
      <p:sp>
        <p:nvSpPr>
          <p:cNvPr id="18" name="bg object 18"/>
          <p:cNvSpPr/>
          <p:nvPr/>
        </p:nvSpPr>
        <p:spPr>
          <a:xfrm>
            <a:off x="0" y="307847"/>
            <a:ext cx="12192000" cy="143510"/>
          </a:xfrm>
          <a:custGeom>
            <a:avLst/>
            <a:gdLst/>
            <a:ahLst/>
            <a:cxnLst/>
            <a:rect l="l" t="t" r="r" b="b"/>
            <a:pathLst>
              <a:path w="12192000" h="143509">
                <a:moveTo>
                  <a:pt x="12192000" y="0"/>
                </a:moveTo>
                <a:lnTo>
                  <a:pt x="0" y="0"/>
                </a:lnTo>
                <a:lnTo>
                  <a:pt x="0" y="91440"/>
                </a:lnTo>
                <a:lnTo>
                  <a:pt x="7213092" y="91440"/>
                </a:lnTo>
                <a:lnTo>
                  <a:pt x="7213092" y="143256"/>
                </a:lnTo>
                <a:lnTo>
                  <a:pt x="12192000" y="143256"/>
                </a:lnTo>
                <a:lnTo>
                  <a:pt x="12192000" y="91440"/>
                </a:lnTo>
                <a:lnTo>
                  <a:pt x="12192000" y="51816"/>
                </a:lnTo>
                <a:lnTo>
                  <a:pt x="12192000" y="0"/>
                </a:lnTo>
                <a:close/>
              </a:path>
            </a:pathLst>
          </a:custGeom>
          <a:solidFill>
            <a:srgbClr val="62A437"/>
          </a:solidFill>
        </p:spPr>
        <p:txBody>
          <a:bodyPr wrap="square" lIns="0" tIns="0" rIns="0" bIns="0" rtlCol="0"/>
          <a:lstStyle/>
          <a:p>
            <a:endParaRPr/>
          </a:p>
        </p:txBody>
      </p:sp>
      <p:sp>
        <p:nvSpPr>
          <p:cNvPr id="19" name="bg object 19"/>
          <p:cNvSpPr/>
          <p:nvPr/>
        </p:nvSpPr>
        <p:spPr>
          <a:xfrm>
            <a:off x="7213092" y="440435"/>
            <a:ext cx="4979035" cy="180340"/>
          </a:xfrm>
          <a:custGeom>
            <a:avLst/>
            <a:gdLst/>
            <a:ahLst/>
            <a:cxnLst/>
            <a:rect l="l" t="t" r="r" b="b"/>
            <a:pathLst>
              <a:path w="4979034" h="180340">
                <a:moveTo>
                  <a:pt x="4978908" y="0"/>
                </a:moveTo>
                <a:lnTo>
                  <a:pt x="0" y="0"/>
                </a:lnTo>
                <a:lnTo>
                  <a:pt x="0" y="179832"/>
                </a:lnTo>
                <a:lnTo>
                  <a:pt x="4978908" y="179832"/>
                </a:lnTo>
                <a:lnTo>
                  <a:pt x="4978908" y="0"/>
                </a:lnTo>
                <a:close/>
              </a:path>
            </a:pathLst>
          </a:custGeom>
          <a:solidFill>
            <a:srgbClr val="62A437">
              <a:alpha val="50195"/>
            </a:srgbClr>
          </a:solidFill>
        </p:spPr>
        <p:txBody>
          <a:bodyPr wrap="square" lIns="0" tIns="0" rIns="0" bIns="0" rtlCol="0"/>
          <a:lstStyle/>
          <a:p>
            <a:endParaRPr/>
          </a:p>
        </p:txBody>
      </p:sp>
      <p:sp>
        <p:nvSpPr>
          <p:cNvPr id="20" name="bg object 20"/>
          <p:cNvSpPr/>
          <p:nvPr/>
        </p:nvSpPr>
        <p:spPr>
          <a:xfrm>
            <a:off x="7210044" y="496823"/>
            <a:ext cx="4754880" cy="128270"/>
          </a:xfrm>
          <a:custGeom>
            <a:avLst/>
            <a:gdLst/>
            <a:ahLst/>
            <a:cxnLst/>
            <a:rect l="l" t="t" r="r" b="b"/>
            <a:pathLst>
              <a:path w="4754880" h="128270">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4880" h="128270">
                <a:moveTo>
                  <a:pt x="4754880" y="94107"/>
                </a:moveTo>
                <a:lnTo>
                  <a:pt x="4752086" y="91440"/>
                </a:lnTo>
                <a:lnTo>
                  <a:pt x="2623947" y="91440"/>
                </a:lnTo>
                <a:lnTo>
                  <a:pt x="2621280" y="94107"/>
                </a:lnTo>
                <a:lnTo>
                  <a:pt x="2621280" y="97536"/>
                </a:lnTo>
                <a:lnTo>
                  <a:pt x="2621280" y="125349"/>
                </a:lnTo>
                <a:lnTo>
                  <a:pt x="2623947" y="128016"/>
                </a:lnTo>
                <a:lnTo>
                  <a:pt x="4752086" y="128016"/>
                </a:lnTo>
                <a:lnTo>
                  <a:pt x="4754880" y="125349"/>
                </a:lnTo>
                <a:lnTo>
                  <a:pt x="4754880" y="94107"/>
                </a:lnTo>
                <a:close/>
              </a:path>
            </a:pathLst>
          </a:custGeom>
          <a:solidFill>
            <a:srgbClr val="FFFFFF"/>
          </a:solidFill>
        </p:spPr>
        <p:txBody>
          <a:bodyPr wrap="square" lIns="0" tIns="0" rIns="0" bIns="0" rtlCol="0"/>
          <a:lstStyle/>
          <a:p>
            <a:endParaRPr/>
          </a:p>
        </p:txBody>
      </p:sp>
      <p:sp>
        <p:nvSpPr>
          <p:cNvPr id="21" name="bg object 21"/>
          <p:cNvSpPr/>
          <p:nvPr/>
        </p:nvSpPr>
        <p:spPr>
          <a:xfrm>
            <a:off x="12059412" y="0"/>
            <a:ext cx="131445" cy="622300"/>
          </a:xfrm>
          <a:custGeom>
            <a:avLst/>
            <a:gdLst/>
            <a:ahLst/>
            <a:cxnLst/>
            <a:rect l="l" t="t" r="r" b="b"/>
            <a:pathLst>
              <a:path w="131445" h="622300">
                <a:moveTo>
                  <a:pt x="36563" y="0"/>
                </a:moveTo>
                <a:lnTo>
                  <a:pt x="0" y="0"/>
                </a:lnTo>
                <a:lnTo>
                  <a:pt x="0" y="621792"/>
                </a:lnTo>
                <a:lnTo>
                  <a:pt x="36563" y="621792"/>
                </a:lnTo>
                <a:lnTo>
                  <a:pt x="36563" y="0"/>
                </a:lnTo>
                <a:close/>
              </a:path>
              <a:path w="131445" h="622300">
                <a:moveTo>
                  <a:pt x="131064" y="0"/>
                </a:moveTo>
                <a:lnTo>
                  <a:pt x="53340" y="0"/>
                </a:lnTo>
                <a:lnTo>
                  <a:pt x="53340" y="621792"/>
                </a:lnTo>
                <a:lnTo>
                  <a:pt x="131064" y="621792"/>
                </a:lnTo>
                <a:lnTo>
                  <a:pt x="131064" y="0"/>
                </a:lnTo>
                <a:close/>
              </a:path>
            </a:pathLst>
          </a:custGeom>
          <a:solidFill>
            <a:srgbClr val="FFFFFF">
              <a:alpha val="65097"/>
            </a:srgbClr>
          </a:solidFill>
        </p:spPr>
        <p:txBody>
          <a:bodyPr wrap="square" lIns="0" tIns="0" rIns="0" bIns="0" rtlCol="0"/>
          <a:lstStyle/>
          <a:p>
            <a:endParaRPr/>
          </a:p>
        </p:txBody>
      </p:sp>
      <p:sp>
        <p:nvSpPr>
          <p:cNvPr id="22" name="bg object 22"/>
          <p:cNvSpPr/>
          <p:nvPr/>
        </p:nvSpPr>
        <p:spPr>
          <a:xfrm>
            <a:off x="12033504" y="0"/>
            <a:ext cx="12700" cy="622300"/>
          </a:xfrm>
          <a:custGeom>
            <a:avLst/>
            <a:gdLst/>
            <a:ahLst/>
            <a:cxnLst/>
            <a:rect l="l" t="t" r="r" b="b"/>
            <a:pathLst>
              <a:path w="12700" h="622300">
                <a:moveTo>
                  <a:pt x="12192" y="0"/>
                </a:moveTo>
                <a:lnTo>
                  <a:pt x="0" y="0"/>
                </a:lnTo>
                <a:lnTo>
                  <a:pt x="0" y="621791"/>
                </a:lnTo>
                <a:lnTo>
                  <a:pt x="12192" y="621791"/>
                </a:lnTo>
                <a:lnTo>
                  <a:pt x="12192" y="0"/>
                </a:lnTo>
                <a:close/>
              </a:path>
            </a:pathLst>
          </a:custGeom>
          <a:solidFill>
            <a:srgbClr val="FFFFFF">
              <a:alpha val="59999"/>
            </a:srgbClr>
          </a:solidFill>
        </p:spPr>
        <p:txBody>
          <a:bodyPr wrap="square" lIns="0" tIns="0" rIns="0" bIns="0" rtlCol="0"/>
          <a:lstStyle/>
          <a:p>
            <a:endParaRPr/>
          </a:p>
        </p:txBody>
      </p:sp>
      <p:sp>
        <p:nvSpPr>
          <p:cNvPr id="23" name="bg object 23"/>
          <p:cNvSpPr/>
          <p:nvPr/>
        </p:nvSpPr>
        <p:spPr>
          <a:xfrm>
            <a:off x="11967971" y="0"/>
            <a:ext cx="36830" cy="622300"/>
          </a:xfrm>
          <a:custGeom>
            <a:avLst/>
            <a:gdLst/>
            <a:ahLst/>
            <a:cxnLst/>
            <a:rect l="l" t="t" r="r" b="b"/>
            <a:pathLst>
              <a:path w="36829" h="622300">
                <a:moveTo>
                  <a:pt x="36575" y="0"/>
                </a:moveTo>
                <a:lnTo>
                  <a:pt x="0" y="0"/>
                </a:lnTo>
                <a:lnTo>
                  <a:pt x="0" y="621791"/>
                </a:lnTo>
                <a:lnTo>
                  <a:pt x="36575" y="621791"/>
                </a:lnTo>
                <a:lnTo>
                  <a:pt x="36575" y="0"/>
                </a:lnTo>
                <a:close/>
              </a:path>
            </a:pathLst>
          </a:custGeom>
          <a:solidFill>
            <a:srgbClr val="FFFFFF">
              <a:alpha val="39999"/>
            </a:srgbClr>
          </a:solidFill>
        </p:spPr>
        <p:txBody>
          <a:bodyPr wrap="square" lIns="0" tIns="0" rIns="0" bIns="0" rtlCol="0"/>
          <a:lstStyle/>
          <a:p>
            <a:endParaRPr/>
          </a:p>
        </p:txBody>
      </p:sp>
      <p:sp>
        <p:nvSpPr>
          <p:cNvPr id="24" name="bg object 24"/>
          <p:cNvSpPr/>
          <p:nvPr/>
        </p:nvSpPr>
        <p:spPr>
          <a:xfrm>
            <a:off x="11887200" y="0"/>
            <a:ext cx="73660" cy="585470"/>
          </a:xfrm>
          <a:custGeom>
            <a:avLst/>
            <a:gdLst/>
            <a:ahLst/>
            <a:cxnLst/>
            <a:rect l="l" t="t" r="r" b="b"/>
            <a:pathLst>
              <a:path w="73659" h="585470">
                <a:moveTo>
                  <a:pt x="73151" y="0"/>
                </a:moveTo>
                <a:lnTo>
                  <a:pt x="0" y="0"/>
                </a:lnTo>
                <a:lnTo>
                  <a:pt x="0" y="585215"/>
                </a:lnTo>
                <a:lnTo>
                  <a:pt x="73151" y="585215"/>
                </a:lnTo>
                <a:lnTo>
                  <a:pt x="73151" y="0"/>
                </a:lnTo>
                <a:close/>
              </a:path>
            </a:pathLst>
          </a:custGeom>
          <a:solidFill>
            <a:srgbClr val="FFFFFF">
              <a:alpha val="19999"/>
            </a:srgbClr>
          </a:solidFill>
        </p:spPr>
        <p:txBody>
          <a:bodyPr wrap="square" lIns="0" tIns="0" rIns="0" bIns="0" rtlCol="0"/>
          <a:lstStyle/>
          <a:p>
            <a:endParaRPr/>
          </a:p>
        </p:txBody>
      </p:sp>
      <p:sp>
        <p:nvSpPr>
          <p:cNvPr id="25" name="bg object 25"/>
          <p:cNvSpPr/>
          <p:nvPr/>
        </p:nvSpPr>
        <p:spPr>
          <a:xfrm>
            <a:off x="11830811" y="0"/>
            <a:ext cx="12700" cy="585470"/>
          </a:xfrm>
          <a:custGeom>
            <a:avLst/>
            <a:gdLst/>
            <a:ahLst/>
            <a:cxnLst/>
            <a:rect l="l" t="t" r="r" b="b"/>
            <a:pathLst>
              <a:path w="12700" h="585470">
                <a:moveTo>
                  <a:pt x="12192" y="0"/>
                </a:moveTo>
                <a:lnTo>
                  <a:pt x="0" y="0"/>
                </a:lnTo>
                <a:lnTo>
                  <a:pt x="0" y="585215"/>
                </a:lnTo>
                <a:lnTo>
                  <a:pt x="12192" y="585215"/>
                </a:lnTo>
                <a:lnTo>
                  <a:pt x="12192" y="0"/>
                </a:lnTo>
                <a:close/>
              </a:path>
            </a:pathLst>
          </a:custGeom>
          <a:solidFill>
            <a:srgbClr val="FFFFFF">
              <a:alpha val="30195"/>
            </a:srgbClr>
          </a:solidFill>
        </p:spPr>
        <p:txBody>
          <a:bodyPr wrap="square" lIns="0" tIns="0" rIns="0" bIns="0" rtlCol="0"/>
          <a:lstStyle/>
          <a:p>
            <a:endParaRPr/>
          </a:p>
        </p:txBody>
      </p:sp>
      <p:sp>
        <p:nvSpPr>
          <p:cNvPr id="2" name="Holder 2"/>
          <p:cNvSpPr>
            <a:spLocks noGrp="1"/>
          </p:cNvSpPr>
          <p:nvPr>
            <p:ph type="title"/>
          </p:nvPr>
        </p:nvSpPr>
        <p:spPr>
          <a:xfrm>
            <a:off x="4585970" y="3727196"/>
            <a:ext cx="3020059" cy="635000"/>
          </a:xfrm>
          <a:prstGeom prst="rect">
            <a:avLst/>
          </a:prstGeom>
        </p:spPr>
        <p:txBody>
          <a:bodyPr wrap="square" lIns="0" tIns="0" rIns="0" bIns="0">
            <a:spAutoFit/>
          </a:bodyPr>
          <a:lstStyle>
            <a:lvl1pPr>
              <a:defRPr sz="4000" b="0" i="0">
                <a:solidFill>
                  <a:srgbClr val="455F51"/>
                </a:solidFill>
                <a:latin typeface="Calibri"/>
                <a:cs typeface="Calibri"/>
              </a:defRPr>
            </a:lvl1pPr>
          </a:lstStyle>
          <a:p>
            <a:endParaRPr/>
          </a:p>
        </p:txBody>
      </p:sp>
      <p:sp>
        <p:nvSpPr>
          <p:cNvPr id="3" name="Holder 3"/>
          <p:cNvSpPr>
            <a:spLocks noGrp="1"/>
          </p:cNvSpPr>
          <p:nvPr>
            <p:ph type="body" idx="1"/>
          </p:nvPr>
        </p:nvSpPr>
        <p:spPr>
          <a:xfrm>
            <a:off x="606425" y="2246376"/>
            <a:ext cx="10982325" cy="38430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US"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5C0F4AAF-F0D4-42D9-9260-40F8AF6BC393}" type="datetime1">
              <a:rPr lang="en-US" smtClean="0"/>
              <a:pPr/>
              <a:t>12/14/2023</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A0D70079-9AD5-4DF8-882F-9694E05451A3}" type="slidenum">
              <a:rPr lang="en-US" smtClean="0"/>
              <a:pPr/>
              <a:t>‹#›</a:t>
            </a:fld>
            <a:endParaRPr lang="en-US" dirty="0"/>
          </a:p>
        </p:txBody>
      </p:sp>
    </p:spTree>
    <p:extLst>
      <p:ext uri="{BB962C8B-B14F-4D97-AF65-F5344CB8AC3E}">
        <p14:creationId xmlns:p14="http://schemas.microsoft.com/office/powerpoint/2010/main" val="3394166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3676015"/>
          </a:xfrm>
          <a:custGeom>
            <a:avLst/>
            <a:gdLst/>
            <a:ahLst/>
            <a:cxnLst/>
            <a:rect l="l" t="t" r="r" b="b"/>
            <a:pathLst>
              <a:path w="12192000" h="3676015">
                <a:moveTo>
                  <a:pt x="0" y="3675888"/>
                </a:moveTo>
                <a:lnTo>
                  <a:pt x="12192000" y="3675888"/>
                </a:lnTo>
                <a:lnTo>
                  <a:pt x="12192000" y="0"/>
                </a:lnTo>
                <a:lnTo>
                  <a:pt x="0" y="0"/>
                </a:lnTo>
                <a:lnTo>
                  <a:pt x="0" y="3675888"/>
                </a:lnTo>
                <a:close/>
              </a:path>
            </a:pathLst>
          </a:custGeom>
          <a:solidFill>
            <a:srgbClr val="455F51"/>
          </a:solidFill>
        </p:spPr>
        <p:txBody>
          <a:bodyPr wrap="square" lIns="0" tIns="0" rIns="0" bIns="0" rtlCol="0"/>
          <a:lstStyle/>
          <a:p>
            <a:endParaRPr/>
          </a:p>
        </p:txBody>
      </p:sp>
      <p:grpSp>
        <p:nvGrpSpPr>
          <p:cNvPr id="3" name="object 3"/>
          <p:cNvGrpSpPr/>
          <p:nvPr/>
        </p:nvGrpSpPr>
        <p:grpSpPr>
          <a:xfrm>
            <a:off x="0" y="3810000"/>
            <a:ext cx="12192000" cy="399415"/>
            <a:chOff x="0" y="3810000"/>
            <a:chExt cx="12192000" cy="399415"/>
          </a:xfrm>
        </p:grpSpPr>
        <p:sp>
          <p:nvSpPr>
            <p:cNvPr id="4" name="object 4"/>
            <p:cNvSpPr/>
            <p:nvPr/>
          </p:nvSpPr>
          <p:spPr>
            <a:xfrm>
              <a:off x="7213092" y="3810000"/>
              <a:ext cx="4979035" cy="91440"/>
            </a:xfrm>
            <a:custGeom>
              <a:avLst/>
              <a:gdLst/>
              <a:ahLst/>
              <a:cxnLst/>
              <a:rect l="l" t="t" r="r" b="b"/>
              <a:pathLst>
                <a:path w="4979034" h="91439">
                  <a:moveTo>
                    <a:pt x="4978908" y="0"/>
                  </a:moveTo>
                  <a:lnTo>
                    <a:pt x="0" y="0"/>
                  </a:lnTo>
                  <a:lnTo>
                    <a:pt x="0" y="91439"/>
                  </a:lnTo>
                  <a:lnTo>
                    <a:pt x="4978908" y="91439"/>
                  </a:lnTo>
                  <a:lnTo>
                    <a:pt x="4978908" y="0"/>
                  </a:lnTo>
                  <a:close/>
                </a:path>
              </a:pathLst>
            </a:custGeom>
            <a:solidFill>
              <a:srgbClr val="62A437"/>
            </a:solidFill>
          </p:spPr>
          <p:txBody>
            <a:bodyPr wrap="square" lIns="0" tIns="0" rIns="0" bIns="0" rtlCol="0"/>
            <a:lstStyle/>
            <a:p>
              <a:endParaRPr/>
            </a:p>
          </p:txBody>
        </p:sp>
        <p:sp>
          <p:nvSpPr>
            <p:cNvPr id="5" name="object 5"/>
            <p:cNvSpPr/>
            <p:nvPr/>
          </p:nvSpPr>
          <p:spPr>
            <a:xfrm>
              <a:off x="7213092" y="3896868"/>
              <a:ext cx="4979035" cy="192405"/>
            </a:xfrm>
            <a:custGeom>
              <a:avLst/>
              <a:gdLst/>
              <a:ahLst/>
              <a:cxnLst/>
              <a:rect l="l" t="t" r="r" b="b"/>
              <a:pathLst>
                <a:path w="4979034" h="192404">
                  <a:moveTo>
                    <a:pt x="4978908" y="0"/>
                  </a:moveTo>
                  <a:lnTo>
                    <a:pt x="0" y="0"/>
                  </a:lnTo>
                  <a:lnTo>
                    <a:pt x="0" y="192023"/>
                  </a:lnTo>
                  <a:lnTo>
                    <a:pt x="4978908" y="192023"/>
                  </a:lnTo>
                  <a:lnTo>
                    <a:pt x="4978908" y="0"/>
                  </a:lnTo>
                  <a:close/>
                </a:path>
              </a:pathLst>
            </a:custGeom>
            <a:solidFill>
              <a:srgbClr val="62A437">
                <a:alpha val="50195"/>
              </a:srgbClr>
            </a:solidFill>
          </p:spPr>
          <p:txBody>
            <a:bodyPr wrap="square" lIns="0" tIns="0" rIns="0" bIns="0" rtlCol="0"/>
            <a:lstStyle/>
            <a:p>
              <a:endParaRPr/>
            </a:p>
          </p:txBody>
        </p:sp>
        <p:sp>
          <p:nvSpPr>
            <p:cNvPr id="6" name="object 6"/>
            <p:cNvSpPr/>
            <p:nvPr/>
          </p:nvSpPr>
          <p:spPr>
            <a:xfrm>
              <a:off x="7213092" y="4114800"/>
              <a:ext cx="4979035" cy="9525"/>
            </a:xfrm>
            <a:custGeom>
              <a:avLst/>
              <a:gdLst/>
              <a:ahLst/>
              <a:cxnLst/>
              <a:rect l="l" t="t" r="r" b="b"/>
              <a:pathLst>
                <a:path w="4979034" h="9525">
                  <a:moveTo>
                    <a:pt x="4978908" y="0"/>
                  </a:moveTo>
                  <a:lnTo>
                    <a:pt x="0" y="0"/>
                  </a:lnTo>
                  <a:lnTo>
                    <a:pt x="0" y="9143"/>
                  </a:lnTo>
                  <a:lnTo>
                    <a:pt x="4978908" y="9143"/>
                  </a:lnTo>
                  <a:lnTo>
                    <a:pt x="4978908" y="0"/>
                  </a:lnTo>
                  <a:close/>
                </a:path>
              </a:pathLst>
            </a:custGeom>
            <a:solidFill>
              <a:srgbClr val="62A437">
                <a:alpha val="65097"/>
              </a:srgbClr>
            </a:solidFill>
          </p:spPr>
          <p:txBody>
            <a:bodyPr wrap="square" lIns="0" tIns="0" rIns="0" bIns="0" rtlCol="0"/>
            <a:lstStyle/>
            <a:p>
              <a:endParaRPr/>
            </a:p>
          </p:txBody>
        </p:sp>
        <p:sp>
          <p:nvSpPr>
            <p:cNvPr id="7" name="object 7"/>
            <p:cNvSpPr/>
            <p:nvPr/>
          </p:nvSpPr>
          <p:spPr>
            <a:xfrm>
              <a:off x="7213092" y="4165091"/>
              <a:ext cx="2621280" cy="18415"/>
            </a:xfrm>
            <a:custGeom>
              <a:avLst/>
              <a:gdLst/>
              <a:ahLst/>
              <a:cxnLst/>
              <a:rect l="l" t="t" r="r" b="b"/>
              <a:pathLst>
                <a:path w="2621279" h="18414">
                  <a:moveTo>
                    <a:pt x="2621279" y="0"/>
                  </a:moveTo>
                  <a:lnTo>
                    <a:pt x="0" y="0"/>
                  </a:lnTo>
                  <a:lnTo>
                    <a:pt x="0" y="18287"/>
                  </a:lnTo>
                  <a:lnTo>
                    <a:pt x="2621279" y="18287"/>
                  </a:lnTo>
                  <a:lnTo>
                    <a:pt x="2621279" y="0"/>
                  </a:lnTo>
                  <a:close/>
                </a:path>
              </a:pathLst>
            </a:custGeom>
            <a:solidFill>
              <a:srgbClr val="62A437">
                <a:alpha val="59999"/>
              </a:srgbClr>
            </a:solidFill>
          </p:spPr>
          <p:txBody>
            <a:bodyPr wrap="square" lIns="0" tIns="0" rIns="0" bIns="0" rtlCol="0"/>
            <a:lstStyle/>
            <a:p>
              <a:endParaRPr/>
            </a:p>
          </p:txBody>
        </p:sp>
        <p:sp>
          <p:nvSpPr>
            <p:cNvPr id="8" name="object 8"/>
            <p:cNvSpPr/>
            <p:nvPr/>
          </p:nvSpPr>
          <p:spPr>
            <a:xfrm>
              <a:off x="7213092" y="4200143"/>
              <a:ext cx="2621280" cy="9525"/>
            </a:xfrm>
            <a:custGeom>
              <a:avLst/>
              <a:gdLst/>
              <a:ahLst/>
              <a:cxnLst/>
              <a:rect l="l" t="t" r="r" b="b"/>
              <a:pathLst>
                <a:path w="2621279" h="9525">
                  <a:moveTo>
                    <a:pt x="2621279" y="0"/>
                  </a:moveTo>
                  <a:lnTo>
                    <a:pt x="0" y="0"/>
                  </a:lnTo>
                  <a:lnTo>
                    <a:pt x="0" y="9143"/>
                  </a:lnTo>
                  <a:lnTo>
                    <a:pt x="2621279" y="9143"/>
                  </a:lnTo>
                  <a:lnTo>
                    <a:pt x="2621279" y="0"/>
                  </a:lnTo>
                  <a:close/>
                </a:path>
              </a:pathLst>
            </a:custGeom>
            <a:solidFill>
              <a:srgbClr val="62A437">
                <a:alpha val="65097"/>
              </a:srgbClr>
            </a:solidFill>
          </p:spPr>
          <p:txBody>
            <a:bodyPr wrap="square" lIns="0" tIns="0" rIns="0" bIns="0" rtlCol="0"/>
            <a:lstStyle/>
            <a:p>
              <a:endParaRPr/>
            </a:p>
          </p:txBody>
        </p:sp>
        <p:sp>
          <p:nvSpPr>
            <p:cNvPr id="9" name="object 9"/>
            <p:cNvSpPr/>
            <p:nvPr/>
          </p:nvSpPr>
          <p:spPr>
            <a:xfrm>
              <a:off x="7213092" y="3962399"/>
              <a:ext cx="4756785" cy="135890"/>
            </a:xfrm>
            <a:custGeom>
              <a:avLst/>
              <a:gdLst/>
              <a:ahLst/>
              <a:cxnLst/>
              <a:rect l="l" t="t" r="r" b="b"/>
              <a:pathLst>
                <a:path w="4756784" h="135889">
                  <a:moveTo>
                    <a:pt x="4084320" y="2032"/>
                  </a:moveTo>
                  <a:lnTo>
                    <a:pt x="4082288" y="0"/>
                  </a:lnTo>
                  <a:lnTo>
                    <a:pt x="2032" y="0"/>
                  </a:lnTo>
                  <a:lnTo>
                    <a:pt x="0" y="2032"/>
                  </a:lnTo>
                  <a:lnTo>
                    <a:pt x="0" y="4572"/>
                  </a:lnTo>
                  <a:lnTo>
                    <a:pt x="0" y="25400"/>
                  </a:lnTo>
                  <a:lnTo>
                    <a:pt x="2032" y="27432"/>
                  </a:lnTo>
                  <a:lnTo>
                    <a:pt x="4082288" y="27432"/>
                  </a:lnTo>
                  <a:lnTo>
                    <a:pt x="4084320" y="25400"/>
                  </a:lnTo>
                  <a:lnTo>
                    <a:pt x="4084320" y="2032"/>
                  </a:lnTo>
                  <a:close/>
                </a:path>
                <a:path w="4756784" h="135889">
                  <a:moveTo>
                    <a:pt x="4756404" y="101727"/>
                  </a:moveTo>
                  <a:lnTo>
                    <a:pt x="4753737" y="99060"/>
                  </a:lnTo>
                  <a:lnTo>
                    <a:pt x="2625471" y="99060"/>
                  </a:lnTo>
                  <a:lnTo>
                    <a:pt x="2622804" y="101727"/>
                  </a:lnTo>
                  <a:lnTo>
                    <a:pt x="2622804" y="105156"/>
                  </a:lnTo>
                  <a:lnTo>
                    <a:pt x="2622804" y="132969"/>
                  </a:lnTo>
                  <a:lnTo>
                    <a:pt x="2625471" y="135636"/>
                  </a:lnTo>
                  <a:lnTo>
                    <a:pt x="4753737" y="135636"/>
                  </a:lnTo>
                  <a:lnTo>
                    <a:pt x="4756404" y="132969"/>
                  </a:lnTo>
                  <a:lnTo>
                    <a:pt x="4756404" y="101727"/>
                  </a:lnTo>
                  <a:close/>
                </a:path>
              </a:pathLst>
            </a:custGeom>
            <a:solidFill>
              <a:srgbClr val="FFFFFF"/>
            </a:solidFill>
          </p:spPr>
          <p:txBody>
            <a:bodyPr wrap="square" lIns="0" tIns="0" rIns="0" bIns="0" rtlCol="0"/>
            <a:lstStyle/>
            <a:p>
              <a:endParaRPr/>
            </a:p>
          </p:txBody>
        </p:sp>
        <p:sp>
          <p:nvSpPr>
            <p:cNvPr id="10" name="object 10"/>
            <p:cNvSpPr/>
            <p:nvPr/>
          </p:nvSpPr>
          <p:spPr>
            <a:xfrm>
              <a:off x="0" y="3816095"/>
              <a:ext cx="12192000" cy="78105"/>
            </a:xfrm>
            <a:custGeom>
              <a:avLst/>
              <a:gdLst/>
              <a:ahLst/>
              <a:cxnLst/>
              <a:rect l="l" t="t" r="r" b="b"/>
              <a:pathLst>
                <a:path w="12192000" h="78104">
                  <a:moveTo>
                    <a:pt x="0" y="77723"/>
                  </a:moveTo>
                  <a:lnTo>
                    <a:pt x="12192000" y="77723"/>
                  </a:lnTo>
                  <a:lnTo>
                    <a:pt x="12192000" y="0"/>
                  </a:lnTo>
                  <a:lnTo>
                    <a:pt x="0" y="0"/>
                  </a:lnTo>
                  <a:lnTo>
                    <a:pt x="0" y="77723"/>
                  </a:lnTo>
                  <a:close/>
                </a:path>
              </a:pathLst>
            </a:custGeom>
            <a:solidFill>
              <a:srgbClr val="62A437">
                <a:alpha val="50195"/>
              </a:srgbClr>
            </a:solidFill>
          </p:spPr>
          <p:txBody>
            <a:bodyPr wrap="square" lIns="0" tIns="0" rIns="0" bIns="0" rtlCol="0"/>
            <a:lstStyle/>
            <a:p>
              <a:endParaRPr/>
            </a:p>
          </p:txBody>
        </p:sp>
      </p:grpSp>
      <p:grpSp>
        <p:nvGrpSpPr>
          <p:cNvPr id="11" name="object 11"/>
          <p:cNvGrpSpPr/>
          <p:nvPr/>
        </p:nvGrpSpPr>
        <p:grpSpPr>
          <a:xfrm>
            <a:off x="0" y="0"/>
            <a:ext cx="12192000" cy="3891279"/>
            <a:chOff x="0" y="0"/>
            <a:chExt cx="12192000" cy="3891279"/>
          </a:xfrm>
        </p:grpSpPr>
        <p:sp>
          <p:nvSpPr>
            <p:cNvPr id="12" name="object 12"/>
            <p:cNvSpPr/>
            <p:nvPr/>
          </p:nvSpPr>
          <p:spPr>
            <a:xfrm>
              <a:off x="0" y="3649979"/>
              <a:ext cx="8552815" cy="26034"/>
            </a:xfrm>
            <a:custGeom>
              <a:avLst/>
              <a:gdLst/>
              <a:ahLst/>
              <a:cxnLst/>
              <a:rect l="l" t="t" r="r" b="b"/>
              <a:pathLst>
                <a:path w="8552815" h="26035">
                  <a:moveTo>
                    <a:pt x="0" y="25908"/>
                  </a:moveTo>
                  <a:lnTo>
                    <a:pt x="8552688" y="25908"/>
                  </a:lnTo>
                  <a:lnTo>
                    <a:pt x="8552688" y="0"/>
                  </a:lnTo>
                  <a:lnTo>
                    <a:pt x="0" y="0"/>
                  </a:lnTo>
                  <a:lnTo>
                    <a:pt x="0" y="25908"/>
                  </a:lnTo>
                  <a:close/>
                </a:path>
              </a:pathLst>
            </a:custGeom>
            <a:solidFill>
              <a:srgbClr val="62A437">
                <a:alpha val="50195"/>
              </a:srgbClr>
            </a:solidFill>
          </p:spPr>
          <p:txBody>
            <a:bodyPr wrap="square" lIns="0" tIns="0" rIns="0" bIns="0" rtlCol="0"/>
            <a:lstStyle/>
            <a:p>
              <a:endParaRPr/>
            </a:p>
          </p:txBody>
        </p:sp>
        <p:sp>
          <p:nvSpPr>
            <p:cNvPr id="13" name="object 13"/>
            <p:cNvSpPr/>
            <p:nvPr/>
          </p:nvSpPr>
          <p:spPr>
            <a:xfrm>
              <a:off x="0" y="3642359"/>
              <a:ext cx="12192000" cy="248920"/>
            </a:xfrm>
            <a:custGeom>
              <a:avLst/>
              <a:gdLst/>
              <a:ahLst/>
              <a:cxnLst/>
              <a:rect l="l" t="t" r="r" b="b"/>
              <a:pathLst>
                <a:path w="12192000" h="248920">
                  <a:moveTo>
                    <a:pt x="12192000" y="0"/>
                  </a:moveTo>
                  <a:lnTo>
                    <a:pt x="8552688" y="0"/>
                  </a:lnTo>
                  <a:lnTo>
                    <a:pt x="8552688" y="33528"/>
                  </a:lnTo>
                  <a:lnTo>
                    <a:pt x="0" y="33528"/>
                  </a:lnTo>
                  <a:lnTo>
                    <a:pt x="0" y="173736"/>
                  </a:lnTo>
                  <a:lnTo>
                    <a:pt x="8552688" y="173736"/>
                  </a:lnTo>
                  <a:lnTo>
                    <a:pt x="8552688" y="248412"/>
                  </a:lnTo>
                  <a:lnTo>
                    <a:pt x="12192000" y="248412"/>
                  </a:lnTo>
                  <a:lnTo>
                    <a:pt x="12192000" y="173736"/>
                  </a:lnTo>
                  <a:lnTo>
                    <a:pt x="12192000" y="33528"/>
                  </a:lnTo>
                  <a:lnTo>
                    <a:pt x="12192000" y="0"/>
                  </a:lnTo>
                  <a:close/>
                </a:path>
              </a:pathLst>
            </a:custGeom>
            <a:solidFill>
              <a:srgbClr val="62A437"/>
            </a:solidFill>
          </p:spPr>
          <p:txBody>
            <a:bodyPr wrap="square" lIns="0" tIns="0" rIns="0" bIns="0" rtlCol="0"/>
            <a:lstStyle/>
            <a:p>
              <a:endParaRPr/>
            </a:p>
          </p:txBody>
        </p:sp>
        <p:pic>
          <p:nvPicPr>
            <p:cNvPr id="14" name="object 14"/>
            <p:cNvPicPr/>
            <p:nvPr/>
          </p:nvPicPr>
          <p:blipFill>
            <a:blip r:embed="rId2" cstate="print"/>
            <a:stretch>
              <a:fillRect/>
            </a:stretch>
          </p:blipFill>
          <p:spPr>
            <a:xfrm>
              <a:off x="6850380" y="0"/>
              <a:ext cx="5341620" cy="3703320"/>
            </a:xfrm>
            <a:prstGeom prst="rect">
              <a:avLst/>
            </a:prstGeom>
          </p:spPr>
        </p:pic>
      </p:grpSp>
      <p:sp>
        <p:nvSpPr>
          <p:cNvPr id="15" name="object 15"/>
          <p:cNvSpPr txBox="1">
            <a:spLocks noGrp="1"/>
          </p:cNvSpPr>
          <p:nvPr>
            <p:ph type="title"/>
          </p:nvPr>
        </p:nvSpPr>
        <p:spPr>
          <a:xfrm>
            <a:off x="640715" y="2254864"/>
            <a:ext cx="5455285" cy="1367682"/>
          </a:xfrm>
          <a:prstGeom prst="rect">
            <a:avLst/>
          </a:prstGeom>
        </p:spPr>
        <p:txBody>
          <a:bodyPr vert="horz" wrap="square" lIns="0" tIns="13335" rIns="0" bIns="0" rtlCol="0">
            <a:spAutoFit/>
          </a:bodyPr>
          <a:lstStyle/>
          <a:p>
            <a:pPr marL="12700" marR="5080">
              <a:lnSpc>
                <a:spcPct val="100000"/>
              </a:lnSpc>
              <a:spcBef>
                <a:spcPts val="105"/>
              </a:spcBef>
            </a:pPr>
            <a:r>
              <a:rPr lang="en-US" sz="4400" dirty="0" smtClean="0">
                <a:solidFill>
                  <a:schemeClr val="bg1"/>
                </a:solidFill>
                <a:latin typeface="Calibri"/>
                <a:cs typeface="Calibri"/>
              </a:rPr>
              <a:t>Software Requirement Engineering </a:t>
            </a:r>
            <a:endParaRPr sz="4400" dirty="0">
              <a:solidFill>
                <a:schemeClr val="bg1"/>
              </a:solidFill>
              <a:latin typeface="Calibri"/>
              <a:cs typeface="Calibri"/>
            </a:endParaRPr>
          </a:p>
        </p:txBody>
      </p:sp>
      <p:sp>
        <p:nvSpPr>
          <p:cNvPr id="18" name="object 18"/>
          <p:cNvSpPr txBox="1"/>
          <p:nvPr/>
        </p:nvSpPr>
        <p:spPr>
          <a:xfrm>
            <a:off x="10032237" y="4254753"/>
            <a:ext cx="1492105" cy="412934"/>
          </a:xfrm>
          <a:prstGeom prst="rect">
            <a:avLst/>
          </a:prstGeom>
        </p:spPr>
        <p:txBody>
          <a:bodyPr vert="horz" wrap="square" lIns="0" tIns="12700" rIns="0" bIns="0" rtlCol="0">
            <a:spAutoFit/>
          </a:bodyPr>
          <a:lstStyle/>
          <a:p>
            <a:pPr marL="12700">
              <a:lnSpc>
                <a:spcPct val="100000"/>
              </a:lnSpc>
              <a:spcBef>
                <a:spcPts val="100"/>
              </a:spcBef>
            </a:pPr>
            <a:r>
              <a:rPr sz="2600" b="1" spc="-25" dirty="0">
                <a:latin typeface="Calibri"/>
                <a:cs typeface="Calibri"/>
              </a:rPr>
              <a:t>Week</a:t>
            </a:r>
            <a:r>
              <a:rPr sz="2600" b="1" spc="-50" dirty="0">
                <a:latin typeface="Calibri"/>
                <a:cs typeface="Calibri"/>
              </a:rPr>
              <a:t> </a:t>
            </a:r>
            <a:r>
              <a:rPr sz="2600" b="1">
                <a:latin typeface="Calibri"/>
                <a:cs typeface="Calibri"/>
              </a:rPr>
              <a:t>#</a:t>
            </a:r>
            <a:r>
              <a:rPr sz="2600" b="1" spc="-40">
                <a:latin typeface="Calibri"/>
                <a:cs typeface="Calibri"/>
              </a:rPr>
              <a:t> </a:t>
            </a:r>
            <a:r>
              <a:rPr lang="en-US" sz="2600" b="1" smtClean="0">
                <a:latin typeface="Calibri"/>
                <a:cs typeface="Calibri"/>
              </a:rPr>
              <a:t>12</a:t>
            </a:r>
            <a:endParaRPr sz="2600" dirty="0">
              <a:latin typeface="Calibri"/>
              <a:cs typeface="Calibri"/>
            </a:endParaRPr>
          </a:p>
        </p:txBody>
      </p:sp>
      <p:sp>
        <p:nvSpPr>
          <p:cNvPr id="19" name="Title 3"/>
          <p:cNvSpPr txBox="1">
            <a:spLocks/>
          </p:cNvSpPr>
          <p:nvPr/>
        </p:nvSpPr>
        <p:spPr>
          <a:xfrm>
            <a:off x="865277" y="4034280"/>
            <a:ext cx="7103066" cy="1132097"/>
          </a:xfrm>
          <a:prstGeom prst="rect">
            <a:avLst/>
          </a:prstGeom>
        </p:spPr>
        <p:txBody>
          <a:bodyPr wrap="square" lIns="0" tIns="0" rIns="0" bIns="0">
            <a:normAutofit fontScale="75000" lnSpcReduction="20000"/>
          </a:bodyPr>
          <a:lstStyle>
            <a:lvl1pPr eaLnBrk="1" hangingPunct="1">
              <a:defRPr sz="4000" b="0" i="0">
                <a:solidFill>
                  <a:srgbClr val="455F51"/>
                </a:solidFill>
                <a:latin typeface="Calibri"/>
                <a:ea typeface="+mj-ea"/>
                <a:cs typeface="Calibri"/>
              </a:defRPr>
            </a:lvl1pPr>
          </a:lstStyle>
          <a:p>
            <a:r>
              <a:rPr lang="en-US" b="1" kern="0" dirty="0" smtClean="0"/>
              <a:t>Part II: </a:t>
            </a:r>
            <a:br>
              <a:rPr lang="en-US" b="1" kern="0" dirty="0" smtClean="0"/>
            </a:br>
            <a:r>
              <a:rPr lang="en-US" b="1" kern="0" dirty="0" smtClean="0"/>
              <a:t>Software Requirements</a:t>
            </a:r>
            <a:br>
              <a:rPr lang="en-US" b="1" kern="0" dirty="0" smtClean="0"/>
            </a:br>
            <a:r>
              <a:rPr lang="en-US" b="1" kern="0" dirty="0" smtClean="0"/>
              <a:t>Development</a:t>
            </a:r>
            <a:endParaRPr lang="en-US" kern="0" dirty="0"/>
          </a:p>
        </p:txBody>
      </p:sp>
    </p:spTree>
    <p:extLst>
      <p:ext uri="{BB962C8B-B14F-4D97-AF65-F5344CB8AC3E}">
        <p14:creationId xmlns:p14="http://schemas.microsoft.com/office/powerpoint/2010/main" val="4042986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39" y="664683"/>
            <a:ext cx="4923518" cy="635000"/>
          </a:xfrm>
        </p:spPr>
        <p:txBody>
          <a:bodyPr/>
          <a:lstStyle/>
          <a:p>
            <a:r>
              <a:rPr lang="en-US" b="1" dirty="0"/>
              <a:t>Event-Response Tables</a:t>
            </a:r>
            <a:endParaRPr lang="en-US" dirty="0"/>
          </a:p>
        </p:txBody>
      </p:sp>
      <p:sp>
        <p:nvSpPr>
          <p:cNvPr id="3" name="Content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a:t>Another way to organize and document user requirements is to identify the external events to which the system must respond. An </a:t>
            </a:r>
            <a:r>
              <a:rPr lang="en-US" i="1" dirty="0"/>
              <a:t>event is some change or activity </a:t>
            </a:r>
            <a:r>
              <a:rPr lang="en-US" dirty="0"/>
              <a:t>that takes place in the user’s environment that stimulates a response from the software system (</a:t>
            </a:r>
            <a:r>
              <a:rPr lang="en-US" dirty="0" err="1"/>
              <a:t>McMenamin</a:t>
            </a:r>
            <a:r>
              <a:rPr lang="en-US" dirty="0"/>
              <a:t> and Palmer 1984; Wiley 2000). </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t>
            </a:r>
            <a:r>
              <a:rPr lang="en-US" i="1" dirty="0"/>
              <a:t>event-response table </a:t>
            </a:r>
            <a:r>
              <a:rPr lang="en-US" dirty="0"/>
              <a:t>(also called an </a:t>
            </a:r>
            <a:r>
              <a:rPr lang="en-US" i="1" dirty="0"/>
              <a:t>event table or an event list) lists all such events and the behavior </a:t>
            </a:r>
            <a:r>
              <a:rPr lang="en-US" dirty="0"/>
              <a:t>the system is expected to exhibit in reaction to each event. </a:t>
            </a:r>
          </a:p>
        </p:txBody>
      </p:sp>
      <p:sp>
        <p:nvSpPr>
          <p:cNvPr id="4" name="Slide Number Placeholder 3"/>
          <p:cNvSpPr>
            <a:spLocks noGrp="1"/>
          </p:cNvSpPr>
          <p:nvPr>
            <p:ph type="sldNum" sz="quarter" idx="7"/>
          </p:nvPr>
        </p:nvSpPr>
        <p:spPr/>
        <p:txBody>
          <a:bodyPr/>
          <a:lstStyle/>
          <a:p>
            <a:fld id="{A0D70079-9AD5-4DF8-882F-9694E05451A3}"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2595716" y="2610465"/>
            <a:ext cx="6695768" cy="3732877"/>
          </a:xfrm>
          <a:prstGeom prst="rect">
            <a:avLst/>
          </a:prstGeom>
          <a:noFill/>
          <a:ln w="9525">
            <a:noFill/>
            <a:miter lim="800000"/>
            <a:headEnd/>
            <a:tailEnd/>
          </a:ln>
        </p:spPr>
      </p:pic>
      <p:sp>
        <p:nvSpPr>
          <p:cNvPr id="2" name="Title 1"/>
          <p:cNvSpPr>
            <a:spLocks noGrp="1"/>
          </p:cNvSpPr>
          <p:nvPr>
            <p:ph type="title"/>
          </p:nvPr>
        </p:nvSpPr>
        <p:spPr>
          <a:xfrm>
            <a:off x="606425" y="693710"/>
            <a:ext cx="5155746" cy="635000"/>
          </a:xfrm>
        </p:spPr>
        <p:txBody>
          <a:bodyPr/>
          <a:lstStyle/>
          <a:p>
            <a:r>
              <a:rPr lang="en-US" b="1" dirty="0"/>
              <a:t>Event-Response Tables</a:t>
            </a:r>
            <a:endParaRPr lang="en-US" dirty="0"/>
          </a:p>
        </p:txBody>
      </p:sp>
      <p:sp>
        <p:nvSpPr>
          <p:cNvPr id="3" name="Content Placeholder 2"/>
          <p:cNvSpPr>
            <a:spLocks noGrp="1"/>
          </p:cNvSpPr>
          <p:nvPr>
            <p:ph type="body" idx="1"/>
          </p:nvPr>
        </p:nvSpPr>
        <p:spPr/>
        <p:txBody>
          <a:bodyPr>
            <a:normAutofit/>
          </a:bodyPr>
          <a:lstStyle/>
          <a:p>
            <a:r>
              <a:rPr lang="en-US" dirty="0"/>
              <a:t>There are several types of system events, as shown in Figure :</a:t>
            </a:r>
          </a:p>
        </p:txBody>
      </p:sp>
      <p:sp>
        <p:nvSpPr>
          <p:cNvPr id="4" name="Slide Number Placeholder 3"/>
          <p:cNvSpPr>
            <a:spLocks noGrp="1"/>
          </p:cNvSpPr>
          <p:nvPr>
            <p:ph type="sldNum" sz="quarter" idx="7"/>
          </p:nvPr>
        </p:nvSpPr>
        <p:spPr/>
        <p:txBody>
          <a:bodyPr/>
          <a:lstStyle/>
          <a:p>
            <a:fld id="{A0D70079-9AD5-4DF8-882F-9694E05451A3}"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425" y="519539"/>
            <a:ext cx="5533118" cy="635000"/>
          </a:xfrm>
        </p:spPr>
        <p:txBody>
          <a:bodyPr/>
          <a:lstStyle/>
          <a:p>
            <a:r>
              <a:rPr lang="en-US" b="1" dirty="0"/>
              <a:t>Event-Response Tables</a:t>
            </a:r>
            <a:endParaRPr lang="en-US" dirty="0"/>
          </a:p>
        </p:txBody>
      </p:sp>
      <p:sp>
        <p:nvSpPr>
          <p:cNvPr id="3" name="Content Placeholder 2"/>
          <p:cNvSpPr>
            <a:spLocks noGrp="1"/>
          </p:cNvSpPr>
          <p:nvPr>
            <p:ph type="body" idx="1"/>
          </p:nvPr>
        </p:nvSpPr>
        <p:spPr>
          <a:xfrm>
            <a:off x="606425" y="1741714"/>
            <a:ext cx="10982325" cy="4347682"/>
          </a:xfrm>
        </p:spPr>
        <p:txBody>
          <a:bodyPr>
            <a:normAutofit/>
          </a:bodyPr>
          <a:lstStyle/>
          <a:p>
            <a:pPr marL="285750" indent="-285750">
              <a:buFont typeface="Arial" panose="020B0604020202020204" pitchFamily="34" charset="0"/>
              <a:buChar char="•"/>
            </a:pPr>
            <a:r>
              <a:rPr lang="en-US" sz="2000" dirty="0"/>
              <a:t>Event-response tables are particularly appropriate for real-time control systems. </a:t>
            </a:r>
          </a:p>
          <a:p>
            <a:pPr marL="285750" indent="-285750">
              <a:buFont typeface="Arial" panose="020B0604020202020204" pitchFamily="34" charset="0"/>
              <a:buChar char="•"/>
            </a:pPr>
            <a:r>
              <a:rPr lang="en-US" sz="2000" dirty="0"/>
              <a:t>Note that the expected response depends not only on the event but also on the state the system is in at the time the event takes place. </a:t>
            </a:r>
          </a:p>
          <a:p>
            <a:pPr marL="285750" indent="-285750">
              <a:buFont typeface="Arial" panose="020B0604020202020204" pitchFamily="34" charset="0"/>
              <a:buChar char="•"/>
            </a:pPr>
            <a:r>
              <a:rPr lang="en-US" sz="2000" dirty="0"/>
              <a:t>The event-response table records information at the user-requirements level. If the table defines and labels every possible combination of event, state, and response (including exception conditions), the table can also serve as part of the functional requirements for that portion of the system. </a:t>
            </a:r>
          </a:p>
          <a:p>
            <a:pPr marL="285750" indent="-285750">
              <a:buFont typeface="Arial" panose="020B0604020202020204" pitchFamily="34" charset="0"/>
              <a:buChar char="•"/>
            </a:pPr>
            <a:r>
              <a:rPr lang="en-US" sz="2000" dirty="0"/>
              <a:t>However, the analyst must supply additional functional and nonfunctional requirements in the SRS.</a:t>
            </a:r>
          </a:p>
          <a:p>
            <a:pPr marL="285750" indent="-285750">
              <a:buFont typeface="Arial" panose="020B0604020202020204" pitchFamily="34" charset="0"/>
              <a:buChar char="•"/>
            </a:pPr>
            <a:r>
              <a:rPr lang="en-US" sz="2000" dirty="0"/>
              <a:t>Notice that the events listed in Table 8-1 are written at the </a:t>
            </a:r>
            <a:r>
              <a:rPr lang="en-US" sz="2000" i="1" dirty="0"/>
              <a:t>essential level </a:t>
            </a:r>
            <a:r>
              <a:rPr lang="en-US" sz="2000" dirty="0"/>
              <a:t>(describing the essence of the event), not at the </a:t>
            </a:r>
            <a:r>
              <a:rPr lang="en-US" sz="2000" i="1" dirty="0"/>
              <a:t>implementation level (describing </a:t>
            </a:r>
            <a:r>
              <a:rPr lang="en-US" sz="2000" dirty="0"/>
              <a:t>the specifics of the implementation).</a:t>
            </a:r>
          </a:p>
        </p:txBody>
      </p:sp>
      <p:sp>
        <p:nvSpPr>
          <p:cNvPr id="4" name="Slide Number Placeholder 3"/>
          <p:cNvSpPr>
            <a:spLocks noGrp="1"/>
          </p:cNvSpPr>
          <p:nvPr>
            <p:ph type="sldNum" sz="quarter" idx="7"/>
          </p:nvPr>
        </p:nvSpPr>
        <p:spPr/>
        <p:txBody>
          <a:bodyPr/>
          <a:lstStyle/>
          <a:p>
            <a:fld id="{A0D70079-9AD5-4DF8-882F-9694E05451A3}"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887795" y="1563330"/>
            <a:ext cx="7757498" cy="5102174"/>
          </a:xfrm>
          <a:prstGeom prst="rect">
            <a:avLst/>
          </a:prstGeom>
          <a:noFill/>
          <a:ln w="9525">
            <a:noFill/>
            <a:miter lim="800000"/>
            <a:headEnd/>
            <a:tailEnd/>
          </a:ln>
        </p:spPr>
      </p:pic>
      <p:sp>
        <p:nvSpPr>
          <p:cNvPr id="2" name="Title 1"/>
          <p:cNvSpPr>
            <a:spLocks noGrp="1"/>
          </p:cNvSpPr>
          <p:nvPr>
            <p:ph type="title"/>
          </p:nvPr>
        </p:nvSpPr>
        <p:spPr>
          <a:xfrm>
            <a:off x="725170" y="650167"/>
            <a:ext cx="5588544" cy="635000"/>
          </a:xfrm>
        </p:spPr>
        <p:txBody>
          <a:bodyPr/>
          <a:lstStyle/>
          <a:p>
            <a:r>
              <a:rPr lang="en-US" b="1" dirty="0"/>
              <a:t>Event-Response Tables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596103" y="1355471"/>
            <a:ext cx="8465574" cy="4743450"/>
          </a:xfrm>
          <a:prstGeom prst="rect">
            <a:avLst/>
          </a:prstGeom>
          <a:noFill/>
          <a:ln w="9525">
            <a:noFill/>
            <a:miter lim="800000"/>
            <a:headEnd/>
            <a:tailEnd/>
          </a:ln>
        </p:spPr>
      </p:pic>
      <p:sp>
        <p:nvSpPr>
          <p:cNvPr id="2" name="Title 1"/>
          <p:cNvSpPr>
            <a:spLocks noGrp="1"/>
          </p:cNvSpPr>
          <p:nvPr>
            <p:ph type="title"/>
          </p:nvPr>
        </p:nvSpPr>
        <p:spPr>
          <a:xfrm>
            <a:off x="478427" y="758952"/>
            <a:ext cx="5312773" cy="635000"/>
          </a:xfrm>
        </p:spPr>
        <p:txBody>
          <a:bodyPr/>
          <a:lstStyle/>
          <a:p>
            <a:r>
              <a:rPr lang="en-US" b="1" dirty="0"/>
              <a:t>Event-Response Tables</a:t>
            </a:r>
            <a:endParaRPr lang="en-US" dirty="0"/>
          </a:p>
        </p:txBody>
      </p:sp>
      <p:sp>
        <p:nvSpPr>
          <p:cNvPr id="4" name="Slide Number Placeholder 3"/>
          <p:cNvSpPr>
            <a:spLocks noGrp="1"/>
          </p:cNvSpPr>
          <p:nvPr>
            <p:ph type="sldNum" sz="quarter" idx="7"/>
          </p:nvPr>
        </p:nvSpPr>
        <p:spPr/>
        <p:txBody>
          <a:bodyPr/>
          <a:lstStyle/>
          <a:p>
            <a:fld id="{A0D70079-9AD5-4DF8-882F-9694E05451A3}" type="slidenum">
              <a:rPr lang="en-US" smtClean="0"/>
              <a:pPr/>
              <a:t>6</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4" id="{688DF1AA-622A-4768-8DB4-C71AF693163C}" vid="{298A710C-D87E-4FB3-8CDE-0627F54C2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Theme4</Template>
  <TotalTime>4233</TotalTime>
  <Words>489</Words>
  <Application>Microsoft Office PowerPoint</Application>
  <PresentationFormat>Widescreen</PresentationFormat>
  <Paragraphs>29</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Theme4</vt:lpstr>
      <vt:lpstr>Software Requirement Engineering </vt:lpstr>
      <vt:lpstr>Event-Response Tables</vt:lpstr>
      <vt:lpstr>Event-Response Tables</vt:lpstr>
      <vt:lpstr>Event-Response Tables</vt:lpstr>
      <vt:lpstr>Event-Response Tables</vt:lpstr>
      <vt:lpstr>Event-Response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Software Requirements:  What, Why, and Who</dc:title>
  <dc:creator>Tazeen Muzammil</dc:creator>
  <cp:lastModifiedBy>BUKC</cp:lastModifiedBy>
  <cp:revision>247</cp:revision>
  <dcterms:created xsi:type="dcterms:W3CDTF">2013-06-28T05:52:16Z</dcterms:created>
  <dcterms:modified xsi:type="dcterms:W3CDTF">2023-12-14T06:22:44Z</dcterms:modified>
</cp:coreProperties>
</file>