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D7E35-132F-445F-B4E6-EC4F6247CBD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E2CF1-3775-417C-914D-1D3E9F17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E2CF1-3775-417C-914D-1D3E9F174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086358"/>
            <a:ext cx="959294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70" y="2398902"/>
            <a:ext cx="10814659" cy="269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b="0" spc="-10" dirty="0" smtClean="0">
                <a:solidFill>
                  <a:srgbClr val="FFFFFF"/>
                </a:solidFill>
                <a:latin typeface="Calibri"/>
                <a:cs typeface="Calibri"/>
              </a:rPr>
              <a:t>Software </a:t>
            </a:r>
            <a:r>
              <a:rPr sz="4400" b="0" spc="-15" dirty="0" smtClean="0">
                <a:solidFill>
                  <a:srgbClr val="FFFFFF"/>
                </a:solidFill>
                <a:latin typeface="Calibri"/>
                <a:cs typeface="Calibri"/>
              </a:rPr>
              <a:t>Requirement </a:t>
            </a:r>
            <a:r>
              <a:rPr sz="4400" b="0" spc="-98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5" dirty="0" smtClean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4400" b="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340" y="4030344"/>
            <a:ext cx="653255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  <a:defRPr sz="2400">
                <a:solidFill>
                  <a:srgbClr val="297C52"/>
                </a:solidFill>
                <a:latin typeface="Arial"/>
                <a:cs typeface="Arial"/>
              </a:defRPr>
            </a:lvl1pPr>
          </a:lstStyle>
          <a:p>
            <a:r>
              <a:rPr lang="en-US" b="1" dirty="0">
                <a:solidFill>
                  <a:srgbClr val="455F51"/>
                </a:solidFill>
              </a:rPr>
              <a:t>Software Requirement Specification document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744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Labeling</a:t>
            </a:r>
            <a:r>
              <a:rPr sz="4000" spc="-5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8005" cy="324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Every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needs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unique</a:t>
            </a:r>
            <a:r>
              <a:rPr sz="28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persistent</a:t>
            </a:r>
            <a:r>
              <a:rPr sz="28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identifier.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9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This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allows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you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refer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specific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change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request,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modification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455F51"/>
                </a:solidFill>
                <a:latin typeface="Calibri"/>
                <a:cs typeface="Calibri"/>
              </a:rPr>
              <a:t>history,</a:t>
            </a:r>
            <a:r>
              <a:rPr sz="2800" spc="5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cross-reference,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traceability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matrix.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also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enables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reusing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multiple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projects.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744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Labeling</a:t>
            </a:r>
            <a:r>
              <a:rPr sz="4000" spc="-5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3914775" cy="258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29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comprises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251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Sequence</a:t>
            </a:r>
            <a:r>
              <a:rPr sz="2600" spc="-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Number.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24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Hierarchical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numbering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24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Hierarchical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textual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tags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006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</a:t>
            </a:r>
            <a:r>
              <a:rPr sz="4000" spc="-10" dirty="0"/>
              <a:t> </a:t>
            </a:r>
            <a:r>
              <a:rPr sz="4000" spc="-20" dirty="0"/>
              <a:t>software</a:t>
            </a:r>
            <a:r>
              <a:rPr sz="4000" spc="25" dirty="0"/>
              <a:t> </a:t>
            </a:r>
            <a:r>
              <a:rPr sz="4000" spc="-15" dirty="0"/>
              <a:t>requirements</a:t>
            </a:r>
            <a:r>
              <a:rPr sz="4000" spc="20" dirty="0"/>
              <a:t> </a:t>
            </a:r>
            <a:r>
              <a:rPr sz="4000" spc="-10" dirty="0"/>
              <a:t>specification</a:t>
            </a:r>
            <a:r>
              <a:rPr sz="4000" spc="25" dirty="0"/>
              <a:t> </a:t>
            </a:r>
            <a:r>
              <a:rPr sz="4000" spc="-25" dirty="0"/>
              <a:t>template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210536"/>
            <a:ext cx="10707370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4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Every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development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organization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should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adopt one or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more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standard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templates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its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projects.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When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you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create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documents,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use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effective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version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control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practices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tools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make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sure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all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readers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know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which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version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reading.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5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Include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revision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history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provide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record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made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document,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made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each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change,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when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was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made,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reason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8369"/>
            <a:ext cx="1006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</a:t>
            </a:r>
            <a:r>
              <a:rPr sz="4000" spc="-10" dirty="0"/>
              <a:t> </a:t>
            </a:r>
            <a:r>
              <a:rPr sz="4000" spc="-20" dirty="0"/>
              <a:t>software</a:t>
            </a:r>
            <a:r>
              <a:rPr sz="4000" spc="25" dirty="0"/>
              <a:t> </a:t>
            </a:r>
            <a:r>
              <a:rPr sz="4000" spc="-15" dirty="0"/>
              <a:t>requirements</a:t>
            </a:r>
            <a:r>
              <a:rPr sz="4000" spc="20" dirty="0"/>
              <a:t> </a:t>
            </a:r>
            <a:r>
              <a:rPr sz="4000" spc="-10" dirty="0"/>
              <a:t>specification</a:t>
            </a:r>
            <a:r>
              <a:rPr sz="4000" spc="25" dirty="0"/>
              <a:t> </a:t>
            </a:r>
            <a:r>
              <a:rPr sz="4000" spc="-25" dirty="0"/>
              <a:t>template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2212848"/>
            <a:ext cx="10407396" cy="45049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90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25" dirty="0"/>
              <a:t> template: </a:t>
            </a:r>
            <a:r>
              <a:rPr sz="4000" spc="-10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8005" cy="346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1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561340" marR="6350" indent="-247015">
              <a:lnSpc>
                <a:spcPct val="150100"/>
              </a:lnSpc>
              <a:spcBef>
                <a:spcPts val="35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introduction</a:t>
            </a:r>
            <a:r>
              <a:rPr sz="26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presents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overview</a:t>
            </a:r>
            <a:r>
              <a:rPr sz="26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reader</a:t>
            </a:r>
            <a:r>
              <a:rPr sz="26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how </a:t>
            </a:r>
            <a:r>
              <a:rPr sz="2600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SRS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organized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it.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Purpose</a:t>
            </a:r>
            <a:endParaRPr sz="2600">
              <a:latin typeface="Calibri"/>
              <a:cs typeface="Calibri"/>
            </a:endParaRPr>
          </a:p>
          <a:p>
            <a:pPr marL="826769" marR="5080" indent="-219710">
              <a:lnSpc>
                <a:spcPct val="150000"/>
              </a:lnSpc>
              <a:spcBef>
                <a:spcPts val="35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spc="40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application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whose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specified</a:t>
            </a:r>
            <a:r>
              <a:rPr sz="2400" spc="4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this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document,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including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revision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release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number.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90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25" dirty="0"/>
              <a:t> template: </a:t>
            </a:r>
            <a:r>
              <a:rPr sz="4000" spc="-10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6380" cy="3880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600" b="1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conventions</a:t>
            </a:r>
            <a:endParaRPr sz="2600">
              <a:latin typeface="Calibri"/>
              <a:cs typeface="Calibri"/>
            </a:endParaRPr>
          </a:p>
          <a:p>
            <a:pPr marL="524510" marR="7620" indent="-219710" algn="just">
              <a:lnSpc>
                <a:spcPct val="15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standards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typographical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conventions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used,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including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meaning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 specific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text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styles,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highlighting,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notations.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600" b="1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endParaRPr sz="26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4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Provide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short description 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being specified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its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purpose.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Relate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 to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 or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corporate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goals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objectives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strategies.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90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25" dirty="0"/>
              <a:t> template: </a:t>
            </a:r>
            <a:r>
              <a:rPr sz="4000" spc="-10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745" cy="324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20" dirty="0">
                <a:solidFill>
                  <a:srgbClr val="455F51"/>
                </a:solidFill>
                <a:latin typeface="Calibri"/>
                <a:cs typeface="Calibri"/>
              </a:rPr>
              <a:t>References</a:t>
            </a:r>
            <a:endParaRPr sz="2600">
              <a:latin typeface="Calibri"/>
              <a:cs typeface="Calibri"/>
            </a:endParaRPr>
          </a:p>
          <a:p>
            <a:pPr marL="524510" marR="5715" indent="-219710" algn="just">
              <a:lnSpc>
                <a:spcPct val="15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List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documents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resources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refers.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Include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hyperlinks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them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persistent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location.</a:t>
            </a:r>
            <a:endParaRPr sz="24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100"/>
              </a:lnSpc>
              <a:spcBef>
                <a:spcPts val="29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These might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style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guides,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contracts,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standards,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 specifications,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specifications,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SRS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related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product.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9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5" dirty="0"/>
              <a:t> </a:t>
            </a:r>
            <a:r>
              <a:rPr sz="4000" spc="-25" dirty="0"/>
              <a:t>template:</a:t>
            </a:r>
            <a:r>
              <a:rPr sz="4000" spc="5" dirty="0"/>
              <a:t> </a:t>
            </a:r>
            <a:r>
              <a:rPr sz="4000" spc="-25" dirty="0"/>
              <a:t>Overall</a:t>
            </a:r>
            <a:r>
              <a:rPr sz="4000" spc="10" dirty="0"/>
              <a:t> </a:t>
            </a:r>
            <a:r>
              <a:rPr sz="4000" spc="-10" dirty="0"/>
              <a:t>Description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398902"/>
            <a:ext cx="10708005" cy="375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3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Overall</a:t>
            </a:r>
            <a:r>
              <a:rPr sz="2600" b="1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Description</a:t>
            </a:r>
            <a:endParaRPr sz="26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50000"/>
              </a:lnSpc>
              <a:spcBef>
                <a:spcPts val="340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This section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presents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high-level overview 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environment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which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 used, 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anticipated users,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known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constraints,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assumptions,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dependencies.</a:t>
            </a:r>
            <a:endParaRPr sz="2400">
              <a:latin typeface="Calibri"/>
              <a:cs typeface="Calibri"/>
            </a:endParaRPr>
          </a:p>
          <a:p>
            <a:pPr marL="314325" algn="just">
              <a:lnSpc>
                <a:spcPct val="100000"/>
              </a:lnSpc>
              <a:spcBef>
                <a:spcPts val="1739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</a:t>
            </a:r>
            <a:r>
              <a:rPr sz="2400" spc="475" dirty="0">
                <a:solidFill>
                  <a:srgbClr val="497B29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b="1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perspective</a:t>
            </a:r>
            <a:endParaRPr sz="2400">
              <a:latin typeface="Calibri"/>
              <a:cs typeface="Calibri"/>
            </a:endParaRPr>
          </a:p>
          <a:p>
            <a:pPr marL="826769" marR="8255" indent="-219710">
              <a:lnSpc>
                <a:spcPct val="150000"/>
              </a:lnSpc>
              <a:spcBef>
                <a:spcPts val="36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39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2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product’s</a:t>
            </a:r>
            <a:r>
              <a:rPr sz="22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context</a:t>
            </a:r>
            <a:r>
              <a:rPr sz="22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origin,</a:t>
            </a:r>
            <a:r>
              <a:rPr sz="22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including</a:t>
            </a:r>
            <a:r>
              <a:rPr sz="2200" spc="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visual</a:t>
            </a:r>
            <a:r>
              <a:rPr sz="22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models</a:t>
            </a:r>
            <a:r>
              <a:rPr sz="22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2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2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2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context </a:t>
            </a:r>
            <a:r>
              <a:rPr sz="2200" spc="-4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diagram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ecosystem</a:t>
            </a:r>
            <a:r>
              <a:rPr sz="22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map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show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product’s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relationship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9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5" dirty="0"/>
              <a:t> </a:t>
            </a:r>
            <a:r>
              <a:rPr sz="4000" spc="-25" dirty="0"/>
              <a:t>template:</a:t>
            </a:r>
            <a:r>
              <a:rPr sz="4000" spc="5" dirty="0"/>
              <a:t> </a:t>
            </a:r>
            <a:r>
              <a:rPr sz="4000" spc="-25" dirty="0"/>
              <a:t>Overall</a:t>
            </a:r>
            <a:r>
              <a:rPr sz="4000" spc="10" dirty="0"/>
              <a:t> </a:t>
            </a:r>
            <a:r>
              <a:rPr sz="4000" spc="-10" dirty="0"/>
              <a:t>Description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3286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classes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b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characteristics</a:t>
            </a:r>
            <a:endParaRPr sz="2600">
              <a:latin typeface="Calibri"/>
              <a:cs typeface="Calibri"/>
            </a:endParaRPr>
          </a:p>
          <a:p>
            <a:pPr marL="524510" marR="5080" indent="-219710">
              <a:lnSpc>
                <a:spcPct val="15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various</a:t>
            </a:r>
            <a:r>
              <a:rPr sz="2400" spc="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classes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you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anticipate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400" spc="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product,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pertinent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characteristics.</a:t>
            </a:r>
            <a:endParaRPr sz="2400">
              <a:latin typeface="Calibri"/>
              <a:cs typeface="Calibri"/>
            </a:endParaRPr>
          </a:p>
          <a:p>
            <a:pPr marL="524510" marR="5080" indent="-219710">
              <a:lnSpc>
                <a:spcPct val="150000"/>
              </a:lnSpc>
              <a:spcBef>
                <a:spcPts val="30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54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classes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represent</a:t>
            </a:r>
            <a:r>
              <a:rPr sz="2400" spc="1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subset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described</a:t>
            </a:r>
            <a:r>
              <a:rPr sz="2400" spc="1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vision</a:t>
            </a:r>
            <a:r>
              <a:rPr sz="2400" spc="1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document.</a:t>
            </a:r>
            <a:endParaRPr sz="24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739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54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class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descriptions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reusable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resource.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9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5" dirty="0"/>
              <a:t> </a:t>
            </a:r>
            <a:r>
              <a:rPr sz="4000" spc="-25" dirty="0"/>
              <a:t>template:</a:t>
            </a:r>
            <a:r>
              <a:rPr sz="4000" spc="5" dirty="0"/>
              <a:t> </a:t>
            </a:r>
            <a:r>
              <a:rPr sz="4000" spc="-25" dirty="0"/>
              <a:t>Overall</a:t>
            </a:r>
            <a:r>
              <a:rPr sz="4000" spc="10" dirty="0"/>
              <a:t> </a:t>
            </a:r>
            <a:r>
              <a:rPr sz="4000" spc="-10" dirty="0"/>
              <a:t>Description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9382125" cy="318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Operating</a:t>
            </a:r>
            <a:r>
              <a:rPr sz="26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environment</a:t>
            </a:r>
            <a:endParaRPr sz="26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78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environment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will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operate,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including:</a:t>
            </a:r>
            <a:endParaRPr sz="2400">
              <a:latin typeface="Calibri"/>
              <a:cs typeface="Calibri"/>
            </a:endParaRPr>
          </a:p>
          <a:p>
            <a:pPr marL="579120">
              <a:lnSpc>
                <a:spcPct val="100000"/>
              </a:lnSpc>
              <a:spcBef>
                <a:spcPts val="168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229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hardware</a:t>
            </a:r>
            <a:r>
              <a:rPr sz="22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platform;</a:t>
            </a:r>
            <a:endParaRPr sz="2200">
              <a:latin typeface="Calibri"/>
              <a:cs typeface="Calibri"/>
            </a:endParaRPr>
          </a:p>
          <a:p>
            <a:pPr marL="579120">
              <a:lnSpc>
                <a:spcPct val="100000"/>
              </a:lnSpc>
              <a:spcBef>
                <a:spcPts val="162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229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Operating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systems</a:t>
            </a:r>
            <a:r>
              <a:rPr sz="22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versions;</a:t>
            </a:r>
            <a:endParaRPr sz="2200">
              <a:latin typeface="Calibri"/>
              <a:cs typeface="Calibri"/>
            </a:endParaRPr>
          </a:p>
          <a:p>
            <a:pPr marL="579120">
              <a:lnSpc>
                <a:spcPct val="100000"/>
              </a:lnSpc>
              <a:spcBef>
                <a:spcPts val="162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24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Geographical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locations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users,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servers,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databases;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579120">
              <a:lnSpc>
                <a:spcPct val="100000"/>
              </a:lnSpc>
              <a:spcBef>
                <a:spcPts val="1625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24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Organizations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host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related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databases,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servers,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websites.</a:t>
            </a:r>
            <a:r>
              <a:rPr sz="22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989" y="2787523"/>
            <a:ext cx="1283449" cy="3646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4776" y="2782951"/>
            <a:ext cx="7198614" cy="4253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7627" y="3380689"/>
            <a:ext cx="439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Documenting</a:t>
            </a:r>
            <a:r>
              <a:rPr sz="2400" b="1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1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9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5" dirty="0"/>
              <a:t> </a:t>
            </a:r>
            <a:r>
              <a:rPr sz="4000" spc="-25" dirty="0"/>
              <a:t>template:</a:t>
            </a:r>
            <a:r>
              <a:rPr sz="4000" spc="5" dirty="0"/>
              <a:t> </a:t>
            </a:r>
            <a:r>
              <a:rPr sz="4000" spc="-25" dirty="0"/>
              <a:t>Overall</a:t>
            </a:r>
            <a:r>
              <a:rPr sz="4000" spc="10" dirty="0"/>
              <a:t> </a:t>
            </a:r>
            <a:r>
              <a:rPr sz="4000" spc="-10" dirty="0"/>
              <a:t>Description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5"/>
              </a:spcBef>
              <a:tabLst>
                <a:tab pos="670560" algn="l"/>
              </a:tabLst>
            </a:pPr>
            <a:r>
              <a:rPr b="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pc="-5" dirty="0"/>
              <a:t>Design</a:t>
            </a:r>
            <a:r>
              <a:rPr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10" dirty="0"/>
              <a:t>implementation</a:t>
            </a:r>
            <a:r>
              <a:rPr spc="10" dirty="0"/>
              <a:t> </a:t>
            </a:r>
            <a:r>
              <a:rPr spc="-15" dirty="0"/>
              <a:t>constraints</a:t>
            </a:r>
          </a:p>
          <a:p>
            <a:pPr marL="935355" marR="5080" indent="-219710">
              <a:lnSpc>
                <a:spcPct val="150100"/>
              </a:lnSpc>
              <a:spcBef>
                <a:spcPts val="340"/>
              </a:spcBef>
            </a:pPr>
            <a:r>
              <a:rPr sz="2400" b="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b="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Describe</a:t>
            </a:r>
            <a:r>
              <a:rPr sz="2400" b="0" spc="34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any</a:t>
            </a:r>
            <a:r>
              <a:rPr sz="2400" b="0" spc="340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factors</a:t>
            </a:r>
            <a:r>
              <a:rPr sz="2400" b="0" spc="33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that</a:t>
            </a:r>
            <a:r>
              <a:rPr sz="2400" b="0" spc="33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will</a:t>
            </a:r>
            <a:r>
              <a:rPr sz="2400" b="0" spc="33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restrict</a:t>
            </a:r>
            <a:r>
              <a:rPr sz="2400" b="0" spc="33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34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options</a:t>
            </a:r>
            <a:r>
              <a:rPr sz="2400" b="0" spc="33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available</a:t>
            </a:r>
            <a:r>
              <a:rPr sz="2400" b="0" spc="34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to</a:t>
            </a:r>
            <a:r>
              <a:rPr sz="2400" b="0" spc="33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34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developers </a:t>
            </a:r>
            <a:r>
              <a:rPr sz="2400" b="0" spc="-5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and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 </a:t>
            </a:r>
            <a:r>
              <a:rPr sz="2400" b="0" spc="-10" dirty="0">
                <a:latin typeface="Calibri"/>
                <a:cs typeface="Calibri"/>
              </a:rPr>
              <a:t>rationale </a:t>
            </a:r>
            <a:r>
              <a:rPr sz="2400" b="0" spc="-20" dirty="0">
                <a:latin typeface="Calibri"/>
                <a:cs typeface="Calibri"/>
              </a:rPr>
              <a:t>for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each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constraint.</a:t>
            </a:r>
            <a:endParaRPr sz="2400">
              <a:latin typeface="Calibri"/>
              <a:cs typeface="Calibri"/>
            </a:endParaRPr>
          </a:p>
          <a:p>
            <a:pPr marL="935355" marR="5080" indent="-219710">
              <a:lnSpc>
                <a:spcPct val="150000"/>
              </a:lnSpc>
              <a:spcBef>
                <a:spcPts val="300"/>
              </a:spcBef>
              <a:tabLst>
                <a:tab pos="2801620" algn="l"/>
                <a:tab pos="3442970" algn="l"/>
                <a:tab pos="5014595" algn="l"/>
                <a:tab pos="5414010" algn="l"/>
                <a:tab pos="5948680" algn="l"/>
                <a:tab pos="6985000" algn="l"/>
                <a:tab pos="7350125" algn="l"/>
                <a:tab pos="7898765" algn="l"/>
                <a:tab pos="8630285" algn="l"/>
                <a:tab pos="9017000" algn="l"/>
                <a:tab pos="10153015" algn="l"/>
              </a:tabLst>
            </a:pPr>
            <a:r>
              <a:rPr sz="2400" b="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b="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b="0" spc="-35" dirty="0">
                <a:latin typeface="Calibri"/>
                <a:cs typeface="Calibri"/>
              </a:rPr>
              <a:t>R</a:t>
            </a:r>
            <a:r>
              <a:rPr sz="2400" b="0" dirty="0">
                <a:latin typeface="Calibri"/>
                <a:cs typeface="Calibri"/>
              </a:rPr>
              <a:t>equi</a:t>
            </a:r>
            <a:r>
              <a:rPr sz="2400" b="0" spc="-30" dirty="0">
                <a:latin typeface="Calibri"/>
                <a:cs typeface="Calibri"/>
              </a:rPr>
              <a:t>r</a:t>
            </a:r>
            <a:r>
              <a:rPr sz="2400" b="0" dirty="0">
                <a:latin typeface="Calibri"/>
                <a:cs typeface="Calibri"/>
              </a:rPr>
              <a:t>em</a:t>
            </a:r>
            <a:r>
              <a:rPr sz="2400" b="0" spc="10" dirty="0">
                <a:latin typeface="Calibri"/>
                <a:cs typeface="Calibri"/>
              </a:rPr>
              <a:t>e</a:t>
            </a:r>
            <a:r>
              <a:rPr sz="2400" b="0" spc="-40" dirty="0">
                <a:latin typeface="Calibri"/>
                <a:cs typeface="Calibri"/>
              </a:rPr>
              <a:t>n</a:t>
            </a:r>
            <a:r>
              <a:rPr sz="2400" b="0" dirty="0">
                <a:latin typeface="Calibri"/>
                <a:cs typeface="Calibri"/>
              </a:rPr>
              <a:t>ts	th</a:t>
            </a:r>
            <a:r>
              <a:rPr sz="2400" b="0" spc="-25" dirty="0">
                <a:latin typeface="Calibri"/>
                <a:cs typeface="Calibri"/>
              </a:rPr>
              <a:t>a</a:t>
            </a:r>
            <a:r>
              <a:rPr sz="2400" b="0" dirty="0">
                <a:latin typeface="Calibri"/>
                <a:cs typeface="Calibri"/>
              </a:rPr>
              <a:t>t	in</a:t>
            </a:r>
            <a:r>
              <a:rPr sz="2400" b="0" spc="-20" dirty="0">
                <a:latin typeface="Calibri"/>
                <a:cs typeface="Calibri"/>
              </a:rPr>
              <a:t>co</a:t>
            </a:r>
            <a:r>
              <a:rPr sz="2400" b="0" dirty="0">
                <a:latin typeface="Calibri"/>
                <a:cs typeface="Calibri"/>
              </a:rPr>
              <a:t>rpo</a:t>
            </a:r>
            <a:r>
              <a:rPr sz="2400" b="0" spc="-50" dirty="0">
                <a:latin typeface="Calibri"/>
                <a:cs typeface="Calibri"/>
              </a:rPr>
              <a:t>r</a:t>
            </a:r>
            <a:r>
              <a:rPr sz="2400" b="0" spc="-25" dirty="0">
                <a:latin typeface="Calibri"/>
                <a:cs typeface="Calibri"/>
              </a:rPr>
              <a:t>at</a:t>
            </a:r>
            <a:r>
              <a:rPr sz="2400" b="0" dirty="0">
                <a:latin typeface="Calibri"/>
                <a:cs typeface="Calibri"/>
              </a:rPr>
              <a:t>e	</a:t>
            </a:r>
            <a:r>
              <a:rPr sz="2400" b="0" spc="-10" dirty="0">
                <a:latin typeface="Calibri"/>
                <a:cs typeface="Calibri"/>
              </a:rPr>
              <a:t>o</a:t>
            </a:r>
            <a:r>
              <a:rPr sz="2400" b="0" dirty="0">
                <a:latin typeface="Calibri"/>
                <a:cs typeface="Calibri"/>
              </a:rPr>
              <a:t>r	a</a:t>
            </a:r>
            <a:r>
              <a:rPr sz="2400" b="0" spc="-35" dirty="0">
                <a:latin typeface="Calibri"/>
                <a:cs typeface="Calibri"/>
              </a:rPr>
              <a:t>r</a:t>
            </a:r>
            <a:r>
              <a:rPr sz="2400" b="0" dirty="0">
                <a:latin typeface="Calibri"/>
                <a:cs typeface="Calibri"/>
              </a:rPr>
              <a:t>e	wri</a:t>
            </a:r>
            <a:r>
              <a:rPr sz="2400" b="0" spc="-35" dirty="0">
                <a:latin typeface="Calibri"/>
                <a:cs typeface="Calibri"/>
              </a:rPr>
              <a:t>t</a:t>
            </a:r>
            <a:r>
              <a:rPr sz="2400" b="0" spc="-25" dirty="0">
                <a:latin typeface="Calibri"/>
                <a:cs typeface="Calibri"/>
              </a:rPr>
              <a:t>t</a:t>
            </a:r>
            <a:r>
              <a:rPr sz="2400" b="0" dirty="0">
                <a:latin typeface="Calibri"/>
                <a:cs typeface="Calibri"/>
              </a:rPr>
              <a:t>en	in	the	</a:t>
            </a:r>
            <a:r>
              <a:rPr sz="2400" b="0" spc="-50" dirty="0">
                <a:latin typeface="Calibri"/>
                <a:cs typeface="Calibri"/>
              </a:rPr>
              <a:t>f</a:t>
            </a:r>
            <a:r>
              <a:rPr sz="2400" b="0" spc="-5" dirty="0">
                <a:latin typeface="Calibri"/>
                <a:cs typeface="Calibri"/>
              </a:rPr>
              <a:t>or</a:t>
            </a:r>
            <a:r>
              <a:rPr sz="2400" b="0" dirty="0">
                <a:latin typeface="Calibri"/>
                <a:cs typeface="Calibri"/>
              </a:rPr>
              <a:t>m	</a:t>
            </a:r>
            <a:r>
              <a:rPr sz="2400" b="0" spc="-10" dirty="0">
                <a:latin typeface="Calibri"/>
                <a:cs typeface="Calibri"/>
              </a:rPr>
              <a:t>o</a:t>
            </a:r>
            <a:r>
              <a:rPr sz="2400" b="0" dirty="0">
                <a:latin typeface="Calibri"/>
                <a:cs typeface="Calibri"/>
              </a:rPr>
              <a:t>f	</a:t>
            </a:r>
            <a:r>
              <a:rPr sz="2400" b="0" spc="-5" dirty="0">
                <a:latin typeface="Calibri"/>
                <a:cs typeface="Calibri"/>
              </a:rPr>
              <a:t>s</a:t>
            </a:r>
            <a:r>
              <a:rPr sz="2400" b="0" spc="-10" dirty="0">
                <a:latin typeface="Calibri"/>
                <a:cs typeface="Calibri"/>
              </a:rPr>
              <a:t>o</a:t>
            </a:r>
            <a:r>
              <a:rPr sz="2400" b="0" dirty="0">
                <a:latin typeface="Calibri"/>
                <a:cs typeface="Calibri"/>
              </a:rPr>
              <a:t>lution	ide</a:t>
            </a:r>
            <a:r>
              <a:rPr sz="2400" b="0" spc="5" dirty="0">
                <a:latin typeface="Calibri"/>
                <a:cs typeface="Calibri"/>
              </a:rPr>
              <a:t>a</a:t>
            </a:r>
            <a:r>
              <a:rPr sz="2400" b="0" dirty="0">
                <a:latin typeface="Calibri"/>
                <a:cs typeface="Calibri"/>
              </a:rPr>
              <a:t>s  </a:t>
            </a:r>
            <a:r>
              <a:rPr sz="2400" b="0" spc="-15" dirty="0">
                <a:latin typeface="Calibri"/>
                <a:cs typeface="Calibri"/>
              </a:rPr>
              <a:t>rather </a:t>
            </a:r>
            <a:r>
              <a:rPr sz="2400" b="0" dirty="0">
                <a:latin typeface="Calibri"/>
                <a:cs typeface="Calibri"/>
              </a:rPr>
              <a:t>than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needs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are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imposing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design </a:t>
            </a:r>
            <a:r>
              <a:rPr sz="2400" b="0" spc="-15" dirty="0">
                <a:latin typeface="Calibri"/>
                <a:cs typeface="Calibri"/>
              </a:rPr>
              <a:t>constraints,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9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5" dirty="0"/>
              <a:t> </a:t>
            </a:r>
            <a:r>
              <a:rPr sz="4000" spc="-25" dirty="0"/>
              <a:t>template:</a:t>
            </a:r>
            <a:r>
              <a:rPr sz="4000" spc="5" dirty="0"/>
              <a:t> </a:t>
            </a:r>
            <a:r>
              <a:rPr sz="4000" spc="-25" dirty="0"/>
              <a:t>Overall</a:t>
            </a:r>
            <a:r>
              <a:rPr sz="4000" spc="10" dirty="0"/>
              <a:t> </a:t>
            </a:r>
            <a:r>
              <a:rPr sz="4000" spc="-10" dirty="0"/>
              <a:t>Description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176665"/>
            <a:ext cx="10405745" cy="415671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45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</a:t>
            </a:r>
            <a:r>
              <a:rPr sz="2400" spc="495" dirty="0">
                <a:solidFill>
                  <a:srgbClr val="497B29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Assumptions</a:t>
            </a:r>
            <a:r>
              <a:rPr sz="24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dependencies</a:t>
            </a:r>
            <a:endParaRPr sz="2400">
              <a:latin typeface="Calibri"/>
              <a:cs typeface="Calibri"/>
            </a:endParaRPr>
          </a:p>
          <a:p>
            <a:pPr marL="304800" algn="just">
              <a:lnSpc>
                <a:spcPct val="100000"/>
              </a:lnSpc>
              <a:spcBef>
                <a:spcPts val="1135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38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55F51"/>
                </a:solidFill>
                <a:latin typeface="Calibri"/>
                <a:cs typeface="Calibri"/>
              </a:rPr>
              <a:t>assumption</a:t>
            </a:r>
            <a:r>
              <a:rPr sz="2200" i="1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2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statement</a:t>
            </a:r>
            <a:r>
              <a:rPr sz="22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2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believed</a:t>
            </a:r>
            <a:r>
              <a:rPr sz="22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2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2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true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absence</a:t>
            </a:r>
            <a:r>
              <a:rPr sz="22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2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proof</a:t>
            </a:r>
            <a:r>
              <a:rPr sz="22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marL="524510" algn="just">
              <a:lnSpc>
                <a:spcPct val="100000"/>
              </a:lnSpc>
              <a:spcBef>
                <a:spcPts val="790"/>
              </a:spcBef>
            </a:pP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definitive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knowledge.</a:t>
            </a:r>
            <a:endParaRPr sz="22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30000"/>
              </a:lnSpc>
              <a:spcBef>
                <a:spcPts val="305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-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Problems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arise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assumptions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incorrect,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obsolete,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not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shared,</a:t>
            </a:r>
            <a:r>
              <a:rPr sz="2200" spc="4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change,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so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certain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assumptions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will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translate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risks.</a:t>
            </a:r>
            <a:endParaRPr sz="2200">
              <a:latin typeface="Calibri"/>
              <a:cs typeface="Calibri"/>
            </a:endParaRPr>
          </a:p>
          <a:p>
            <a:pPr marL="524510" marR="6350" indent="-219710" algn="just">
              <a:lnSpc>
                <a:spcPct val="130000"/>
              </a:lnSpc>
              <a:spcBef>
                <a:spcPts val="30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-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Identify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any </a:t>
            </a:r>
            <a:r>
              <a:rPr sz="2200" i="1" spc="-10" dirty="0">
                <a:solidFill>
                  <a:srgbClr val="455F51"/>
                </a:solidFill>
                <a:latin typeface="Calibri"/>
                <a:cs typeface="Calibri"/>
              </a:rPr>
              <a:t>dependencies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project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being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built has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external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factors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components outside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its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control. For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instance,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if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Microsoft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.NET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Framework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4.5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more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recent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version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be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installed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before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your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run,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that’s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dependency.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414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0" dirty="0"/>
              <a:t> </a:t>
            </a:r>
            <a:r>
              <a:rPr sz="4000" spc="-25" dirty="0"/>
              <a:t>template:</a:t>
            </a:r>
            <a:r>
              <a:rPr sz="4000" spc="25" dirty="0"/>
              <a:t> </a:t>
            </a:r>
            <a:r>
              <a:rPr sz="4000" spc="-35" dirty="0"/>
              <a:t>System</a:t>
            </a:r>
            <a:r>
              <a:rPr sz="4000" dirty="0"/>
              <a:t> </a:t>
            </a:r>
            <a:r>
              <a:rPr sz="4000" spc="-30" dirty="0"/>
              <a:t>features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8005" cy="350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2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b="1" spc="-3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455F51"/>
                </a:solidFill>
                <a:latin typeface="Calibri"/>
                <a:cs typeface="Calibri"/>
              </a:rPr>
              <a:t>features</a:t>
            </a:r>
            <a:endParaRPr sz="28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50100"/>
              </a:lnSpc>
              <a:spcBef>
                <a:spcPts val="35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template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SRS shows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functional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organized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feature,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just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one possible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way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arrange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them.</a:t>
            </a:r>
            <a:endParaRPr sz="2600">
              <a:latin typeface="Calibri"/>
              <a:cs typeface="Calibri"/>
            </a:endParaRPr>
          </a:p>
          <a:p>
            <a:pPr marL="561340" marR="6350" indent="-247015" algn="just">
              <a:lnSpc>
                <a:spcPct val="150000"/>
              </a:lnSpc>
              <a:spcBef>
                <a:spcPts val="30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Other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organizational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options include arranging functional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functional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area,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flow,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case,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mode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operation,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user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class, 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stimulus,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response.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147283"/>
            <a:ext cx="10707370" cy="418782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2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b="1" spc="-20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210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Information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systems</a:t>
            </a:r>
            <a:r>
              <a:rPr sz="22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provide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value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manipulating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data.</a:t>
            </a:r>
            <a:endParaRPr sz="22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09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200" spc="3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section,</a:t>
            </a:r>
            <a:r>
              <a:rPr sz="2200" spc="3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various</a:t>
            </a:r>
            <a:r>
              <a:rPr sz="2200" spc="3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aspects</a:t>
            </a:r>
            <a:r>
              <a:rPr sz="2200" spc="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200" spc="40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200" spc="3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200" spc="4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consume</a:t>
            </a:r>
            <a:r>
              <a:rPr sz="2200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790"/>
              </a:spcBef>
            </a:pP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inputs,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process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some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fashion,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create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outputs.</a:t>
            </a:r>
            <a:endParaRPr sz="22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09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200" b="1" spc="-10" dirty="0">
                <a:solidFill>
                  <a:srgbClr val="455F51"/>
                </a:solidFill>
                <a:latin typeface="Calibri"/>
                <a:cs typeface="Calibri"/>
              </a:rPr>
              <a:t>Logical </a:t>
            </a:r>
            <a:r>
              <a:rPr sz="2200" b="1" spc="-20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200" b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55F51"/>
                </a:solidFill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050"/>
              </a:spcBef>
              <a:tabLst>
                <a:tab pos="826135" algn="l"/>
                <a:tab pos="1114425" algn="l"/>
                <a:tab pos="1711960" algn="l"/>
                <a:tab pos="2507615" algn="l"/>
                <a:tab pos="2943860" algn="l"/>
                <a:tab pos="3429635" algn="l"/>
                <a:tab pos="4452620" algn="l"/>
                <a:tab pos="5702300" algn="l"/>
                <a:tab pos="6415405" algn="l"/>
                <a:tab pos="7615555" algn="l"/>
                <a:tab pos="8004175" algn="l"/>
                <a:tab pos="8488680" algn="l"/>
                <a:tab pos="9409430" algn="l"/>
                <a:tab pos="9772015" algn="l"/>
                <a:tab pos="10034270" algn="l"/>
              </a:tabLst>
            </a:pPr>
            <a:r>
              <a:rPr sz="20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0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	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data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model	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for	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business	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operations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being	addressed	by	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	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system,	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or	a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logical</a:t>
            </a:r>
            <a:endParaRPr sz="2000">
              <a:latin typeface="Calibri"/>
              <a:cs typeface="Calibri"/>
            </a:endParaRPr>
          </a:p>
          <a:p>
            <a:pPr marL="826769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representation</a:t>
            </a:r>
            <a:r>
              <a:rPr sz="20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0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0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manipulate.</a:t>
            </a:r>
            <a:endParaRPr sz="2000">
              <a:latin typeface="Calibri"/>
              <a:cs typeface="Calibri"/>
            </a:endParaRPr>
          </a:p>
          <a:p>
            <a:pPr marL="826769" marR="5080" indent="-219710">
              <a:lnSpc>
                <a:spcPct val="130000"/>
              </a:lnSpc>
              <a:spcBef>
                <a:spcPts val="300"/>
              </a:spcBef>
              <a:tabLst>
                <a:tab pos="826135" algn="l"/>
              </a:tabLst>
            </a:pPr>
            <a:r>
              <a:rPr sz="20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0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0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0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not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same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thing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implementation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model</a:t>
            </a:r>
            <a:r>
              <a:rPr sz="20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000" spc="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realized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000" spc="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form</a:t>
            </a:r>
            <a:r>
              <a:rPr sz="20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000" spc="-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database</a:t>
            </a:r>
            <a:r>
              <a:rPr sz="20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design.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745" cy="3880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dictionary</a:t>
            </a:r>
            <a:endParaRPr sz="26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dictionary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defines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composition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structures</a:t>
            </a:r>
            <a:r>
              <a:rPr sz="2400" spc="5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5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meaning,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type, length,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format,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allowed values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elements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make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up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those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structures.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Reports</a:t>
            </a:r>
            <a:endParaRPr sz="2600">
              <a:latin typeface="Calibri"/>
              <a:cs typeface="Calibri"/>
            </a:endParaRPr>
          </a:p>
          <a:p>
            <a:pPr marL="524510" marR="6350" indent="-219710" algn="just">
              <a:lnSpc>
                <a:spcPct val="150000"/>
              </a:lnSpc>
              <a:spcBef>
                <a:spcPts val="34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application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will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generate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reports,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identify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them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their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characteristics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along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its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layout,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logical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description,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sort sequence</a:t>
            </a:r>
            <a:r>
              <a:rPr sz="24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383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acquisition,</a:t>
            </a:r>
            <a:r>
              <a:rPr sz="2600" b="1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integrity,</a:t>
            </a:r>
            <a:r>
              <a:rPr sz="2600" b="1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retention,</a:t>
            </a:r>
            <a:r>
              <a:rPr sz="26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disposal</a:t>
            </a:r>
            <a:endParaRPr sz="2600">
              <a:latin typeface="Calibri"/>
              <a:cs typeface="Calibri"/>
            </a:endParaRPr>
          </a:p>
          <a:p>
            <a:pPr marL="304800" algn="just">
              <a:lnSpc>
                <a:spcPct val="100000"/>
              </a:lnSpc>
              <a:spcBef>
                <a:spcPts val="178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5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acquired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maintained</a:t>
            </a:r>
            <a:endParaRPr sz="2400">
              <a:latin typeface="Calibri"/>
              <a:cs typeface="Calibri"/>
            </a:endParaRPr>
          </a:p>
          <a:p>
            <a:pPr marL="524510" marR="6350" indent="-219710" algn="just">
              <a:lnSpc>
                <a:spcPct val="150000"/>
              </a:lnSpc>
              <a:spcBef>
                <a:spcPts val="30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State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regarding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protect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integrity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system’s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0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State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policies the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must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enforce for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either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retaining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disposing of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data,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including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temporary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data, metadata,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residual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(such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deleted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records),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cached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data,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local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copies,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archives,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interim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backups.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9744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5" dirty="0"/>
              <a:t> </a:t>
            </a:r>
            <a:r>
              <a:rPr sz="4000" spc="-25" dirty="0"/>
              <a:t>template:</a:t>
            </a:r>
            <a:r>
              <a:rPr sz="4000" spc="25" dirty="0"/>
              <a:t> </a:t>
            </a:r>
            <a:r>
              <a:rPr sz="4000" spc="-15" dirty="0"/>
              <a:t>External</a:t>
            </a:r>
            <a:r>
              <a:rPr sz="4000" dirty="0"/>
              <a:t> </a:t>
            </a:r>
            <a:r>
              <a:rPr sz="4000" spc="-20" dirty="0"/>
              <a:t>interface</a:t>
            </a:r>
            <a:r>
              <a:rPr sz="4000" spc="25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417190"/>
            <a:ext cx="10706735" cy="390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3000" spc="10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3000" b="1" spc="-10" dirty="0">
                <a:solidFill>
                  <a:srgbClr val="455F51"/>
                </a:solidFill>
                <a:latin typeface="Calibri"/>
                <a:cs typeface="Calibri"/>
              </a:rPr>
              <a:t>External</a:t>
            </a:r>
            <a:r>
              <a:rPr sz="3000" b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30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3000">
              <a:latin typeface="Calibri"/>
              <a:cs typeface="Calibri"/>
            </a:endParaRPr>
          </a:p>
          <a:p>
            <a:pPr marL="561340" marR="5080" indent="-247015">
              <a:lnSpc>
                <a:spcPct val="150100"/>
              </a:lnSpc>
              <a:spcBef>
                <a:spcPts val="440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400" spc="40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section</a:t>
            </a:r>
            <a:r>
              <a:rPr sz="2400" spc="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provides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information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4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ensure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4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4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400" spc="4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communicate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properly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with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users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external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hardware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elements.</a:t>
            </a:r>
            <a:endParaRPr sz="2400">
              <a:latin typeface="Calibri"/>
              <a:cs typeface="Calibri"/>
            </a:endParaRPr>
          </a:p>
          <a:p>
            <a:pPr marL="561340" marR="6985" indent="-247015">
              <a:lnSpc>
                <a:spcPct val="150000"/>
              </a:lnSpc>
              <a:spcBef>
                <a:spcPts val="300"/>
              </a:spcBef>
              <a:tabLst>
                <a:tab pos="561340" algn="l"/>
                <a:tab pos="923925" algn="l"/>
                <a:tab pos="2147570" algn="l"/>
                <a:tab pos="3193415" algn="l"/>
                <a:tab pos="3928110" algn="l"/>
                <a:tab pos="5141595" algn="l"/>
                <a:tab pos="7307580" algn="l"/>
                <a:tab pos="8324215" algn="l"/>
                <a:tab pos="9288780" algn="l"/>
                <a:tab pos="9619615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	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ompl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x	</a:t>
            </a:r>
            <a:r>
              <a:rPr sz="2400" spc="-5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y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	w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	multiple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sub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omp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sh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	c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a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sepa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 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specification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architecture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specification.</a:t>
            </a:r>
            <a:endParaRPr sz="2400">
              <a:latin typeface="Calibri"/>
              <a:cs typeface="Calibri"/>
            </a:endParaRPr>
          </a:p>
          <a:p>
            <a:pPr marL="561340" marR="5080" indent="-247015">
              <a:lnSpc>
                <a:spcPct val="15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400" spc="3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documentation</a:t>
            </a:r>
            <a:r>
              <a:rPr sz="24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could</a:t>
            </a:r>
            <a:r>
              <a:rPr sz="24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incorporate</a:t>
            </a:r>
            <a:r>
              <a:rPr sz="24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material</a:t>
            </a:r>
            <a:r>
              <a:rPr sz="24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4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400" spc="3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documents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reference.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162391"/>
            <a:ext cx="10405110" cy="431292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interfaces</a:t>
            </a:r>
            <a:endParaRPr sz="2600">
              <a:latin typeface="Calibri"/>
              <a:cs typeface="Calibri"/>
            </a:endParaRPr>
          </a:p>
          <a:p>
            <a:pPr marL="524510" marR="8255" indent="-219710" algn="just">
              <a:lnSpc>
                <a:spcPct val="14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logical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characteristics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each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that</a:t>
            </a:r>
            <a:r>
              <a:rPr sz="2400" spc="5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needs.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Some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possible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items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address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here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780415" marR="8890" indent="-201295" algn="just">
              <a:lnSpc>
                <a:spcPts val="2380"/>
              </a:lnSpc>
              <a:spcBef>
                <a:spcPts val="725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-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References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interface standards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line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style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guides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that are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be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followed.</a:t>
            </a:r>
            <a:endParaRPr sz="2200">
              <a:latin typeface="Calibri"/>
              <a:cs typeface="Calibri"/>
            </a:endParaRPr>
          </a:p>
          <a:p>
            <a:pPr marL="780415" marR="5080" indent="-201295" algn="just">
              <a:lnSpc>
                <a:spcPct val="90100"/>
              </a:lnSpc>
              <a:spcBef>
                <a:spcPts val="254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-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Standards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fonts,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icons,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button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labels,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images,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color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schemes,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field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tabbing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sequences,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commonly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used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controls,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branding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graphics,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copyright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privacy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notices.</a:t>
            </a:r>
            <a:endParaRPr sz="2200">
              <a:latin typeface="Calibri"/>
              <a:cs typeface="Calibri"/>
            </a:endParaRPr>
          </a:p>
          <a:p>
            <a:pPr marL="579120" algn="just">
              <a:lnSpc>
                <a:spcPct val="100000"/>
              </a:lnSpc>
              <a:spcBef>
                <a:spcPts val="4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229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Screen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size,</a:t>
            </a:r>
            <a:r>
              <a:rPr sz="22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layout,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resolution</a:t>
            </a:r>
            <a:r>
              <a:rPr sz="22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constraints</a:t>
            </a:r>
            <a:endParaRPr sz="2200">
              <a:latin typeface="Calibri"/>
              <a:cs typeface="Calibri"/>
            </a:endParaRPr>
          </a:p>
          <a:p>
            <a:pPr marL="780415" marR="6985" indent="-201295" algn="just">
              <a:lnSpc>
                <a:spcPts val="2380"/>
              </a:lnSpc>
              <a:spcBef>
                <a:spcPts val="330"/>
              </a:spcBef>
            </a:pPr>
            <a:r>
              <a:rPr sz="2200" spc="-5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200" spc="-5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Standard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buttons,</a:t>
            </a:r>
            <a:r>
              <a:rPr sz="2200" spc="4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functions,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navigation</a:t>
            </a:r>
            <a:r>
              <a:rPr sz="2200" spc="4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links that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will appear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every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screen, </a:t>
            </a:r>
            <a:r>
              <a:rPr sz="2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as a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55F51"/>
                </a:solidFill>
                <a:latin typeface="Calibri"/>
                <a:cs typeface="Calibri"/>
              </a:rPr>
              <a:t>button</a:t>
            </a:r>
            <a:r>
              <a:rPr sz="22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110" cy="379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600" b="1" spc="-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Interfaces</a:t>
            </a:r>
            <a:endParaRPr sz="26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connections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between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this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5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400" spc="5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components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(identified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name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version),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including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applications,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databases,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operating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systems,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tools,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libraries,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websites,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integrated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commercial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components.</a:t>
            </a:r>
            <a:endParaRPr sz="2400">
              <a:latin typeface="Calibri"/>
              <a:cs typeface="Calibri"/>
            </a:endParaRPr>
          </a:p>
          <a:p>
            <a:pPr marL="524510" marR="5715" indent="-219710" algn="just">
              <a:lnSpc>
                <a:spcPct val="150000"/>
              </a:lnSpc>
              <a:spcBef>
                <a:spcPts val="30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State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purpose,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formats,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contents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messages,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values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exchanged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between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components.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324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Hardware</a:t>
            </a:r>
            <a:r>
              <a:rPr sz="2600" b="1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Interfaces</a:t>
            </a:r>
            <a:endParaRPr sz="2600">
              <a:latin typeface="Calibri"/>
              <a:cs typeface="Calibri"/>
            </a:endParaRPr>
          </a:p>
          <a:p>
            <a:pPr marL="524510" marR="5715" indent="-219710" algn="just">
              <a:lnSpc>
                <a:spcPct val="15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characteristics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each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between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components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hardware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components.</a:t>
            </a:r>
            <a:endParaRPr sz="24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100"/>
              </a:lnSpc>
              <a:spcBef>
                <a:spcPts val="29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This description might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include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supported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device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types,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control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interactions between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hardware,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communication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protocols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Co</a:t>
            </a:r>
            <a:r>
              <a:rPr sz="4000" b="0" spc="-30" dirty="0">
                <a:latin typeface="Calibri"/>
                <a:cs typeface="Calibri"/>
              </a:rPr>
              <a:t>n</a:t>
            </a:r>
            <a:r>
              <a:rPr sz="4000" b="0" spc="-50" dirty="0">
                <a:latin typeface="Calibri"/>
                <a:cs typeface="Calibri"/>
              </a:rPr>
              <a:t>t</a:t>
            </a:r>
            <a:r>
              <a:rPr sz="4000" b="0" spc="-5" dirty="0">
                <a:latin typeface="Calibri"/>
                <a:cs typeface="Calibri"/>
              </a:rPr>
              <a:t>e</a:t>
            </a:r>
            <a:r>
              <a:rPr sz="4000" b="0" spc="-40" dirty="0">
                <a:latin typeface="Calibri"/>
                <a:cs typeface="Calibri"/>
              </a:rPr>
              <a:t>n</a:t>
            </a:r>
            <a:r>
              <a:rPr sz="4000" b="0" spc="-5" dirty="0">
                <a:latin typeface="Calibri"/>
                <a:cs typeface="Calibri"/>
              </a:rPr>
              <a:t>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059" y="2408047"/>
            <a:ext cx="606044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Documenting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914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1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5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requirements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5"/>
              </a:spcBef>
              <a:tabLst>
                <a:tab pos="670560" algn="l"/>
              </a:tabLst>
            </a:pPr>
            <a:r>
              <a:rPr b="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pc="-5" dirty="0"/>
              <a:t>Communications</a:t>
            </a:r>
            <a:r>
              <a:rPr spc="-30" dirty="0"/>
              <a:t> </a:t>
            </a:r>
            <a:r>
              <a:rPr spc="-15" dirty="0"/>
              <a:t>interfaces</a:t>
            </a:r>
          </a:p>
          <a:p>
            <a:pPr marL="935355" marR="5080" indent="-219710">
              <a:lnSpc>
                <a:spcPct val="150100"/>
              </a:lnSpc>
              <a:spcBef>
                <a:spcPts val="340"/>
              </a:spcBef>
            </a:pPr>
            <a:r>
              <a:rPr sz="2400" b="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b="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State</a:t>
            </a:r>
            <a:r>
              <a:rPr sz="2400" b="0" spc="204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2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requirements</a:t>
            </a:r>
            <a:r>
              <a:rPr sz="2400" b="0" spc="204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for</a:t>
            </a:r>
            <a:r>
              <a:rPr sz="2400" b="0" spc="210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any</a:t>
            </a:r>
            <a:r>
              <a:rPr sz="2400" b="0" spc="2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communication</a:t>
            </a:r>
            <a:r>
              <a:rPr sz="2400" b="0" spc="18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functions</a:t>
            </a:r>
            <a:r>
              <a:rPr sz="2400" b="0" spc="2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2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product</a:t>
            </a:r>
            <a:r>
              <a:rPr sz="2400" b="0" spc="204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will</a:t>
            </a:r>
            <a:r>
              <a:rPr sz="2400" b="0" spc="2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use, </a:t>
            </a:r>
            <a:r>
              <a:rPr sz="2400" b="0" spc="-5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including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email,</a:t>
            </a:r>
            <a:r>
              <a:rPr sz="2400" b="0" spc="-10" dirty="0">
                <a:latin typeface="Calibri"/>
                <a:cs typeface="Calibri"/>
              </a:rPr>
              <a:t> web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40" dirty="0">
                <a:latin typeface="Calibri"/>
                <a:cs typeface="Calibri"/>
              </a:rPr>
              <a:t>browser,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network </a:t>
            </a:r>
            <a:r>
              <a:rPr sz="2400" b="0" spc="-15" dirty="0">
                <a:latin typeface="Calibri"/>
                <a:cs typeface="Calibri"/>
              </a:rPr>
              <a:t>protocols,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and</a:t>
            </a:r>
            <a:r>
              <a:rPr sz="2400" b="0" spc="-5" dirty="0">
                <a:latin typeface="Calibri"/>
                <a:cs typeface="Calibri"/>
              </a:rPr>
              <a:t> electronic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forms.</a:t>
            </a:r>
            <a:endParaRPr sz="2400">
              <a:latin typeface="Calibri"/>
              <a:cs typeface="Calibri"/>
            </a:endParaRPr>
          </a:p>
          <a:p>
            <a:pPr marL="715645">
              <a:lnSpc>
                <a:spcPct val="100000"/>
              </a:lnSpc>
              <a:spcBef>
                <a:spcPts val="1739"/>
              </a:spcBef>
            </a:pPr>
            <a:r>
              <a:rPr sz="2400" b="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b="0" spc="254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Define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any</a:t>
            </a:r>
            <a:r>
              <a:rPr sz="2400" b="0" spc="-5" dirty="0">
                <a:latin typeface="Calibri"/>
                <a:cs typeface="Calibri"/>
              </a:rPr>
              <a:t> pertinent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message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formatting.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86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0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5" dirty="0"/>
              <a:t>Quality</a:t>
            </a:r>
            <a:r>
              <a:rPr sz="4000" spc="15" dirty="0"/>
              <a:t> </a:t>
            </a:r>
            <a:r>
              <a:rPr sz="4000" spc="-20" dirty="0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144395"/>
            <a:ext cx="10704830" cy="39528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7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700" spc="28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700" b="1" spc="-5" dirty="0">
                <a:solidFill>
                  <a:srgbClr val="455F51"/>
                </a:solidFill>
                <a:latin typeface="Calibri"/>
                <a:cs typeface="Calibri"/>
              </a:rPr>
              <a:t>Quality</a:t>
            </a:r>
            <a:r>
              <a:rPr sz="27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455F51"/>
                </a:solidFill>
                <a:latin typeface="Calibri"/>
                <a:cs typeface="Calibri"/>
              </a:rPr>
              <a:t>attributes</a:t>
            </a:r>
            <a:endParaRPr sz="27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460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2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section</a:t>
            </a:r>
            <a:r>
              <a:rPr sz="22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specifies</a:t>
            </a:r>
            <a:r>
              <a:rPr sz="22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nonfunctional</a:t>
            </a:r>
            <a:r>
              <a:rPr sz="2200" spc="3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2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external</a:t>
            </a:r>
            <a:r>
              <a:rPr sz="22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2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2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1055"/>
              </a:spcBef>
            </a:pP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These</a:t>
            </a:r>
            <a:r>
              <a:rPr sz="22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quality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2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should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2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55F51"/>
                </a:solidFill>
                <a:latin typeface="Calibri"/>
                <a:cs typeface="Calibri"/>
              </a:rPr>
              <a:t>specific,</a:t>
            </a:r>
            <a:r>
              <a:rPr sz="22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55F51"/>
                </a:solidFill>
                <a:latin typeface="Calibri"/>
                <a:cs typeface="Calibri"/>
              </a:rPr>
              <a:t>quantitative,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55F51"/>
                </a:solidFill>
                <a:latin typeface="Calibri"/>
                <a:cs typeface="Calibri"/>
              </a:rPr>
              <a:t>verifiable.</a:t>
            </a:r>
            <a:endParaRPr sz="22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355"/>
              </a:spcBef>
              <a:tabLst>
                <a:tab pos="561340" algn="l"/>
              </a:tabLst>
            </a:pPr>
            <a:r>
              <a:rPr sz="2200" spc="-5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200" b="1" spc="-5" dirty="0">
                <a:solidFill>
                  <a:srgbClr val="455F51"/>
                </a:solidFill>
                <a:latin typeface="Calibri"/>
                <a:cs typeface="Calibri"/>
              </a:rPr>
              <a:t>Usability</a:t>
            </a:r>
            <a:endParaRPr sz="22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305"/>
              </a:spcBef>
              <a:tabLst>
                <a:tab pos="826135" algn="l"/>
              </a:tabLst>
            </a:pPr>
            <a:r>
              <a:rPr sz="20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0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Usability</a:t>
            </a:r>
            <a:r>
              <a:rPr sz="20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000" spc="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deal</a:t>
            </a:r>
            <a:r>
              <a:rPr sz="2000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000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ease</a:t>
            </a:r>
            <a:r>
              <a:rPr sz="2000" spc="1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0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learning,</a:t>
            </a:r>
            <a:r>
              <a:rPr sz="20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ease</a:t>
            </a:r>
            <a:r>
              <a:rPr sz="2000" spc="1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0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use,</a:t>
            </a:r>
            <a:r>
              <a:rPr sz="2000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error</a:t>
            </a:r>
            <a:r>
              <a:rPr sz="2000" spc="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avoidance</a:t>
            </a:r>
            <a:r>
              <a:rPr sz="2000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000" spc="1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55F51"/>
                </a:solidFill>
                <a:latin typeface="Calibri"/>
                <a:cs typeface="Calibri"/>
              </a:rPr>
              <a:t>recovery,</a:t>
            </a:r>
            <a:endParaRPr sz="2000">
              <a:latin typeface="Calibri"/>
              <a:cs typeface="Calibri"/>
            </a:endParaRPr>
          </a:p>
          <a:p>
            <a:pPr marL="826769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efficiency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interactions,</a:t>
            </a:r>
            <a:r>
              <a:rPr sz="20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 accessibility.</a:t>
            </a:r>
            <a:endParaRPr sz="2000">
              <a:latin typeface="Calibri"/>
              <a:cs typeface="Calibri"/>
            </a:endParaRPr>
          </a:p>
          <a:p>
            <a:pPr marL="826769" marR="5080" indent="-219710">
              <a:lnSpc>
                <a:spcPct val="140000"/>
              </a:lnSpc>
              <a:spcBef>
                <a:spcPts val="305"/>
              </a:spcBef>
              <a:tabLst>
                <a:tab pos="826135" algn="l"/>
              </a:tabLst>
            </a:pPr>
            <a:r>
              <a:rPr sz="20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000" dirty="0">
                <a:solidFill>
                  <a:srgbClr val="4D671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usability</a:t>
            </a:r>
            <a:r>
              <a:rPr sz="20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0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0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0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2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0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0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designer</a:t>
            </a:r>
            <a:r>
              <a:rPr sz="20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0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55F51"/>
                </a:solidFill>
                <a:latin typeface="Calibri"/>
                <a:cs typeface="Calibri"/>
              </a:rPr>
              <a:t>create</a:t>
            </a:r>
            <a:r>
              <a:rPr sz="2000" spc="2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0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optimum</a:t>
            </a:r>
            <a:r>
              <a:rPr sz="20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000" spc="-43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55F51"/>
                </a:solidFill>
                <a:latin typeface="Calibri"/>
                <a:cs typeface="Calibri"/>
              </a:rPr>
              <a:t>experience.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86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0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5" dirty="0"/>
              <a:t>Quality</a:t>
            </a:r>
            <a:r>
              <a:rPr sz="4000" spc="15" dirty="0"/>
              <a:t> </a:t>
            </a:r>
            <a:r>
              <a:rPr sz="4000" spc="-20" dirty="0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3840" cy="269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Performance</a:t>
            </a:r>
            <a:endParaRPr sz="2600">
              <a:latin typeface="Calibri"/>
              <a:cs typeface="Calibri"/>
            </a:endParaRPr>
          </a:p>
          <a:p>
            <a:pPr marL="304800" algn="just">
              <a:lnSpc>
                <a:spcPct val="100000"/>
              </a:lnSpc>
              <a:spcBef>
                <a:spcPts val="178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7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State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specific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performance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various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524510" marR="5080" indent="-219710" algn="just">
              <a:lnSpc>
                <a:spcPct val="150000"/>
              </a:lnSpc>
              <a:spcBef>
                <a:spcPts val="305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different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functional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features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have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different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performance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requirements,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it’s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appropriate to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specify those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performance goals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right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 the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corresponding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functional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86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0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5" dirty="0"/>
              <a:t>Quality</a:t>
            </a:r>
            <a:r>
              <a:rPr sz="4000" spc="15" dirty="0"/>
              <a:t> </a:t>
            </a:r>
            <a:r>
              <a:rPr sz="4000" spc="-20" dirty="0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745" cy="269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Security</a:t>
            </a:r>
            <a:endParaRPr sz="2600">
              <a:latin typeface="Calibri"/>
              <a:cs typeface="Calibri"/>
            </a:endParaRPr>
          </a:p>
          <a:p>
            <a:pPr marL="524510" marR="5080" indent="-219710">
              <a:lnSpc>
                <a:spcPct val="150100"/>
              </a:lnSpc>
              <a:spcBef>
                <a:spcPts val="340"/>
              </a:spcBef>
              <a:tabLst>
                <a:tab pos="1569720" algn="l"/>
                <a:tab pos="2167255" algn="l"/>
                <a:tab pos="4001135" algn="l"/>
                <a:tab pos="5336540" algn="l"/>
                <a:tab pos="6473190" algn="l"/>
                <a:tab pos="6900545" algn="l"/>
                <a:tab pos="7944484" algn="l"/>
                <a:tab pos="8843645" algn="l"/>
                <a:tab pos="9512935" algn="l"/>
              </a:tabLst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Sp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eci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	a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	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q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ui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	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secu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ity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pri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acy	issues	th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trict  access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product.</a:t>
            </a:r>
            <a:endParaRPr sz="2400">
              <a:latin typeface="Calibri"/>
              <a:cs typeface="Calibri"/>
            </a:endParaRPr>
          </a:p>
          <a:p>
            <a:pPr marL="524510" marR="9525" indent="-219710">
              <a:lnSpc>
                <a:spcPct val="150000"/>
              </a:lnSpc>
              <a:spcBef>
                <a:spcPts val="30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7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Security</a:t>
            </a:r>
            <a:r>
              <a:rPr sz="2400" spc="1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1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often</a:t>
            </a:r>
            <a:r>
              <a:rPr sz="2400" spc="1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originate</a:t>
            </a:r>
            <a:r>
              <a:rPr sz="24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spc="1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rules,</a:t>
            </a:r>
            <a:r>
              <a:rPr sz="24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</a:t>
            </a:r>
            <a:r>
              <a:rPr sz="24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400" spc="1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1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security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privacy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policies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regulations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product must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conform.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86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SRS</a:t>
            </a:r>
            <a:r>
              <a:rPr sz="4000" spc="-10" dirty="0"/>
              <a:t> </a:t>
            </a:r>
            <a:r>
              <a:rPr sz="4000" spc="-25" dirty="0"/>
              <a:t>template:</a:t>
            </a:r>
            <a:r>
              <a:rPr sz="4000" spc="20" dirty="0"/>
              <a:t> </a:t>
            </a:r>
            <a:r>
              <a:rPr sz="4000" spc="-5" dirty="0"/>
              <a:t>Quality</a:t>
            </a:r>
            <a:r>
              <a:rPr sz="4000" spc="15" dirty="0"/>
              <a:t> </a:t>
            </a:r>
            <a:r>
              <a:rPr sz="4000" spc="-20" dirty="0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398902"/>
            <a:ext cx="10405110" cy="383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Safety</a:t>
            </a:r>
            <a:endParaRPr sz="2600">
              <a:latin typeface="Calibri"/>
              <a:cs typeface="Calibri"/>
            </a:endParaRPr>
          </a:p>
          <a:p>
            <a:pPr marL="524510" marR="7620" indent="-219710">
              <a:lnSpc>
                <a:spcPct val="150100"/>
              </a:lnSpc>
              <a:spcBef>
                <a:spcPts val="34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54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Specify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concerned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possible</a:t>
            </a:r>
            <a:r>
              <a:rPr sz="2400" spc="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loss,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damage,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spc="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harm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could result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product.</a:t>
            </a:r>
            <a:endParaRPr sz="2400">
              <a:latin typeface="Calibri"/>
              <a:cs typeface="Calibri"/>
            </a:endParaRPr>
          </a:p>
          <a:p>
            <a:pPr marL="524510" marR="5715" indent="-219710">
              <a:lnSpc>
                <a:spcPct val="150000"/>
              </a:lnSpc>
              <a:spcBef>
                <a:spcPts val="300"/>
              </a:spcBef>
              <a:tabLst>
                <a:tab pos="1467485" algn="l"/>
                <a:tab pos="2037714" algn="l"/>
                <a:tab pos="3501390" algn="l"/>
                <a:tab pos="3898900" algn="l"/>
                <a:tab pos="4915535" algn="l"/>
                <a:tab pos="5552440" algn="l"/>
                <a:tab pos="6304280" algn="l"/>
                <a:tab pos="6746240" algn="l"/>
                <a:tab pos="7637780" algn="l"/>
                <a:tab pos="8034020" algn="l"/>
                <a:tab pos="8672830" algn="l"/>
                <a:tab pos="9067800" algn="l"/>
              </a:tabLst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fin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a</a:t>
            </a:r>
            <a:r>
              <a:rPr sz="2400" spc="-5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egua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	acti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mu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,	as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ell	as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tial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y 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dangerous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actions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 must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prevented.</a:t>
            </a:r>
            <a:endParaRPr sz="2400">
              <a:latin typeface="Calibri"/>
              <a:cs typeface="Calibri"/>
            </a:endParaRPr>
          </a:p>
          <a:p>
            <a:pPr marL="524510" marR="5080" indent="-219710">
              <a:lnSpc>
                <a:spcPct val="150000"/>
              </a:lnSpc>
              <a:spcBef>
                <a:spcPts val="300"/>
              </a:spcBef>
            </a:pPr>
            <a:r>
              <a:rPr sz="2400" dirty="0">
                <a:solidFill>
                  <a:srgbClr val="4D671B"/>
                </a:solidFill>
                <a:latin typeface="Wingdings 2"/>
                <a:cs typeface="Wingdings 2"/>
              </a:rPr>
              <a:t></a:t>
            </a:r>
            <a:r>
              <a:rPr sz="2400" spc="260" dirty="0">
                <a:solidFill>
                  <a:srgbClr val="4D671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</a:t>
            </a:r>
            <a:r>
              <a:rPr sz="2400" spc="2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400" spc="2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safety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certifications,</a:t>
            </a:r>
            <a:r>
              <a:rPr sz="2400" spc="2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policies,</a:t>
            </a:r>
            <a:r>
              <a:rPr sz="2400" spc="2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400" spc="2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regulations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400" spc="2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2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conform.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SRS</a:t>
            </a:r>
            <a:r>
              <a:rPr spc="-5" dirty="0"/>
              <a:t> </a:t>
            </a:r>
            <a:r>
              <a:rPr spc="-20" dirty="0"/>
              <a:t>template:</a:t>
            </a:r>
            <a:r>
              <a:rPr spc="15" dirty="0"/>
              <a:t> </a:t>
            </a:r>
            <a:r>
              <a:rPr spc="-15" dirty="0"/>
              <a:t>Internationalization</a:t>
            </a:r>
            <a:r>
              <a:rPr spc="30" dirty="0"/>
              <a:t> </a:t>
            </a:r>
            <a:r>
              <a:rPr dirty="0"/>
              <a:t>and </a:t>
            </a:r>
            <a:r>
              <a:rPr spc="-10" dirty="0"/>
              <a:t>localization </a:t>
            </a:r>
            <a:r>
              <a:rPr spc="-800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54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Internationalization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localization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ensure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suitable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nations,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cultures,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geographic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locations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than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those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was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created.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315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Other</a:t>
            </a:r>
            <a:r>
              <a:rPr sz="4000" spc="-55" dirty="0"/>
              <a:t> </a:t>
            </a:r>
            <a:r>
              <a:rPr sz="4000" spc="-20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100" cy="390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Define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any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other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not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covered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elsewhere in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SRS.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Examples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legal,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regulatory,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 financial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compliance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standards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requirements;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installation,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configuration,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startup,</a:t>
            </a:r>
            <a:r>
              <a:rPr sz="2800" spc="6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shutdown;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logging,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monitoring,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audit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trail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Co</a:t>
            </a:r>
            <a:r>
              <a:rPr sz="4000" b="0" spc="-30" dirty="0">
                <a:latin typeface="Calibri"/>
                <a:cs typeface="Calibri"/>
              </a:rPr>
              <a:t>n</a:t>
            </a:r>
            <a:r>
              <a:rPr sz="4000" b="0" spc="-50" dirty="0">
                <a:latin typeface="Calibri"/>
                <a:cs typeface="Calibri"/>
              </a:rPr>
              <a:t>t</a:t>
            </a:r>
            <a:r>
              <a:rPr sz="4000" b="0" spc="-5" dirty="0">
                <a:latin typeface="Calibri"/>
                <a:cs typeface="Calibri"/>
              </a:rPr>
              <a:t>e</a:t>
            </a:r>
            <a:r>
              <a:rPr sz="4000" b="0" spc="-40" dirty="0">
                <a:latin typeface="Calibri"/>
                <a:cs typeface="Calibri"/>
              </a:rPr>
              <a:t>n</a:t>
            </a:r>
            <a:r>
              <a:rPr sz="4000" b="0" spc="-5" dirty="0">
                <a:latin typeface="Calibri"/>
                <a:cs typeface="Calibri"/>
              </a:rPr>
              <a:t>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059" y="2408047"/>
            <a:ext cx="606044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Documenting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914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102" y="2760852"/>
            <a:ext cx="9104122" cy="4818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20" dirty="0"/>
              <a:t> software</a:t>
            </a:r>
            <a:r>
              <a:rPr sz="4000" spc="15" dirty="0"/>
              <a:t> </a:t>
            </a:r>
            <a:r>
              <a:rPr sz="4000" spc="-15" dirty="0"/>
              <a:t>requirements</a:t>
            </a:r>
            <a:r>
              <a:rPr sz="4000" spc="10" dirty="0"/>
              <a:t> </a:t>
            </a:r>
            <a:r>
              <a:rPr sz="4000" spc="-10" dirty="0"/>
              <a:t>specification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204745"/>
            <a:ext cx="10702290" cy="423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4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54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r>
              <a:rPr sz="28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goes</a:t>
            </a:r>
            <a:r>
              <a:rPr sz="28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8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many</a:t>
            </a:r>
            <a:r>
              <a:rPr sz="28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names</a:t>
            </a:r>
            <a:r>
              <a:rPr sz="2800" spc="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various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organizations.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3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is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sometimes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called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9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i="1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document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(BRD)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5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functional</a:t>
            </a:r>
            <a:r>
              <a:rPr sz="2600" i="1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specification,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5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5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, 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simply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20" dirty="0"/>
              <a:t> software</a:t>
            </a:r>
            <a:r>
              <a:rPr sz="4000" spc="15" dirty="0"/>
              <a:t> </a:t>
            </a:r>
            <a:r>
              <a:rPr sz="4000" spc="-15" dirty="0"/>
              <a:t>requirements</a:t>
            </a:r>
            <a:r>
              <a:rPr sz="4000" spc="10" dirty="0"/>
              <a:t> </a:t>
            </a:r>
            <a:r>
              <a:rPr sz="4000" spc="-10" dirty="0"/>
              <a:t>specification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7370" cy="390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states</a:t>
            </a:r>
            <a:r>
              <a:rPr sz="2800" spc="5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functions and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capabilities that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provide,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characteristics,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constraints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that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6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must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respect.</a:t>
            </a:r>
            <a:endParaRPr sz="2800">
              <a:latin typeface="Calibri"/>
              <a:cs typeface="Calibri"/>
            </a:endParaRPr>
          </a:p>
          <a:p>
            <a:pPr marL="268605" marR="6985" indent="-256540" algn="just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 should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describe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system’s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behaviors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under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various conditions,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well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as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desired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qualities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performance,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security,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usability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20" dirty="0"/>
              <a:t> software</a:t>
            </a:r>
            <a:r>
              <a:rPr sz="4000" spc="15" dirty="0"/>
              <a:t> </a:t>
            </a:r>
            <a:r>
              <a:rPr sz="4000" spc="-15" dirty="0"/>
              <a:t>requirements</a:t>
            </a:r>
            <a:r>
              <a:rPr sz="4000" spc="10" dirty="0"/>
              <a:t> </a:t>
            </a:r>
            <a:r>
              <a:rPr sz="4000" spc="-10" dirty="0"/>
              <a:t>specification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210536"/>
            <a:ext cx="10706735" cy="399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620" indent="-256540">
              <a:lnSpc>
                <a:spcPct val="14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7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600" spc="2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6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basis</a:t>
            </a:r>
            <a:r>
              <a:rPr sz="2600" spc="2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subsequent</a:t>
            </a:r>
            <a:r>
              <a:rPr sz="26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6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planning,</a:t>
            </a:r>
            <a:r>
              <a:rPr sz="26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design,</a:t>
            </a:r>
            <a:r>
              <a:rPr sz="26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25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coding,</a:t>
            </a:r>
            <a:r>
              <a:rPr sz="26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600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well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as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foundation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testing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user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documentation.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600" spc="35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Numerous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audiences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rely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SRS:</a:t>
            </a:r>
            <a:endParaRPr sz="2600">
              <a:latin typeface="Calibri"/>
              <a:cs typeface="Calibri"/>
            </a:endParaRPr>
          </a:p>
          <a:p>
            <a:pPr marL="561340" marR="5715" indent="-247015">
              <a:lnSpc>
                <a:spcPct val="150000"/>
              </a:lnSpc>
              <a:spcBef>
                <a:spcPts val="270"/>
              </a:spcBef>
              <a:tabLst>
                <a:tab pos="561340" algn="l"/>
                <a:tab pos="2121535" algn="l"/>
                <a:tab pos="2708910" algn="l"/>
                <a:tab pos="4130675" algn="l"/>
                <a:tab pos="5861050" algn="l"/>
                <a:tab pos="6499225" algn="l"/>
                <a:tab pos="7278370" algn="l"/>
                <a:tab pos="7993380" algn="l"/>
                <a:tab pos="8790305" algn="l"/>
                <a:tab pos="9221470" algn="l"/>
                <a:tab pos="10069195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Cu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om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s,	the	mar</a:t>
            </a:r>
            <a:r>
              <a:rPr sz="2400" spc="-80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ting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dep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ar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t,	and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sale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	kn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	wh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 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expect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delivered.</a:t>
            </a:r>
            <a:endParaRPr sz="2400">
              <a:latin typeface="Calibri"/>
              <a:cs typeface="Calibri"/>
            </a:endParaRPr>
          </a:p>
          <a:p>
            <a:pPr marL="561340" marR="5080" indent="-247015">
              <a:lnSpc>
                <a:spcPct val="150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managers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base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estimates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schedule,</a:t>
            </a:r>
            <a:r>
              <a:rPr sz="2400" spc="2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effort,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2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resources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400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20" dirty="0"/>
              <a:t> software</a:t>
            </a:r>
            <a:r>
              <a:rPr sz="4000" spc="15" dirty="0"/>
              <a:t> </a:t>
            </a:r>
            <a:r>
              <a:rPr sz="4000" spc="-15" dirty="0"/>
              <a:t>requirements</a:t>
            </a:r>
            <a:r>
              <a:rPr sz="4000" spc="10" dirty="0"/>
              <a:t> </a:t>
            </a:r>
            <a:r>
              <a:rPr sz="4000" spc="-10" dirty="0"/>
              <a:t>specification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148052"/>
            <a:ext cx="10406380" cy="41636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 development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teams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to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know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build.</a:t>
            </a:r>
            <a:endParaRPr sz="2600">
              <a:latin typeface="Calibri"/>
              <a:cs typeface="Calibri"/>
            </a:endParaRPr>
          </a:p>
          <a:p>
            <a:pPr marL="259079" marR="5715" indent="-247015">
              <a:lnSpc>
                <a:spcPct val="100000"/>
              </a:lnSpc>
              <a:spcBef>
                <a:spcPts val="900"/>
              </a:spcBef>
              <a:tabLst>
                <a:tab pos="259079" algn="l"/>
                <a:tab pos="1335405" algn="l"/>
                <a:tab pos="1946275" algn="l"/>
                <a:tab pos="2280285" algn="l"/>
                <a:tab pos="2708910" algn="l"/>
                <a:tab pos="3923029" algn="l"/>
                <a:tab pos="6777990" algn="l"/>
                <a:tab pos="7642225" algn="l"/>
                <a:tab pos="8296275" algn="l"/>
                <a:tab pos="9233535" algn="l"/>
                <a:tab pos="988631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24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it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lop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q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ui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-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ed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ts,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pl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,	and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 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procedures.</a:t>
            </a:r>
            <a:endParaRPr sz="2600">
              <a:latin typeface="Calibri"/>
              <a:cs typeface="Calibri"/>
            </a:endParaRPr>
          </a:p>
          <a:p>
            <a:pPr marL="259079" marR="7620" indent="-247015">
              <a:lnSpc>
                <a:spcPct val="100000"/>
              </a:lnSpc>
              <a:spcBef>
                <a:spcPts val="900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Maintenance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support</a:t>
            </a:r>
            <a:r>
              <a:rPr sz="2600" spc="1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staff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each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part</a:t>
            </a:r>
            <a:r>
              <a:rPr sz="2600" spc="1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supposed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do.</a:t>
            </a:r>
            <a:endParaRPr sz="2600">
              <a:latin typeface="Calibri"/>
              <a:cs typeface="Calibri"/>
            </a:endParaRPr>
          </a:p>
          <a:p>
            <a:pPr marL="259079" marR="5715" indent="-247015">
              <a:lnSpc>
                <a:spcPct val="100000"/>
              </a:lnSpc>
              <a:spcBef>
                <a:spcPts val="900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Documentation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writers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manuals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screens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SRS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interface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design.</a:t>
            </a:r>
            <a:endParaRPr sz="2600">
              <a:latin typeface="Calibri"/>
              <a:cs typeface="Calibri"/>
            </a:endParaRPr>
          </a:p>
          <a:p>
            <a:pPr marL="259079" marR="5080" indent="-247015">
              <a:lnSpc>
                <a:spcPct val="100000"/>
              </a:lnSpc>
              <a:spcBef>
                <a:spcPts val="900"/>
              </a:spcBef>
              <a:tabLst>
                <a:tab pos="259079" algn="l"/>
                <a:tab pos="1527175" algn="l"/>
                <a:tab pos="3068320" algn="l"/>
                <a:tab pos="3738879" algn="l"/>
                <a:tab pos="4392930" algn="l"/>
                <a:tab pos="5077460" algn="l"/>
                <a:tab pos="5787390" algn="l"/>
                <a:tab pos="6573520" algn="l"/>
                <a:tab pos="8834120" algn="l"/>
                <a:tab pos="932243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6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aining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son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el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the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and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r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docu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tion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de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elop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educational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materials.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20" dirty="0"/>
              <a:t> software</a:t>
            </a:r>
            <a:r>
              <a:rPr sz="4000" spc="15" dirty="0"/>
              <a:t> </a:t>
            </a:r>
            <a:r>
              <a:rPr sz="4000" spc="-15" dirty="0"/>
              <a:t>requirements</a:t>
            </a:r>
            <a:r>
              <a:rPr sz="4000" spc="10" dirty="0"/>
              <a:t> </a:t>
            </a:r>
            <a:r>
              <a:rPr sz="4000" spc="-10" dirty="0"/>
              <a:t>specification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0124" y="2261743"/>
            <a:ext cx="1040384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105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Legal</a:t>
            </a:r>
            <a:r>
              <a:rPr sz="2600" spc="1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staff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ensures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spc="1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1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1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comply</a:t>
            </a:r>
            <a:r>
              <a:rPr sz="2600" spc="1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applicable</a:t>
            </a:r>
            <a:r>
              <a:rPr sz="2600" spc="1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laws</a:t>
            </a:r>
            <a:r>
              <a:rPr sz="2600" spc="1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regulations.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6602" y="3168218"/>
            <a:ext cx="28790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4735" algn="l"/>
                <a:tab pos="183515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ally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o—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068" y="3168218"/>
            <a:ext cx="10705465" cy="278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1340" marR="3053080" indent="-247015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Subcontractors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their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work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on—and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specified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6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desired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capability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quality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doesn’t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appear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somewhere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agreement,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no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one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should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expect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appear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the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product.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768</Words>
  <Application>Microsoft Office PowerPoint</Application>
  <PresentationFormat>Widescreen</PresentationFormat>
  <Paragraphs>165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Georgia</vt:lpstr>
      <vt:lpstr>Times New Roman</vt:lpstr>
      <vt:lpstr>Wingdings 2</vt:lpstr>
      <vt:lpstr>Office Theme</vt:lpstr>
      <vt:lpstr>Software Requirement  Engineering </vt:lpstr>
      <vt:lpstr>PowerPoint Presentation</vt:lpstr>
      <vt:lpstr>Content</vt:lpstr>
      <vt:lpstr>PowerPoint Presentation</vt:lpstr>
      <vt:lpstr>The software requirements specification</vt:lpstr>
      <vt:lpstr>The software requirements specification</vt:lpstr>
      <vt:lpstr>The software requirements specification</vt:lpstr>
      <vt:lpstr>The software requirements specification</vt:lpstr>
      <vt:lpstr>The software requirements specification</vt:lpstr>
      <vt:lpstr>Labeling requirements</vt:lpstr>
      <vt:lpstr>Labeling requirements</vt:lpstr>
      <vt:lpstr>A software requirements specification template</vt:lpstr>
      <vt:lpstr>A software requirements specification template</vt:lpstr>
      <vt:lpstr>SRS template: Introduction</vt:lpstr>
      <vt:lpstr>SRS template: Introduction</vt:lpstr>
      <vt:lpstr>SRS template: Introduction</vt:lpstr>
      <vt:lpstr>SRS template: Overall Description</vt:lpstr>
      <vt:lpstr>SRS template: Overall Description</vt:lpstr>
      <vt:lpstr>SRS template: Overall Description</vt:lpstr>
      <vt:lpstr>SRS template: Overall Description</vt:lpstr>
      <vt:lpstr>SRS template: Overall Description</vt:lpstr>
      <vt:lpstr>SRS template: System features</vt:lpstr>
      <vt:lpstr>SRS template: Data requirements</vt:lpstr>
      <vt:lpstr>SRS template: Data requirements</vt:lpstr>
      <vt:lpstr>SRS template: Data requirements</vt:lpstr>
      <vt:lpstr>SRS template: External interface requirements</vt:lpstr>
      <vt:lpstr>SRS template: Data requirements</vt:lpstr>
      <vt:lpstr>SRS template: Data requirements</vt:lpstr>
      <vt:lpstr>SRS template: Data requirements</vt:lpstr>
      <vt:lpstr>SRS template: Data requirements</vt:lpstr>
      <vt:lpstr>SRS template: Quality attributes</vt:lpstr>
      <vt:lpstr>SRS template: Quality attributes</vt:lpstr>
      <vt:lpstr>SRS template: Quality attributes</vt:lpstr>
      <vt:lpstr>SRS template: Quality attributes</vt:lpstr>
      <vt:lpstr>SRS template: Internationalization and localization  requirements</vt:lpstr>
      <vt:lpstr>Other Requirements</vt:lpstr>
      <vt:lpstr>PowerPoint Presentation</vt:lpstr>
      <vt:lpstr>Content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Microsoft account</cp:lastModifiedBy>
  <cp:revision>3</cp:revision>
  <dcterms:created xsi:type="dcterms:W3CDTF">2021-11-04T06:07:41Z</dcterms:created>
  <dcterms:modified xsi:type="dcterms:W3CDTF">2022-01-10T06:04:34Z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2021-11-04T00:00:00Z</vt:filetime>
  </property>
</Properties>
</file>